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2"/>
  </p:sldMasterIdLst>
  <p:sldIdLst>
    <p:sldId id="273" r:id="rId3"/>
    <p:sldId id="280" r:id="rId4"/>
    <p:sldId id="281" r:id="rId5"/>
    <p:sldId id="276" r:id="rId6"/>
    <p:sldId id="262" r:id="rId7"/>
    <p:sldId id="274" r:id="rId8"/>
    <p:sldId id="271" r:id="rId9"/>
    <p:sldId id="275" r:id="rId10"/>
    <p:sldId id="278" r:id="rId11"/>
    <p:sldId id="279" r:id="rId12"/>
    <p:sldId id="282" r:id="rId13"/>
    <p:sldId id="283" r:id="rId14"/>
    <p:sldId id="284" r:id="rId15"/>
  </p:sldIdLst>
  <p:sldSz cx="10058400" cy="7772400"/>
  <p:notesSz cx="6858000" cy="9144000"/>
  <p:defaultTextStyle>
    <a:defPPr>
      <a:defRPr lang="en-US"/>
    </a:defPPr>
    <a:lvl1pPr marL="0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208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0058400" cy="914400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lIns="91429" tIns="45715" rIns="91429" bIns="45715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218093"/>
            <a:ext cx="6172200" cy="1803487"/>
          </a:xfrm>
        </p:spPr>
        <p:txBody>
          <a:bodyPr anchor="b">
            <a:noAutofit/>
          </a:bodyPr>
          <a:lstStyle>
            <a:lvl1pPr algn="r"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4894396"/>
            <a:ext cx="6172200" cy="430876"/>
          </a:xfrm>
        </p:spPr>
        <p:txBody>
          <a:bodyPr>
            <a:noAutofit/>
          </a:bodyPr>
          <a:lstStyle>
            <a:lvl1pPr marL="0" indent="0" algn="r">
              <a:buNone/>
              <a:defRPr sz="2400" b="1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93" r="7366"/>
          <a:stretch/>
        </p:blipFill>
        <p:spPr>
          <a:xfrm>
            <a:off x="6733309" y="914400"/>
            <a:ext cx="3325091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945" y="273741"/>
            <a:ext cx="2036533" cy="43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47309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168" userDrawn="1">
          <p15:clr>
            <a:srgbClr val="FBAE40"/>
          </p15:clr>
        </p15:guide>
        <p15:guide id="6" pos="4224" userDrawn="1">
          <p15:clr>
            <a:srgbClr val="FBAE40"/>
          </p15:clr>
        </p15:guide>
        <p15:guide id="7" pos="403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"/>
            <a:ext cx="10058400" cy="914400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lIns="91429" tIns="45715" rIns="91429" bIns="45715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8601" y="4689167"/>
            <a:ext cx="6172199" cy="41623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2400" b="1"/>
            </a:lvl1pPr>
            <a:lvl2pPr marL="314325" indent="0">
              <a:buNone/>
              <a:defRPr sz="1375" b="1"/>
            </a:lvl2pPr>
            <a:lvl3pPr marL="628650" indent="0">
              <a:buNone/>
              <a:defRPr sz="1238" b="1"/>
            </a:lvl3pPr>
            <a:lvl4pPr marL="942975" indent="0">
              <a:buNone/>
              <a:defRPr sz="1100" b="1"/>
            </a:lvl4pPr>
            <a:lvl5pPr marL="1257300" indent="0">
              <a:buNone/>
              <a:defRPr sz="1100" b="1"/>
            </a:lvl5pPr>
            <a:lvl6pPr marL="1571625" indent="0">
              <a:buNone/>
              <a:defRPr sz="1100" b="1"/>
            </a:lvl6pPr>
            <a:lvl7pPr marL="1885950" indent="0">
              <a:buNone/>
              <a:defRPr sz="1100" b="1"/>
            </a:lvl7pPr>
            <a:lvl8pPr marL="2200275" indent="0">
              <a:buNone/>
              <a:defRPr sz="1100" b="1"/>
            </a:lvl8pPr>
            <a:lvl9pPr marL="2514600" indent="0">
              <a:buNone/>
              <a:defRPr sz="1100" b="1"/>
            </a:lvl9pPr>
          </a:lstStyle>
          <a:p>
            <a:pPr lvl="0"/>
            <a:r>
              <a:rPr lang="en-US" dirty="0"/>
              <a:t>Enter Date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228601" y="5552766"/>
            <a:ext cx="6172200" cy="41623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2400" b="1"/>
            </a:lvl1pPr>
            <a:lvl2pPr marL="314325" indent="0">
              <a:buNone/>
              <a:defRPr sz="1375" b="1"/>
            </a:lvl2pPr>
            <a:lvl3pPr marL="628650" indent="0">
              <a:buNone/>
              <a:defRPr sz="1238" b="1"/>
            </a:lvl3pPr>
            <a:lvl4pPr marL="942975" indent="0">
              <a:buNone/>
              <a:defRPr sz="1100" b="1"/>
            </a:lvl4pPr>
            <a:lvl5pPr marL="1257300" indent="0">
              <a:buNone/>
              <a:defRPr sz="1100" b="1"/>
            </a:lvl5pPr>
            <a:lvl6pPr marL="1571625" indent="0">
              <a:buNone/>
              <a:defRPr sz="1100" b="1"/>
            </a:lvl6pPr>
            <a:lvl7pPr marL="1885950" indent="0">
              <a:buNone/>
              <a:defRPr sz="1100" b="1"/>
            </a:lvl7pPr>
            <a:lvl8pPr marL="2200275" indent="0">
              <a:buNone/>
              <a:defRPr sz="1100" b="1"/>
            </a:lvl8pPr>
            <a:lvl9pPr marL="2514600" indent="0">
              <a:buNone/>
              <a:defRPr sz="1100" b="1"/>
            </a:lvl9pPr>
          </a:lstStyle>
          <a:p>
            <a:pPr lvl="0"/>
            <a:r>
              <a:rPr lang="en-US" dirty="0"/>
              <a:t>Enter Presenter(s)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1" y="2603500"/>
            <a:ext cx="6172200" cy="1397000"/>
          </a:xfrm>
        </p:spPr>
        <p:txBody>
          <a:bodyPr anchor="b" anchorCtr="0">
            <a:no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93" r="7366"/>
          <a:stretch/>
        </p:blipFill>
        <p:spPr>
          <a:xfrm>
            <a:off x="6733309" y="914400"/>
            <a:ext cx="3325091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639" y="235640"/>
            <a:ext cx="2249190" cy="47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53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ut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7673642" y="673768"/>
            <a:ext cx="2384757" cy="7098632"/>
            <a:chOff x="12123992" y="768854"/>
            <a:chExt cx="2506408" cy="7460746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24113" y="3753124"/>
              <a:ext cx="2506287" cy="149213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24113" y="768854"/>
              <a:ext cx="2506287" cy="149213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24113" y="2260989"/>
              <a:ext cx="2506287" cy="149213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23992" y="5245259"/>
              <a:ext cx="2506408" cy="149220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24113" y="6737465"/>
              <a:ext cx="2506287" cy="149213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6741695" cy="9246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6741695" cy="49431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272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14401"/>
            <a:ext cx="9601200" cy="9246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9601200" cy="49431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579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069042"/>
            <a:ext cx="457200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2069042"/>
            <a:ext cx="457200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868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icto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6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228600" y="2057400"/>
            <a:ext cx="9601200" cy="518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64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0" y="2057400"/>
            <a:ext cx="10058400" cy="5181600"/>
            <a:chOff x="0" y="1377710"/>
            <a:chExt cx="14630400" cy="6119960"/>
          </a:xfrm>
        </p:grpSpPr>
        <p:sp>
          <p:nvSpPr>
            <p:cNvPr id="4" name="Line 111"/>
            <p:cNvSpPr>
              <a:spLocks noChangeShapeType="1"/>
            </p:cNvSpPr>
            <p:nvPr userDrawn="1"/>
          </p:nvSpPr>
          <p:spPr bwMode="auto">
            <a:xfrm>
              <a:off x="0" y="1377710"/>
              <a:ext cx="14630400" cy="0"/>
            </a:xfrm>
            <a:prstGeom prst="line">
              <a:avLst/>
            </a:pr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+mj-lt"/>
              </a:endParaRPr>
            </a:p>
          </p:txBody>
        </p:sp>
        <p:sp>
          <p:nvSpPr>
            <p:cNvPr id="5" name="Line 115"/>
            <p:cNvSpPr>
              <a:spLocks noChangeShapeType="1"/>
            </p:cNvSpPr>
            <p:nvPr userDrawn="1"/>
          </p:nvSpPr>
          <p:spPr bwMode="auto">
            <a:xfrm>
              <a:off x="0" y="4435367"/>
              <a:ext cx="14630400" cy="1774"/>
            </a:xfrm>
            <a:prstGeom prst="line">
              <a:avLst/>
            </a:pr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+mj-lt"/>
              </a:endParaRPr>
            </a:p>
          </p:txBody>
        </p:sp>
        <p:sp>
          <p:nvSpPr>
            <p:cNvPr id="6" name="Line 111"/>
            <p:cNvSpPr>
              <a:spLocks noChangeShapeType="1"/>
            </p:cNvSpPr>
            <p:nvPr userDrawn="1"/>
          </p:nvSpPr>
          <p:spPr bwMode="auto">
            <a:xfrm>
              <a:off x="0" y="7497670"/>
              <a:ext cx="14630400" cy="0"/>
            </a:xfrm>
            <a:prstGeom prst="line">
              <a:avLst/>
            </a:pr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+mj-lt"/>
              </a:endParaRPr>
            </a:p>
          </p:txBody>
        </p:sp>
      </p:grpSp>
      <p:cxnSp>
        <p:nvCxnSpPr>
          <p:cNvPr id="8" name="Straight Connector 7"/>
          <p:cNvCxnSpPr/>
          <p:nvPr userDrawn="1"/>
        </p:nvCxnSpPr>
        <p:spPr>
          <a:xfrm>
            <a:off x="5029200" y="2057400"/>
            <a:ext cx="0" cy="5181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957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15"/>
          <p:cNvSpPr>
            <a:spLocks noChangeShapeType="1"/>
          </p:cNvSpPr>
          <p:nvPr userDrawn="1"/>
        </p:nvSpPr>
        <p:spPr bwMode="auto">
          <a:xfrm>
            <a:off x="0" y="3971475"/>
            <a:ext cx="10058400" cy="1903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>
              <a:latin typeface="+mj-lt"/>
            </a:endParaRPr>
          </a:p>
        </p:txBody>
      </p:sp>
      <p:sp>
        <p:nvSpPr>
          <p:cNvPr id="6" name="Line 111"/>
          <p:cNvSpPr>
            <a:spLocks noChangeShapeType="1"/>
          </p:cNvSpPr>
          <p:nvPr userDrawn="1"/>
        </p:nvSpPr>
        <p:spPr bwMode="auto">
          <a:xfrm>
            <a:off x="0" y="3972426"/>
            <a:ext cx="10058400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>
              <a:latin typeface="+mj-lt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029200" y="705853"/>
            <a:ext cx="0" cy="65331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ine 111"/>
          <p:cNvSpPr>
            <a:spLocks noChangeShapeType="1"/>
          </p:cNvSpPr>
          <p:nvPr userDrawn="1"/>
        </p:nvSpPr>
        <p:spPr bwMode="auto">
          <a:xfrm>
            <a:off x="0" y="7241005"/>
            <a:ext cx="10058400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4482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57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0058400" cy="685800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lIns="91429" tIns="45715" rIns="91429" bIns="45715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48654" y="7422922"/>
            <a:ext cx="176251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AAD4FF"/>
                </a:solidFill>
                <a:latin typeface="Tahoma"/>
              </a:defRPr>
            </a:lvl1pPr>
          </a:lstStyle>
          <a:p>
            <a:pPr lvl="0"/>
            <a:fld id="{DE9FCC56-4E1C-4C04-868A-1C1059837326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914401"/>
            <a:ext cx="9601200" cy="92461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2057400"/>
            <a:ext cx="9601200" cy="4943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035" y="174587"/>
            <a:ext cx="1679593" cy="35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5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1" r:id="rId2"/>
    <p:sldLayoutId id="2147483674" r:id="rId3"/>
    <p:sldLayoutId id="2147483682" r:id="rId4"/>
    <p:sldLayoutId id="2147483676" r:id="rId5"/>
    <p:sldLayoutId id="2147483678" r:id="rId6"/>
    <p:sldLayoutId id="2147483683" r:id="rId7"/>
    <p:sldLayoutId id="2147483684" r:id="rId8"/>
    <p:sldLayoutId id="2147483685" r:id="rId9"/>
    <p:sldLayoutId id="2147483679" r:id="rId10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420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223838" algn="l" defTabSz="100584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Font typeface="Tahoma" panose="020B0604030504040204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8188" indent="-225425" algn="l" defTabSz="1005840" rtl="0" eaLnBrk="1" latinLnBrk="0" hangingPunct="1">
        <a:lnSpc>
          <a:spcPct val="90000"/>
        </a:lnSpc>
        <a:spcBef>
          <a:spcPts val="600"/>
        </a:spcBef>
        <a:spcAft>
          <a:spcPts val="0"/>
        </a:spcAft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2011363" indent="-1160463" algn="l" defTabSz="1005840" rtl="0" eaLnBrk="1" latinLnBrk="0" hangingPunct="1">
        <a:lnSpc>
          <a:spcPct val="90000"/>
        </a:lnSpc>
        <a:spcBef>
          <a:spcPts val="600"/>
        </a:spcBef>
        <a:spcAft>
          <a:spcPts val="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63" indent="-1033463" algn="l" defTabSz="1005840" rtl="0" eaLnBrk="1" latinLnBrk="0" hangingPunct="1">
        <a:lnSpc>
          <a:spcPct val="90000"/>
        </a:lnSpc>
        <a:spcBef>
          <a:spcPts val="600"/>
        </a:spcBef>
        <a:spcAft>
          <a:spcPts val="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296" userDrawn="1">
          <p15:clr>
            <a:srgbClr val="F26B43"/>
          </p15:clr>
        </p15:guide>
        <p15:guide id="2" pos="6192" userDrawn="1">
          <p15:clr>
            <a:srgbClr val="F26B43"/>
          </p15:clr>
        </p15:guide>
        <p15:guide id="3" pos="3168" userDrawn="1">
          <p15:clr>
            <a:srgbClr val="F26B43"/>
          </p15:clr>
        </p15:guide>
        <p15:guide id="4" pos="144" userDrawn="1">
          <p15:clr>
            <a:srgbClr val="F26B43"/>
          </p15:clr>
        </p15:guide>
        <p15:guide id="5" orient="horz" pos="576" userDrawn="1">
          <p15:clr>
            <a:srgbClr val="F26B43"/>
          </p15:clr>
        </p15:guide>
        <p15:guide id="6" orient="horz" pos="4560" userDrawn="1">
          <p15:clr>
            <a:srgbClr val="F26B43"/>
          </p15:clr>
        </p15:guide>
        <p15:guide id="7" pos="4032" userDrawn="1">
          <p15:clr>
            <a:srgbClr val="F26B43"/>
          </p15:clr>
        </p15:guide>
        <p15:guide id="8" pos="720" userDrawn="1">
          <p15:clr>
            <a:srgbClr val="F26B43"/>
          </p15:clr>
        </p15:guide>
        <p15:guide id="9" pos="4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Terminology_server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l7.org/fhir/valueset-example-expansion.json.html" TargetMode="Externa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omoponfhir.org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6AD64-60F1-B449-B22F-87E899648E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Creating Terminology Server</a:t>
            </a:r>
            <a:br>
              <a:rPr lang="en-US" dirty="0"/>
            </a:br>
            <a:r>
              <a:rPr lang="en-US" dirty="0"/>
              <a:t>for FHIR using OMOP CDM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BFA308-B3DB-A445-9F4D-B7760C5CB8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894395"/>
            <a:ext cx="6172200" cy="1492117"/>
          </a:xfrm>
        </p:spPr>
        <p:txBody>
          <a:bodyPr>
            <a:normAutofit/>
          </a:bodyPr>
          <a:lstStyle/>
          <a:p>
            <a:r>
              <a:rPr lang="en-US" dirty="0"/>
              <a:t>OMOP on FHIR Project </a:t>
            </a:r>
          </a:p>
          <a:p>
            <a:pPr>
              <a:spcBef>
                <a:spcPts val="1200"/>
              </a:spcBef>
            </a:pPr>
            <a:r>
              <a:rPr lang="en-US" dirty="0"/>
              <a:t>By CHAI @ Georgia Tech</a:t>
            </a:r>
          </a:p>
        </p:txBody>
      </p:sp>
    </p:spTree>
    <p:extLst>
      <p:ext uri="{BB962C8B-B14F-4D97-AF65-F5344CB8AC3E}">
        <p14:creationId xmlns:p14="http://schemas.microsoft.com/office/powerpoint/2010/main" val="62088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89E15-E6D7-4A47-8422-0D438C827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Terminology Server?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C417C-C0C1-C647-93DA-73360AEBF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dirty="0"/>
              <a:t>a piece of software providing a range of 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terminology-related software services</a:t>
            </a:r>
            <a:r>
              <a:rPr lang="en-US" dirty="0"/>
              <a:t> through an 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applications programming interface</a:t>
            </a:r>
            <a:r>
              <a:rPr lang="en-US" dirty="0"/>
              <a:t> to its client applications.</a:t>
            </a:r>
          </a:p>
          <a:p>
            <a:pPr marL="0" indent="0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dirty="0"/>
              <a:t>- Wikipedia (</a:t>
            </a:r>
            <a:r>
              <a:rPr lang="en-US" dirty="0">
                <a:hlinkClick r:id="rId2"/>
              </a:rPr>
              <a:t>https://en.wikipedia.org/wiki/Terminology_server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636680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10B80-F076-2347-8C2E-84BDA326F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a Terminology Server?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768F2-DB5C-F84B-8FC3-488DDE9EE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dirty="0"/>
              <a:t>We have needs for terminology.</a:t>
            </a:r>
          </a:p>
          <a:p>
            <a:pPr lvl="1">
              <a:lnSpc>
                <a:spcPct val="110000"/>
              </a:lnSpc>
              <a:spcBef>
                <a:spcPts val="700"/>
              </a:spcBef>
            </a:pPr>
            <a:r>
              <a:rPr lang="en-US" dirty="0"/>
              <a:t>Interoperability using same vocabulary</a:t>
            </a:r>
          </a:p>
          <a:p>
            <a:pPr lvl="1">
              <a:lnSpc>
                <a:spcPct val="110000"/>
              </a:lnSpc>
              <a:spcBef>
                <a:spcPts val="700"/>
              </a:spcBef>
            </a:pPr>
            <a:r>
              <a:rPr lang="en-US" dirty="0"/>
              <a:t>Easy of getting meanings from concept sets</a:t>
            </a:r>
          </a:p>
          <a:p>
            <a:pPr lvl="1">
              <a:lnSpc>
                <a:spcPct val="110000"/>
              </a:lnSpc>
              <a:spcBef>
                <a:spcPts val="700"/>
              </a:spcBef>
            </a:pPr>
            <a:r>
              <a:rPr lang="en-US" dirty="0"/>
              <a:t>And more…</a:t>
            </a: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dirty="0"/>
              <a:t>Terminology Server enables the programmatic access of terminology content</a:t>
            </a: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dirty="0"/>
              <a:t>With standard terminology services, the access technology can be reused</a:t>
            </a: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dirty="0"/>
              <a:t>Updates on terminology can be available to all client applications</a:t>
            </a:r>
          </a:p>
        </p:txBody>
      </p:sp>
    </p:spTree>
    <p:extLst>
      <p:ext uri="{BB962C8B-B14F-4D97-AF65-F5344CB8AC3E}">
        <p14:creationId xmlns:p14="http://schemas.microsoft.com/office/powerpoint/2010/main" val="4036768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AC3E9E1-D1FA-DD42-9A02-120E68B376E7}"/>
              </a:ext>
            </a:extLst>
          </p:cNvPr>
          <p:cNvSpPr/>
          <p:nvPr/>
        </p:nvSpPr>
        <p:spPr>
          <a:xfrm>
            <a:off x="677602" y="3143250"/>
            <a:ext cx="4586287" cy="757237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kern="0" cap="none" spc="0" normalizeH="0" baseline="0" noProof="0" dirty="0">
                <a:ln>
                  <a:solidFill>
                    <a:srgbClr val="002A54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FHIR</a:t>
            </a:r>
            <a:r>
              <a:rPr kumimoji="0" lang="en-US" sz="2600" b="0" i="0" u="none" strike="noStrike" kern="0" cap="none" spc="0" normalizeH="0" baseline="0" noProof="0" dirty="0">
                <a:ln>
                  <a:solidFill>
                    <a:srgbClr val="002A54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2600" b="0" i="0" u="none" strike="noStrike" kern="0" cap="none" spc="0" normalizeH="0" baseline="0" noProof="0" dirty="0" err="1">
                <a:ln>
                  <a:solidFill>
                    <a:srgbClr val="002A54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RestAPI</a:t>
            </a:r>
            <a:endParaRPr kumimoji="0" lang="en-US" sz="2600" b="0" i="0" u="none" strike="noStrike" kern="0" cap="none" spc="0" normalizeH="0" baseline="0" noProof="0" dirty="0">
              <a:ln>
                <a:solidFill>
                  <a:srgbClr val="002A54"/>
                </a:solidFill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B98FCE-C241-5440-8EDD-D550A4D1A5C0}"/>
              </a:ext>
            </a:extLst>
          </p:cNvPr>
          <p:cNvSpPr/>
          <p:nvPr/>
        </p:nvSpPr>
        <p:spPr>
          <a:xfrm>
            <a:off x="677603" y="4010025"/>
            <a:ext cx="4586286" cy="757237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kern="0" cap="none" spc="0" normalizeH="0" baseline="0" noProof="0" dirty="0">
                <a:ln>
                  <a:solidFill>
                    <a:srgbClr val="002A54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OMOP</a:t>
            </a:r>
            <a:r>
              <a:rPr kumimoji="0" lang="en-US" sz="2600" b="0" i="0" u="none" strike="noStrike" kern="0" cap="none" spc="0" normalizeH="0" baseline="0" noProof="0" dirty="0">
                <a:ln>
                  <a:solidFill>
                    <a:srgbClr val="002A54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CDM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206EB5-C38E-A644-96CA-20E597A8D991}"/>
              </a:ext>
            </a:extLst>
          </p:cNvPr>
          <p:cNvSpPr txBox="1"/>
          <p:nvPr/>
        </p:nvSpPr>
        <p:spPr>
          <a:xfrm>
            <a:off x="5599338" y="3331816"/>
            <a:ext cx="2329485" cy="380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defTabSz="130622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US" sz="2200" b="0" i="1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Terminology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 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API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0E7D97-CF5B-7545-A096-E1B04A6D95A0}"/>
              </a:ext>
            </a:extLst>
          </p:cNvPr>
          <p:cNvSpPr txBox="1"/>
          <p:nvPr/>
        </p:nvSpPr>
        <p:spPr>
          <a:xfrm>
            <a:off x="5599338" y="4198591"/>
            <a:ext cx="4083169" cy="380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defTabSz="130622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US" sz="2200" b="0" i="1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Concept/Vocabulary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 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Database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5CBFB8-1DD1-EA48-A789-C9688155FB83}"/>
              </a:ext>
            </a:extLst>
          </p:cNvPr>
          <p:cNvSpPr txBox="1"/>
          <p:nvPr/>
        </p:nvSpPr>
        <p:spPr>
          <a:xfrm>
            <a:off x="677602" y="5065366"/>
            <a:ext cx="5487400" cy="82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defTabSz="130622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concept,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concept_relationship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, </a:t>
            </a:r>
          </a:p>
          <a:p>
            <a:pPr marL="0" marR="0" indent="0" defTabSz="130622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concept_ancestor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, relationship, vocabulary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5B875A-277A-154B-835F-C0F003E47A96}"/>
              </a:ext>
            </a:extLst>
          </p:cNvPr>
          <p:cNvSpPr txBox="1"/>
          <p:nvPr/>
        </p:nvSpPr>
        <p:spPr>
          <a:xfrm>
            <a:off x="677602" y="2519811"/>
            <a:ext cx="4682692" cy="380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defTabSz="130622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ValueSet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,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ConceptMap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,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CodeSystem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2A54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7781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 in FHIR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069042"/>
            <a:ext cx="9601200" cy="493151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b="1" dirty="0" err="1">
                <a:solidFill>
                  <a:srgbClr val="FF0000"/>
                </a:solidFill>
              </a:rPr>
              <a:t>CodeSystem</a:t>
            </a:r>
            <a:r>
              <a:rPr lang="en-US" dirty="0"/>
              <a:t>: a set of codes with meanings.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b="1" dirty="0" err="1">
                <a:solidFill>
                  <a:srgbClr val="FF0000"/>
                </a:solidFill>
              </a:rPr>
              <a:t>ValueSet</a:t>
            </a:r>
            <a:r>
              <a:rPr lang="en-US" dirty="0"/>
              <a:t>: a set of codes from those defined by one or more code systems to specify which codes can be used in a particular context.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b="1" dirty="0" err="1">
                <a:solidFill>
                  <a:srgbClr val="FF0000"/>
                </a:solidFill>
              </a:rPr>
              <a:t>ConceptMap</a:t>
            </a:r>
            <a:r>
              <a:rPr lang="en-US" dirty="0"/>
              <a:t>: a mapping from a set of concepts defined in a code system to one or more concepts defined in other code systems.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b="1" dirty="0" err="1">
                <a:solidFill>
                  <a:schemeClr val="bg1">
                    <a:lumMod val="65000"/>
                  </a:schemeClr>
                </a:solidFill>
              </a:rPr>
              <a:t>ExpansionProfile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: used to configure the behavior of the terminology server for expansions and validations.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b="1" dirty="0" err="1">
                <a:solidFill>
                  <a:schemeClr val="bg1">
                    <a:lumMod val="65000"/>
                  </a:schemeClr>
                </a:solidFill>
              </a:rPr>
              <a:t>NamingSystem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: a curated namespace that issues unique symbols within that namespace for the identification of concepts, people, devices, etc.</a:t>
            </a:r>
          </a:p>
        </p:txBody>
      </p:sp>
    </p:spTree>
    <p:extLst>
      <p:ext uri="{BB962C8B-B14F-4D97-AF65-F5344CB8AC3E}">
        <p14:creationId xmlns:p14="http://schemas.microsoft.com/office/powerpoint/2010/main" val="46253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Concept/Vocabulary in OMOP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069042"/>
            <a:ext cx="9601200" cy="4931516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b="1" dirty="0"/>
              <a:t>concept</a:t>
            </a:r>
            <a:r>
              <a:rPr lang="en-US" dirty="0"/>
              <a:t>: a record that represents clinical information in all domains.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b="1" dirty="0" err="1"/>
              <a:t>concept_relationship</a:t>
            </a:r>
            <a:r>
              <a:rPr lang="en-US" dirty="0"/>
              <a:t>: defines direct relationships between concepts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b="1" dirty="0" err="1"/>
              <a:t>concept_ancestor</a:t>
            </a:r>
            <a:r>
              <a:rPr lang="en-US" dirty="0"/>
              <a:t>: hierarchical relationships between concepts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b="1" dirty="0"/>
              <a:t>relationship</a:t>
            </a:r>
            <a:r>
              <a:rPr lang="en-US" dirty="0"/>
              <a:t>: defines type of a relationship.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b="1" dirty="0" err="1"/>
              <a:t>concept_class</a:t>
            </a:r>
            <a:r>
              <a:rPr lang="en-US" dirty="0"/>
              <a:t>: list of classifications used to differentiate concepts.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b="1" dirty="0"/>
              <a:t>vocabulary</a:t>
            </a:r>
            <a:r>
              <a:rPr lang="en-US" dirty="0"/>
              <a:t>: list of vocabularies used in concept.</a:t>
            </a:r>
          </a:p>
        </p:txBody>
      </p:sp>
    </p:spTree>
    <p:extLst>
      <p:ext uri="{BB962C8B-B14F-4D97-AF65-F5344CB8AC3E}">
        <p14:creationId xmlns:p14="http://schemas.microsoft.com/office/powerpoint/2010/main" val="674644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4AC132-BFC5-6C4E-AED7-CCC385C50932}"/>
              </a:ext>
            </a:extLst>
          </p:cNvPr>
          <p:cNvSpPr txBox="1"/>
          <p:nvPr/>
        </p:nvSpPr>
        <p:spPr>
          <a:xfrm>
            <a:off x="342669" y="1014413"/>
            <a:ext cx="9177512" cy="6617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defTabSz="130622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lang="en-US" sz="2200" b="1" kern="0" dirty="0" err="1">
                <a:solidFill>
                  <a:srgbClr val="002A54"/>
                </a:solidFill>
              </a:rPr>
              <a:t>ValueSet</a:t>
            </a:r>
            <a:r>
              <a:rPr lang="en-US" sz="2200" b="1" kern="0" dirty="0">
                <a:solidFill>
                  <a:srgbClr val="002A54"/>
                </a:solidFill>
              </a:rPr>
              <a:t> in FHIR</a:t>
            </a:r>
          </a:p>
          <a:p>
            <a:pPr defTabSz="1306220">
              <a:lnSpc>
                <a:spcPct val="85000"/>
              </a:lnSpc>
              <a:spcAft>
                <a:spcPts val="1200"/>
              </a:spcAft>
            </a:pPr>
            <a:r>
              <a:rPr lang="en-US" sz="1800" kern="0" dirty="0">
                <a:solidFill>
                  <a:srgbClr val="002A54"/>
                </a:solidFill>
              </a:rPr>
              <a:t>Concept and </a:t>
            </a:r>
            <a:r>
              <a:rPr lang="en-US" sz="1800" kern="0" dirty="0" err="1">
                <a:solidFill>
                  <a:srgbClr val="002A54"/>
                </a:solidFill>
              </a:rPr>
              <a:t>concept_ancestor</a:t>
            </a:r>
            <a:r>
              <a:rPr lang="en-US" sz="1800" kern="0" dirty="0">
                <a:solidFill>
                  <a:srgbClr val="002A54"/>
                </a:solidFill>
              </a:rPr>
              <a:t> in OMOP CDM can be used to create </a:t>
            </a:r>
            <a:r>
              <a:rPr lang="en-US" sz="1800" kern="0" dirty="0" err="1">
                <a:solidFill>
                  <a:srgbClr val="002A54"/>
                </a:solidFill>
              </a:rPr>
              <a:t>ValueSet</a:t>
            </a:r>
            <a:r>
              <a:rPr lang="en-US" sz="1800" kern="0" dirty="0">
                <a:solidFill>
                  <a:srgbClr val="002A54"/>
                </a:solidFill>
              </a:rPr>
              <a:t> resources.</a:t>
            </a:r>
          </a:p>
          <a:p>
            <a:r>
              <a:rPr lang="en-US" sz="1800" dirty="0"/>
              <a:t>Example: Cholesterol | </a:t>
            </a:r>
            <a:r>
              <a:rPr lang="en-US" sz="1800" dirty="0" err="1"/>
              <a:t>Bld</a:t>
            </a:r>
            <a:r>
              <a:rPr lang="en-US" sz="1800" dirty="0"/>
              <a:t>-Ser-</a:t>
            </a:r>
            <a:r>
              <a:rPr lang="en-US" sz="1800" dirty="0" err="1"/>
              <a:t>Plas</a:t>
            </a:r>
            <a:r>
              <a:rPr lang="en-US" sz="1800" dirty="0"/>
              <a:t> (LOINC Codes for Cholesterol in Serum/Plasma)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Find concepts with parent = LP43571-6 from </a:t>
            </a:r>
            <a:r>
              <a:rPr lang="en-US" sz="1800" dirty="0" err="1"/>
              <a:t>concept_ancestor</a:t>
            </a:r>
            <a:r>
              <a:rPr lang="en-US" sz="18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Add the concepts to expansion of </a:t>
            </a:r>
            <a:r>
              <a:rPr lang="en-US" sz="1800" dirty="0" err="1"/>
              <a:t>valueset</a:t>
            </a:r>
            <a:r>
              <a:rPr lang="en-US" sz="1800" dirty="0"/>
              <a:t> resource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Example: </a:t>
            </a:r>
            <a:r>
              <a:rPr lang="en-US" sz="1800" dirty="0">
                <a:hlinkClick r:id="rId2"/>
              </a:rPr>
              <a:t>https://www.hl7.org/fhir/valueset-example-expansion.json.html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endParaRPr lang="en-US" sz="1800" kern="0" dirty="0">
              <a:solidFill>
                <a:srgbClr val="002A54"/>
              </a:solidFill>
            </a:endParaRPr>
          </a:p>
          <a:p>
            <a:r>
              <a:rPr lang="en-US" sz="2200" b="1" kern="0" dirty="0" err="1">
                <a:solidFill>
                  <a:srgbClr val="002A54"/>
                </a:solidFill>
              </a:rPr>
              <a:t>ConceptMap</a:t>
            </a:r>
            <a:r>
              <a:rPr lang="en-US" sz="2200" b="1" kern="0" dirty="0">
                <a:solidFill>
                  <a:srgbClr val="002A54"/>
                </a:solidFill>
              </a:rPr>
              <a:t> in FHIR</a:t>
            </a:r>
          </a:p>
          <a:p>
            <a:endParaRPr lang="en-US" sz="1800" kern="0" dirty="0">
              <a:solidFill>
                <a:srgbClr val="002A54"/>
              </a:solidFill>
            </a:endParaRPr>
          </a:p>
          <a:p>
            <a:r>
              <a:rPr lang="en-US" sz="1800" kern="0" dirty="0" err="1">
                <a:solidFill>
                  <a:srgbClr val="002A54"/>
                </a:solidFill>
              </a:rPr>
              <a:t>concept_relationship</a:t>
            </a:r>
            <a:r>
              <a:rPr lang="en-US" sz="1800" kern="0" dirty="0">
                <a:solidFill>
                  <a:srgbClr val="002A54"/>
                </a:solidFill>
              </a:rPr>
              <a:t> in OMOP  CDM can be used to create </a:t>
            </a:r>
            <a:r>
              <a:rPr lang="en-US" sz="1800" kern="0" dirty="0" err="1">
                <a:solidFill>
                  <a:srgbClr val="002A54"/>
                </a:solidFill>
              </a:rPr>
              <a:t>ConceptMap</a:t>
            </a:r>
            <a:r>
              <a:rPr lang="en-US" sz="1800" kern="0" dirty="0">
                <a:solidFill>
                  <a:srgbClr val="002A54"/>
                </a:solidFill>
              </a:rPr>
              <a:t> resources</a:t>
            </a:r>
          </a:p>
          <a:p>
            <a:endParaRPr lang="en-US" sz="1800" kern="0" dirty="0">
              <a:solidFill>
                <a:srgbClr val="002A54"/>
              </a:solidFill>
            </a:endParaRPr>
          </a:p>
          <a:p>
            <a:r>
              <a:rPr lang="en-US" sz="1800" kern="0" dirty="0">
                <a:solidFill>
                  <a:srgbClr val="002A54"/>
                </a:solidFill>
              </a:rPr>
              <a:t>Example: translate one concept in a domain to another concept in a different domain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>
                <a:solidFill>
                  <a:srgbClr val="002A54"/>
                </a:solidFill>
              </a:rPr>
              <a:t>Use relationship ID to define equivalence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>
                <a:solidFill>
                  <a:srgbClr val="002A54"/>
                </a:solidFill>
              </a:rPr>
              <a:t>Return target  coding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kern="0" dirty="0">
              <a:solidFill>
                <a:srgbClr val="002A54"/>
              </a:solidFill>
            </a:endParaRPr>
          </a:p>
          <a:p>
            <a:r>
              <a:rPr lang="en-US" sz="1600" kern="0" dirty="0">
                <a:solidFill>
                  <a:srgbClr val="002A54"/>
                </a:solidFill>
              </a:rPr>
              <a:t>FHIR </a:t>
            </a:r>
            <a:r>
              <a:rPr lang="en-US" sz="1600" kern="0" dirty="0" err="1">
                <a:solidFill>
                  <a:srgbClr val="002A54"/>
                </a:solidFill>
              </a:rPr>
              <a:t>equivalnce</a:t>
            </a:r>
            <a:r>
              <a:rPr lang="en-US" sz="1600" kern="0" dirty="0">
                <a:solidFill>
                  <a:srgbClr val="002A54"/>
                </a:solidFill>
              </a:rPr>
              <a:t>: </a:t>
            </a:r>
          </a:p>
          <a:p>
            <a:r>
              <a:rPr lang="en-US" sz="1600" kern="0" dirty="0">
                <a:solidFill>
                  <a:srgbClr val="002A54"/>
                </a:solidFill>
              </a:rPr>
              <a:t>	</a:t>
            </a:r>
            <a:r>
              <a:rPr lang="en-US" sz="1600" dirty="0" err="1"/>
              <a:t>relatedto</a:t>
            </a:r>
            <a:r>
              <a:rPr lang="en-US" sz="1600" dirty="0"/>
              <a:t> | equivalent | equal | wider | subsumes | narrower | specializes | inexact | </a:t>
            </a:r>
          </a:p>
          <a:p>
            <a:r>
              <a:rPr lang="en-US" sz="1600" dirty="0"/>
              <a:t>	unmatched | disjoint</a:t>
            </a:r>
          </a:p>
          <a:p>
            <a:endParaRPr lang="en-US" sz="1600" kern="0" dirty="0">
              <a:solidFill>
                <a:srgbClr val="002A54"/>
              </a:solidFill>
            </a:endParaRPr>
          </a:p>
          <a:p>
            <a:r>
              <a:rPr lang="en-US" sz="1600" kern="0" dirty="0">
                <a:solidFill>
                  <a:srgbClr val="002A54"/>
                </a:solidFill>
              </a:rPr>
              <a:t>	Need to find matching relationship from relationship table in OMOP.</a:t>
            </a:r>
          </a:p>
        </p:txBody>
      </p:sp>
    </p:spTree>
    <p:extLst>
      <p:ext uri="{BB962C8B-B14F-4D97-AF65-F5344CB8AC3E}">
        <p14:creationId xmlns:p14="http://schemas.microsoft.com/office/powerpoint/2010/main" val="3721438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34762-69B2-E04F-8416-C33501429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914401"/>
            <a:ext cx="9601200" cy="644121"/>
          </a:xfrm>
        </p:spPr>
        <p:txBody>
          <a:bodyPr/>
          <a:lstStyle/>
          <a:p>
            <a:r>
              <a:rPr lang="en-US" sz="2800" dirty="0"/>
              <a:t>Current implementation of Terminology Server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6ADC6-FF01-3941-A53A-5492B5F7A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3492492"/>
            <a:ext cx="9601200" cy="4032570"/>
          </a:xfrm>
          <a:ln>
            <a:noFill/>
          </a:ln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$translate operation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Local code system import for mapping to standard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How it works:</a:t>
            </a:r>
            <a:br>
              <a:rPr lang="en-US" dirty="0"/>
            </a:br>
            <a:r>
              <a:rPr lang="en-US" dirty="0">
                <a:latin typeface="Avenir Roman" panose="02000503020000020003" pitchFamily="2" charset="0"/>
              </a:rPr>
              <a:t>http://localhost:8080/fhir/ConceptMap/$translate?system=http://www.nlm.nih.gov/research/umls/rxnorm&amp;code=311040&amp;targetsystem=http://hl7.org/fhir/</a:t>
            </a:r>
            <a:r>
              <a:rPr lang="en-US" dirty="0" err="1">
                <a:latin typeface="Avenir Roman" panose="02000503020000020003" pitchFamily="2" charset="0"/>
              </a:rPr>
              <a:t>ndfrt</a:t>
            </a:r>
            <a:endParaRPr lang="en-US" dirty="0">
              <a:latin typeface="Avenir Roman" panose="02000503020000020003" pitchFamily="2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Source: </a:t>
            </a:r>
            <a:br>
              <a:rPr lang="en-US" dirty="0"/>
            </a:br>
            <a:r>
              <a:rPr lang="en-US" dirty="0" err="1"/>
              <a:t>RxNorm</a:t>
            </a:r>
            <a:r>
              <a:rPr lang="en-US" dirty="0"/>
              <a:t> | 311040 | Insulin, </a:t>
            </a:r>
            <a:r>
              <a:rPr lang="en-US" dirty="0" err="1"/>
              <a:t>Aspart</a:t>
            </a:r>
            <a:r>
              <a:rPr lang="en-US" dirty="0"/>
              <a:t>, Human 100 UNT/ML Injectable Solution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Target: </a:t>
            </a:r>
            <a:br>
              <a:rPr lang="en-US" dirty="0"/>
            </a:br>
            <a:r>
              <a:rPr lang="en-US" dirty="0"/>
              <a:t>NDFRT | ??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7759FC-818F-A448-A759-30D7A394E0F0}"/>
              </a:ext>
            </a:extLst>
          </p:cNvPr>
          <p:cNvSpPr/>
          <p:nvPr/>
        </p:nvSpPr>
        <p:spPr>
          <a:xfrm>
            <a:off x="465712" y="1558523"/>
            <a:ext cx="3371849" cy="771525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600" kern="0" dirty="0">
                <a:ln>
                  <a:solidFill>
                    <a:srgbClr val="002A54"/>
                  </a:solidFill>
                </a:ln>
                <a:solidFill>
                  <a:srgbClr val="FFFFFF"/>
                </a:solidFill>
                <a:latin typeface="Tahoma"/>
              </a:rPr>
              <a:t>co</a:t>
            </a:r>
            <a:r>
              <a:rPr kumimoji="0" lang="en-US" sz="2600" b="0" i="0" u="none" strike="noStrike" kern="0" cap="none" spc="0" normalizeH="0" baseline="0" noProof="0" dirty="0" err="1">
                <a:ln>
                  <a:solidFill>
                    <a:srgbClr val="002A54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ncept_relationship</a:t>
            </a:r>
            <a:endParaRPr kumimoji="0" lang="en-US" sz="2600" b="0" i="0" u="none" strike="noStrike" kern="0" cap="none" spc="0" normalizeH="0" baseline="0" noProof="0" dirty="0">
              <a:ln>
                <a:solidFill>
                  <a:srgbClr val="002A54"/>
                </a:solidFill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C38EB7-8DED-2544-896B-6C818D11D0C1}"/>
              </a:ext>
            </a:extLst>
          </p:cNvPr>
          <p:cNvSpPr/>
          <p:nvPr/>
        </p:nvSpPr>
        <p:spPr>
          <a:xfrm>
            <a:off x="4388059" y="1558522"/>
            <a:ext cx="2732269" cy="771525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kern="0" cap="none" spc="0" normalizeH="0" baseline="0" noProof="0" dirty="0" err="1">
                <a:ln>
                  <a:solidFill>
                    <a:srgbClr val="002A54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ConceptMap</a:t>
            </a:r>
            <a:endParaRPr kumimoji="0" lang="en-US" sz="2600" b="0" i="0" u="none" strike="noStrike" kern="0" cap="none" spc="0" normalizeH="0" baseline="0" noProof="0" dirty="0">
              <a:ln>
                <a:solidFill>
                  <a:srgbClr val="002A54"/>
                </a:solidFill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7583B28-CA82-604C-9505-3AC6D0D7F655}"/>
              </a:ext>
            </a:extLst>
          </p:cNvPr>
          <p:cNvSpPr/>
          <p:nvPr/>
        </p:nvSpPr>
        <p:spPr>
          <a:xfrm>
            <a:off x="7759908" y="1558522"/>
            <a:ext cx="1718014" cy="785813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kern="0" cap="none" spc="0" normalizeH="0" baseline="0" noProof="0" dirty="0"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$translate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7EEC0AB-E28B-0349-BAB9-F8C48831E5F8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 flipV="1">
            <a:off x="3837561" y="1944285"/>
            <a:ext cx="550498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AA7C82E-39AB-5B4E-B152-8742FCC646A4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7120328" y="1944285"/>
            <a:ext cx="639580" cy="714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97AE2AA-8FFC-684F-BDE0-3797BD8822E1}"/>
              </a:ext>
            </a:extLst>
          </p:cNvPr>
          <p:cNvSpPr/>
          <p:nvPr/>
        </p:nvSpPr>
        <p:spPr>
          <a:xfrm>
            <a:off x="465712" y="2518364"/>
            <a:ext cx="3371849" cy="7715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600" kern="0" dirty="0">
                <a:solidFill>
                  <a:srgbClr val="FFFFFF"/>
                </a:solidFill>
                <a:latin typeface="Tahoma"/>
              </a:rPr>
              <a:t>co</a:t>
            </a:r>
            <a:r>
              <a:rPr kumimoji="0" lang="en-US" sz="2600" b="0" i="0" u="none" strike="noStrike" kern="0" cap="none" spc="0" normalizeH="0" baseline="0" noProof="0" dirty="0" err="1"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ncept_a</a:t>
            </a:r>
            <a:r>
              <a:rPr lang="en-US" sz="2600" kern="0" dirty="0" err="1">
                <a:solidFill>
                  <a:srgbClr val="FFFFFF"/>
                </a:solidFill>
                <a:latin typeface="Tahoma"/>
              </a:rPr>
              <a:t>ncestor</a:t>
            </a:r>
            <a:endParaRPr kumimoji="0" lang="en-US" sz="2600" b="0" i="0" u="none" strike="noStrike" kern="0" cap="none" spc="0" normalizeH="0" baseline="0" noProof="0" dirty="0"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6E60B4-EFB6-DD4F-BFAB-75C55B95D63D}"/>
              </a:ext>
            </a:extLst>
          </p:cNvPr>
          <p:cNvSpPr/>
          <p:nvPr/>
        </p:nvSpPr>
        <p:spPr>
          <a:xfrm>
            <a:off x="4388059" y="2518363"/>
            <a:ext cx="2732269" cy="7715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kern="0" cap="none" spc="0" normalizeH="0" baseline="0" noProof="0" dirty="0" err="1"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ValueSet</a:t>
            </a:r>
            <a:endParaRPr kumimoji="0" lang="en-US" sz="2600" b="0" i="0" u="none" strike="noStrike" kern="0" cap="none" spc="0" normalizeH="0" baseline="0" noProof="0" dirty="0"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26E503A-D23B-C949-9699-F21A4D58F546}"/>
              </a:ext>
            </a:extLst>
          </p:cNvPr>
          <p:cNvSpPr/>
          <p:nvPr/>
        </p:nvSpPr>
        <p:spPr>
          <a:xfrm>
            <a:off x="7759908" y="2518363"/>
            <a:ext cx="1718014" cy="78581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kern="0" cap="none" spc="0" normalizeH="0" baseline="0" noProof="0" dirty="0"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$expand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D19BBA0-008C-6B42-AB5E-FDA9957B1505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 flipV="1">
            <a:off x="3837561" y="2904126"/>
            <a:ext cx="550498" cy="1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AAA5C88-75A2-5A4E-B9D8-2AC3B737DB58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7120328" y="2904126"/>
            <a:ext cx="639580" cy="7144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059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70D05-0B05-D94D-88CB-CCE6B9441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49509"/>
            <a:ext cx="9601200" cy="688048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400" dirty="0">
                <a:latin typeface="Avenir Light" panose="020B0402020203020204" pitchFamily="34" charset="77"/>
              </a:rPr>
              <a:t>{  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"</a:t>
            </a:r>
            <a:r>
              <a:rPr lang="en-US" sz="1400" dirty="0" err="1">
                <a:latin typeface="Avenir Light" panose="020B0402020203020204" pitchFamily="34" charset="77"/>
              </a:rPr>
              <a:t>resourceType</a:t>
            </a:r>
            <a:r>
              <a:rPr lang="en-US" sz="1400" dirty="0">
                <a:latin typeface="Avenir Light" panose="020B0402020203020204" pitchFamily="34" charset="77"/>
              </a:rPr>
              <a:t>":"Parameters",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"parameter":[  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{  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   "</a:t>
            </a:r>
            <a:r>
              <a:rPr lang="en-US" sz="1400" dirty="0" err="1">
                <a:latin typeface="Avenir Light" panose="020B0402020203020204" pitchFamily="34" charset="77"/>
              </a:rPr>
              <a:t>name":"result</a:t>
            </a:r>
            <a:r>
              <a:rPr lang="en-US" sz="1400" dirty="0">
                <a:latin typeface="Avenir Light" panose="020B0402020203020204" pitchFamily="34" charset="77"/>
              </a:rPr>
              <a:t>",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   "</a:t>
            </a:r>
            <a:r>
              <a:rPr lang="en-US" sz="1400" dirty="0" err="1">
                <a:latin typeface="Avenir Light" panose="020B0402020203020204" pitchFamily="34" charset="77"/>
              </a:rPr>
              <a:t>valueBoolean</a:t>
            </a:r>
            <a:r>
              <a:rPr lang="en-US" sz="1400" dirty="0">
                <a:latin typeface="Avenir Light" panose="020B0402020203020204" pitchFamily="34" charset="77"/>
              </a:rPr>
              <a:t>":true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},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{  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   "</a:t>
            </a:r>
            <a:r>
              <a:rPr lang="en-US" sz="1400" dirty="0" err="1">
                <a:latin typeface="Avenir Light" panose="020B0402020203020204" pitchFamily="34" charset="77"/>
              </a:rPr>
              <a:t>name":"match</a:t>
            </a:r>
            <a:r>
              <a:rPr lang="en-US" sz="1400" dirty="0">
                <a:latin typeface="Avenir Light" panose="020B0402020203020204" pitchFamily="34" charset="77"/>
              </a:rPr>
              <a:t>",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   "part":[  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      {  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         "</a:t>
            </a:r>
            <a:r>
              <a:rPr lang="en-US" sz="1400" dirty="0" err="1">
                <a:latin typeface="Avenir Light" panose="020B0402020203020204" pitchFamily="34" charset="77"/>
              </a:rPr>
              <a:t>name":"equivalence</a:t>
            </a:r>
            <a:r>
              <a:rPr lang="en-US" sz="1400" dirty="0">
                <a:latin typeface="Avenir Light" panose="020B0402020203020204" pitchFamily="34" charset="77"/>
              </a:rPr>
              <a:t>",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         "</a:t>
            </a:r>
            <a:r>
              <a:rPr lang="en-US" sz="1400" dirty="0" err="1">
                <a:latin typeface="Avenir Light" panose="020B0402020203020204" pitchFamily="34" charset="77"/>
              </a:rPr>
              <a:t>valueCode</a:t>
            </a:r>
            <a:r>
              <a:rPr lang="en-US" sz="1400" dirty="0">
                <a:latin typeface="Avenir Light" panose="020B0402020203020204" pitchFamily="34" charset="77"/>
              </a:rPr>
              <a:t>":"equivalent"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      },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      {  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         "</a:t>
            </a:r>
            <a:r>
              <a:rPr lang="en-US" sz="1400" dirty="0" err="1">
                <a:latin typeface="Avenir Light" panose="020B0402020203020204" pitchFamily="34" charset="77"/>
              </a:rPr>
              <a:t>name":"concept</a:t>
            </a:r>
            <a:r>
              <a:rPr lang="en-US" sz="1400" dirty="0">
                <a:latin typeface="Avenir Light" panose="020B0402020203020204" pitchFamily="34" charset="77"/>
              </a:rPr>
              <a:t>",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         "</a:t>
            </a:r>
            <a:r>
              <a:rPr lang="en-US" sz="1400" dirty="0" err="1">
                <a:latin typeface="Avenir Light" panose="020B0402020203020204" pitchFamily="34" charset="77"/>
              </a:rPr>
              <a:t>valueCoding</a:t>
            </a:r>
            <a:r>
              <a:rPr lang="en-US" sz="1400" dirty="0">
                <a:latin typeface="Avenir Light" panose="020B0402020203020204" pitchFamily="34" charset="77"/>
              </a:rPr>
              <a:t>":{  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solidFill>
                  <a:srgbClr val="C00000"/>
                </a:solidFill>
                <a:latin typeface="Avenir Light" panose="020B0402020203020204" pitchFamily="34" charset="77"/>
              </a:rPr>
              <a:t>                  "</a:t>
            </a:r>
            <a:r>
              <a:rPr lang="en-US" sz="1400" dirty="0" err="1">
                <a:solidFill>
                  <a:srgbClr val="C00000"/>
                </a:solidFill>
                <a:latin typeface="Avenir Light" panose="020B0402020203020204" pitchFamily="34" charset="77"/>
              </a:rPr>
              <a:t>system":"http</a:t>
            </a:r>
            <a:r>
              <a:rPr lang="en-US" sz="1400" dirty="0">
                <a:solidFill>
                  <a:srgbClr val="C00000"/>
                </a:solidFill>
                <a:latin typeface="Avenir Light" panose="020B0402020203020204" pitchFamily="34" charset="77"/>
              </a:rPr>
              <a:t>://hl7.org/</a:t>
            </a:r>
            <a:r>
              <a:rPr lang="en-US" sz="1400" dirty="0" err="1">
                <a:solidFill>
                  <a:srgbClr val="C00000"/>
                </a:solidFill>
                <a:latin typeface="Avenir Light" panose="020B0402020203020204" pitchFamily="34" charset="77"/>
              </a:rPr>
              <a:t>fhir</a:t>
            </a:r>
            <a:r>
              <a:rPr lang="en-US" sz="1400" dirty="0">
                <a:solidFill>
                  <a:srgbClr val="C00000"/>
                </a:solidFill>
                <a:latin typeface="Avenir Light" panose="020B0402020203020204" pitchFamily="34" charset="77"/>
              </a:rPr>
              <a:t>/</a:t>
            </a:r>
            <a:r>
              <a:rPr lang="en-US" sz="1400" dirty="0" err="1">
                <a:solidFill>
                  <a:srgbClr val="C00000"/>
                </a:solidFill>
                <a:latin typeface="Avenir Light" panose="020B0402020203020204" pitchFamily="34" charset="77"/>
              </a:rPr>
              <a:t>ndfrt</a:t>
            </a:r>
            <a:r>
              <a:rPr lang="en-US" sz="1400" dirty="0">
                <a:solidFill>
                  <a:srgbClr val="C00000"/>
                </a:solidFill>
                <a:latin typeface="Avenir Light" panose="020B0402020203020204" pitchFamily="34" charset="77"/>
              </a:rPr>
              <a:t>",</a:t>
            </a:r>
            <a:br>
              <a:rPr lang="en-US" sz="1400" dirty="0">
                <a:solidFill>
                  <a:srgbClr val="C00000"/>
                </a:solidFill>
                <a:latin typeface="Avenir Light" panose="020B0402020203020204" pitchFamily="34" charset="77"/>
              </a:rPr>
            </a:br>
            <a:r>
              <a:rPr lang="en-US" sz="1400" dirty="0">
                <a:solidFill>
                  <a:srgbClr val="C00000"/>
                </a:solidFill>
                <a:latin typeface="Avenir Light" panose="020B0402020203020204" pitchFamily="34" charset="77"/>
              </a:rPr>
              <a:t>                  "code":"4014955",</a:t>
            </a:r>
            <a:br>
              <a:rPr lang="en-US" sz="1400" dirty="0">
                <a:solidFill>
                  <a:srgbClr val="C00000"/>
                </a:solidFill>
                <a:latin typeface="Avenir Light" panose="020B0402020203020204" pitchFamily="34" charset="77"/>
              </a:rPr>
            </a:br>
            <a:r>
              <a:rPr lang="en-US" sz="1400" dirty="0">
                <a:solidFill>
                  <a:srgbClr val="C00000"/>
                </a:solidFill>
                <a:latin typeface="Avenir Light" panose="020B0402020203020204" pitchFamily="34" charset="77"/>
              </a:rPr>
              <a:t>                  "</a:t>
            </a:r>
            <a:r>
              <a:rPr lang="en-US" sz="1400" dirty="0" err="1">
                <a:solidFill>
                  <a:srgbClr val="C00000"/>
                </a:solidFill>
                <a:latin typeface="Avenir Light" panose="020B0402020203020204" pitchFamily="34" charset="77"/>
              </a:rPr>
              <a:t>display":"INSULIN,ASPART,HUMAN</a:t>
            </a:r>
            <a:r>
              <a:rPr lang="en-US" sz="1400" dirty="0">
                <a:solidFill>
                  <a:srgbClr val="C00000"/>
                </a:solidFill>
                <a:latin typeface="Avenir Light" panose="020B0402020203020204" pitchFamily="34" charset="77"/>
              </a:rPr>
              <a:t> 100 UNT/ML INJ"</a:t>
            </a:r>
            <a:br>
              <a:rPr lang="en-US" sz="1400" dirty="0">
                <a:solidFill>
                  <a:srgbClr val="C00000"/>
                </a:solidFill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         }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      }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   ]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   }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   ]</a:t>
            </a:r>
            <a:br>
              <a:rPr lang="en-US" sz="1400" dirty="0">
                <a:latin typeface="Avenir Light" panose="020B0402020203020204" pitchFamily="34" charset="77"/>
              </a:rPr>
            </a:br>
            <a:r>
              <a:rPr lang="en-US" sz="1400" dirty="0">
                <a:latin typeface="Avenir Light" panose="020B0402020203020204" pitchFamily="34" charset="77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23935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70D05-0B05-D94D-88CB-CCE6B9441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4497"/>
            <a:ext cx="9601200" cy="6865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latin typeface="Avenir Light" panose="020B0402020203020204" pitchFamily="34" charset="77"/>
              </a:rPr>
              <a:t>Local code system to standard code system mapping CSV file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Avenir Light" panose="020B0402020203020204" pitchFamily="34" charset="7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Avenir Light" panose="020B0402020203020204" pitchFamily="34" charset="7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Avenir Light" panose="020B0402020203020204" pitchFamily="34" charset="77"/>
              </a:rPr>
              <a:t># Coding map document.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Avenir Light" panose="020B0402020203020204" pitchFamily="34" charset="77"/>
              </a:rPr>
              <a:t># 1st line: defines mapping. Must be OMOP vocabularies (</a:t>
            </a:r>
            <a:r>
              <a:rPr lang="en-US" sz="1400" dirty="0" err="1">
                <a:latin typeface="Avenir Light" panose="020B0402020203020204" pitchFamily="34" charset="77"/>
              </a:rPr>
              <a:t>eg.</a:t>
            </a:r>
            <a:r>
              <a:rPr lang="en-US" sz="1400" dirty="0">
                <a:latin typeface="Avenir Light" panose="020B0402020203020204" pitchFamily="34" charset="77"/>
              </a:rPr>
              <a:t> </a:t>
            </a:r>
            <a:r>
              <a:rPr lang="en-US" sz="1400" dirty="0" err="1">
                <a:latin typeface="Avenir Light" panose="020B0402020203020204" pitchFamily="34" charset="77"/>
              </a:rPr>
              <a:t>RxNorm</a:t>
            </a:r>
            <a:r>
              <a:rPr lang="en-US" sz="1400" dirty="0">
                <a:latin typeface="Avenir Light" panose="020B0402020203020204" pitchFamily="34" charset="77"/>
              </a:rPr>
              <a:t>). Comma separated. 1st value is source, 2ne is target.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Avenir Light" panose="020B0402020203020204" pitchFamily="34" charset="77"/>
              </a:rPr>
              <a:t># 2nd line: defines same mapping but with FHIR coding system name.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Avenir Light" panose="020B0402020203020204" pitchFamily="34" charset="77"/>
              </a:rPr>
              <a:t># If vocabulary does not exist, it will be created in the database.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Avenir Light" panose="020B0402020203020204" pitchFamily="34" charset="77"/>
              </a:rPr>
              <a:t># 3rd line: Definition of column. There are three required columns (if standard coding, </a:t>
            </a:r>
            <a:r>
              <a:rPr lang="en-US" sz="1400" dirty="0" err="1">
                <a:latin typeface="Avenir Light" panose="020B0402020203020204" pitchFamily="34" charset="77"/>
              </a:rPr>
              <a:t>descripiton</a:t>
            </a:r>
            <a:r>
              <a:rPr lang="en-US" sz="1400" dirty="0">
                <a:latin typeface="Avenir Light" panose="020B0402020203020204" pitchFamily="34" charset="77"/>
              </a:rPr>
              <a:t> column is optional).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Avenir Light" panose="020B0402020203020204" pitchFamily="34" charset="77"/>
              </a:rPr>
              <a:t>#           SOURCE_CODESYSTEM, SOURCE_CODE, SOURCE_DESC, TARGET_CODE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Avenir Light" panose="020B0402020203020204" pitchFamily="34" charset="77"/>
              </a:rPr>
              <a:t>#           Other columns will be ignored.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 err="1">
                <a:solidFill>
                  <a:srgbClr val="C00000"/>
                </a:solidFill>
                <a:latin typeface="Avenir Light" panose="020B0402020203020204" pitchFamily="34" charset="77"/>
              </a:rPr>
              <a:t>MUSCLabOb</a:t>
            </a:r>
            <a:r>
              <a:rPr lang="en-US" sz="1400" dirty="0" err="1">
                <a:latin typeface="Avenir Light" panose="020B0402020203020204" pitchFamily="34" charset="77"/>
              </a:rPr>
              <a:t>^MUSC</a:t>
            </a:r>
            <a:r>
              <a:rPr lang="en-US" sz="1400" dirty="0">
                <a:latin typeface="Avenir Light" panose="020B0402020203020204" pitchFamily="34" charset="77"/>
              </a:rPr>
              <a:t> Lab </a:t>
            </a:r>
            <a:r>
              <a:rPr lang="en-US" sz="1400" dirty="0" err="1">
                <a:latin typeface="Avenir Light" panose="020B0402020203020204" pitchFamily="34" charset="77"/>
              </a:rPr>
              <a:t>Observation,</a:t>
            </a:r>
            <a:r>
              <a:rPr lang="en-US" sz="1400" b="1" dirty="0" err="1">
                <a:solidFill>
                  <a:srgbClr val="C00000"/>
                </a:solidFill>
                <a:latin typeface="Avenir Light" panose="020B0402020203020204" pitchFamily="34" charset="77"/>
              </a:rPr>
              <a:t>LOINC</a:t>
            </a:r>
            <a:endParaRPr lang="en-US" sz="1400" b="1" dirty="0">
              <a:solidFill>
                <a:srgbClr val="C00000"/>
              </a:solidFill>
              <a:latin typeface="Avenir Light" panose="020B0402020203020204" pitchFamily="34" charset="7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rgbClr val="C00000"/>
                </a:solidFill>
                <a:latin typeface="Avenir Light" panose="020B0402020203020204" pitchFamily="34" charset="77"/>
              </a:rPr>
              <a:t>urn:hssc:srhs:la01:observation:code</a:t>
            </a:r>
            <a:r>
              <a:rPr lang="en-US" sz="1400" dirty="0">
                <a:latin typeface="Avenir Light" panose="020B0402020203020204" pitchFamily="34" charset="77"/>
              </a:rPr>
              <a:t>,</a:t>
            </a:r>
            <a:r>
              <a:rPr lang="en-US" sz="1400" b="1" dirty="0">
                <a:solidFill>
                  <a:srgbClr val="C00000"/>
                </a:solidFill>
                <a:latin typeface="Avenir Light" panose="020B0402020203020204" pitchFamily="34" charset="77"/>
              </a:rPr>
              <a:t>http://</a:t>
            </a:r>
            <a:r>
              <a:rPr lang="en-US" sz="1400" b="1" dirty="0" err="1">
                <a:solidFill>
                  <a:srgbClr val="C00000"/>
                </a:solidFill>
                <a:latin typeface="Avenir Light" panose="020B0402020203020204" pitchFamily="34" charset="77"/>
              </a:rPr>
              <a:t>loinc.org</a:t>
            </a:r>
            <a:endParaRPr lang="en-US" sz="1400" b="1" dirty="0">
              <a:solidFill>
                <a:srgbClr val="C00000"/>
              </a:solidFill>
              <a:latin typeface="Avenir Light" panose="020B0402020203020204" pitchFamily="34" charset="7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venir Light" panose="020B0402020203020204" pitchFamily="34" charset="77"/>
              </a:rPr>
              <a:t>SOURCE_CODESYSTEM</a:t>
            </a:r>
            <a:r>
              <a:rPr lang="en-US" sz="1400" dirty="0">
                <a:latin typeface="Avenir Light" panose="020B0402020203020204" pitchFamily="34" charset="77"/>
              </a:rPr>
              <a:t>,</a:t>
            </a:r>
            <a:r>
              <a:rPr lang="en-US" sz="1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venir Light" panose="020B0402020203020204" pitchFamily="34" charset="77"/>
              </a:rPr>
              <a:t>SOURCE_CODE</a:t>
            </a:r>
            <a:r>
              <a:rPr lang="en-US" sz="1400" dirty="0">
                <a:latin typeface="Avenir Light" panose="020B0402020203020204" pitchFamily="34" charset="77"/>
              </a:rPr>
              <a:t>,</a:t>
            </a:r>
            <a:r>
              <a:rPr lang="en-US" sz="1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venir Light" panose="020B0402020203020204" pitchFamily="34" charset="77"/>
              </a:rPr>
              <a:t>SOURCE_DESC</a:t>
            </a:r>
            <a:r>
              <a:rPr lang="en-US" sz="1400" dirty="0">
                <a:latin typeface="Avenir Light" panose="020B0402020203020204" pitchFamily="34" charset="77"/>
              </a:rPr>
              <a:t>,</a:t>
            </a:r>
            <a:r>
              <a:rPr lang="en-US" sz="1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venir Light" panose="020B0402020203020204" pitchFamily="34" charset="77"/>
              </a:rPr>
              <a:t>TARGET_CODE</a:t>
            </a:r>
            <a:r>
              <a:rPr lang="en-US" sz="1400" dirty="0">
                <a:latin typeface="Avenir Light" panose="020B0402020203020204" pitchFamily="34" charset="77"/>
              </a:rPr>
              <a:t>,LOINC Code Description,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Avenir Light" panose="020B0402020203020204" pitchFamily="34" charset="77"/>
              </a:rPr>
              <a:t>urn:hssc:srhs:la01:observation:code,789,"% ALBUMIN, SERUM",13980-8,Albumin/</a:t>
            </a:r>
            <a:r>
              <a:rPr lang="en-US" sz="1400" dirty="0" err="1">
                <a:latin typeface="Avenir Light" panose="020B0402020203020204" pitchFamily="34" charset="77"/>
              </a:rPr>
              <a:t>Protein.total</a:t>
            </a:r>
            <a:r>
              <a:rPr lang="en-US" sz="1400" dirty="0">
                <a:latin typeface="Avenir Light" panose="020B0402020203020204" pitchFamily="34" charset="77"/>
              </a:rPr>
              <a:t> in Serum or Plasma by Electrophoresis,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Avenir Light" panose="020B0402020203020204" pitchFamily="34" charset="77"/>
              </a:rPr>
              <a:t>urn:hssc:srhs:la01:observation:code,796,"% ALBUMIN, URINE",13992-3,Albumin/</a:t>
            </a:r>
            <a:r>
              <a:rPr lang="en-US" sz="1400" dirty="0" err="1">
                <a:latin typeface="Avenir Light" panose="020B0402020203020204" pitchFamily="34" charset="77"/>
              </a:rPr>
              <a:t>Protein.total</a:t>
            </a:r>
            <a:r>
              <a:rPr lang="en-US" sz="1400" dirty="0">
                <a:latin typeface="Avenir Light" panose="020B0402020203020204" pitchFamily="34" charset="77"/>
              </a:rPr>
              <a:t> in Urine by Electrophoresis,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Avenir Light" panose="020B0402020203020204" pitchFamily="34" charset="77"/>
              </a:rPr>
              <a:t>urn:hssc:srhs:la01:observation:code,790,"% ALPHA 1, SERUM",13978-2,Alpha 1 globulin/</a:t>
            </a:r>
            <a:r>
              <a:rPr lang="en-US" sz="1400" dirty="0" err="1">
                <a:latin typeface="Avenir Light" panose="020B0402020203020204" pitchFamily="34" charset="77"/>
              </a:rPr>
              <a:t>Protein.total</a:t>
            </a:r>
            <a:r>
              <a:rPr lang="en-US" sz="1400" dirty="0">
                <a:latin typeface="Avenir Light" panose="020B0402020203020204" pitchFamily="34" charset="77"/>
              </a:rPr>
              <a:t> in Serum or Plasma by Electrophoresis,</a:t>
            </a:r>
          </a:p>
        </p:txBody>
      </p:sp>
    </p:spTree>
    <p:extLst>
      <p:ext uri="{BB962C8B-B14F-4D97-AF65-F5344CB8AC3E}">
        <p14:creationId xmlns:p14="http://schemas.microsoft.com/office/powerpoint/2010/main" val="2687132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D3F2723-1ADB-954D-A2C5-5985018D6131}"/>
              </a:ext>
            </a:extLst>
          </p:cNvPr>
          <p:cNvSpPr/>
          <p:nvPr/>
        </p:nvSpPr>
        <p:spPr>
          <a:xfrm>
            <a:off x="644577" y="5951095"/>
            <a:ext cx="8799226" cy="115424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kern="0" cap="none" spc="0" normalizeH="0" baseline="0" noProof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Docker Deployment Platform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40F8F1-4866-A64D-9A2F-90B19AD9B9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96" t="21929" r="13453"/>
          <a:stretch/>
        </p:blipFill>
        <p:spPr>
          <a:xfrm>
            <a:off x="644577" y="6078511"/>
            <a:ext cx="1490259" cy="899410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5896359-B124-964A-BA03-54B22C17CE94}"/>
              </a:ext>
            </a:extLst>
          </p:cNvPr>
          <p:cNvSpPr/>
          <p:nvPr/>
        </p:nvSpPr>
        <p:spPr>
          <a:xfrm>
            <a:off x="2500365" y="5121762"/>
            <a:ext cx="2791168" cy="36576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chemeClr val="bg2">
                <a:lumMod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kern="0" cap="none" spc="0" normalizeH="0" baseline="0" noProof="0" dirty="0"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CQL/FHIR </a:t>
            </a:r>
            <a:r>
              <a:rPr kumimoji="0" lang="en-US" sz="1600" b="0" i="0" u="none" strike="noStrike" kern="0" cap="none" spc="0" normalizeH="0" baseline="0" noProof="0" dirty="0"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Engine Service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2DD3915-1E7E-584D-BECC-FFD695A31912}"/>
              </a:ext>
            </a:extLst>
          </p:cNvPr>
          <p:cNvSpPr/>
          <p:nvPr/>
        </p:nvSpPr>
        <p:spPr>
          <a:xfrm>
            <a:off x="2323482" y="5516380"/>
            <a:ext cx="1554480" cy="36576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chemeClr val="bg2">
                <a:lumMod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kern="0" dirty="0">
                <a:solidFill>
                  <a:schemeClr val="bg2">
                    <a:lumMod val="25000"/>
                  </a:schemeClr>
                </a:solidFill>
                <a:latin typeface="Tahoma"/>
              </a:rPr>
              <a:t>micro-service</a:t>
            </a:r>
            <a:endParaRPr kumimoji="0" lang="en-US" sz="1600" b="0" i="0" u="none" strike="noStrike" kern="0" cap="none" spc="0" normalizeH="0" baseline="0" noProof="0" dirty="0"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C897F5C-F281-A147-AD93-1DD6F713A044}"/>
              </a:ext>
            </a:extLst>
          </p:cNvPr>
          <p:cNvSpPr/>
          <p:nvPr/>
        </p:nvSpPr>
        <p:spPr>
          <a:xfrm>
            <a:off x="739022" y="5516379"/>
            <a:ext cx="1554480" cy="36576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chemeClr val="bg2">
                <a:lumMod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kern="0" dirty="0">
                <a:solidFill>
                  <a:schemeClr val="bg2">
                    <a:lumMod val="25000"/>
                  </a:schemeClr>
                </a:solidFill>
                <a:latin typeface="Tahoma"/>
              </a:rPr>
              <a:t>micro-service</a:t>
            </a:r>
            <a:endParaRPr kumimoji="0" lang="en-US" sz="1600" b="0" i="0" u="none" strike="noStrike" kern="0" cap="none" spc="0" normalizeH="0" baseline="0" noProof="0" dirty="0"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7372D78-B377-D64A-A9AD-16361F0AB67E}"/>
              </a:ext>
            </a:extLst>
          </p:cNvPr>
          <p:cNvSpPr/>
          <p:nvPr/>
        </p:nvSpPr>
        <p:spPr>
          <a:xfrm>
            <a:off x="914462" y="5116891"/>
            <a:ext cx="1554480" cy="36576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chemeClr val="bg2">
                <a:lumMod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kern="0" dirty="0">
                <a:solidFill>
                  <a:schemeClr val="bg2">
                    <a:lumMod val="25000"/>
                  </a:schemeClr>
                </a:solidFill>
                <a:latin typeface="Tahoma"/>
              </a:rPr>
              <a:t>micro-service</a:t>
            </a:r>
            <a:endParaRPr kumimoji="0" lang="en-US" sz="1600" b="0" i="0" u="none" strike="noStrike" kern="0" cap="none" spc="0" normalizeH="0" baseline="0" noProof="0" dirty="0"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6876A95-EF3A-BB41-A814-A663EA58F5EE}"/>
              </a:ext>
            </a:extLst>
          </p:cNvPr>
          <p:cNvSpPr/>
          <p:nvPr/>
        </p:nvSpPr>
        <p:spPr>
          <a:xfrm>
            <a:off x="3907942" y="5516379"/>
            <a:ext cx="3302332" cy="36576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chemeClr val="bg2">
                <a:lumMod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kern="0" dirty="0">
                <a:solidFill>
                  <a:schemeClr val="bg2">
                    <a:lumMod val="25000"/>
                  </a:schemeClr>
                </a:solidFill>
                <a:latin typeface="Tahoma"/>
              </a:rPr>
              <a:t>micro-service</a:t>
            </a:r>
            <a:endParaRPr kumimoji="0" lang="en-US" sz="1600" b="0" i="0" u="none" strike="noStrike" kern="0" cap="none" spc="0" normalizeH="0" baseline="0" noProof="0" dirty="0"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D6C45066-F0A9-9A4C-9F28-DE45372DC740}"/>
              </a:ext>
            </a:extLst>
          </p:cNvPr>
          <p:cNvSpPr/>
          <p:nvPr/>
        </p:nvSpPr>
        <p:spPr>
          <a:xfrm>
            <a:off x="1912145" y="1948721"/>
            <a:ext cx="2043042" cy="1109272"/>
          </a:xfrm>
          <a:prstGeom prst="cloud">
            <a:avLst/>
          </a:prstGeom>
          <a:noFill/>
          <a:ln w="28575" cap="flat" cmpd="sng" algn="ctr">
            <a:solidFill>
              <a:srgbClr val="002A54"/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kern="0" cap="none" spc="0" normalizeH="0" baseline="0" noProof="0" dirty="0"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Public VSAC Terminology Server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8749978-106B-C642-B225-CB06115FEDE3}"/>
              </a:ext>
            </a:extLst>
          </p:cNvPr>
          <p:cNvCxnSpPr>
            <a:cxnSpLocks/>
            <a:stCxn id="15" idx="1"/>
          </p:cNvCxnSpPr>
          <p:nvPr/>
        </p:nvCxnSpPr>
        <p:spPr>
          <a:xfrm>
            <a:off x="2933666" y="3056812"/>
            <a:ext cx="7456" cy="2059886"/>
          </a:xfrm>
          <a:prstGeom prst="straightConnector1">
            <a:avLst/>
          </a:prstGeom>
          <a:ln w="28575">
            <a:solidFill>
              <a:schemeClr val="tx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7890C35-039B-844E-9744-8740BE348F19}"/>
              </a:ext>
            </a:extLst>
          </p:cNvPr>
          <p:cNvSpPr/>
          <p:nvPr/>
        </p:nvSpPr>
        <p:spPr>
          <a:xfrm>
            <a:off x="5337946" y="5116699"/>
            <a:ext cx="3934918" cy="36576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kern="0" cap="none" spc="0" normalizeH="0" baseline="0" noProof="0" dirty="0"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OMOP on FHIR </a:t>
            </a:r>
            <a:r>
              <a:rPr kumimoji="0" lang="en-US" sz="1600" b="0" i="0" u="none" strike="noStrike" kern="0" cap="none" spc="0" normalizeH="0" baseline="0" noProof="0" dirty="0"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Terminology Service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C7A7D994-3857-6E41-8F51-3EFE7C7F8904}"/>
              </a:ext>
            </a:extLst>
          </p:cNvPr>
          <p:cNvSpPr/>
          <p:nvPr/>
        </p:nvSpPr>
        <p:spPr>
          <a:xfrm>
            <a:off x="7240253" y="5516379"/>
            <a:ext cx="2083629" cy="36576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chemeClr val="bg2">
                <a:lumMod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kern="0" dirty="0">
                <a:solidFill>
                  <a:schemeClr val="bg2">
                    <a:lumMod val="25000"/>
                  </a:schemeClr>
                </a:solidFill>
                <a:latin typeface="Tahoma"/>
              </a:rPr>
              <a:t>micro-service</a:t>
            </a:r>
            <a:endParaRPr kumimoji="0" lang="en-US" sz="1600" b="0" i="0" u="none" strike="noStrike" kern="0" cap="none" spc="0" normalizeH="0" baseline="0" noProof="0" dirty="0"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CBBDA27-591F-B24B-8BF2-A334C9EF819A}"/>
              </a:ext>
            </a:extLst>
          </p:cNvPr>
          <p:cNvSpPr/>
          <p:nvPr/>
        </p:nvSpPr>
        <p:spPr>
          <a:xfrm>
            <a:off x="7390151" y="1948721"/>
            <a:ext cx="1933731" cy="9593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rgbClr val="002A54"/>
            </a:solidFill>
            <a:prstDash val="solid"/>
          </a:ln>
          <a:effectLst/>
        </p:spPr>
        <p:txBody>
          <a:bodyPr rtlCol="0" anchor="ctr"/>
          <a:lstStyle/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kern="0" cap="none" spc="0" normalizeH="0" baseline="0" noProof="0" dirty="0">
                <a:effectLst/>
                <a:uLnTx/>
                <a:uFillTx/>
                <a:latin typeface="Tahoma"/>
                <a:ea typeface="+mn-ea"/>
                <a:cs typeface="+mn-cs"/>
              </a:rPr>
              <a:t>Provider’s</a:t>
            </a:r>
          </a:p>
          <a:p>
            <a:pPr marL="0" marR="0" indent="0" algn="ctr" defTabSz="1306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kern="0" dirty="0">
                <a:latin typeface="Tahoma"/>
              </a:rPr>
              <a:t>FHIR Terminology Server</a:t>
            </a:r>
            <a:endParaRPr kumimoji="0" lang="en-US" sz="1600" b="0" i="0" u="none" strike="noStrike" kern="0" cap="none" spc="0" normalizeH="0" baseline="0" noProof="0" dirty="0">
              <a:effectLst/>
              <a:uLnTx/>
              <a:uFillTx/>
              <a:latin typeface="Tahoma"/>
            </a:endParaRPr>
          </a:p>
        </p:txBody>
      </p:sp>
      <p:cxnSp>
        <p:nvCxnSpPr>
          <p:cNvPr id="40" name="Curved Connector 39">
            <a:extLst>
              <a:ext uri="{FF2B5EF4-FFF2-40B4-BE49-F238E27FC236}">
                <a16:creationId xmlns:a16="http://schemas.microsoft.com/office/drawing/2014/main" id="{F3F3F70B-A5F1-D340-9465-E87903B452FE}"/>
              </a:ext>
            </a:extLst>
          </p:cNvPr>
          <p:cNvCxnSpPr>
            <a:cxnSpLocks/>
            <a:stCxn id="25" idx="0"/>
            <a:endCxn id="10" idx="0"/>
          </p:cNvCxnSpPr>
          <p:nvPr/>
        </p:nvCxnSpPr>
        <p:spPr>
          <a:xfrm rot="16200000" flipH="1" flipV="1">
            <a:off x="5598145" y="3414502"/>
            <a:ext cx="5063" cy="3409456"/>
          </a:xfrm>
          <a:prstGeom prst="curvedConnector3">
            <a:avLst>
              <a:gd name="adj1" fmla="val -12805155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E5DDC0A-145A-B24D-9D43-92CFE68BF5EF}"/>
              </a:ext>
            </a:extLst>
          </p:cNvPr>
          <p:cNvCxnSpPr>
            <a:cxnSpLocks/>
          </p:cNvCxnSpPr>
          <p:nvPr/>
        </p:nvCxnSpPr>
        <p:spPr>
          <a:xfrm>
            <a:off x="8282067" y="2926470"/>
            <a:ext cx="0" cy="2190228"/>
          </a:xfrm>
          <a:prstGeom prst="straightConnector1">
            <a:avLst/>
          </a:prstGeom>
          <a:ln w="28575">
            <a:solidFill>
              <a:schemeClr val="tx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98C49C44-A1EB-2148-87B9-766DDEB8BBBB}"/>
              </a:ext>
            </a:extLst>
          </p:cNvPr>
          <p:cNvSpPr txBox="1"/>
          <p:nvPr/>
        </p:nvSpPr>
        <p:spPr>
          <a:xfrm>
            <a:off x="2901693" y="3559723"/>
            <a:ext cx="1053494" cy="327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ctr" defTabSz="130622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$expand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43773DE-F3F9-AD4F-A212-B9BF045E6CFA}"/>
              </a:ext>
            </a:extLst>
          </p:cNvPr>
          <p:cNvSpPr txBox="1"/>
          <p:nvPr/>
        </p:nvSpPr>
        <p:spPr>
          <a:xfrm>
            <a:off x="5002963" y="4171788"/>
            <a:ext cx="1197765" cy="327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ctr" defTabSz="130622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$translate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0B4F073-A3B4-404D-9C57-03604B23853E}"/>
              </a:ext>
            </a:extLst>
          </p:cNvPr>
          <p:cNvSpPr txBox="1"/>
          <p:nvPr/>
        </p:nvSpPr>
        <p:spPr>
          <a:xfrm>
            <a:off x="7125518" y="4171788"/>
            <a:ext cx="1197765" cy="327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ctr" defTabSz="130622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$translate</a:t>
            </a:r>
          </a:p>
        </p:txBody>
      </p:sp>
    </p:spTree>
    <p:extLst>
      <p:ext uri="{BB962C8B-B14F-4D97-AF65-F5344CB8AC3E}">
        <p14:creationId xmlns:p14="http://schemas.microsoft.com/office/powerpoint/2010/main" val="1642928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D021A-C885-3F45-A5BC-CB129F70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more detail between the services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E146AE-C8CE-5942-AA1E-0A2227A0F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56204"/>
            <a:ext cx="6337092" cy="58528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92FCF0-6995-694C-8234-F854B081604F}"/>
              </a:ext>
            </a:extLst>
          </p:cNvPr>
          <p:cNvSpPr txBox="1"/>
          <p:nvPr/>
        </p:nvSpPr>
        <p:spPr>
          <a:xfrm>
            <a:off x="3610080" y="5711252"/>
            <a:ext cx="5911223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 defTabSz="130622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A54"/>
                </a:solidFill>
                <a:effectLst/>
                <a:uLnTx/>
                <a:uFillTx/>
              </a:rPr>
              <a:t>Get value set from Value Set Authority Center</a:t>
            </a:r>
          </a:p>
          <a:p>
            <a:pPr marL="342900" marR="0" indent="-342900" defTabSz="130622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kern="0" dirty="0">
                <a:solidFill>
                  <a:srgbClr val="002A54"/>
                </a:solidFill>
              </a:rPr>
              <a:t>Load local code system mapping and get it using local terminology server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2A54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0773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0BC719-334F-704F-8006-F0DE7E1B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914401"/>
            <a:ext cx="9601200" cy="6535710"/>
          </a:xfrm>
        </p:spPr>
        <p:txBody>
          <a:bodyPr anchor="ctr"/>
          <a:lstStyle/>
          <a:p>
            <a:pPr algn="ctr"/>
            <a:r>
              <a:rPr lang="en-US" dirty="0"/>
              <a:t>Questions ??</a:t>
            </a:r>
            <a:br>
              <a:rPr lang="en-US" dirty="0"/>
            </a:br>
            <a:br>
              <a:rPr lang="en-US" dirty="0"/>
            </a:br>
            <a:r>
              <a:rPr lang="en-US" sz="2000" b="0" dirty="0">
                <a:hlinkClick r:id="rId2"/>
              </a:rPr>
              <a:t>http://omoponfhir.org/</a:t>
            </a:r>
            <a:r>
              <a:rPr lang="en-US" sz="2000" b="0" dirty="0"/>
              <a:t> for </a:t>
            </a:r>
            <a:r>
              <a:rPr lang="en-US" sz="2000" b="0"/>
              <a:t>more about OMOP on FHIR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466658"/>
      </p:ext>
    </p:extLst>
  </p:cSld>
  <p:clrMapOvr>
    <a:masterClrMapping/>
  </p:clrMapOvr>
</p:sld>
</file>

<file path=ppt/theme/theme1.xml><?xml version="1.0" encoding="utf-8"?>
<a:theme xmlns:a="http://schemas.openxmlformats.org/drawingml/2006/main" name="GTRI_8.5X11_2015">
  <a:themeElements>
    <a:clrScheme name="GTRI Template Colors">
      <a:dk1>
        <a:srgbClr val="002A54"/>
      </a:dk1>
      <a:lt1>
        <a:srgbClr val="FFFFFF"/>
      </a:lt1>
      <a:dk2>
        <a:srgbClr val="002A54"/>
      </a:dk2>
      <a:lt2>
        <a:srgbClr val="FFF5DC"/>
      </a:lt2>
      <a:accent1>
        <a:srgbClr val="FDB913"/>
      </a:accent1>
      <a:accent2>
        <a:srgbClr val="BE9B69"/>
      </a:accent2>
      <a:accent3>
        <a:srgbClr val="005287"/>
      </a:accent3>
      <a:accent4>
        <a:srgbClr val="FDD571"/>
      </a:accent4>
      <a:accent5>
        <a:srgbClr val="E5D7C3"/>
      </a:accent5>
      <a:accent6>
        <a:srgbClr val="CEDAEB"/>
      </a:accent6>
      <a:hlink>
        <a:srgbClr val="304F7B"/>
      </a:hlink>
      <a:folHlink>
        <a:srgbClr val="B7C9E2"/>
      </a:folHlink>
    </a:clrScheme>
    <a:fontScheme name="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EDAEB"/>
        </a:solidFill>
        <a:ln w="28575" cap="flat" cmpd="sng" algn="ctr">
          <a:solidFill>
            <a:srgbClr val="002A54"/>
          </a:solidFill>
          <a:prstDash val="solid"/>
        </a:ln>
        <a:effectLst/>
      </a:spPr>
      <a:bodyPr rtlCol="0" anchor="ctr"/>
      <a:lstStyle>
        <a:defPPr marL="0" marR="0" indent="0" algn="ctr" defTabSz="130622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kern="0" cap="none" spc="0" normalizeH="0" baseline="0" noProof="0">
            <a:ln>
              <a:solidFill>
                <a:srgbClr val="002A54"/>
              </a:solidFill>
            </a:ln>
            <a:solidFill>
              <a:srgbClr val="FFFFFF"/>
            </a:solidFill>
            <a:effectLst/>
            <a:uLnTx/>
            <a:uFillTx/>
            <a:latin typeface="Tahoma"/>
            <a:ea typeface="+mn-ea"/>
            <a:cs typeface="+mn-cs"/>
          </a:defRPr>
        </a:defPPr>
      </a:lstStyle>
    </a:spDef>
    <a:lnDef>
      <a:spPr>
        <a:ln w="285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marL="0" marR="0" indent="0" algn="ctr" defTabSz="1306220" eaLnBrk="1" fontAlgn="auto" latinLnBrk="0" hangingPunct="1">
          <a:lnSpc>
            <a:spcPct val="85000"/>
          </a:lnSpc>
          <a:spcBef>
            <a:spcPts val="0"/>
          </a:spcBef>
          <a:spcAft>
            <a:spcPts val="1200"/>
          </a:spcAft>
          <a:buClrTx/>
          <a:buSzTx/>
          <a:buFontTx/>
          <a:buNone/>
          <a:tabLst/>
          <a:defRPr kumimoji="0" sz="2200" b="0" i="0" u="none" strike="noStrike" kern="0" cap="none" spc="0" normalizeH="0" baseline="0" noProof="0" dirty="0" err="1" smtClean="0">
            <a:ln>
              <a:noFill/>
            </a:ln>
            <a:solidFill>
              <a:srgbClr val="002A54"/>
            </a:solidFill>
            <a:effectLst/>
            <a:uLnTx/>
            <a:uFillTx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GTRI_8.5x11_2015.potx" id="{F3557C2C-A008-4D0C-A489-1ED6A84DA04B}" vid="{5488E482-ED65-4A55-9410-7C247475C50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true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201AA566-D713-4CFA-BB7F-A0D84928C52F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GTRI_8.5x11_2015_unmarked (3) (8)</Template>
  <TotalTime>28860</TotalTime>
  <Words>739</Words>
  <Application>Microsoft Macintosh PowerPoint</Application>
  <PresentationFormat>Custom</PresentationFormat>
  <Paragraphs>104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Avenir Light</vt:lpstr>
      <vt:lpstr>Avenir Roman</vt:lpstr>
      <vt:lpstr>Tahoma</vt:lpstr>
      <vt:lpstr>GTRI_8.5X11_2015</vt:lpstr>
      <vt:lpstr>Creating Terminology Server for FHIR using OMOP CDM</vt:lpstr>
      <vt:lpstr>What is Terminology Server?</vt:lpstr>
      <vt:lpstr>Why do we need a Terminology Server?</vt:lpstr>
      <vt:lpstr>PowerPoint Presentation</vt:lpstr>
      <vt:lpstr>Terminology in FHIR</vt:lpstr>
      <vt:lpstr>Concept/Vocabulary in OMOP</vt:lpstr>
      <vt:lpstr>PowerPoint Presentation</vt:lpstr>
      <vt:lpstr>Current implementation of Terminology Server</vt:lpstr>
      <vt:lpstr>PowerPoint Presentation</vt:lpstr>
      <vt:lpstr>PowerPoint Presentation</vt:lpstr>
      <vt:lpstr>PowerPoint Presentation</vt:lpstr>
      <vt:lpstr>Bit more detail between the services</vt:lpstr>
      <vt:lpstr>Questions ??  http://omoponfhir.org/ for more about OMOP on FHIR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Gowdy, Michelle D.</dc:creator>
  <cp:lastModifiedBy>Choi, Myung C</cp:lastModifiedBy>
  <cp:revision>105</cp:revision>
  <dcterms:created xsi:type="dcterms:W3CDTF">2017-06-27T15:34:30Z</dcterms:created>
  <dcterms:modified xsi:type="dcterms:W3CDTF">2019-08-20T17:35:14Z</dcterms:modified>
</cp:coreProperties>
</file>