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rels" ContentType="application/vnd.openxmlformats-package.relationships+xml"/>
  <Default Extension="tif" ContentType="image/tif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3" r:id="rId4"/>
  </p:sldMasterIdLst>
  <p:notesMasterIdLst>
    <p:notesMasterId r:id="rId34"/>
  </p:notesMasterIdLst>
  <p:handoutMasterIdLst>
    <p:handoutMasterId r:id="rId35"/>
  </p:handoutMasterIdLst>
  <p:sldIdLst>
    <p:sldId id="552" r:id="rId5"/>
    <p:sldId id="289" r:id="rId6"/>
    <p:sldId id="591" r:id="rId7"/>
    <p:sldId id="592" r:id="rId8"/>
    <p:sldId id="593" r:id="rId9"/>
    <p:sldId id="596" r:id="rId10"/>
    <p:sldId id="598" r:id="rId11"/>
    <p:sldId id="594" r:id="rId12"/>
    <p:sldId id="597" r:id="rId13"/>
    <p:sldId id="599" r:id="rId14"/>
    <p:sldId id="600" r:id="rId15"/>
    <p:sldId id="615" r:id="rId16"/>
    <p:sldId id="619" r:id="rId17"/>
    <p:sldId id="595" r:id="rId18"/>
    <p:sldId id="602" r:id="rId19"/>
    <p:sldId id="601" r:id="rId20"/>
    <p:sldId id="603" r:id="rId21"/>
    <p:sldId id="604" r:id="rId22"/>
    <p:sldId id="605" r:id="rId23"/>
    <p:sldId id="606" r:id="rId24"/>
    <p:sldId id="607" r:id="rId25"/>
    <p:sldId id="608" r:id="rId26"/>
    <p:sldId id="611" r:id="rId27"/>
    <p:sldId id="590" r:id="rId28"/>
    <p:sldId id="610" r:id="rId29"/>
    <p:sldId id="609" r:id="rId30"/>
    <p:sldId id="614" r:id="rId31"/>
    <p:sldId id="613" r:id="rId32"/>
    <p:sldId id="612" r:id="rId3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99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7674"/>
    <a:srgbClr val="D89290"/>
    <a:srgbClr val="CB7E25"/>
    <a:srgbClr val="008C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9" autoAdjust="0"/>
    <p:restoredTop sz="89819" autoAdjust="0"/>
  </p:normalViewPr>
  <p:slideViewPr>
    <p:cSldViewPr snapToGrid="0" snapToObjects="1" showGuides="1">
      <p:cViewPr varScale="1">
        <p:scale>
          <a:sx n="122" d="100"/>
          <a:sy n="122" d="100"/>
        </p:scale>
        <p:origin x="-112" y="-280"/>
      </p:cViewPr>
      <p:guideLst>
        <p:guide orient="horz" pos="199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9" Type="http://schemas.openxmlformats.org/officeDocument/2006/relationships/slide" Target="slides/slide5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3" Type="http://schemas.openxmlformats.org/officeDocument/2006/relationships/slide" Target="slides/slide29.xml"/><Relationship Id="rId34" Type="http://schemas.openxmlformats.org/officeDocument/2006/relationships/notesMaster" Target="notesMasters/notesMaster1.xml"/><Relationship Id="rId35" Type="http://schemas.openxmlformats.org/officeDocument/2006/relationships/handoutMaster" Target="handoutMasters/handoutMaster1.xml"/><Relationship Id="rId36" Type="http://schemas.openxmlformats.org/officeDocument/2006/relationships/printerSettings" Target="printerSettings/printerSettings1.bin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FD223C-2AC9-C94B-BA23-30584EB662E7}" type="datetimeFigureOut">
              <a:rPr lang="en-US" smtClean="0"/>
              <a:t>8/10/19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708DE7-8E9B-5A40-AADA-B2D2375B5B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4247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A31955-9C68-4B01-8B59-D00714C61901}" type="datetimeFigureOut">
              <a:rPr lang="en-US" smtClean="0"/>
              <a:t>8/10/19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A48DA9-255D-4021-9152-50E7A9D6F4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658523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E53586-AF63-4E26-A479-46F50E2ED261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4804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2200" y="2130425"/>
            <a:ext cx="6096000" cy="175577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2200" y="4038600"/>
            <a:ext cx="60960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rgbClr val="15315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909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pPr defTabSz="914400"/>
            <a:fld id="{444583ED-F364-40B3-B25B-483B5033DFA3}" type="slidenum">
              <a:rPr lang="en-US" smtClean="0"/>
              <a:pPr defTabSz="91440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1491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pPr defTabSz="914400"/>
            <a:fld id="{444583ED-F364-40B3-B25B-483B5033DFA3}" type="slidenum">
              <a:rPr lang="en-US" smtClean="0"/>
              <a:pPr defTabSz="91440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697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pPr defTabSz="914400"/>
            <a:fld id="{444583ED-F364-40B3-B25B-483B5033DFA3}" type="slidenum">
              <a:rPr lang="en-US" smtClean="0"/>
              <a:pPr defTabSz="91440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939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pPr defTabSz="914400"/>
            <a:fld id="{444583ED-F364-40B3-B25B-483B5033DFA3}" type="slidenum">
              <a:rPr lang="en-US" smtClean="0"/>
              <a:pPr defTabSz="91440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705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pPr defTabSz="914400"/>
            <a:fld id="{444583ED-F364-40B3-B25B-483B5033DFA3}" type="slidenum">
              <a:rPr lang="en-US" smtClean="0"/>
              <a:pPr defTabSz="91440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013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5438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06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784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20425A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rgbClr val="20425A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rgbClr val="20425A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rgbClr val="20425A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rgbClr val="20425A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rgbClr val="20425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tif"/><Relationship Id="rId3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png"/><Relationship Id="rId3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13335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5676900"/>
            <a:ext cx="9144000" cy="11811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7069" y="2130425"/>
            <a:ext cx="7859650" cy="1755775"/>
          </a:xfrm>
        </p:spPr>
        <p:txBody>
          <a:bodyPr>
            <a:normAutofit fontScale="90000"/>
          </a:bodyPr>
          <a:lstStyle/>
          <a:p>
            <a:pPr lvl="0"/>
            <a:r>
              <a:rPr lang="en-US" b="1" dirty="0"/>
              <a:t>Facilitating phenotype transfer using </a:t>
            </a:r>
            <a:r>
              <a:rPr lang="en-US" b="1" dirty="0" smtClean="0"/>
              <a:t>the OMOP </a:t>
            </a:r>
            <a:r>
              <a:rPr lang="en-US" b="1" dirty="0"/>
              <a:t>common data </a:t>
            </a:r>
            <a:r>
              <a:rPr lang="en-US" b="1" dirty="0" smtClean="0"/>
              <a:t>model in </a:t>
            </a:r>
            <a:r>
              <a:rPr lang="en-US" b="1" dirty="0" err="1" smtClean="0"/>
              <a:t>eMERGE</a:t>
            </a:r>
            <a:endParaRPr lang="en-US" dirty="0">
              <a:solidFill>
                <a:srgbClr val="0099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876300" y="4203700"/>
            <a:ext cx="7378700" cy="1435100"/>
          </a:xfrm>
        </p:spPr>
        <p:txBody>
          <a:bodyPr/>
          <a:lstStyle/>
          <a:p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George Hripcsak, MD, MS</a:t>
            </a:r>
          </a:p>
          <a:p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Biomedical Informatics, Columbia University</a:t>
            </a:r>
          </a:p>
          <a:p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Medical Informatics Services, </a:t>
            </a:r>
            <a:r>
              <a:rPr lang="en-US" sz="2400" dirty="0" err="1" smtClean="0">
                <a:solidFill>
                  <a:schemeClr val="accent3">
                    <a:lumMod val="50000"/>
                  </a:schemeClr>
                </a:solidFill>
              </a:rPr>
              <a:t>NewYork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-Presbyterian</a:t>
            </a:r>
            <a:endParaRPr lang="en-US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93850" y="167530"/>
            <a:ext cx="4385084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charset="0"/>
              </a:rPr>
              <a:t>Biomedical Informatics</a:t>
            </a:r>
            <a:r>
              <a:rPr 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charset="0"/>
              </a:rPr>
              <a:t/>
            </a:r>
            <a:br>
              <a:rPr 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charset="0"/>
              </a:rPr>
            </a:br>
            <a:r>
              <a:rPr lang="en-US" sz="2400" dirty="0">
                <a:solidFill>
                  <a:srgbClr val="000066"/>
                </a:solidFill>
              </a:rPr>
              <a:t>discovery and impact</a:t>
            </a:r>
          </a:p>
        </p:txBody>
      </p:sp>
      <p:pic>
        <p:nvPicPr>
          <p:cNvPr id="62472" name="Picture 8" descr="C:\USERS\HRIPCSA\APPDATA\LOCAL\TEMP\wzf828\CUMC_Signatures\CUMC\tiff\CUMC_2C_V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" y="5936661"/>
            <a:ext cx="3383280" cy="634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473" name="Picture 9" descr="Z:\Documents\Admin\Web and News\logo-nyp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9742" y="6122674"/>
            <a:ext cx="2273300" cy="289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62058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Facilitating phenotype transfer using a common data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Hripcsak </a:t>
            </a:r>
            <a:r>
              <a:rPr lang="en-US" sz="2400" dirty="0"/>
              <a:t>G, Shang N, </a:t>
            </a:r>
            <a:r>
              <a:rPr lang="en-US" sz="2400" dirty="0" err="1"/>
              <a:t>Peissig</a:t>
            </a:r>
            <a:r>
              <a:rPr lang="en-US" sz="2400" dirty="0"/>
              <a:t> PL, Rasmussen LV, Liu C, Benoit B, Carroll RJ, </a:t>
            </a:r>
            <a:r>
              <a:rPr lang="en-US" sz="2400" dirty="0" err="1"/>
              <a:t>Carrell</a:t>
            </a:r>
            <a:r>
              <a:rPr lang="en-US" sz="2400" dirty="0"/>
              <a:t> DS, Denny JC, </a:t>
            </a:r>
            <a:r>
              <a:rPr lang="en-US" sz="2400" dirty="0" err="1"/>
              <a:t>Dikilitas</a:t>
            </a:r>
            <a:r>
              <a:rPr lang="en-US" sz="2400" dirty="0"/>
              <a:t> O, Gainer VS, Howell KM, </a:t>
            </a:r>
            <a:r>
              <a:rPr lang="en-US" sz="2400" dirty="0" err="1"/>
              <a:t>Klann</a:t>
            </a:r>
            <a:r>
              <a:rPr lang="en-US" sz="2400" dirty="0"/>
              <a:t> JG, </a:t>
            </a:r>
            <a:r>
              <a:rPr lang="en-US" sz="2400" dirty="0" err="1"/>
              <a:t>Kullo</a:t>
            </a:r>
            <a:r>
              <a:rPr lang="en-US" sz="2400" dirty="0"/>
              <a:t> IJ, </a:t>
            </a:r>
            <a:r>
              <a:rPr lang="en-US" sz="2400" dirty="0" err="1"/>
              <a:t>Lingren</a:t>
            </a:r>
            <a:r>
              <a:rPr lang="en-US" sz="2400" dirty="0"/>
              <a:t> T, </a:t>
            </a:r>
            <a:r>
              <a:rPr lang="en-US" sz="2400" dirty="0" err="1"/>
              <a:t>Mentch</a:t>
            </a:r>
            <a:r>
              <a:rPr lang="en-US" sz="2400" dirty="0"/>
              <a:t> FD, Murphy SN, </a:t>
            </a:r>
            <a:r>
              <a:rPr lang="en-US" sz="2400" dirty="0" err="1"/>
              <a:t>Natarajan</a:t>
            </a:r>
            <a:r>
              <a:rPr lang="en-US" sz="2400" dirty="0"/>
              <a:t> K, Pacheco JA, Wei WQ, Wiley K, </a:t>
            </a:r>
            <a:r>
              <a:rPr lang="en-US" sz="2400" dirty="0" err="1"/>
              <a:t>Weng</a:t>
            </a:r>
            <a:r>
              <a:rPr lang="en-US" sz="2400" dirty="0"/>
              <a:t> </a:t>
            </a:r>
            <a:r>
              <a:rPr lang="en-US" sz="2400" dirty="0" smtClean="0"/>
              <a:t>C</a:t>
            </a:r>
            <a:endParaRPr lang="en-US" sz="2400" dirty="0" smtClean="0"/>
          </a:p>
          <a:p>
            <a:pPr marL="0" indent="0">
              <a:buNone/>
            </a:pPr>
            <a:endParaRPr lang="en-US" sz="3600" dirty="0" smtClean="0"/>
          </a:p>
          <a:p>
            <a:pPr marL="0" indent="0">
              <a:buNone/>
            </a:pPr>
            <a:r>
              <a:rPr lang="en-US" sz="3600" dirty="0" smtClean="0"/>
              <a:t>Journal of Biomedical Informatics, </a:t>
            </a:r>
            <a:br>
              <a:rPr lang="en-US" sz="3600" dirty="0" smtClean="0"/>
            </a:br>
            <a:r>
              <a:rPr lang="en-US" sz="2400" dirty="0" smtClean="0"/>
              <a:t>accepted </a:t>
            </a:r>
            <a:r>
              <a:rPr lang="en-US" sz="2400" dirty="0"/>
              <a:t>for </a:t>
            </a:r>
            <a:r>
              <a:rPr lang="en-US" sz="2400" dirty="0" smtClean="0"/>
              <a:t>publication</a:t>
            </a:r>
            <a:endParaRPr lang="en-US" sz="2400" dirty="0" smtClean="0"/>
          </a:p>
        </p:txBody>
      </p:sp>
      <p:pic>
        <p:nvPicPr>
          <p:cNvPr id="6" name="Picture 2" descr="C:\Users\pryan4\Downloads\want-impact-public-health-help-shape-journey-ahead\OHDSI logo only - colore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1380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eMERGE</a:t>
            </a:r>
            <a:r>
              <a:rPr lang="en-US" dirty="0" smtClean="0"/>
              <a:t> Network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Electronic medical records and genomics (</a:t>
            </a:r>
            <a:r>
              <a:rPr lang="en-US" dirty="0" err="1" smtClean="0"/>
              <a:t>eMERGE</a:t>
            </a:r>
            <a:r>
              <a:rPr lang="en-US" dirty="0" smtClean="0"/>
              <a:t>) Network</a:t>
            </a:r>
          </a:p>
          <a:p>
            <a:pPr lvl="1"/>
            <a:r>
              <a:rPr lang="en-US" dirty="0" smtClean="0"/>
              <a:t>Funded by NIH’s National Human Genome Research Institute (NHGRI)</a:t>
            </a:r>
          </a:p>
          <a:p>
            <a:r>
              <a:rPr lang="en-US" dirty="0"/>
              <a:t>Combine DNA </a:t>
            </a:r>
            <a:r>
              <a:rPr lang="en-US" dirty="0" err="1"/>
              <a:t>biorepositories</a:t>
            </a:r>
            <a:r>
              <a:rPr lang="en-US" dirty="0"/>
              <a:t> with electronic health record systems for large scale, high-throughput genetic research in support of implementing genomic medicine</a:t>
            </a:r>
          </a:p>
          <a:p>
            <a:r>
              <a:rPr lang="en-US" dirty="0" smtClean="0"/>
              <a:t>10 sites, 12 years, 136K patients, 64 phenotypes</a:t>
            </a:r>
          </a:p>
          <a:p>
            <a:pPr lvl="1"/>
            <a:r>
              <a:rPr lang="en-US" dirty="0" err="1" smtClean="0"/>
              <a:t>PheKB.org</a:t>
            </a:r>
            <a:r>
              <a:rPr lang="en-US" dirty="0" smtClean="0"/>
              <a:t> repository</a:t>
            </a:r>
          </a:p>
        </p:txBody>
      </p:sp>
      <p:pic>
        <p:nvPicPr>
          <p:cNvPr id="4" name="Picture 2" descr="C:\Users\pryan4\Downloads\want-impact-public-health-help-shape-journey-ahead\OHDSI logo only - colore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28336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eMERGE</a:t>
            </a:r>
            <a:r>
              <a:rPr lang="en-US" dirty="0" smtClean="0"/>
              <a:t> Phenotype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Generally a knowledge-engineered, rule-based definition of a disease or condition.</a:t>
            </a:r>
          </a:p>
          <a:p>
            <a:r>
              <a:rPr lang="en-US" dirty="0" smtClean="0"/>
              <a:t>Each site has its own local data model, terms</a:t>
            </a:r>
          </a:p>
          <a:p>
            <a:r>
              <a:rPr lang="en-US" dirty="0" smtClean="0"/>
              <a:t>Aim for high positive predictive value (PPV)</a:t>
            </a:r>
          </a:p>
          <a:p>
            <a:pPr lvl="1"/>
            <a:r>
              <a:rPr lang="en-US" dirty="0" smtClean="0"/>
              <a:t>Precision</a:t>
            </a:r>
          </a:p>
          <a:p>
            <a:pPr lvl="1"/>
            <a:r>
              <a:rPr lang="en-US" dirty="0" smtClean="0"/>
              <a:t>Genome-wide association studies require precision</a:t>
            </a:r>
          </a:p>
          <a:p>
            <a:r>
              <a:rPr lang="en-US" dirty="0" smtClean="0"/>
              <a:t>Primary site creates the definition and generally aims for &gt;90% PPV</a:t>
            </a:r>
          </a:p>
          <a:p>
            <a:pPr lvl="1"/>
            <a:r>
              <a:rPr lang="en-US" dirty="0" smtClean="0"/>
              <a:t>Secondary site implements and tests PPV</a:t>
            </a:r>
          </a:p>
          <a:p>
            <a:pPr lvl="1"/>
            <a:r>
              <a:rPr lang="en-US" dirty="0" smtClean="0"/>
              <a:t>Rest of the network implements</a:t>
            </a:r>
          </a:p>
        </p:txBody>
      </p:sp>
      <p:pic>
        <p:nvPicPr>
          <p:cNvPr id="4" name="Picture 2" descr="C:\Users\pryan4\Downloads\want-impact-public-health-help-shape-journey-ahead\OHDSI logo only - colore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59722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Phenotype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Can take months to create a new phenotype</a:t>
            </a:r>
          </a:p>
          <a:p>
            <a:r>
              <a:rPr lang="en-US" dirty="0" smtClean="0"/>
              <a:t>Comes with</a:t>
            </a:r>
          </a:p>
          <a:p>
            <a:pPr lvl="1"/>
            <a:r>
              <a:rPr lang="en-US" dirty="0" smtClean="0"/>
              <a:t>Narrative description</a:t>
            </a:r>
          </a:p>
          <a:p>
            <a:pPr lvl="1"/>
            <a:r>
              <a:rPr lang="en-US" dirty="0"/>
              <a:t>Lists of terms (mostly ICD9), drug names</a:t>
            </a:r>
          </a:p>
          <a:p>
            <a:pPr lvl="1"/>
            <a:r>
              <a:rPr lang="en-US" dirty="0" smtClean="0"/>
              <a:t>Graphical flow chart</a:t>
            </a:r>
          </a:p>
          <a:p>
            <a:pPr lvl="1"/>
            <a:r>
              <a:rPr lang="en-US" dirty="0" smtClean="0"/>
              <a:t>Sometimes </a:t>
            </a:r>
            <a:r>
              <a:rPr lang="en-US" dirty="0" err="1" smtClean="0"/>
              <a:t>pseudocode</a:t>
            </a:r>
            <a:endParaRPr lang="en-US" dirty="0" smtClean="0"/>
          </a:p>
          <a:p>
            <a:r>
              <a:rPr lang="en-US" dirty="0"/>
              <a:t>Generally takes months to then implement it across the </a:t>
            </a:r>
            <a:r>
              <a:rPr lang="en-US" dirty="0" smtClean="0"/>
              <a:t>network</a:t>
            </a:r>
          </a:p>
          <a:p>
            <a:pPr lvl="1"/>
            <a:r>
              <a:rPr lang="en-US" dirty="0" smtClean="0"/>
              <a:t>Effort is 2-3 weeks per site</a:t>
            </a:r>
            <a:endParaRPr lang="en-US" dirty="0"/>
          </a:p>
          <a:p>
            <a:r>
              <a:rPr lang="en-US" dirty="0" smtClean="0"/>
              <a:t>Much </a:t>
            </a:r>
            <a:r>
              <a:rPr lang="en-US" dirty="0" err="1" smtClean="0"/>
              <a:t>eMERGE</a:t>
            </a:r>
            <a:r>
              <a:rPr lang="en-US" dirty="0" smtClean="0"/>
              <a:t> research aims to improve phenotype development and sharing</a:t>
            </a:r>
          </a:p>
          <a:p>
            <a:pPr lvl="1"/>
            <a:r>
              <a:rPr lang="en-US" dirty="0" smtClean="0"/>
              <a:t>Repeatable patterns, tools, specification language</a:t>
            </a:r>
          </a:p>
          <a:p>
            <a:pPr lvl="1"/>
            <a:r>
              <a:rPr lang="en-US" dirty="0" smtClean="0"/>
              <a:t>Machine learning</a:t>
            </a:r>
          </a:p>
        </p:txBody>
      </p:sp>
      <p:pic>
        <p:nvPicPr>
          <p:cNvPr id="4" name="Picture 2" descr="C:\Users\pryan4\Downloads\want-impact-public-health-help-shape-journey-ahead\OHDSI logo only - colore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69540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NHGRI </a:t>
            </a:r>
            <a:r>
              <a:rPr lang="en-US" dirty="0" err="1" smtClean="0"/>
              <a:t>eMERGE</a:t>
            </a:r>
            <a:r>
              <a:rPr lang="en-US" dirty="0" smtClean="0"/>
              <a:t> OMOP supplement 2016</a:t>
            </a:r>
          </a:p>
          <a:p>
            <a:r>
              <a:rPr lang="en-US" dirty="0" smtClean="0"/>
              <a:t>Site converts local database to OMOP</a:t>
            </a:r>
          </a:p>
          <a:p>
            <a:r>
              <a:rPr lang="en-US" dirty="0" smtClean="0"/>
              <a:t>Select phenotypes (structured data only)</a:t>
            </a:r>
          </a:p>
          <a:p>
            <a:pPr lvl="1"/>
            <a:r>
              <a:rPr lang="en-US" dirty="0" smtClean="0"/>
              <a:t>Type 2 diabetes mellitus (T2DM)</a:t>
            </a:r>
          </a:p>
          <a:p>
            <a:pPr lvl="2"/>
            <a:r>
              <a:rPr lang="en-US" dirty="0" smtClean="0"/>
              <a:t>Complex with many data types</a:t>
            </a:r>
          </a:p>
          <a:p>
            <a:pPr lvl="1"/>
            <a:r>
              <a:rPr lang="en-US" dirty="0" smtClean="0"/>
              <a:t>Attention </a:t>
            </a:r>
            <a:r>
              <a:rPr lang="en-US" dirty="0"/>
              <a:t>deficit and hyperactivity disorder (ADHD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Simpler</a:t>
            </a:r>
          </a:p>
          <a:p>
            <a:r>
              <a:rPr lang="en-US" dirty="0" smtClean="0"/>
              <a:t>Evaluators convert </a:t>
            </a:r>
            <a:r>
              <a:rPr lang="en-US" dirty="0" err="1" smtClean="0"/>
              <a:t>eMERGE</a:t>
            </a:r>
            <a:r>
              <a:rPr lang="en-US" dirty="0" smtClean="0"/>
              <a:t> phenotype to OMOP (Atlas)</a:t>
            </a:r>
          </a:p>
          <a:p>
            <a:pPr lvl="1"/>
            <a:r>
              <a:rPr lang="en-US" dirty="0" smtClean="0"/>
              <a:t>Generate Atlas JSON and SQL</a:t>
            </a:r>
          </a:p>
        </p:txBody>
      </p:sp>
      <p:pic>
        <p:nvPicPr>
          <p:cNvPr id="4" name="Picture 2" descr="C:\Users\pryan4\Downloads\want-impact-public-health-help-shape-journey-ahead\OHDSI logo only - colore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19242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Share the new phenotype</a:t>
            </a:r>
          </a:p>
          <a:p>
            <a:pPr lvl="1"/>
            <a:r>
              <a:rPr lang="en-US" dirty="0" smtClean="0"/>
              <a:t>Each site implements and runs it</a:t>
            </a:r>
          </a:p>
          <a:p>
            <a:r>
              <a:rPr lang="en-US" dirty="0" smtClean="0"/>
              <a:t>Ask each site</a:t>
            </a:r>
          </a:p>
          <a:p>
            <a:pPr lvl="1"/>
            <a:r>
              <a:rPr lang="en-US" dirty="0"/>
              <a:t>Time and effort to complete</a:t>
            </a:r>
          </a:p>
          <a:p>
            <a:pPr lvl="1"/>
            <a:r>
              <a:rPr lang="en-US" dirty="0"/>
              <a:t>Compare to </a:t>
            </a:r>
            <a:r>
              <a:rPr lang="en-US" dirty="0" smtClean="0"/>
              <a:t>original </a:t>
            </a:r>
            <a:r>
              <a:rPr lang="en-US" dirty="0" err="1" smtClean="0"/>
              <a:t>eMERGE</a:t>
            </a:r>
            <a:r>
              <a:rPr lang="en-US" dirty="0" smtClean="0"/>
              <a:t> phenotype</a:t>
            </a:r>
            <a:endParaRPr lang="en-US" dirty="0"/>
          </a:p>
          <a:p>
            <a:pPr lvl="1"/>
            <a:r>
              <a:rPr lang="en-US" dirty="0"/>
              <a:t>Record issues: coding, data, query, DBMS, software stack, organizational, </a:t>
            </a:r>
            <a:r>
              <a:rPr lang="en-US" dirty="0" smtClean="0"/>
              <a:t>other</a:t>
            </a:r>
            <a:endParaRPr lang="en-US" dirty="0"/>
          </a:p>
        </p:txBody>
      </p:sp>
      <p:pic>
        <p:nvPicPr>
          <p:cNvPr id="4" name="Picture 2" descr="C:\Users\pryan4\Downloads\want-impact-public-health-help-shape-journey-ahead\OHDSI logo only - colore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48677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OMOP in eMERGE v10 graphical abstract.ti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25" t="7418" r="11385" b="19137"/>
          <a:stretch/>
        </p:blipFill>
        <p:spPr>
          <a:xfrm>
            <a:off x="737005" y="990600"/>
            <a:ext cx="7820124" cy="5705032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design</a:t>
            </a:r>
            <a:endParaRPr lang="en-US" dirty="0"/>
          </a:p>
        </p:txBody>
      </p:sp>
      <p:pic>
        <p:nvPicPr>
          <p:cNvPr id="6" name="Picture 2" descr="C:\Users\pryan4\Downloads\want-impact-public-health-help-shape-journey-ahead\OHDSI logo only - colore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111374" y="1644879"/>
            <a:ext cx="1306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(Evaluators)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7731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Database conversion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All 10 sites converted database to OMOP</a:t>
            </a:r>
          </a:p>
          <a:p>
            <a:pPr lvl="1"/>
            <a:r>
              <a:rPr lang="en-US" dirty="0" smtClean="0"/>
              <a:t>4 to 12 months elapsed time</a:t>
            </a:r>
          </a:p>
          <a:p>
            <a:pPr lvl="1"/>
            <a:r>
              <a:rPr lang="en-US" dirty="0" smtClean="0"/>
              <a:t>2 sites report still converting lab and procedure</a:t>
            </a:r>
          </a:p>
          <a:p>
            <a:pPr lvl="1"/>
            <a:r>
              <a:rPr lang="en-US" dirty="0" smtClean="0"/>
              <a:t>Lab data in local codes, so many did not convert</a:t>
            </a:r>
          </a:p>
          <a:p>
            <a:pPr lvl="2"/>
            <a:r>
              <a:rPr lang="en-US" dirty="0" smtClean="0"/>
              <a:t>Instead map labs as needed</a:t>
            </a:r>
          </a:p>
          <a:p>
            <a:pPr lvl="1"/>
            <a:r>
              <a:rPr lang="en-US" dirty="0" smtClean="0"/>
              <a:t>5 sites installed the stack with Atlas</a:t>
            </a:r>
          </a:p>
          <a:p>
            <a:pPr lvl="2"/>
            <a:r>
              <a:rPr lang="en-US" dirty="0" smtClean="0"/>
              <a:t>Reasons for not: security, DBMS, effort</a:t>
            </a:r>
          </a:p>
        </p:txBody>
      </p:sp>
      <p:pic>
        <p:nvPicPr>
          <p:cNvPr id="5" name="Picture 2" descr="C:\Users\pryan4\Downloads\want-impact-public-health-help-shape-journey-ahead\OHDSI logo only - colore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00669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</a:t>
            </a:r>
            <a:r>
              <a:rPr lang="en-US" dirty="0" err="1" smtClean="0"/>
              <a:t>phenotyping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9 sites did </a:t>
            </a:r>
            <a:r>
              <a:rPr lang="en-US" dirty="0" err="1"/>
              <a:t>phenotyping</a:t>
            </a:r>
            <a:r>
              <a:rPr lang="en-US" dirty="0"/>
              <a:t> exercise</a:t>
            </a:r>
          </a:p>
          <a:p>
            <a:pPr lvl="1"/>
            <a:r>
              <a:rPr lang="en-US" dirty="0"/>
              <a:t>7/9 T2DM and 6/8 ADHD ran phenotype in 1 day</a:t>
            </a:r>
          </a:p>
          <a:p>
            <a:pPr lvl="1"/>
            <a:r>
              <a:rPr lang="en-US" dirty="0"/>
              <a:t>Rest took 14 to 144 days elapsed time</a:t>
            </a:r>
          </a:p>
          <a:p>
            <a:pPr lvl="2"/>
            <a:r>
              <a:rPr lang="en-US" dirty="0"/>
              <a:t>Other priorities or had to reload </a:t>
            </a:r>
            <a:r>
              <a:rPr lang="en-US" dirty="0" smtClean="0"/>
              <a:t>data</a:t>
            </a:r>
          </a:p>
          <a:p>
            <a:r>
              <a:rPr lang="en-US" dirty="0" smtClean="0"/>
              <a:t>Prevalence of condition varied</a:t>
            </a:r>
          </a:p>
          <a:p>
            <a:pPr lvl="1"/>
            <a:r>
              <a:rPr lang="en-US" dirty="0" smtClean="0"/>
              <a:t>0.3%-22.4% T2DM</a:t>
            </a:r>
          </a:p>
          <a:p>
            <a:pPr lvl="1"/>
            <a:r>
              <a:rPr lang="en-US" dirty="0" smtClean="0"/>
              <a:t>0.1%-12.3% ADHD</a:t>
            </a:r>
          </a:p>
          <a:p>
            <a:pPr lvl="1"/>
            <a:r>
              <a:rPr lang="en-US" dirty="0" smtClean="0"/>
              <a:t>Age groups, disease cohorts</a:t>
            </a:r>
          </a:p>
        </p:txBody>
      </p:sp>
      <p:pic>
        <p:nvPicPr>
          <p:cNvPr id="4" name="Picture 2" descr="C:\Users\pryan4\Downloads\want-impact-public-health-help-shape-journey-ahead\OHDSI logo only - colore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17302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phenotype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5 </a:t>
            </a:r>
            <a:r>
              <a:rPr lang="en-US" dirty="0"/>
              <a:t>sites compared OMOP to old </a:t>
            </a:r>
            <a:r>
              <a:rPr lang="en-US" dirty="0" smtClean="0"/>
              <a:t>phenotype</a:t>
            </a:r>
          </a:p>
          <a:p>
            <a:pPr lvl="1"/>
            <a:r>
              <a:rPr lang="en-US" dirty="0" smtClean="0"/>
              <a:t>Reasons for not: joined after phenotype was shared, low expected case count, lost original results, change in privacy policy</a:t>
            </a:r>
          </a:p>
          <a:p>
            <a:r>
              <a:rPr lang="en-US" dirty="0" smtClean="0"/>
              <a:t>Agreement varied 100% to 43%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2" descr="C:\Users\pryan4\Downloads\want-impact-public-health-help-shape-journey-ahead\OHDSI logo only - colore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52604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T2DM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8050378"/>
              </p:ext>
            </p:extLst>
          </p:nvPr>
        </p:nvGraphicFramePr>
        <p:xfrm>
          <a:off x="457200" y="1791784"/>
          <a:ext cx="8229600" cy="307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1371600"/>
                <a:gridCol w="1371600"/>
                <a:gridCol w="1371600"/>
                <a:gridCol w="1371600"/>
                <a:gridCol w="1371600"/>
              </a:tblGrid>
              <a:tr h="370840">
                <a:tc gridSpan="4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Georgia"/>
                          <a:ea typeface="Times New Roman"/>
                        </a:rPr>
                        <a:t>Overlap between original and OMOP phenotypes (number)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Georgia"/>
                          <a:ea typeface="Times New Roman"/>
                        </a:rPr>
                        <a:t>Positive specific agree-ment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Georgia"/>
                          <a:ea typeface="Times New Roman"/>
                        </a:rPr>
                        <a:t>Negative specific agree-ment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effectLst/>
                          <a:latin typeface="Georgia"/>
                          <a:ea typeface="Times New Roman"/>
                        </a:rPr>
                        <a:t>Overlap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effectLst/>
                          <a:latin typeface="Georgia"/>
                          <a:ea typeface="Times New Roman"/>
                        </a:rPr>
                        <a:t>Original </a:t>
                      </a:r>
                      <a:r>
                        <a:rPr lang="en-US" sz="2000" b="1" dirty="0">
                          <a:effectLst/>
                          <a:latin typeface="Georgia"/>
                          <a:ea typeface="Times New Roman"/>
                        </a:rPr>
                        <a:t>only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Georgia"/>
                          <a:ea typeface="Times New Roman"/>
                        </a:rPr>
                        <a:t>OMOP only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effectLst/>
                          <a:latin typeface="Georgia"/>
                          <a:ea typeface="Times New Roman"/>
                        </a:rPr>
                        <a:t>Neither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Georgia"/>
                          <a:ea typeface="Times New Roman"/>
                        </a:rPr>
                        <a:t>38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Georgia"/>
                          <a:ea typeface="Times New Roman"/>
                        </a:rPr>
                        <a:t>0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Georgia"/>
                          <a:ea typeface="Times New Roman"/>
                        </a:rPr>
                        <a:t>4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Georgia"/>
                          <a:ea typeface="Times New Roman"/>
                        </a:rPr>
                        <a:t>5465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effectLst/>
                          <a:latin typeface="Georgia"/>
                          <a:ea typeface="Times New Roman"/>
                        </a:rPr>
                        <a:t>0.950</a:t>
                      </a:r>
                      <a:endParaRPr lang="en-US" sz="2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effectLst/>
                          <a:latin typeface="Georgia"/>
                          <a:ea typeface="Times New Roman"/>
                        </a:rPr>
                        <a:t>1.000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Georgia"/>
                          <a:ea typeface="Times New Roman"/>
                        </a:rPr>
                        <a:t>1179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Georgia"/>
                          <a:ea typeface="Times New Roman"/>
                        </a:rPr>
                        <a:t>95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Georgia"/>
                          <a:ea typeface="Times New Roman"/>
                        </a:rPr>
                        <a:t>30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Georgia"/>
                          <a:ea typeface="Times New Roman"/>
                        </a:rPr>
                        <a:t>4086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effectLst/>
                          <a:latin typeface="Georgia"/>
                          <a:ea typeface="Times New Roman"/>
                        </a:rPr>
                        <a:t>0.950</a:t>
                      </a:r>
                      <a:endParaRPr lang="en-US" sz="2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effectLst/>
                          <a:latin typeface="Georgia"/>
                          <a:ea typeface="Times New Roman"/>
                        </a:rPr>
                        <a:t>0.985</a:t>
                      </a:r>
                      <a:endParaRPr lang="en-US" sz="2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Georgia"/>
                          <a:ea typeface="Times New Roman"/>
                        </a:rPr>
                        <a:t>242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Georgia"/>
                          <a:ea typeface="Times New Roman"/>
                        </a:rPr>
                        <a:t>381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Georgia"/>
                          <a:ea typeface="Times New Roman"/>
                        </a:rPr>
                        <a:t>250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Georgia"/>
                          <a:ea typeface="Times New Roman"/>
                        </a:rPr>
                        <a:t>4804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effectLst/>
                          <a:latin typeface="Georgia"/>
                          <a:ea typeface="Times New Roman"/>
                        </a:rPr>
                        <a:t>0.434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effectLst/>
                          <a:latin typeface="Georgia"/>
                          <a:ea typeface="Times New Roman"/>
                        </a:rPr>
                        <a:t>0.938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Georgia"/>
                          <a:ea typeface="Times New Roman"/>
                        </a:rPr>
                        <a:t>735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Georgia"/>
                          <a:ea typeface="Times New Roman"/>
                        </a:rPr>
                        <a:t>1165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Georgia"/>
                          <a:ea typeface="Times New Roman"/>
                        </a:rPr>
                        <a:t>18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Georgia"/>
                          <a:ea typeface="Times New Roman"/>
                        </a:rPr>
                        <a:t>396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effectLst/>
                          <a:latin typeface="Georgia"/>
                          <a:ea typeface="Times New Roman"/>
                        </a:rPr>
                        <a:t>0.554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effectLst/>
                          <a:latin typeface="Georgia"/>
                          <a:ea typeface="Times New Roman"/>
                        </a:rPr>
                        <a:t>0.401</a:t>
                      </a:r>
                      <a:endParaRPr lang="en-US" sz="2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Georgia"/>
                          <a:ea typeface="Times New Roman"/>
                        </a:rPr>
                        <a:t>3139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Georgia"/>
                          <a:ea typeface="Times New Roman"/>
                        </a:rPr>
                        <a:t>819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Georgia"/>
                          <a:ea typeface="Times New Roman"/>
                        </a:rPr>
                        <a:t>1588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Georgia"/>
                          <a:ea typeface="Times New Roman"/>
                        </a:rPr>
                        <a:t>19143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effectLst/>
                          <a:latin typeface="Georgia"/>
                          <a:ea typeface="Times New Roman"/>
                        </a:rPr>
                        <a:t>0.723</a:t>
                      </a:r>
                      <a:endParaRPr lang="en-US" sz="2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effectLst/>
                          <a:latin typeface="Georgia"/>
                          <a:ea typeface="Times New Roman"/>
                        </a:rPr>
                        <a:t>0.941</a:t>
                      </a:r>
                      <a:endParaRPr lang="en-US" sz="2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7" name="Picture 2" descr="C:\Users\pryan4\Downloads\want-impact-public-health-help-shape-journey-ahead\OHDSI logo only - colore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94888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ADHD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2496558"/>
              </p:ext>
            </p:extLst>
          </p:nvPr>
        </p:nvGraphicFramePr>
        <p:xfrm>
          <a:off x="457200" y="1937533"/>
          <a:ext cx="8229600" cy="2702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1371600"/>
                <a:gridCol w="1371600"/>
                <a:gridCol w="1371600"/>
                <a:gridCol w="1371600"/>
                <a:gridCol w="1371600"/>
              </a:tblGrid>
              <a:tr h="370840">
                <a:tc gridSpan="4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Georgia"/>
                          <a:ea typeface="Times New Roman"/>
                        </a:rPr>
                        <a:t>Overlap between original and OMOP phenotypes (number)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Georgia"/>
                          <a:ea typeface="Times New Roman"/>
                        </a:rPr>
                        <a:t>Positive specific agree-ment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Georgia"/>
                          <a:ea typeface="Times New Roman"/>
                        </a:rPr>
                        <a:t>Negative specific agree-ment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effectLst/>
                          <a:latin typeface="Georgia"/>
                          <a:ea typeface="Times New Roman"/>
                        </a:rPr>
                        <a:t>Overlap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effectLst/>
                          <a:latin typeface="Georgia"/>
                          <a:ea typeface="Times New Roman"/>
                        </a:rPr>
                        <a:t>Original </a:t>
                      </a:r>
                      <a:r>
                        <a:rPr lang="en-US" sz="2000" b="1" dirty="0">
                          <a:effectLst/>
                          <a:latin typeface="Georgia"/>
                          <a:ea typeface="Times New Roman"/>
                        </a:rPr>
                        <a:t>only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Georgia"/>
                          <a:ea typeface="Times New Roman"/>
                        </a:rPr>
                        <a:t>OMOP only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effectLst/>
                          <a:latin typeface="Georgia"/>
                          <a:ea typeface="Times New Roman"/>
                        </a:rPr>
                        <a:t>Neither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Georgia"/>
                          <a:ea typeface="Times New Roman"/>
                        </a:rPr>
                        <a:t>7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Georgia"/>
                          <a:ea typeface="Times New Roman"/>
                        </a:rPr>
                        <a:t>0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Georgia"/>
                          <a:ea typeface="Times New Roman"/>
                        </a:rPr>
                        <a:t>0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Georgia"/>
                          <a:ea typeface="Times New Roman"/>
                        </a:rPr>
                        <a:t>5500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effectLst/>
                          <a:latin typeface="Georgia"/>
                          <a:ea typeface="Times New Roman"/>
                        </a:rPr>
                        <a:t>1.000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effectLst/>
                          <a:latin typeface="Georgia"/>
                          <a:ea typeface="Times New Roman"/>
                        </a:rPr>
                        <a:t>1.000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Georgia"/>
                          <a:ea typeface="Times New Roman"/>
                        </a:rPr>
                        <a:t>23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Georgia"/>
                          <a:ea typeface="Times New Roman"/>
                        </a:rPr>
                        <a:t>11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Georgia"/>
                          <a:ea typeface="Times New Roman"/>
                        </a:rPr>
                        <a:t>1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Georgia"/>
                          <a:ea typeface="Times New Roman"/>
                        </a:rPr>
                        <a:t>5355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effectLst/>
                          <a:latin typeface="Georgia"/>
                          <a:ea typeface="Times New Roman"/>
                        </a:rPr>
                        <a:t>0.793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effectLst/>
                          <a:latin typeface="Georgia"/>
                          <a:ea typeface="Times New Roman"/>
                        </a:rPr>
                        <a:t>0.999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Georgia"/>
                          <a:ea typeface="Times New Roman"/>
                        </a:rPr>
                        <a:t>1761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Georgia"/>
                          <a:ea typeface="Times New Roman"/>
                        </a:rPr>
                        <a:t>507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Georgia"/>
                          <a:ea typeface="Times New Roman"/>
                        </a:rPr>
                        <a:t>48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Georgia"/>
                          <a:ea typeface="Times New Roman"/>
                        </a:rPr>
                        <a:t>12282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effectLst/>
                          <a:latin typeface="Georgia"/>
                          <a:ea typeface="Times New Roman"/>
                        </a:rPr>
                        <a:t>0.864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effectLst/>
                          <a:latin typeface="Georgia"/>
                          <a:ea typeface="Times New Roman"/>
                        </a:rPr>
                        <a:t>0.978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Georgia"/>
                          <a:ea typeface="Times New Roman"/>
                        </a:rPr>
                        <a:t>65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Georgia"/>
                          <a:ea typeface="Times New Roman"/>
                        </a:rPr>
                        <a:t>15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Georgia"/>
                          <a:ea typeface="Times New Roman"/>
                        </a:rPr>
                        <a:t>19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Georgia"/>
                          <a:ea typeface="Times New Roman"/>
                        </a:rPr>
                        <a:t>4861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effectLst/>
                          <a:latin typeface="Georgia"/>
                          <a:ea typeface="Times New Roman"/>
                        </a:rPr>
                        <a:t>0.793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effectLst/>
                          <a:latin typeface="Georgia"/>
                          <a:ea typeface="Times New Roman"/>
                        </a:rPr>
                        <a:t>0.997</a:t>
                      </a:r>
                      <a:endParaRPr lang="en-US" sz="2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7" name="Picture 2" descr="C:\Users\pryan4\Downloads\want-impact-public-health-help-shape-journey-ahead\OHDSI logo only - colore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25734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11" y="864083"/>
            <a:ext cx="8744511" cy="587159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2" descr="C:\Users\pryan4\Downloads\want-impact-public-health-help-shape-journey-ahead\OHDSI logo only - colore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74655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local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-137160">
              <a:buFont typeface="Wingdings" charset="2"/>
              <a:buChar char=""/>
            </a:pPr>
            <a:r>
              <a:rPr lang="en-US" b="1" dirty="0"/>
              <a:t>Labs not coded (text names only)</a:t>
            </a:r>
          </a:p>
          <a:p>
            <a:pPr marL="137160" indent="-137160">
              <a:buFont typeface="Wingdings" charset="2"/>
              <a:buChar char=""/>
            </a:pPr>
            <a:r>
              <a:rPr lang="en-US" dirty="0"/>
              <a:t>Meds not coded </a:t>
            </a:r>
            <a:r>
              <a:rPr lang="en-US" dirty="0" smtClean="0"/>
              <a:t>correctly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60033" y="4892994"/>
            <a:ext cx="253366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*</a:t>
            </a:r>
            <a:r>
              <a:rPr lang="en-US" sz="3200" b="1" dirty="0" smtClean="0">
                <a:solidFill>
                  <a:srgbClr val="FF0000"/>
                </a:solidFill>
              </a:rPr>
              <a:t>Bold</a:t>
            </a:r>
            <a:r>
              <a:rPr lang="en-US" sz="3200" dirty="0" smtClean="0">
                <a:solidFill>
                  <a:srgbClr val="FF0000"/>
                </a:solidFill>
              </a:rPr>
              <a:t>  &gt;2%</a:t>
            </a:r>
          </a:p>
          <a:p>
            <a:r>
              <a:rPr lang="en-US" sz="3200" dirty="0" smtClean="0">
                <a:solidFill>
                  <a:srgbClr val="FF0000"/>
                </a:solidFill>
              </a:rPr>
              <a:t>*Plain  0.2-2%</a:t>
            </a:r>
          </a:p>
          <a:p>
            <a:r>
              <a:rPr lang="en-US" sz="2000" dirty="0" smtClean="0">
                <a:solidFill>
                  <a:srgbClr val="FF0000"/>
                </a:solidFill>
              </a:rPr>
              <a:t>.  Plain         &lt;0.2%</a:t>
            </a: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5" name="Picture 2" descr="C:\Users\pryan4\Downloads\want-impact-public-health-help-shape-journey-ahead\OHDSI logo only - colore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97185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local ETL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-137160">
              <a:buFont typeface="Wingdings" charset="2"/>
              <a:buChar char=""/>
            </a:pPr>
            <a:r>
              <a:rPr lang="en-US" b="1" dirty="0"/>
              <a:t>Missing data since merged two EHRs</a:t>
            </a:r>
          </a:p>
          <a:p>
            <a:pPr marL="137160" indent="-137160">
              <a:buFont typeface="Wingdings" charset="2"/>
              <a:buChar char=""/>
            </a:pPr>
            <a:r>
              <a:rPr lang="en-US" b="1" dirty="0"/>
              <a:t>Only moved inpatient diagnoses and meds</a:t>
            </a:r>
          </a:p>
          <a:p>
            <a:pPr marL="137160" indent="-137160">
              <a:buFont typeface="Wingdings" charset="2"/>
              <a:buChar char=""/>
            </a:pPr>
            <a:r>
              <a:rPr lang="en-US" dirty="0"/>
              <a:t>Missing lab tests without visit</a:t>
            </a:r>
          </a:p>
          <a:p>
            <a:pPr marL="137160" indent="-137160">
              <a:buFont typeface="Wingdings" charset="2"/>
              <a:buChar char=""/>
            </a:pPr>
            <a:r>
              <a:rPr lang="en-US" dirty="0" err="1"/>
              <a:t>RxNorm</a:t>
            </a:r>
            <a:r>
              <a:rPr lang="en-US" dirty="0"/>
              <a:t> changes over time</a:t>
            </a:r>
          </a:p>
          <a:p>
            <a:pPr marL="91440" indent="-91440">
              <a:buFont typeface="Arial"/>
              <a:buChar char="•"/>
            </a:pPr>
            <a:r>
              <a:rPr lang="en-US" sz="2000" dirty="0" err="1"/>
              <a:t>Observation_period</a:t>
            </a:r>
            <a:r>
              <a:rPr lang="en-US" sz="2000" dirty="0"/>
              <a:t> table error</a:t>
            </a:r>
          </a:p>
          <a:p>
            <a:pPr marL="91440" indent="-91440">
              <a:buFont typeface="Arial"/>
              <a:buChar char="•"/>
            </a:pPr>
            <a:r>
              <a:rPr lang="en-US" sz="2000" dirty="0"/>
              <a:t>Some local diagnoses not moved</a:t>
            </a:r>
          </a:p>
          <a:p>
            <a:pPr marL="91440" indent="-91440">
              <a:buFont typeface="Arial"/>
              <a:buChar char="•"/>
            </a:pPr>
            <a:r>
              <a:rPr lang="en-US" sz="2000" dirty="0"/>
              <a:t>Used empty strings instead of nulls</a:t>
            </a:r>
          </a:p>
          <a:p>
            <a:pPr marL="91440" indent="-91440">
              <a:buFont typeface="Arial"/>
              <a:buChar char="•"/>
            </a:pPr>
            <a:r>
              <a:rPr lang="en-US" sz="2000" dirty="0"/>
              <a:t>Modified query to avoid </a:t>
            </a:r>
            <a:r>
              <a:rPr lang="en-US" sz="2000" dirty="0" smtClean="0"/>
              <a:t>mappings</a:t>
            </a:r>
            <a:endParaRPr lang="en-US" sz="2000" dirty="0"/>
          </a:p>
        </p:txBody>
      </p:sp>
      <p:pic>
        <p:nvPicPr>
          <p:cNvPr id="4" name="Picture 2" descr="C:\Users\pryan4\Downloads\want-impact-public-health-help-shape-journey-ahead\OHDSI logo only - colore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64560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original 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-137160">
              <a:buSzPct val="100000"/>
              <a:buFont typeface="Wingdings" charset="2"/>
              <a:buChar char=""/>
            </a:pPr>
            <a:r>
              <a:rPr lang="en-US" b="1" dirty="0"/>
              <a:t>Implemented a different algorithm</a:t>
            </a:r>
          </a:p>
          <a:p>
            <a:pPr marL="137160" indent="-137160">
              <a:buFont typeface="Wingdings" charset="2"/>
              <a:buChar char=""/>
            </a:pPr>
            <a:r>
              <a:rPr lang="en-US" dirty="0"/>
              <a:t>Used only inpatient diagnoses for inclusion</a:t>
            </a:r>
          </a:p>
          <a:p>
            <a:pPr marL="91440" indent="-91440">
              <a:buFont typeface="Arial"/>
              <a:buChar char="•"/>
            </a:pPr>
            <a:r>
              <a:rPr lang="en-US" sz="2200" dirty="0"/>
              <a:t>Added incorrect exclusion diagnosis</a:t>
            </a:r>
          </a:p>
          <a:p>
            <a:pPr marL="91440" indent="-91440">
              <a:buFont typeface="Arial"/>
              <a:buChar char="•"/>
            </a:pPr>
            <a:r>
              <a:rPr lang="en-US" sz="2200" dirty="0"/>
              <a:t>Added inclusion diagnosis not included in definition</a:t>
            </a:r>
          </a:p>
          <a:p>
            <a:pPr marL="91440" indent="-91440">
              <a:buFont typeface="Arial"/>
              <a:buChar char="•"/>
            </a:pPr>
            <a:r>
              <a:rPr lang="en-US" sz="2200" dirty="0"/>
              <a:t>Added adult meds because no pediatric patients</a:t>
            </a:r>
          </a:p>
          <a:p>
            <a:pPr marL="91440" indent="-91440">
              <a:buFont typeface="Arial"/>
              <a:buChar char="•"/>
            </a:pPr>
            <a:r>
              <a:rPr lang="en-US" sz="2200" dirty="0"/>
              <a:t>Pulled all diagnoses where should have been problem list</a:t>
            </a:r>
          </a:p>
          <a:p>
            <a:pPr marL="91440" indent="-91440">
              <a:buFont typeface="Arial"/>
              <a:buChar char="•"/>
            </a:pPr>
            <a:r>
              <a:rPr lang="en-US" sz="2200" dirty="0"/>
              <a:t>Skipped some encounters</a:t>
            </a:r>
          </a:p>
          <a:p>
            <a:endParaRPr lang="en-US" dirty="0"/>
          </a:p>
        </p:txBody>
      </p:sp>
      <p:pic>
        <p:nvPicPr>
          <p:cNvPr id="4" name="Picture 2" descr="C:\Users\pryan4\Downloads\want-impact-public-health-help-shape-journey-ahead\OHDSI logo only - colore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30015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</a:t>
            </a:r>
            <a:r>
              <a:rPr lang="en-US" dirty="0" err="1" smtClean="0"/>
              <a:t>Altas</a:t>
            </a:r>
            <a:r>
              <a:rPr lang="en-US" dirty="0" smtClean="0"/>
              <a:t> 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-137160">
              <a:buFont typeface="Wingdings" charset="2"/>
              <a:buChar char=""/>
            </a:pPr>
            <a:r>
              <a:rPr lang="en-US" dirty="0"/>
              <a:t>ADHD exclusion codes too broad</a:t>
            </a:r>
          </a:p>
          <a:p>
            <a:pPr marL="91440" indent="-91440">
              <a:buFont typeface="Arial"/>
              <a:buChar char="•"/>
            </a:pPr>
            <a:r>
              <a:rPr lang="en-US" sz="2000" dirty="0"/>
              <a:t>Erroneously missing one ADHD inclusion diagnosis</a:t>
            </a:r>
          </a:p>
          <a:p>
            <a:pPr marL="91440" indent="-91440">
              <a:buFont typeface="Arial"/>
              <a:buChar char="•"/>
            </a:pPr>
            <a:r>
              <a:rPr lang="en-US" sz="2000" dirty="0"/>
              <a:t>Missing exclusion diagnosis</a:t>
            </a:r>
          </a:p>
          <a:p>
            <a:pPr marL="91440" indent="-91440">
              <a:buFont typeface="Arial"/>
              <a:buChar char="•"/>
            </a:pPr>
            <a:r>
              <a:rPr lang="en-US" sz="2000" dirty="0"/>
              <a:t>Optimized to include ICD10 instead of just ICD9</a:t>
            </a:r>
          </a:p>
          <a:p>
            <a:pPr marL="91440" indent="-91440">
              <a:buFont typeface="Arial"/>
              <a:buChar char="•"/>
            </a:pPr>
            <a:r>
              <a:rPr lang="en-US" sz="2000" dirty="0"/>
              <a:t>Logic used durations instead of calendar </a:t>
            </a:r>
            <a:r>
              <a:rPr lang="en-US" sz="2000" dirty="0" smtClean="0"/>
              <a:t>dates</a:t>
            </a:r>
            <a:endParaRPr lang="en-US" sz="2000" dirty="0"/>
          </a:p>
        </p:txBody>
      </p:sp>
      <p:pic>
        <p:nvPicPr>
          <p:cNvPr id="4" name="Picture 2" descr="C:\Users\pryan4\Downloads\want-impact-public-health-help-shape-journey-ahead\OHDSI logo only - colore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21330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local Atlas 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1440" indent="-91440">
              <a:buFont typeface="Arial"/>
              <a:buChar char="•"/>
            </a:pPr>
            <a:r>
              <a:rPr lang="en-US" sz="2000" dirty="0"/>
              <a:t>Daemon configuration</a:t>
            </a:r>
          </a:p>
          <a:p>
            <a:pPr marL="91440" indent="-91440">
              <a:buFont typeface="Arial"/>
              <a:buChar char="•"/>
            </a:pPr>
            <a:r>
              <a:rPr lang="en-US" sz="2000" dirty="0"/>
              <a:t>How to load JSON</a:t>
            </a:r>
          </a:p>
          <a:p>
            <a:pPr marL="91440" indent="-91440">
              <a:buFont typeface="Arial"/>
              <a:buChar char="•"/>
            </a:pPr>
            <a:r>
              <a:rPr lang="en-US" sz="2000" dirty="0"/>
              <a:t>Security </a:t>
            </a:r>
            <a:r>
              <a:rPr lang="en-US" sz="2000" dirty="0" smtClean="0"/>
              <a:t>rules</a:t>
            </a:r>
            <a:endParaRPr lang="en-US" sz="2000" dirty="0"/>
          </a:p>
        </p:txBody>
      </p:sp>
      <p:pic>
        <p:nvPicPr>
          <p:cNvPr id="4" name="Picture 2" descr="C:\Users\pryan4\Downloads\want-impact-public-health-help-shape-journey-ahead\OHDSI logo only - colore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18723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local SQL 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Set schema name and cohort</a:t>
            </a:r>
          </a:p>
          <a:p>
            <a:endParaRPr lang="en-US" dirty="0"/>
          </a:p>
        </p:txBody>
      </p:sp>
      <p:pic>
        <p:nvPicPr>
          <p:cNvPr id="4" name="Picture 2" descr="C:\Users\pryan4\Downloads\want-impact-public-health-help-shape-journey-ahead\OHDSI logo only - colore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2296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OMOP mappings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Diabetes ambiguity</a:t>
            </a:r>
          </a:p>
          <a:p>
            <a:endParaRPr lang="en-US" dirty="0"/>
          </a:p>
        </p:txBody>
      </p:sp>
      <p:pic>
        <p:nvPicPr>
          <p:cNvPr id="4" name="Picture 2" descr="C:\Users\pryan4\Downloads\want-impact-public-health-help-shape-journey-ahead\OHDSI logo only - colore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17544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local OMOP database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91440" indent="-91440">
              <a:buFont typeface="Arial"/>
              <a:buChar char="•"/>
            </a:pPr>
            <a:r>
              <a:rPr lang="en-US" sz="2000" dirty="0"/>
              <a:t>New data added since original query</a:t>
            </a:r>
          </a:p>
          <a:p>
            <a:pPr marL="91440" indent="-91440">
              <a:buFont typeface="Arial"/>
              <a:buChar char="•"/>
            </a:pPr>
            <a:r>
              <a:rPr lang="en-US" sz="2000" dirty="0"/>
              <a:t>DBMS not support Atlas</a:t>
            </a:r>
          </a:p>
          <a:p>
            <a:pPr marL="91440" indent="-91440">
              <a:buFont typeface="Arial"/>
              <a:buChar char="•"/>
            </a:pPr>
            <a:r>
              <a:rPr lang="en-US" sz="2000" dirty="0" smtClean="0"/>
              <a:t>DBMS </a:t>
            </a:r>
            <a:r>
              <a:rPr lang="en-US" sz="2000" dirty="0"/>
              <a:t>uses different power </a:t>
            </a:r>
            <a:r>
              <a:rPr lang="en-US" sz="2000" dirty="0" smtClean="0"/>
              <a:t>function</a:t>
            </a:r>
            <a:endParaRPr lang="en-US" sz="2000" dirty="0"/>
          </a:p>
        </p:txBody>
      </p:sp>
      <p:pic>
        <p:nvPicPr>
          <p:cNvPr id="4" name="Picture 2" descr="C:\Users\pryan4\Downloads\want-impact-public-health-help-shape-journey-ahead\OHDSI logo only - colore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91461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Sharing of a single computable query uncovered differences among the original implementations despite starting from the same </a:t>
            </a:r>
            <a:r>
              <a:rPr lang="en-US" b="1" dirty="0"/>
              <a:t>narrative description, codes lists, </a:t>
            </a:r>
            <a:r>
              <a:rPr lang="en-US" b="1" dirty="0" err="1"/>
              <a:t>pseudocode</a:t>
            </a:r>
            <a:r>
              <a:rPr lang="en-US" b="1" dirty="0"/>
              <a:t>, and </a:t>
            </a:r>
            <a:r>
              <a:rPr lang="en-US" b="1" dirty="0" smtClean="0"/>
              <a:t>flowchart</a:t>
            </a:r>
          </a:p>
          <a:p>
            <a:pPr lvl="1"/>
            <a:r>
              <a:rPr lang="en-US" dirty="0" smtClean="0"/>
              <a:t>Sharing is hard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2" descr="C:\Users\pryan4\Downloads\want-impact-public-health-help-shape-journey-ahead\OHDSI logo only - colore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79181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The </a:t>
            </a:r>
            <a:r>
              <a:rPr lang="en-US" dirty="0" err="1"/>
              <a:t>eMERGE</a:t>
            </a:r>
            <a:r>
              <a:rPr lang="en-US" dirty="0"/>
              <a:t> network was able to convert its databases into the OHDSI OMOP Common Data </a:t>
            </a:r>
            <a:r>
              <a:rPr lang="en-US" dirty="0" smtClean="0"/>
              <a:t>Model</a:t>
            </a:r>
          </a:p>
          <a:p>
            <a:pPr lvl="1"/>
            <a:r>
              <a:rPr lang="en-US" dirty="0" smtClean="0"/>
              <a:t>Primary </a:t>
            </a:r>
            <a:r>
              <a:rPr lang="en-US" dirty="0"/>
              <a:t>challenge </a:t>
            </a:r>
            <a:r>
              <a:rPr lang="en-US" dirty="0" smtClean="0"/>
              <a:t>conversion </a:t>
            </a:r>
            <a:r>
              <a:rPr lang="en-US" dirty="0"/>
              <a:t>of local laboratory test codes to the LOINC </a:t>
            </a:r>
            <a:r>
              <a:rPr lang="en-US" dirty="0" smtClean="0"/>
              <a:t>standard</a:t>
            </a:r>
          </a:p>
          <a:p>
            <a:pPr lvl="1"/>
            <a:r>
              <a:rPr lang="en-US" dirty="0" smtClean="0"/>
              <a:t>ICD* and drugs straightforward</a:t>
            </a:r>
            <a:endParaRPr lang="en-US" dirty="0"/>
          </a:p>
        </p:txBody>
      </p:sp>
      <p:pic>
        <p:nvPicPr>
          <p:cNvPr id="4" name="Picture 2" descr="C:\Users\pryan4\Downloads\want-impact-public-health-help-shape-journey-ahead\OHDSI logo only - colore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0984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Efficiency </a:t>
            </a:r>
            <a:r>
              <a:rPr lang="en-US" dirty="0" smtClean="0"/>
              <a:t>of sharing phenotypes improved </a:t>
            </a:r>
            <a:r>
              <a:rPr lang="en-US" dirty="0"/>
              <a:t>dramatically with most sites able to execute the query within a day</a:t>
            </a:r>
          </a:p>
          <a:p>
            <a:r>
              <a:rPr lang="en-US" dirty="0" smtClean="0"/>
              <a:t>Is it worth it?</a:t>
            </a:r>
          </a:p>
          <a:p>
            <a:pPr lvl="1"/>
            <a:r>
              <a:rPr lang="en-US" dirty="0" smtClean="0"/>
              <a:t>Cost of converting database to OMOP (4 months)</a:t>
            </a:r>
          </a:p>
          <a:p>
            <a:pPr lvl="1"/>
            <a:r>
              <a:rPr lang="en-US" dirty="0" smtClean="0"/>
              <a:t>Savings in implementing phenotype (2 weeks)</a:t>
            </a:r>
          </a:p>
          <a:p>
            <a:pPr lvl="1"/>
            <a:r>
              <a:rPr lang="en-US" dirty="0" smtClean="0"/>
              <a:t>Breakeven point about 10 to 20 phenotypes</a:t>
            </a:r>
            <a:endParaRPr lang="en-US" dirty="0"/>
          </a:p>
        </p:txBody>
      </p:sp>
      <p:pic>
        <p:nvPicPr>
          <p:cNvPr id="4" name="Picture 2" descr="C:\Users\pryan4\Downloads\want-impact-public-health-help-shape-journey-ahead\OHDSI logo only - colore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6702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Agreement between the OMOP phenotype query and the original </a:t>
            </a:r>
            <a:r>
              <a:rPr lang="en-US" dirty="0" err="1"/>
              <a:t>eMERGE</a:t>
            </a:r>
            <a:r>
              <a:rPr lang="en-US" dirty="0"/>
              <a:t> query varied from perfect </a:t>
            </a:r>
            <a:r>
              <a:rPr lang="en-US" dirty="0" smtClean="0"/>
              <a:t>to mediocre</a:t>
            </a:r>
          </a:p>
          <a:p>
            <a:pPr lvl="1"/>
            <a:r>
              <a:rPr lang="en-US" dirty="0" smtClean="0"/>
              <a:t>Problems </a:t>
            </a:r>
            <a:r>
              <a:rPr lang="en-US" dirty="0"/>
              <a:t>in the original </a:t>
            </a:r>
            <a:r>
              <a:rPr lang="en-US" dirty="0" smtClean="0"/>
              <a:t>query</a:t>
            </a:r>
          </a:p>
          <a:p>
            <a:pPr lvl="1"/>
            <a:r>
              <a:rPr lang="en-US" dirty="0"/>
              <a:t>P</a:t>
            </a:r>
            <a:r>
              <a:rPr lang="en-US" dirty="0" smtClean="0"/>
              <a:t>roblems </a:t>
            </a:r>
            <a:r>
              <a:rPr lang="en-US" dirty="0"/>
              <a:t>in the OMOP </a:t>
            </a:r>
            <a:r>
              <a:rPr lang="en-US" dirty="0" smtClean="0"/>
              <a:t>query</a:t>
            </a:r>
          </a:p>
          <a:p>
            <a:pPr lvl="1"/>
            <a:r>
              <a:rPr lang="en-US" dirty="0"/>
              <a:t>C</a:t>
            </a:r>
            <a:r>
              <a:rPr lang="en-US" dirty="0" smtClean="0"/>
              <a:t>hanges </a:t>
            </a:r>
            <a:r>
              <a:rPr lang="en-US" dirty="0"/>
              <a:t>in </a:t>
            </a:r>
            <a:r>
              <a:rPr lang="en-US" dirty="0" smtClean="0"/>
              <a:t>data</a:t>
            </a:r>
          </a:p>
          <a:p>
            <a:pPr lvl="1"/>
            <a:r>
              <a:rPr lang="en-US" dirty="0"/>
              <a:t>I</a:t>
            </a:r>
            <a:r>
              <a:rPr lang="en-US" dirty="0" smtClean="0"/>
              <a:t>ssues </a:t>
            </a:r>
            <a:r>
              <a:rPr lang="en-US" dirty="0"/>
              <a:t>in the </a:t>
            </a:r>
            <a:r>
              <a:rPr lang="en-US" dirty="0" smtClean="0"/>
              <a:t>database</a:t>
            </a:r>
          </a:p>
          <a:p>
            <a:pPr lvl="1"/>
            <a:r>
              <a:rPr lang="en-US" dirty="0"/>
              <a:t>(More about data and database than logic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4" name="Picture 2" descr="C:\Users\pryan4\Downloads\want-impact-public-health-help-shape-journey-ahead\OHDSI logo only - colore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41098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Only 2 phenotypes</a:t>
            </a:r>
          </a:p>
          <a:p>
            <a:r>
              <a:rPr lang="en-US" dirty="0" smtClean="0"/>
              <a:t>Half sites could not compare to original</a:t>
            </a:r>
          </a:p>
          <a:p>
            <a:r>
              <a:rPr lang="en-US" dirty="0" smtClean="0"/>
              <a:t>Only structured data</a:t>
            </a:r>
            <a:endParaRPr lang="en-US" dirty="0"/>
          </a:p>
        </p:txBody>
      </p:sp>
      <p:pic>
        <p:nvPicPr>
          <p:cNvPr id="4" name="Picture 2" descr="C:\Users\pryan4\Downloads\want-impact-public-health-help-shape-journey-ahead\OHDSI logo only - colore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1317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Implementing original phenotypes over a network of electronic health record databases had been labor intensive and error </a:t>
            </a:r>
            <a:r>
              <a:rPr lang="en-US" dirty="0" smtClean="0"/>
              <a:t>prone</a:t>
            </a:r>
          </a:p>
          <a:p>
            <a:r>
              <a:rPr lang="en-US" dirty="0" smtClean="0"/>
              <a:t>The </a:t>
            </a:r>
            <a:r>
              <a:rPr lang="en-US" dirty="0"/>
              <a:t>potential for a common data model to improve </a:t>
            </a:r>
            <a:r>
              <a:rPr lang="en-US" dirty="0" smtClean="0"/>
              <a:t>efficiency and consistency</a:t>
            </a:r>
            <a:endParaRPr lang="en-US" dirty="0"/>
          </a:p>
          <a:p>
            <a:pPr lvl="0"/>
            <a:endParaRPr lang="en-US" dirty="0"/>
          </a:p>
          <a:p>
            <a:endParaRPr lang="en-US" dirty="0"/>
          </a:p>
        </p:txBody>
      </p:sp>
      <p:pic>
        <p:nvPicPr>
          <p:cNvPr id="4" name="Picture 2" descr="C:\Users\pryan4\Downloads\want-impact-public-health-help-shape-journey-ahead\OHDSI logo only - colore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12438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6700" dirty="0" err="1" smtClean="0"/>
              <a:t>eMERGE</a:t>
            </a:r>
            <a:r>
              <a:rPr lang="en-US" sz="6700" dirty="0" smtClean="0"/>
              <a:t> Network</a:t>
            </a:r>
          </a:p>
          <a:p>
            <a:r>
              <a:rPr lang="en-US" sz="6700" dirty="0" smtClean="0"/>
              <a:t>Co-authors</a:t>
            </a:r>
          </a:p>
          <a:p>
            <a:r>
              <a:rPr lang="en-US" sz="6700" dirty="0" smtClean="0"/>
              <a:t>NHGRI</a:t>
            </a:r>
          </a:p>
          <a:p>
            <a:pPr lvl="1"/>
            <a:r>
              <a:rPr lang="en-US" dirty="0"/>
              <a:t>This phase of the </a:t>
            </a:r>
            <a:r>
              <a:rPr lang="en-US" dirty="0" err="1"/>
              <a:t>eMERGE</a:t>
            </a:r>
            <a:r>
              <a:rPr lang="en-US" dirty="0"/>
              <a:t> Network was initiated and funded by the NHGRI through the following grants: U01HG008657 (Group Health Cooperative/University of Washington); U01HG008685 (Brigham and Women’s Hospital); U01HG008672 (Vanderbilt University Medical Center); U01HG008666 (Cincinnati Children’s Hospital Medical Center); U01HG006379 (Mayo Clinic); U01HG008679 (</a:t>
            </a:r>
            <a:r>
              <a:rPr lang="en-US" dirty="0" err="1"/>
              <a:t>Geisinger</a:t>
            </a:r>
            <a:r>
              <a:rPr lang="en-US" dirty="0"/>
              <a:t> Clinic); U01HG008680 (Columbia University Health Sciences); U01HG008684 (Children’s Hospital of Philadelphia); U01HG008673 (Northwestern University); U01HG008701 (Vanderbilt University Medical Center serving as the Coordinating Center); U01HG008676 (Partners Healthcare/Broad Institute); U01HG008664 (Baylor College of Medicine); and U54MD007593 (</a:t>
            </a:r>
            <a:r>
              <a:rPr lang="en-US" dirty="0" err="1"/>
              <a:t>Meharry</a:t>
            </a:r>
            <a:r>
              <a:rPr lang="en-US" dirty="0"/>
              <a:t> Medical College).</a:t>
            </a:r>
          </a:p>
          <a:p>
            <a:pPr lvl="1"/>
            <a:r>
              <a:rPr lang="en-US" dirty="0" smtClean="0"/>
              <a:t>In </a:t>
            </a:r>
            <a:r>
              <a:rPr lang="en-US" dirty="0"/>
              <a:t>addition, this work was funded by R01LM006910, Discovering and applying knowledge in clinical databases; R01HG009174, Developing i2b2 into a Health Innovation Platform for Clinical Decision Support in the Genomics Era, OT2OD026553, The New England Precision Medicine Consortium of the All of Us Research Program. Vanderbilt University Medical Center’s </a:t>
            </a:r>
            <a:r>
              <a:rPr lang="en-US" dirty="0" err="1"/>
              <a:t>BioVU</a:t>
            </a:r>
            <a:r>
              <a:rPr lang="en-US" dirty="0"/>
              <a:t> is supported by numerous sources: institutional funding, private agencies, and federal grants, including the NIH funded Shared Instrumentation Grant S10RR025141; and CTSA grants UL1TR002243, UL1TR000445, and UL1RR024975.</a:t>
            </a:r>
          </a:p>
          <a:p>
            <a:endParaRPr lang="en-US" dirty="0"/>
          </a:p>
        </p:txBody>
      </p:sp>
      <p:pic>
        <p:nvPicPr>
          <p:cNvPr id="4" name="Picture 2" descr="C:\Users\pryan4\Downloads\want-impact-public-health-help-shape-journey-ahead\OHDSI logo only - colore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09689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IA Document" ma:contentTypeID="0x0101007EDFF2051E4E304A84E61DD9B9CEA93D0087EDDD5C47F55842BF75A8A4CF5A86DA" ma:contentTypeVersion="3" ma:contentTypeDescription="Create a new document." ma:contentTypeScope="" ma:versionID="e83f33d9bd97579b23abc90f31121010">
  <xsd:schema xmlns:xsd="http://www.w3.org/2001/XMLSchema" xmlns:xs="http://www.w3.org/2001/XMLSchema" xmlns:p="http://schemas.microsoft.com/office/2006/metadata/properties" xmlns:ns2="d9d0f46b-f6a6-4db7-a277-b2edc3298236" targetNamespace="http://schemas.microsoft.com/office/2006/metadata/properties" ma:root="true" ma:fieldsID="5e3891f1ff536d154d65905e7d539514" ns2:_="">
    <xsd:import namespace="d9d0f46b-f6a6-4db7-a277-b2edc3298236"/>
    <xsd:element name="properties">
      <xsd:complexType>
        <xsd:sequence>
          <xsd:element name="documentManagement">
            <xsd:complexType>
              <xsd:all>
                <xsd:element ref="ns2:Year"/>
                <xsd:element ref="ns2:Content_x0020_Region"/>
                <xsd:element ref="ns2:Retention_x0020_Schedule"/>
                <xsd:element ref="ns2:Responsible_x0020_Office"/>
                <xsd:element ref="ns2:Doc_x0020_Status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d0f46b-f6a6-4db7-a277-b2edc3298236" elementFormDefault="qualified">
    <xsd:import namespace="http://schemas.microsoft.com/office/2006/documentManagement/types"/>
    <xsd:import namespace="http://schemas.microsoft.com/office/infopath/2007/PartnerControls"/>
    <xsd:element name="Year" ma:index="8" ma:displayName="Year" ma:list="{090302be-5fa6-4807-8954-04f8be0b0748}" ma:internalName="Year" ma:showField="Title" ma:web="d9d0f46b-f6a6-4db7-a277-b2edc3298236">
      <xsd:simpleType>
        <xsd:restriction base="dms:Lookup"/>
      </xsd:simpleType>
    </xsd:element>
    <xsd:element name="Content_x0020_Region" ma:index="9" ma:displayName="Content Region" ma:list="{6f98ea51-7189-4b6a-a911-ad4d34d5dcf8}" ma:internalName="Content_x0020_Region" ma:showField="Title" ma:web="d9d0f46b-f6a6-4db7-a277-b2edc3298236">
      <xsd:simpleType>
        <xsd:restriction base="dms:Lookup"/>
      </xsd:simpleType>
    </xsd:element>
    <xsd:element name="Retention_x0020_Schedule" ma:index="10" ma:displayName="Retention Schedule" ma:list="{88ff0776-613d-4cb1-be01-79219c896d29}" ma:internalName="Retention_x0020_Schedule" ma:showField="Title" ma:web="d9d0f46b-f6a6-4db7-a277-b2edc3298236">
      <xsd:simpleType>
        <xsd:restriction base="dms:Lookup"/>
      </xsd:simpleType>
    </xsd:element>
    <xsd:element name="Responsible_x0020_Office" ma:index="11" ma:displayName="Responsible Office" ma:list="{f4bb6a4e-f6fb-4236-8cef-05f09eb91670}" ma:internalName="Responsible_x0020_Office" ma:showField="Title" ma:web="d9d0f46b-f6a6-4db7-a277-b2edc3298236">
      <xsd:simpleType>
        <xsd:restriction base="dms:Lookup"/>
      </xsd:simpleType>
    </xsd:element>
    <xsd:element name="Doc_x0020_Status" ma:index="12" ma:displayName="Doc Status" ma:list="{9c958115-5b88-40e9-a53f-abb8ad925efc}" ma:internalName="Doc_x0020_Status" ma:readOnly="false" ma:showField="Title" ma:web="d9d0f46b-f6a6-4db7-a277-b2edc3298236">
      <xsd:simpleType>
        <xsd:restriction base="dms:Lookup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Year xmlns="d9d0f46b-f6a6-4db7-a277-b2edc3298236">26</Year>
    <Doc_x0020_Status xmlns="d9d0f46b-f6a6-4db7-a277-b2edc3298236">1</Doc_x0020_Status>
    <Retention_x0020_Schedule xmlns="d9d0f46b-f6a6-4db7-a277-b2edc3298236">9</Retention_x0020_Schedule>
    <Content_x0020_Region xmlns="d9d0f46b-f6a6-4db7-a277-b2edc3298236">6</Content_x0020_Region>
    <Responsible_x0020_Office xmlns="d9d0f46b-f6a6-4db7-a277-b2edc3298236">3</Responsible_x0020_Office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DC8C4C4-AC2F-405B-A1FB-F54829AE5F7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9d0f46b-f6a6-4db7-a277-b2edc329823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838D099-2BEE-488C-80B3-6947A2EDAFB5}">
  <ds:schemaRefs>
    <ds:schemaRef ds:uri="http://schemas.microsoft.com/office/2006/documentManagement/types"/>
    <ds:schemaRef ds:uri="http://purl.org/dc/elements/1.1/"/>
    <ds:schemaRef ds:uri="d9d0f46b-f6a6-4db7-a277-b2edc3298236"/>
    <ds:schemaRef ds:uri="http://purl.org/dc/terms/"/>
    <ds:schemaRef ds:uri="http://schemas.openxmlformats.org/package/2006/metadata/core-properties"/>
    <ds:schemaRef ds:uri="http://purl.org/dc/dcmitype/"/>
    <ds:schemaRef ds:uri="http://www.w3.org/XML/1998/namespace"/>
    <ds:schemaRef ds:uri="http://schemas.microsoft.com/office/infopath/2007/PartnerControl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1DD6B813-4D67-4F41-901E-EE278B8CA00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10135</TotalTime>
  <Words>1298</Words>
  <Application>Microsoft Macintosh PowerPoint</Application>
  <PresentationFormat>On-screen Show (4:3)</PresentationFormat>
  <Paragraphs>224</Paragraphs>
  <Slides>29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Facilitating phenotype transfer using the OMOP common data model in eMERGE</vt:lpstr>
      <vt:lpstr>Facilitating phenotype transfer using a common data model</vt:lpstr>
      <vt:lpstr>eMERGE Network</vt:lpstr>
      <vt:lpstr>eMERGE Phenotype</vt:lpstr>
      <vt:lpstr>Phenotype</vt:lpstr>
      <vt:lpstr>Study Design</vt:lpstr>
      <vt:lpstr>Study design</vt:lpstr>
      <vt:lpstr>Study design</vt:lpstr>
      <vt:lpstr>Results: Database conversion</vt:lpstr>
      <vt:lpstr>Results: phenotyping</vt:lpstr>
      <vt:lpstr>Results: phenotype</vt:lpstr>
      <vt:lpstr>Results: T2DM</vt:lpstr>
      <vt:lpstr>Results: ADHD</vt:lpstr>
      <vt:lpstr>Results</vt:lpstr>
      <vt:lpstr>Results: local data</vt:lpstr>
      <vt:lpstr>Results: local ETL</vt:lpstr>
      <vt:lpstr>Results: original implementation</vt:lpstr>
      <vt:lpstr>Results: Altas implementation</vt:lpstr>
      <vt:lpstr>Results: local Atlas implementation</vt:lpstr>
      <vt:lpstr>Results: local SQL implementation</vt:lpstr>
      <vt:lpstr>Results: OMOP mappings</vt:lpstr>
      <vt:lpstr>Results: local OMOP database</vt:lpstr>
      <vt:lpstr>Findings</vt:lpstr>
      <vt:lpstr>Findings</vt:lpstr>
      <vt:lpstr>Findings</vt:lpstr>
      <vt:lpstr>Findings</vt:lpstr>
      <vt:lpstr>Limitations</vt:lpstr>
      <vt:lpstr>Conclusion</vt:lpstr>
      <vt:lpstr>Thanks</vt:lpstr>
    </vt:vector>
  </TitlesOfParts>
  <Company>Tommy Torres Design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Tomas Torres</dc:creator>
  <cp:lastModifiedBy>George Hripcsak</cp:lastModifiedBy>
  <cp:revision>316</cp:revision>
  <dcterms:created xsi:type="dcterms:W3CDTF">2014-10-03T12:08:30Z</dcterms:created>
  <dcterms:modified xsi:type="dcterms:W3CDTF">2019-08-10T13:51:35Z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0x0101007EDFF2051E4E304A84E61DD9B9CEA93D0087EDDD5C47F55842BF75A8A4CF5A86DA</vt:lpwstr>
  </property>
</Properties>
</file>