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1" r:id="rId1"/>
    <p:sldMasterId id="2147483676" r:id="rId2"/>
  </p:sldMasterIdLst>
  <p:notesMasterIdLst>
    <p:notesMasterId r:id="rId25"/>
  </p:notesMasterIdLst>
  <p:sldIdLst>
    <p:sldId id="263" r:id="rId3"/>
    <p:sldId id="266" r:id="rId4"/>
    <p:sldId id="271" r:id="rId5"/>
    <p:sldId id="940" r:id="rId6"/>
    <p:sldId id="1036" r:id="rId7"/>
    <p:sldId id="259" r:id="rId8"/>
    <p:sldId id="991" r:id="rId9"/>
    <p:sldId id="1042" r:id="rId10"/>
    <p:sldId id="270" r:id="rId11"/>
    <p:sldId id="1046" r:id="rId12"/>
    <p:sldId id="272" r:id="rId13"/>
    <p:sldId id="1047" r:id="rId14"/>
    <p:sldId id="997" r:id="rId15"/>
    <p:sldId id="1050" r:id="rId16"/>
    <p:sldId id="1051" r:id="rId17"/>
    <p:sldId id="1045" r:id="rId18"/>
    <p:sldId id="279" r:id="rId19"/>
    <p:sldId id="925" r:id="rId20"/>
    <p:sldId id="871" r:id="rId21"/>
    <p:sldId id="1057" r:id="rId22"/>
    <p:sldId id="969" r:id="rId23"/>
    <p:sldId id="269" r:id="rId24"/>
  </p:sldIdLst>
  <p:sldSz cx="12192000" cy="6858000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anose="020F0502020204030204" pitchFamily="34" charset="0"/>
        <a:ea typeface="ＭＳ Ｐゴシック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anose="020F0502020204030204" pitchFamily="34" charset="0"/>
        <a:ea typeface="ＭＳ Ｐゴシック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anose="020F0502020204030204" pitchFamily="34" charset="0"/>
        <a:ea typeface="ＭＳ Ｐゴシック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anose="020F0502020204030204" pitchFamily="34" charset="0"/>
        <a:ea typeface="ＭＳ Ｐゴシック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anose="020F050202020403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Source Sans Pro" panose="020F050202020403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Source Sans Pro" panose="020F050202020403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Source Sans Pro" panose="020F050202020403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Source Sans Pro" panose="020F050202020403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8DCAD"/>
    <a:srgbClr val="59595A"/>
    <a:srgbClr val="4F81BD"/>
    <a:srgbClr val="F2DDDB"/>
    <a:srgbClr val="D8E4BE"/>
    <a:srgbClr val="DA9694"/>
    <a:srgbClr val="DCE6F2"/>
    <a:srgbClr val="73FB79"/>
    <a:srgbClr val="1E20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119"/>
    <p:restoredTop sz="78231"/>
  </p:normalViewPr>
  <p:slideViewPr>
    <p:cSldViewPr snapToGrid="0" snapToObjects="1">
      <p:cViewPr varScale="1">
        <p:scale>
          <a:sx n="99" d="100"/>
          <a:sy n="99" d="100"/>
        </p:scale>
        <p:origin x="189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84B01F-3204-2245-A0D1-24915E7D8DC9}" type="datetimeFigureOut">
              <a:rPr lang="en-US" smtClean="0"/>
              <a:t>11/26/19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F2D2DC-EFA4-1144-9A5F-87668A7237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924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bi.nlm.nih.gov/pubmed/4554880" TargetMode="External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www.nejm.org/doi/full/10.1056/NEJMp1108726" TargetMode="External"/><Relationship Id="rId4" Type="http://schemas.openxmlformats.org/officeDocument/2006/relationships/hyperlink" Target="https://jamanetwork.com/journals/jamainternalmedicine/article-abstract/584728" TargetMode="Externa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034E13-E33E-394D-9187-9F487B33E7D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5705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0EE123-208C-964E-A505-F8888DD5BAE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2301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5CBA06-0FDD-4DF3-9799-337BD93423B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0006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61c540046b_2_1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3" name="Google Shape;323;g61c540046b_2_1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00" tIns="45650" rIns="91300" bIns="45650" anchor="t" anchorCtr="0">
            <a:noAutofit/>
          </a:bodyPr>
          <a:lstStyle/>
          <a:p>
            <a:pPr marL="228600" marR="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Source Sans Pro"/>
              <a:buAutoNum type="arabicParenR"/>
            </a:pPr>
            <a:endParaRPr sz="1000" dirty="0"/>
          </a:p>
        </p:txBody>
      </p:sp>
      <p:sp>
        <p:nvSpPr>
          <p:cNvPr id="324" name="Google Shape;324;g61c540046b_2_140:notes"/>
          <p:cNvSpPr txBox="1">
            <a:spLocks noGrp="1"/>
          </p:cNvSpPr>
          <p:nvPr>
            <p:ph type="sldNum" idx="12"/>
          </p:nvPr>
        </p:nvSpPr>
        <p:spPr>
          <a:xfrm>
            <a:off x="3884614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00" tIns="45650" rIns="91300" bIns="45650" anchor="b" anchorCtr="0">
            <a:noAutofit/>
          </a:bodyPr>
          <a:lstStyle/>
          <a:p>
            <a:pPr marL="0" marR="0" lvl="0" indent="0" algn="r" defTabSz="4571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Source Sans Pro"/>
                <a:ea typeface="+mn-ea"/>
              </a:rPr>
              <a:pPr marL="0" marR="0" lvl="0" indent="0" algn="r" defTabSz="4571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Source Sans Pro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842530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034E13-E33E-394D-9187-9F487B33E7D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0968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8AA47-B228-0A4F-93B2-F33C430191A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5443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F2D2DC-EFA4-1144-9A5F-87668A7237A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35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5CBA06-0FDD-4DF3-9799-337BD93423B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6256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5CBA06-0FDD-4DF3-9799-337BD93423B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2281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F2D2DC-EFA4-1144-9A5F-87668A7237A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9707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828D87-30BE-EC40-BFB9-F745B4E1EAC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7173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034E13-E33E-394D-9187-9F487B33E7D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5722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en-US" dirty="0"/>
              <a:t>1972 – Feinstein et al, </a:t>
            </a:r>
            <a:r>
              <a:rPr lang="en-US" dirty="0">
                <a:hlinkClick r:id="rId3"/>
              </a:rPr>
              <a:t>https://www.ncbi.nlm.nih.gov/pubmed/4554880</a:t>
            </a:r>
            <a:endParaRPr lang="en-US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en-US" dirty="0"/>
              <a:t>1974 </a:t>
            </a:r>
            <a:r>
              <a:rPr lang="en-US" dirty="0">
                <a:hlinkClick r:id="rId4"/>
              </a:rPr>
              <a:t>–</a:t>
            </a:r>
            <a:r>
              <a:rPr lang="en-US" dirty="0"/>
              <a:t> Rosati et al, </a:t>
            </a:r>
            <a:r>
              <a:rPr lang="en-US" dirty="0">
                <a:hlinkClick r:id="rId4"/>
              </a:rPr>
              <a:t>https://jamanetwork.com/journals/jamainternalmedicine/article-abstract/584728</a:t>
            </a:r>
            <a:endParaRPr lang="en-US" dirty="0"/>
          </a:p>
          <a:p>
            <a:r>
              <a:rPr lang="en-US" dirty="0"/>
              <a:t>3)  2011 – </a:t>
            </a:r>
            <a:r>
              <a:rPr lang="en-US" dirty="0" err="1"/>
              <a:t>Frankovich</a:t>
            </a:r>
            <a:r>
              <a:rPr lang="en-US" dirty="0"/>
              <a:t> et al, </a:t>
            </a:r>
            <a:r>
              <a:rPr lang="en-US" dirty="0">
                <a:hlinkClick r:id="rId5"/>
              </a:rPr>
              <a:t>https://www.nejm.org/doi/full/10.1056/NEJMp1108726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1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034E13-E33E-394D-9187-9F487B33E7D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Source Sans Pro"/>
                <a:ea typeface="+mn-ea"/>
              </a:rPr>
              <a:pPr marL="0" marR="0" lvl="0" indent="0" algn="r" defTabSz="4571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Source Sans Pro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9315586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Shape 271"/>
          <p:cNvSpPr>
            <a:spLocks noGrp="1" noRot="1" noChangeAspect="1"/>
          </p:cNvSpPr>
          <p:nvPr>
            <p:ph type="sldImg" idx="2"/>
          </p:nvPr>
        </p:nvSpPr>
        <p:spPr>
          <a:xfrm>
            <a:off x="458788" y="720725"/>
            <a:ext cx="6399212" cy="36004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Shape 272"/>
          <p:cNvSpPr txBox="1">
            <a:spLocks noGrp="1"/>
          </p:cNvSpPr>
          <p:nvPr>
            <p:ph type="body" idx="1"/>
          </p:nvPr>
        </p:nvSpPr>
        <p:spPr>
          <a:xfrm>
            <a:off x="731522" y="4560570"/>
            <a:ext cx="5852159" cy="4320540"/>
          </a:xfrm>
          <a:prstGeom prst="rect">
            <a:avLst/>
          </a:prstGeom>
        </p:spPr>
        <p:txBody>
          <a:bodyPr lIns="96637" tIns="96637" rIns="96637" bIns="96637" anchor="t" anchorCtr="0">
            <a:no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85404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</a:t>
            </a:r>
            <a:r>
              <a:rPr lang="en-US" dirty="0" err="1"/>
              <a:t>zRwKm-Uhkiw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5CBA06-0FDD-4DF3-9799-337BD93423B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6581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034E13-E33E-394D-9187-9F487B33E7D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072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3D27EED-0100-1D4F-9BD5-C9108C3B45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6409267"/>
            <a:ext cx="12206817" cy="4572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>
              <a:solidFill>
                <a:schemeClr val="lt1"/>
              </a:solidFill>
              <a:latin typeface="Arial"/>
              <a:ea typeface="+mn-ea"/>
            </a:endParaRPr>
          </a:p>
        </p:txBody>
      </p:sp>
      <p:pic>
        <p:nvPicPr>
          <p:cNvPr id="6" name="Picture 14" title="Stanford University">
            <a:extLst>
              <a:ext uri="{FF2B5EF4-FFF2-40B4-BE49-F238E27FC236}">
                <a16:creationId xmlns:a16="http://schemas.microsoft.com/office/drawing/2014/main" id="{2D8C7A5D-F899-744D-849C-8B36A035B3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1934" y="6510867"/>
            <a:ext cx="2061633" cy="25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390023"/>
            <a:ext cx="10972800" cy="824631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2137834" y="4798696"/>
            <a:ext cx="8079317" cy="27432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24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609600" y="3214654"/>
            <a:ext cx="10972800" cy="6158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800" cap="small" spc="400">
                <a:solidFill>
                  <a:srgbClr val="A4001D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6953081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7CF8085-BB54-D64E-88C9-D89541C9EA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6409267"/>
            <a:ext cx="12206817" cy="4572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>
              <a:solidFill>
                <a:schemeClr val="lt1"/>
              </a:solidFill>
              <a:latin typeface="Arial"/>
              <a:ea typeface="+mn-ea"/>
            </a:endParaRPr>
          </a:p>
        </p:txBody>
      </p:sp>
      <p:pic>
        <p:nvPicPr>
          <p:cNvPr id="6" name="Picture 14" title="Stanford University">
            <a:extLst>
              <a:ext uri="{FF2B5EF4-FFF2-40B4-BE49-F238E27FC236}">
                <a16:creationId xmlns:a16="http://schemas.microsoft.com/office/drawing/2014/main" id="{54EC49BD-57CC-564A-A714-3770F35AB8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1934" y="6510867"/>
            <a:ext cx="2061633" cy="25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137837" y="2051687"/>
            <a:ext cx="3939116" cy="1234440"/>
          </a:xfrm>
          <a:prstGeom prst="rect">
            <a:avLst/>
          </a:prstGeom>
        </p:spPr>
        <p:txBody>
          <a:bodyPr/>
          <a:lstStyle>
            <a:lvl1pPr algn="r">
              <a:defRPr sz="2667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2137837" y="3429000"/>
            <a:ext cx="3939116" cy="124396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cap="all" spc="400">
                <a:solidFill>
                  <a:srgbClr val="A4001D"/>
                </a:solidFill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6220883" y="2046816"/>
            <a:ext cx="2601384" cy="2601384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buNone/>
              <a:defRPr sz="16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62099294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5035" y="479388"/>
            <a:ext cx="10277149" cy="650699"/>
          </a:xfrm>
          <a:prstGeom prst="rect">
            <a:avLst/>
          </a:prstGeom>
        </p:spPr>
        <p:txBody>
          <a:bodyPr/>
          <a:lstStyle>
            <a:lvl1pPr algn="l"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1274237" y="1211580"/>
            <a:ext cx="10267951" cy="50120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482373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5035" y="479388"/>
            <a:ext cx="10277149" cy="650699"/>
          </a:xfrm>
          <a:prstGeom prst="rect">
            <a:avLst/>
          </a:prstGeom>
        </p:spPr>
        <p:txBody>
          <a:bodyPr/>
          <a:lstStyle>
            <a:lvl1pPr algn="l"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1274237" y="1211580"/>
            <a:ext cx="10267951" cy="5012056"/>
          </a:xfrm>
        </p:spPr>
        <p:txBody>
          <a:bodyPr/>
          <a:lstStyle>
            <a:lvl2pPr marL="0" indent="0">
              <a:buFont typeface="Arial"/>
              <a:buNone/>
              <a:defRPr baseline="0"/>
            </a:lvl2pPr>
            <a:lvl3pPr marL="459306" indent="0">
              <a:buNone/>
              <a:defRPr/>
            </a:lvl3pPr>
            <a:lvl4pPr marL="916493" indent="0">
              <a:buNone/>
              <a:defRPr/>
            </a:lvl4pPr>
            <a:lvl5pPr marL="1375799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08710441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>
            <a:extLst>
              <a:ext uri="{FF2B5EF4-FFF2-40B4-BE49-F238E27FC236}">
                <a16:creationId xmlns:a16="http://schemas.microsoft.com/office/drawing/2014/main" id="{931AA6D4-1197-2C44-A561-9213369D0707}"/>
              </a:ext>
            </a:extLst>
          </p:cNvPr>
          <p:cNvSpPr txBox="1">
            <a:spLocks/>
          </p:cNvSpPr>
          <p:nvPr/>
        </p:nvSpPr>
        <p:spPr>
          <a:xfrm>
            <a:off x="80433" y="10584"/>
            <a:ext cx="609600" cy="609600"/>
          </a:xfrm>
          <a:prstGeom prst="rect">
            <a:avLst/>
          </a:prstGeom>
        </p:spPr>
        <p:txBody>
          <a:bodyPr wrap="none" lIns="60960" tIns="0" rIns="6096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239542AF-FC65-0D43-AEF8-4525AF209191}" type="slidenum">
              <a:rPr lang="en-US" altLang="en-US" sz="1333">
                <a:solidFill>
                  <a:srgbClr val="7F7F7F"/>
                </a:solidFill>
                <a:latin typeface="Arial" panose="020B0604020202020204" pitchFamily="34" charset="0"/>
              </a:rPr>
              <a:pPr algn="ctr" eaLnBrk="1" hangingPunct="1"/>
              <a:t>‹#›</a:t>
            </a:fld>
            <a:endParaRPr lang="en-US" altLang="en-US" sz="1333">
              <a:solidFill>
                <a:srgbClr val="7F7F7F"/>
              </a:solidFill>
              <a:latin typeface="Arial" panose="020B0604020202020204" pitchFamily="34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265035" y="479388"/>
            <a:ext cx="10277149" cy="650699"/>
          </a:xfrm>
          <a:prstGeom prst="rect">
            <a:avLst/>
          </a:prstGeom>
        </p:spPr>
        <p:txBody>
          <a:bodyPr/>
          <a:lstStyle>
            <a:lvl1pPr algn="l"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1265770" y="1211580"/>
            <a:ext cx="5050367" cy="50120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6502400" y="1211580"/>
            <a:ext cx="5039784" cy="50120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95251146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265035" y="479388"/>
            <a:ext cx="10277149" cy="650699"/>
          </a:xfrm>
          <a:prstGeom prst="rect">
            <a:avLst/>
          </a:prstGeom>
        </p:spPr>
        <p:txBody>
          <a:bodyPr/>
          <a:lstStyle>
            <a:lvl1pPr algn="l"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1265036" y="1211581"/>
            <a:ext cx="10277149" cy="242214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1265770" y="3788418"/>
            <a:ext cx="10276417" cy="242214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4347714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265035" y="479388"/>
            <a:ext cx="10277149" cy="650699"/>
          </a:xfrm>
          <a:prstGeom prst="rect">
            <a:avLst/>
          </a:prstGeom>
        </p:spPr>
        <p:txBody>
          <a:bodyPr/>
          <a:lstStyle>
            <a:lvl1pPr algn="l"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265770" y="1211580"/>
            <a:ext cx="5050367" cy="50120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6502400" y="1211582"/>
            <a:ext cx="5039784" cy="24307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6502400" y="3783329"/>
            <a:ext cx="5039784" cy="24403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63084731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265035" y="479388"/>
            <a:ext cx="10277149" cy="650699"/>
          </a:xfrm>
          <a:prstGeom prst="rect">
            <a:avLst/>
          </a:prstGeom>
        </p:spPr>
        <p:txBody>
          <a:bodyPr/>
          <a:lstStyle>
            <a:lvl1pPr algn="l"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1265770" y="1211582"/>
            <a:ext cx="5050367" cy="24307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1274237" y="3787484"/>
            <a:ext cx="5041900" cy="24361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6502400" y="1211582"/>
            <a:ext cx="5039784" cy="24307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6502400" y="3787484"/>
            <a:ext cx="5039784" cy="24361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9984219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17774-4CA8-B943-973F-4A5D96D6F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E1E5AF-AF92-A04D-ADE3-F9458C5DFD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FDE061-0FCD-BD4A-A40C-4A71E4F1D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7BFE11-DF1B-784A-8A52-4B0A6A241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DA0FEB-B9AB-6947-82CD-ADD18DCB9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D9EA7-9EE8-254C-A8D8-3988417CC2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440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6E7B1-6D9D-7644-B5C1-07D7AD3BE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3D9481-1F66-1748-86D0-7067235EA3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AB5689-9C5D-F44E-9D7E-6B3A369003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D3EA4C-8804-0145-B74C-696256344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D787B2-67FC-3948-A217-4F1729800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FFE869-4320-EF46-A589-85BC4FB52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D9EA7-9EE8-254C-A8D8-3988417CC2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615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E53B17-8623-A444-99EF-40D5F7B3CC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F27065-2462-4843-B92F-E8D6723D4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0E4125-2EFB-6F4F-B4A7-D17CA9D21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D9EA7-9EE8-254C-A8D8-3988417CC2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874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489200" y="1409469"/>
            <a:ext cx="4359451" cy="3971636"/>
          </a:xfrm>
          <a:prstGeom prst="rect">
            <a:avLst/>
          </a:prstGeom>
        </p:spPr>
        <p:txBody>
          <a:bodyPr>
            <a:normAutofit/>
          </a:bodyPr>
          <a:lstStyle>
            <a:lvl1pPr marL="256026" indent="-256026">
              <a:lnSpc>
                <a:spcPct val="90000"/>
              </a:lnSpc>
              <a:defRPr sz="2133">
                <a:solidFill>
                  <a:schemeClr val="tx1"/>
                </a:solidFill>
              </a:defRPr>
            </a:lvl1pPr>
            <a:lvl2pPr>
              <a:lnSpc>
                <a:spcPct val="80000"/>
              </a:lnSpc>
              <a:defRPr sz="2133">
                <a:solidFill>
                  <a:schemeClr val="tx1"/>
                </a:solidFill>
              </a:defRPr>
            </a:lvl2pPr>
            <a:lvl3pPr>
              <a:lnSpc>
                <a:spcPct val="80000"/>
              </a:lnSpc>
              <a:defRPr sz="2133">
                <a:solidFill>
                  <a:schemeClr val="tx1"/>
                </a:solidFill>
              </a:defRPr>
            </a:lvl3pPr>
            <a:lvl4pPr>
              <a:lnSpc>
                <a:spcPct val="80000"/>
              </a:lnSpc>
              <a:defRPr sz="2133">
                <a:solidFill>
                  <a:schemeClr val="tx1"/>
                </a:solidFill>
              </a:defRPr>
            </a:lvl4pPr>
            <a:lvl5pPr>
              <a:lnSpc>
                <a:spcPct val="80000"/>
              </a:lnSpc>
              <a:defRPr sz="2133">
                <a:solidFill>
                  <a:schemeClr val="tx1"/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755567" y="1409469"/>
            <a:ext cx="5136631" cy="3971636"/>
          </a:xfrm>
          <a:prstGeom prst="rect">
            <a:avLst/>
          </a:prstGeom>
        </p:spPr>
        <p:txBody>
          <a:bodyPr>
            <a:normAutofit/>
          </a:bodyPr>
          <a:lstStyle>
            <a:lvl1pPr marL="256026" indent="-256026">
              <a:lnSpc>
                <a:spcPct val="80000"/>
              </a:lnSpc>
              <a:defRPr sz="2133">
                <a:solidFill>
                  <a:schemeClr val="tx1"/>
                </a:solidFill>
              </a:defRPr>
            </a:lvl1pPr>
            <a:lvl2pPr>
              <a:lnSpc>
                <a:spcPct val="80000"/>
              </a:lnSpc>
              <a:defRPr sz="2133">
                <a:solidFill>
                  <a:schemeClr val="tx1"/>
                </a:solidFill>
              </a:defRPr>
            </a:lvl2pPr>
            <a:lvl3pPr>
              <a:lnSpc>
                <a:spcPct val="80000"/>
              </a:lnSpc>
              <a:defRPr sz="2133">
                <a:solidFill>
                  <a:schemeClr val="tx1"/>
                </a:solidFill>
              </a:defRPr>
            </a:lvl3pPr>
            <a:lvl4pPr>
              <a:lnSpc>
                <a:spcPct val="80000"/>
              </a:lnSpc>
              <a:defRPr sz="2133">
                <a:solidFill>
                  <a:schemeClr val="tx1"/>
                </a:solidFill>
              </a:defRPr>
            </a:lvl4pPr>
            <a:lvl5pPr>
              <a:lnSpc>
                <a:spcPct val="80000"/>
              </a:lnSpc>
              <a:defRPr sz="2133">
                <a:solidFill>
                  <a:schemeClr val="tx1"/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2499359" y="522891"/>
            <a:ext cx="9463791" cy="684117"/>
          </a:xfrm>
          <a:prstGeom prst="rect">
            <a:avLst/>
          </a:prstGeom>
        </p:spPr>
        <p:txBody>
          <a:bodyPr lIns="0" rIns="0" anchor="t">
            <a:normAutofit/>
          </a:bodyPr>
          <a:lstStyle>
            <a:lvl1pPr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 sz="3733" baseline="0">
                <a:solidFill>
                  <a:srgbClr val="7D4E9F"/>
                </a:solidFill>
              </a:defRPr>
            </a:lvl1pPr>
          </a:lstStyle>
          <a:p>
            <a:r>
              <a:rPr lang="en-US" dirty="0"/>
              <a:t>Place slide title here</a:t>
            </a:r>
          </a:p>
        </p:txBody>
      </p:sp>
    </p:spTree>
    <p:extLst>
      <p:ext uri="{BB962C8B-B14F-4D97-AF65-F5344CB8AC3E}">
        <p14:creationId xmlns:p14="http://schemas.microsoft.com/office/powerpoint/2010/main" val="8838281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44">
          <p15:clr>
            <a:srgbClr val="FBAE40"/>
          </p15:clr>
        </p15:guide>
        <p15:guide id="2" pos="1176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A7D25-829A-F540-9DC7-49708EEE3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04A08E-112D-8F4C-BE3D-6C9E30E5F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DD38DA-B877-E740-9EBE-D86F37BD3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64A95A-A404-1B44-B125-0778360AF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D9EA7-9EE8-254C-A8D8-3988417CC2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4143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SUSig_White.eps">
            <a:extLst>
              <a:ext uri="{FF2B5EF4-FFF2-40B4-BE49-F238E27FC236}">
                <a16:creationId xmlns:a16="http://schemas.microsoft.com/office/drawing/2014/main" id="{6CD0F686-3CD9-A44B-9C08-F03CE52C54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3800" y="6415618"/>
            <a:ext cx="2728384" cy="249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A72B1EB-72BB-A74D-8931-CC118A27E5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6409267"/>
            <a:ext cx="12206817" cy="4572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Arial"/>
              <a:ea typeface="+mn-ea"/>
            </a:endParaRPr>
          </a:p>
        </p:txBody>
      </p:sp>
      <p:pic>
        <p:nvPicPr>
          <p:cNvPr id="7" name="Picture 14" title="Stanford University">
            <a:extLst>
              <a:ext uri="{FF2B5EF4-FFF2-40B4-BE49-F238E27FC236}">
                <a16:creationId xmlns:a16="http://schemas.microsoft.com/office/drawing/2014/main" id="{7570CF45-31AF-4D48-9AD2-FCBC9FEE88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1934" y="6510867"/>
            <a:ext cx="2061633" cy="25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400741"/>
            <a:ext cx="10972800" cy="824631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2137834" y="4798696"/>
            <a:ext cx="8079317" cy="27432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24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609600" y="3225371"/>
            <a:ext cx="10972800" cy="6158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800" cap="small" spc="400">
                <a:solidFill>
                  <a:srgbClr val="A4001D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01758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3D7F095-BF8B-1C48-ACED-A487C6558A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6409267"/>
            <a:ext cx="12206817" cy="4572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Arial"/>
              <a:ea typeface="+mn-ea"/>
            </a:endParaRPr>
          </a:p>
        </p:txBody>
      </p:sp>
      <p:pic>
        <p:nvPicPr>
          <p:cNvPr id="7" name="Picture 14" title="Stanford University">
            <a:extLst>
              <a:ext uri="{FF2B5EF4-FFF2-40B4-BE49-F238E27FC236}">
                <a16:creationId xmlns:a16="http://schemas.microsoft.com/office/drawing/2014/main" id="{09913A90-992C-E741-9A1C-6CD276A613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1934" y="6510867"/>
            <a:ext cx="2061633" cy="25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137837" y="2051687"/>
            <a:ext cx="3939116" cy="1234440"/>
          </a:xfrm>
          <a:prstGeom prst="rect">
            <a:avLst/>
          </a:prstGeom>
        </p:spPr>
        <p:txBody>
          <a:bodyPr/>
          <a:lstStyle>
            <a:lvl1pPr algn="r">
              <a:defRPr sz="2667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2137837" y="3429000"/>
            <a:ext cx="3939116" cy="124396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cap="all" spc="400">
                <a:solidFill>
                  <a:srgbClr val="A4001D"/>
                </a:solidFill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6220883" y="2046816"/>
            <a:ext cx="2601384" cy="2601384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defRPr lang="en-US" sz="1600" dirty="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22132722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5035" y="479388"/>
            <a:ext cx="10277149" cy="650699"/>
          </a:xfrm>
          <a:prstGeom prst="rect">
            <a:avLst/>
          </a:prstGeom>
        </p:spPr>
        <p:txBody>
          <a:bodyPr/>
          <a:lstStyle>
            <a:lvl1pPr algn="l"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1274237" y="1211580"/>
            <a:ext cx="10267951" cy="5012056"/>
          </a:xfrm>
        </p:spPr>
        <p:txBody>
          <a:bodyPr/>
          <a:lstStyle>
            <a:lvl1pPr>
              <a:defRPr sz="2133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7612149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>
            <a:extLst>
              <a:ext uri="{FF2B5EF4-FFF2-40B4-BE49-F238E27FC236}">
                <a16:creationId xmlns:a16="http://schemas.microsoft.com/office/drawing/2014/main" id="{C50A0FEC-2E8F-AD45-8D6E-E7D15478699F}"/>
              </a:ext>
            </a:extLst>
          </p:cNvPr>
          <p:cNvSpPr txBox="1">
            <a:spLocks/>
          </p:cNvSpPr>
          <p:nvPr/>
        </p:nvSpPr>
        <p:spPr>
          <a:xfrm>
            <a:off x="80433" y="10584"/>
            <a:ext cx="609600" cy="609600"/>
          </a:xfrm>
          <a:prstGeom prst="rect">
            <a:avLst/>
          </a:prstGeom>
        </p:spPr>
        <p:txBody>
          <a:bodyPr wrap="none" lIns="60960" tIns="0" rIns="6096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D018D5DF-A721-B748-ABEC-9C885609C615}" type="slidenum">
              <a:rPr lang="en-US" altLang="en-US" sz="1333">
                <a:solidFill>
                  <a:srgbClr val="7F7F7F"/>
                </a:solidFill>
                <a:latin typeface="Arial" panose="020B0604020202020204" pitchFamily="34" charset="0"/>
              </a:rPr>
              <a:pPr algn="ctr" eaLnBrk="1" hangingPunct="1"/>
              <a:t>‹#›</a:t>
            </a:fld>
            <a:endParaRPr lang="en-US" altLang="en-US" sz="1333">
              <a:solidFill>
                <a:srgbClr val="7F7F7F"/>
              </a:solidFill>
              <a:latin typeface="Arial" panose="020B0604020202020204" pitchFamily="34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265035" y="479388"/>
            <a:ext cx="10277149" cy="650699"/>
          </a:xfrm>
          <a:prstGeom prst="rect">
            <a:avLst/>
          </a:prstGeom>
        </p:spPr>
        <p:txBody>
          <a:bodyPr/>
          <a:lstStyle>
            <a:lvl1pPr algn="l"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1265770" y="1211580"/>
            <a:ext cx="5050367" cy="5012056"/>
          </a:xfrm>
        </p:spPr>
        <p:txBody>
          <a:bodyPr/>
          <a:lstStyle>
            <a:lvl1pPr>
              <a:defRPr sz="2133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6502400" y="1211580"/>
            <a:ext cx="5039784" cy="5012056"/>
          </a:xfrm>
        </p:spPr>
        <p:txBody>
          <a:bodyPr/>
          <a:lstStyle>
            <a:lvl1pPr>
              <a:defRPr sz="2133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681889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265035" y="479388"/>
            <a:ext cx="10277149" cy="650699"/>
          </a:xfrm>
          <a:prstGeom prst="rect">
            <a:avLst/>
          </a:prstGeom>
        </p:spPr>
        <p:txBody>
          <a:bodyPr/>
          <a:lstStyle>
            <a:lvl1pPr algn="l"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1265036" y="1211581"/>
            <a:ext cx="10277149" cy="2422143"/>
          </a:xfrm>
        </p:spPr>
        <p:txBody>
          <a:bodyPr/>
          <a:lstStyle>
            <a:lvl1pPr>
              <a:defRPr sz="2133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1265770" y="3788418"/>
            <a:ext cx="10276417" cy="2422143"/>
          </a:xfrm>
        </p:spPr>
        <p:txBody>
          <a:bodyPr/>
          <a:lstStyle>
            <a:lvl1pPr>
              <a:defRPr sz="2133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7523455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265035" y="479388"/>
            <a:ext cx="10277149" cy="650699"/>
          </a:xfrm>
          <a:prstGeom prst="rect">
            <a:avLst/>
          </a:prstGeom>
        </p:spPr>
        <p:txBody>
          <a:bodyPr/>
          <a:lstStyle>
            <a:lvl1pPr algn="l"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265770" y="1211580"/>
            <a:ext cx="5050367" cy="5012056"/>
          </a:xfrm>
        </p:spPr>
        <p:txBody>
          <a:bodyPr/>
          <a:lstStyle>
            <a:lvl1pPr>
              <a:defRPr sz="2133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6502400" y="1211582"/>
            <a:ext cx="5039784" cy="2430780"/>
          </a:xfrm>
        </p:spPr>
        <p:txBody>
          <a:bodyPr/>
          <a:lstStyle>
            <a:lvl1pPr>
              <a:defRPr sz="2133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6502400" y="3783329"/>
            <a:ext cx="5039784" cy="2440307"/>
          </a:xfrm>
        </p:spPr>
        <p:txBody>
          <a:bodyPr/>
          <a:lstStyle>
            <a:lvl1pPr>
              <a:defRPr sz="2133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088438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265035" y="479388"/>
            <a:ext cx="10277149" cy="650699"/>
          </a:xfrm>
          <a:prstGeom prst="rect">
            <a:avLst/>
          </a:prstGeom>
        </p:spPr>
        <p:txBody>
          <a:bodyPr/>
          <a:lstStyle>
            <a:lvl1pPr algn="l"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1265770" y="1211582"/>
            <a:ext cx="5050367" cy="2430780"/>
          </a:xfrm>
        </p:spPr>
        <p:txBody>
          <a:bodyPr/>
          <a:lstStyle>
            <a:lvl1pPr>
              <a:defRPr sz="2133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1274237" y="3787484"/>
            <a:ext cx="5041900" cy="2436152"/>
          </a:xfrm>
        </p:spPr>
        <p:txBody>
          <a:bodyPr/>
          <a:lstStyle>
            <a:lvl1pPr>
              <a:defRPr sz="2133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6502400" y="1211582"/>
            <a:ext cx="5039784" cy="2430780"/>
          </a:xfrm>
        </p:spPr>
        <p:txBody>
          <a:bodyPr/>
          <a:lstStyle>
            <a:lvl1pPr>
              <a:defRPr sz="2133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6502400" y="3787484"/>
            <a:ext cx="5039784" cy="2436152"/>
          </a:xfrm>
        </p:spPr>
        <p:txBody>
          <a:bodyPr/>
          <a:lstStyle>
            <a:lvl1pPr>
              <a:defRPr sz="2133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9899050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">
            <a:extLst>
              <a:ext uri="{FF2B5EF4-FFF2-40B4-BE49-F238E27FC236}">
                <a16:creationId xmlns:a16="http://schemas.microsoft.com/office/drawing/2014/main" id="{6995F9F1-8B93-B741-B27D-7766E8C1698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265767" y="478367"/>
            <a:ext cx="10276417" cy="651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662E9F-40EB-DE43-82E0-7C9EC12470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5767" y="1204384"/>
            <a:ext cx="10276417" cy="5018616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F9E016D2-46BA-7E4A-99A0-9F92FD0585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6051" y="6415618"/>
            <a:ext cx="1128183" cy="361949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333">
                <a:solidFill>
                  <a:srgbClr val="898989"/>
                </a:solidFill>
                <a:latin typeface="Arial" panose="020B0604020202020204" pitchFamily="34" charset="0"/>
              </a:defRPr>
            </a:lvl1pPr>
          </a:lstStyle>
          <a:p>
            <a:fld id="{2BDD9EA7-9EE8-254C-A8D8-3988417CC2B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7249EDD-0337-9146-B1C6-38F3E629F898}"/>
              </a:ext>
            </a:extLst>
          </p:cNvPr>
          <p:cNvSpPr/>
          <p:nvPr/>
        </p:nvSpPr>
        <p:spPr>
          <a:xfrm>
            <a:off x="0" y="0"/>
            <a:ext cx="609600" cy="6866467"/>
          </a:xfrm>
          <a:prstGeom prst="rect">
            <a:avLst/>
          </a:prstGeom>
          <a:solidFill>
            <a:srgbClr val="8C1515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>
              <a:latin typeface="Arial"/>
            </a:endParaRPr>
          </a:p>
        </p:txBody>
      </p:sp>
      <p:pic>
        <p:nvPicPr>
          <p:cNvPr id="1030" name="Picture 10" title="Stanford University">
            <a:extLst>
              <a:ext uri="{FF2B5EF4-FFF2-40B4-BE49-F238E27FC236}">
                <a16:creationId xmlns:a16="http://schemas.microsoft.com/office/drawing/2014/main" id="{E49A06F8-3F8B-1B4A-B39C-7978CC05178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5368" y="6474884"/>
            <a:ext cx="2061633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978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transition spd="slow">
    <p:fade/>
  </p:transition>
  <p:hf hdr="0" ftr="0" dt="0"/>
  <p:txStyles>
    <p:titleStyle>
      <a:lvl1pPr algn="l" defTabSz="609585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 kern="1200">
          <a:solidFill>
            <a:schemeClr val="bg2"/>
          </a:solidFill>
          <a:latin typeface="Arial"/>
          <a:ea typeface="ＭＳ Ｐゴシック" charset="0"/>
          <a:cs typeface="ＭＳ Ｐゴシック" charset="0"/>
        </a:defRPr>
      </a:lvl1pPr>
      <a:lvl2pPr algn="l" defTabSz="609585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bg2"/>
          </a:solidFill>
          <a:latin typeface="Arial" charset="0"/>
          <a:ea typeface="ＭＳ Ｐゴシック" charset="0"/>
          <a:cs typeface="ＭＳ Ｐゴシック" charset="0"/>
        </a:defRPr>
      </a:lvl2pPr>
      <a:lvl3pPr algn="l" defTabSz="609585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bg2"/>
          </a:solidFill>
          <a:latin typeface="Arial" charset="0"/>
          <a:ea typeface="ＭＳ Ｐゴシック" charset="0"/>
          <a:cs typeface="ＭＳ Ｐゴシック" charset="0"/>
        </a:defRPr>
      </a:lvl3pPr>
      <a:lvl4pPr algn="l" defTabSz="609585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bg2"/>
          </a:solidFill>
          <a:latin typeface="Arial" charset="0"/>
          <a:ea typeface="ＭＳ Ｐゴシック" charset="0"/>
          <a:cs typeface="ＭＳ Ｐゴシック" charset="0"/>
        </a:defRPr>
      </a:lvl4pPr>
      <a:lvl5pPr algn="l" defTabSz="609585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bg2"/>
          </a:solidFill>
          <a:latin typeface="Arial" charset="0"/>
          <a:ea typeface="ＭＳ Ｐゴシック" charset="0"/>
          <a:cs typeface="ＭＳ Ｐゴシック" charset="0"/>
        </a:defRPr>
      </a:lvl5pPr>
      <a:lvl6pPr marL="609585" algn="l" defTabSz="609585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1219170" algn="l" defTabSz="609585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828754" algn="l" defTabSz="609585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2438339" algn="l" defTabSz="609585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457189" indent="-457189" algn="l" defTabSz="609585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defRPr kern="1200" spc="27">
          <a:solidFill>
            <a:schemeClr val="tx1"/>
          </a:solidFill>
          <a:latin typeface="Arial"/>
          <a:ea typeface="ＭＳ Ｐゴシック" charset="0"/>
          <a:cs typeface="ＭＳ Ｐゴシック" charset="0"/>
        </a:defRPr>
      </a:lvl1pPr>
      <a:lvl2pPr marL="385224" indent="-385224" algn="l" defTabSz="609585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kern="1200">
          <a:solidFill>
            <a:srgbClr val="595959"/>
          </a:solidFill>
          <a:latin typeface="Arial"/>
          <a:ea typeface="ＭＳ Ｐゴシック" charset="0"/>
          <a:cs typeface="+mn-cs"/>
        </a:defRPr>
      </a:lvl2pPr>
      <a:lvl3pPr marL="759865" indent="-300559" algn="l" defTabSz="609585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panose="020B0503030403020204" pitchFamily="34" charset="0"/>
        <a:buChar char="›"/>
        <a:defRPr kern="1200">
          <a:solidFill>
            <a:srgbClr val="595959"/>
          </a:solidFill>
          <a:latin typeface="Arial"/>
          <a:ea typeface="ＭＳ Ｐゴシック" charset="0"/>
          <a:cs typeface="+mn-cs"/>
        </a:defRPr>
      </a:lvl3pPr>
      <a:lvl4pPr marL="1219170" indent="-302676" algn="l" defTabSz="609585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Arial"/>
          <a:ea typeface="ＭＳ Ｐゴシック" charset="0"/>
          <a:cs typeface="+mn-cs"/>
        </a:defRPr>
      </a:lvl4pPr>
      <a:lvl5pPr marL="1678475" indent="-302676" algn="l" defTabSz="609585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Source Sans Pro" panose="020B0503030403020204" pitchFamily="34" charset="0"/>
        <a:buChar char="–"/>
        <a:defRPr kern="1200">
          <a:solidFill>
            <a:srgbClr val="595959"/>
          </a:solidFill>
          <a:latin typeface="Arial"/>
          <a:ea typeface="ＭＳ Ｐゴシック" charset="0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2">
            <a:extLst>
              <a:ext uri="{FF2B5EF4-FFF2-40B4-BE49-F238E27FC236}">
                <a16:creationId xmlns:a16="http://schemas.microsoft.com/office/drawing/2014/main" id="{276EF568-7BA6-6743-8FC8-AB98C68B5F4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265767" y="478367"/>
            <a:ext cx="10276417" cy="651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F27630-BBF3-F14B-A7DE-2BC54B1581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5767" y="1204384"/>
            <a:ext cx="10276417" cy="5018616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8C5CD2E-7D2C-EC47-B8D1-7BAEB14891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6051" y="6415618"/>
            <a:ext cx="1128183" cy="361949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333">
                <a:solidFill>
                  <a:srgbClr val="898989"/>
                </a:solidFill>
                <a:latin typeface="Arial" panose="020B0604020202020204" pitchFamily="34" charset="0"/>
              </a:defRPr>
            </a:lvl1pPr>
          </a:lstStyle>
          <a:p>
            <a:fld id="{39CDE5EC-6FA7-3742-B7D6-4467E23BB031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5A874A2-A7B9-0143-8B6E-8C144002E316}"/>
              </a:ext>
            </a:extLst>
          </p:cNvPr>
          <p:cNvSpPr/>
          <p:nvPr/>
        </p:nvSpPr>
        <p:spPr>
          <a:xfrm>
            <a:off x="-14817" y="0"/>
            <a:ext cx="12206817" cy="457200"/>
          </a:xfrm>
          <a:prstGeom prst="rect">
            <a:avLst/>
          </a:prstGeom>
          <a:solidFill>
            <a:schemeClr val="bg2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8C1515"/>
              </a:solidFill>
              <a:latin typeface="Arial"/>
            </a:endParaRPr>
          </a:p>
        </p:txBody>
      </p:sp>
      <p:pic>
        <p:nvPicPr>
          <p:cNvPr id="5126" name="Picture 10" title="Stanford University">
            <a:extLst>
              <a:ext uri="{FF2B5EF4-FFF2-40B4-BE49-F238E27FC236}">
                <a16:creationId xmlns:a16="http://schemas.microsoft.com/office/drawing/2014/main" id="{143C41F8-2BE1-F84D-A07D-9EBF47A320E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5368" y="6474884"/>
            <a:ext cx="2061633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5795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</p:sldLayoutIdLst>
  <p:transition spd="slow">
    <p:fade/>
  </p:transition>
  <p:hf hdr="0" ftr="0" dt="0"/>
  <p:txStyles>
    <p:titleStyle>
      <a:lvl1pPr algn="l" defTabSz="609585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 kern="1200">
          <a:solidFill>
            <a:schemeClr val="bg2"/>
          </a:solidFill>
          <a:latin typeface="Arial"/>
          <a:ea typeface="ＭＳ Ｐゴシック" charset="0"/>
          <a:cs typeface="ＭＳ Ｐゴシック" charset="0"/>
        </a:defRPr>
      </a:lvl1pPr>
      <a:lvl2pPr algn="l" defTabSz="609585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bg2"/>
          </a:solidFill>
          <a:latin typeface="Arial" charset="0"/>
          <a:ea typeface="ＭＳ Ｐゴシック" charset="0"/>
          <a:cs typeface="ＭＳ Ｐゴシック" charset="0"/>
        </a:defRPr>
      </a:lvl2pPr>
      <a:lvl3pPr algn="l" defTabSz="609585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bg2"/>
          </a:solidFill>
          <a:latin typeface="Arial" charset="0"/>
          <a:ea typeface="ＭＳ Ｐゴシック" charset="0"/>
          <a:cs typeface="ＭＳ Ｐゴシック" charset="0"/>
        </a:defRPr>
      </a:lvl3pPr>
      <a:lvl4pPr algn="l" defTabSz="609585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bg2"/>
          </a:solidFill>
          <a:latin typeface="Arial" charset="0"/>
          <a:ea typeface="ＭＳ Ｐゴシック" charset="0"/>
          <a:cs typeface="ＭＳ Ｐゴシック" charset="0"/>
        </a:defRPr>
      </a:lvl4pPr>
      <a:lvl5pPr algn="l" defTabSz="609585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bg2"/>
          </a:solidFill>
          <a:latin typeface="Arial" charset="0"/>
          <a:ea typeface="ＭＳ Ｐゴシック" charset="0"/>
          <a:cs typeface="ＭＳ Ｐゴシック" charset="0"/>
        </a:defRPr>
      </a:lvl5pPr>
      <a:lvl6pPr marL="609585" algn="l" defTabSz="609585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1219170" algn="l" defTabSz="609585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828754" algn="l" defTabSz="609585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2438339" algn="l" defTabSz="609585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457189" indent="-457189" algn="l" defTabSz="6095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defRPr sz="2133" kern="1200" cap="small" spc="27">
          <a:solidFill>
            <a:schemeClr val="tx1"/>
          </a:solidFill>
          <a:latin typeface="Arial"/>
          <a:ea typeface="ＭＳ Ｐゴシック" charset="0"/>
          <a:cs typeface="ＭＳ Ｐゴシック" charset="0"/>
        </a:defRPr>
      </a:lvl1pPr>
      <a:lvl2pPr marL="385224" indent="-385224" algn="l" defTabSz="609585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kern="1200">
          <a:solidFill>
            <a:srgbClr val="595959"/>
          </a:solidFill>
          <a:latin typeface="Arial"/>
          <a:ea typeface="ＭＳ Ｐゴシック" charset="0"/>
          <a:cs typeface="+mn-cs"/>
        </a:defRPr>
      </a:lvl2pPr>
      <a:lvl3pPr marL="759865" indent="-300559" algn="l" defTabSz="609585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panose="020B0503030403020204" pitchFamily="34" charset="0"/>
        <a:buChar char="›"/>
        <a:defRPr kern="1200">
          <a:solidFill>
            <a:srgbClr val="595959"/>
          </a:solidFill>
          <a:latin typeface="Arial"/>
          <a:ea typeface="ＭＳ Ｐゴシック" charset="0"/>
          <a:cs typeface="+mn-cs"/>
        </a:defRPr>
      </a:lvl3pPr>
      <a:lvl4pPr marL="1219170" indent="-302676" algn="l" defTabSz="609585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Arial"/>
          <a:ea typeface="ＭＳ Ｐゴシック" charset="0"/>
          <a:cs typeface="+mn-cs"/>
        </a:defRPr>
      </a:lvl4pPr>
      <a:lvl5pPr marL="1678475" indent="-302676" algn="l" defTabSz="609585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Source Sans Pro" panose="020B0503030403020204" pitchFamily="34" charset="0"/>
        <a:buChar char="–"/>
        <a:defRPr kern="1200">
          <a:solidFill>
            <a:srgbClr val="595959"/>
          </a:solidFill>
          <a:latin typeface="Arial"/>
          <a:ea typeface="ＭＳ Ｐゴシック" charset="0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tiff"/><Relationship Id="rId13" Type="http://schemas.openxmlformats.org/officeDocument/2006/relationships/image" Target="../media/image14.png"/><Relationship Id="rId3" Type="http://schemas.openxmlformats.org/officeDocument/2006/relationships/image" Target="../media/image4.jpg"/><Relationship Id="rId7" Type="http://schemas.openxmlformats.org/officeDocument/2006/relationships/image" Target="../media/image8.tiff"/><Relationship Id="rId12" Type="http://schemas.openxmlformats.org/officeDocument/2006/relationships/image" Target="../media/image13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.tiff"/><Relationship Id="rId11" Type="http://schemas.openxmlformats.org/officeDocument/2006/relationships/image" Target="../media/image12.jpg"/><Relationship Id="rId5" Type="http://schemas.openxmlformats.org/officeDocument/2006/relationships/image" Target="../media/image6.jpg"/><Relationship Id="rId10" Type="http://schemas.openxmlformats.org/officeDocument/2006/relationships/image" Target="../media/image11.tiff"/><Relationship Id="rId4" Type="http://schemas.openxmlformats.org/officeDocument/2006/relationships/image" Target="../media/image5.jpeg"/><Relationship Id="rId9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tiff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6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1.png"/><Relationship Id="rId5" Type="http://schemas.openxmlformats.org/officeDocument/2006/relationships/image" Target="../media/image40.emf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3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zRwKm-Uhkiw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4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b="0" dirty="0"/>
              <a:t>The Green Button Project</a:t>
            </a:r>
            <a:endParaRPr lang="en-US" sz="4000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D0039D8-AD24-2040-9A19-B55ECF6F58B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171701" y="4471318"/>
            <a:ext cx="8079317" cy="1211487"/>
          </a:xfrm>
        </p:spPr>
        <p:txBody>
          <a:bodyPr/>
          <a:lstStyle/>
          <a:p>
            <a:r>
              <a:rPr lang="en-US" dirty="0"/>
              <a:t>Alison Callahan </a:t>
            </a:r>
            <a:r>
              <a:rPr lang="en-US" dirty="0" err="1"/>
              <a:t>MISt</a:t>
            </a:r>
            <a:r>
              <a:rPr lang="en-US" dirty="0"/>
              <a:t> PhD, Research Scientist</a:t>
            </a:r>
          </a:p>
          <a:p>
            <a:r>
              <a:rPr lang="en-US" dirty="0"/>
              <a:t>School of Medicine, Stanford University</a:t>
            </a:r>
          </a:p>
          <a:p>
            <a:r>
              <a:rPr lang="en-US" dirty="0"/>
              <a:t>November 26 2019</a:t>
            </a:r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609600" y="3259810"/>
            <a:ext cx="10972800" cy="1052546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Delivering on-demand evidence via an informatics consultation service</a:t>
            </a:r>
            <a:endParaRPr lang="en-US" dirty="0">
              <a:solidFill>
                <a:srgbClr val="217A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289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EC119B8-8E36-0049-8FAC-05A790BBF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7" name="Content Placeholder 4"/>
          <p:cNvSpPr>
            <a:spLocks noGrp="1"/>
          </p:cNvSpPr>
          <p:nvPr>
            <p:ph sz="quarter" idx="10"/>
          </p:nvPr>
        </p:nvSpPr>
        <p:spPr/>
        <p:txBody>
          <a:bodyPr>
            <a:noAutofit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Origin of the Green Button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Anatomy of the consult service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Learning from the first 100 consults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Deploying the service at a new site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Ongoing efforts</a:t>
            </a:r>
          </a:p>
          <a:p>
            <a:pPr>
              <a:lnSpc>
                <a:spcPct val="150000"/>
              </a:lnSpc>
            </a:pP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3E6A59-8A24-E34D-AAC9-DA256349E525}"/>
              </a:ext>
            </a:extLst>
          </p:cNvPr>
          <p:cNvSpPr>
            <a:spLocks noGrp="1"/>
          </p:cNvSpPr>
          <p:nvPr/>
        </p:nvSpPr>
        <p:spPr>
          <a:xfrm>
            <a:off x="5531908" y="3248026"/>
            <a:ext cx="1128183" cy="361949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1333" kern="1200">
                <a:solidFill>
                  <a:srgbClr val="898989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ource Sans Pro" panose="020F050202020403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ource Sans Pro" panose="020F050202020403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ource Sans Pro" panose="020F050202020403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ource Sans Pro" panose="020F050202020403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Source Sans Pro" panose="020F050202020403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Source Sans Pro" panose="020F050202020403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Source Sans Pro" panose="020F050202020403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Source Sans Pro" panose="020F050202020403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fld id="{2BDD9EA7-9EE8-254C-A8D8-3988417CC2B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2F8C73C-26BC-D14D-AAE3-8A6747E86FB1}"/>
              </a:ext>
            </a:extLst>
          </p:cNvPr>
          <p:cNvSpPr txBox="1">
            <a:spLocks/>
          </p:cNvSpPr>
          <p:nvPr/>
        </p:nvSpPr>
        <p:spPr>
          <a:xfrm>
            <a:off x="146051" y="6415618"/>
            <a:ext cx="1128183" cy="36194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ource Sans Pro" panose="020F050202020403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ource Sans Pro" panose="020F050202020403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ource Sans Pro" panose="020F050202020403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ource Sans Pro" panose="020F050202020403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ource Sans Pro" panose="020F050202020403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Source Sans Pro" panose="020F050202020403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Source Sans Pro" panose="020F050202020403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Source Sans Pro" panose="020F050202020403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Source Sans Pro" panose="020F050202020403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fld id="{2BDD9EA7-9EE8-254C-A8D8-3988417CC2BB}" type="slidenum">
              <a:rPr lang="en-US" sz="133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2</a:t>
            </a:fld>
            <a:endParaRPr lang="en-US" sz="133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7316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99920" y="1609391"/>
            <a:ext cx="4693913" cy="51105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/>
              <a:t>Informatics Consult team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609585" lvl="1" indent="0">
              <a:buNone/>
            </a:pPr>
            <a:endParaRPr lang="en-US" dirty="0"/>
          </a:p>
          <a:p>
            <a:pPr marL="0" indent="0" algn="ctr">
              <a:buNone/>
            </a:pPr>
            <a:endParaRPr lang="en-US" b="1" dirty="0"/>
          </a:p>
          <a:p>
            <a:pPr marL="0" indent="0" algn="ctr">
              <a:buNone/>
            </a:pPr>
            <a:endParaRPr lang="en-US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D3DBE6F-5B4A-6A46-998D-AA1E06959698}"/>
              </a:ext>
            </a:extLst>
          </p:cNvPr>
          <p:cNvSpPr/>
          <p:nvPr/>
        </p:nvSpPr>
        <p:spPr>
          <a:xfrm>
            <a:off x="2583453" y="5688806"/>
            <a:ext cx="89327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Funding: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NLM, NIGMS, Stanford School of Medicine, Department of Medicine, Department of Biomedical Data Science, Center for Population Health Sciences, an anonymous donor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2D841B5-B7CD-9D4D-8F37-6F57140D8442}"/>
              </a:ext>
            </a:extLst>
          </p:cNvPr>
          <p:cNvSpPr txBox="1">
            <a:spLocks/>
          </p:cNvSpPr>
          <p:nvPr/>
        </p:nvSpPr>
        <p:spPr>
          <a:xfrm>
            <a:off x="7093832" y="1609391"/>
            <a:ext cx="5446859" cy="511055"/>
          </a:xfrm>
          <a:prstGeom prst="rect">
            <a:avLst/>
          </a:prstGeom>
        </p:spPr>
        <p:txBody>
          <a:bodyPr>
            <a:normAutofit/>
          </a:bodyPr>
          <a:lstStyle>
            <a:lvl1pPr marL="192024" indent="-192024" algn="l" defTabSz="457200" rtl="0" eaLnBrk="1" latinLnBrk="0" hangingPunct="1">
              <a:lnSpc>
                <a:spcPct val="80000"/>
              </a:lnSpc>
              <a:spcBef>
                <a:spcPct val="20000"/>
              </a:spcBef>
              <a:spcAft>
                <a:spcPts val="600"/>
              </a:spcAft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lnSpc>
                <a:spcPct val="80000"/>
              </a:lnSpc>
              <a:spcBef>
                <a:spcPct val="20000"/>
              </a:spcBef>
              <a:spcAft>
                <a:spcPts val="600"/>
              </a:spcAft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lnSpc>
                <a:spcPct val="80000"/>
              </a:lnSpc>
              <a:spcBef>
                <a:spcPct val="20000"/>
              </a:spcBef>
              <a:spcAft>
                <a:spcPts val="600"/>
              </a:spcAft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lnSpc>
                <a:spcPct val="80000"/>
              </a:lnSpc>
              <a:spcBef>
                <a:spcPct val="20000"/>
              </a:spcBef>
              <a:spcAft>
                <a:spcPts val="600"/>
              </a:spcAft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lnSpc>
                <a:spcPct val="80000"/>
              </a:lnSpc>
              <a:spcBef>
                <a:spcPct val="20000"/>
              </a:spcBef>
              <a:spcAft>
                <a:spcPts val="600"/>
              </a:spcAft>
              <a:buFont typeface="Arial"/>
              <a:buChar char="»"/>
              <a:defRPr sz="18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/>
              <a:t>Stanford Health Care partners</a:t>
            </a:r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marL="609585" lvl="1" indent="0">
              <a:buNone/>
            </a:pPr>
            <a:endParaRPr lang="en-US" sz="2400" dirty="0"/>
          </a:p>
          <a:p>
            <a:pPr marL="0" indent="0" algn="ctr">
              <a:buNone/>
            </a:pPr>
            <a:endParaRPr lang="en-US" sz="2400" b="1" dirty="0"/>
          </a:p>
          <a:p>
            <a:pPr marL="0" indent="0" algn="ctr">
              <a:buNone/>
            </a:pPr>
            <a:endParaRPr lang="en-US" sz="2400" b="1" dirty="0"/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7D717B69-8856-F64D-9F3D-AA3AF285E4E3}"/>
              </a:ext>
            </a:extLst>
          </p:cNvPr>
          <p:cNvGrpSpPr/>
          <p:nvPr/>
        </p:nvGrpSpPr>
        <p:grpSpPr>
          <a:xfrm>
            <a:off x="8301896" y="2241515"/>
            <a:ext cx="3030731" cy="3144758"/>
            <a:chOff x="6068340" y="1681136"/>
            <a:chExt cx="2273048" cy="2358569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389CB21B-AC25-2549-B488-5545F5814896}"/>
                </a:ext>
              </a:extLst>
            </p:cNvPr>
            <p:cNvGrpSpPr/>
            <p:nvPr/>
          </p:nvGrpSpPr>
          <p:grpSpPr>
            <a:xfrm>
              <a:off x="6068340" y="1681136"/>
              <a:ext cx="1014942" cy="1126292"/>
              <a:chOff x="6015348" y="1319599"/>
              <a:chExt cx="1014942" cy="1126292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756AB189-D69C-8240-BB7C-6E90623919B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b="28264"/>
              <a:stretch/>
            </p:blipFill>
            <p:spPr>
              <a:xfrm>
                <a:off x="6087913" y="1319599"/>
                <a:ext cx="913173" cy="914400"/>
              </a:xfrm>
              <a:prstGeom prst="ellipse">
                <a:avLst/>
              </a:prstGeom>
            </p:spPr>
          </p:pic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7345E3C-1179-8342-B0C8-27FCEC3A5132}"/>
                  </a:ext>
                </a:extLst>
              </p:cNvPr>
              <p:cNvSpPr txBox="1"/>
              <p:nvPr/>
            </p:nvSpPr>
            <p:spPr>
              <a:xfrm>
                <a:off x="6015348" y="2222800"/>
                <a:ext cx="1014942" cy="2230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333" dirty="0">
                    <a:latin typeface="Arial" panose="020B0604020202020204" pitchFamily="34" charset="0"/>
                    <a:cs typeface="Arial" panose="020B0604020202020204" pitchFamily="34" charset="0"/>
                  </a:rPr>
                  <a:t>David </a:t>
                </a:r>
                <a:r>
                  <a:rPr lang="en-US" sz="1333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Entwistle</a:t>
                </a:r>
                <a:endParaRPr lang="en-US" sz="1333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0144C58A-96FF-F849-B920-5E5297A42348}"/>
                </a:ext>
              </a:extLst>
            </p:cNvPr>
            <p:cNvGrpSpPr/>
            <p:nvPr/>
          </p:nvGrpSpPr>
          <p:grpSpPr>
            <a:xfrm>
              <a:off x="7426988" y="1681694"/>
              <a:ext cx="914400" cy="1135025"/>
              <a:chOff x="7462369" y="1310865"/>
              <a:chExt cx="914400" cy="1135025"/>
            </a:xfrm>
          </p:grpSpPr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01A23C6E-7980-B247-B05C-F2C558F9DD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462369" y="1310865"/>
                <a:ext cx="914400" cy="914400"/>
              </a:xfrm>
              <a:prstGeom prst="ellipse">
                <a:avLst/>
              </a:prstGeom>
            </p:spPr>
          </p:pic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5F7D1645-34C3-4A4D-9002-51417A8BAF2A}"/>
                  </a:ext>
                </a:extLst>
              </p:cNvPr>
              <p:cNvSpPr txBox="1"/>
              <p:nvPr/>
            </p:nvSpPr>
            <p:spPr>
              <a:xfrm>
                <a:off x="7612227" y="2222800"/>
                <a:ext cx="568955" cy="22309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333" dirty="0">
                    <a:latin typeface="Arial" panose="020B0604020202020204" pitchFamily="34" charset="0"/>
                    <a:cs typeface="Arial" panose="020B0604020202020204" pitchFamily="34" charset="0"/>
                  </a:rPr>
                  <a:t>Tip Kim</a:t>
                </a:r>
              </a:p>
            </p:txBody>
          </p: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2B4BB1FF-D353-4D44-ABDA-5626ECAE9FD5}"/>
                </a:ext>
              </a:extLst>
            </p:cNvPr>
            <p:cNvGrpSpPr/>
            <p:nvPr/>
          </p:nvGrpSpPr>
          <p:grpSpPr>
            <a:xfrm>
              <a:off x="6663982" y="2938238"/>
              <a:ext cx="1178448" cy="1101467"/>
              <a:chOff x="6686444" y="2647548"/>
              <a:chExt cx="1178448" cy="1101467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A1854730-7434-424B-8483-6BFCEB3666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839347" y="2647548"/>
                <a:ext cx="914400" cy="914400"/>
              </a:xfrm>
              <a:prstGeom prst="ellipse">
                <a:avLst/>
              </a:prstGeom>
            </p:spPr>
          </p:pic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59646B7E-AE14-824A-A3F3-BE869FB30D26}"/>
                  </a:ext>
                </a:extLst>
              </p:cNvPr>
              <p:cNvSpPr txBox="1"/>
              <p:nvPr/>
            </p:nvSpPr>
            <p:spPr>
              <a:xfrm>
                <a:off x="6686444" y="3525924"/>
                <a:ext cx="1178448" cy="2230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333" dirty="0">
                    <a:latin typeface="Arial" panose="020B0604020202020204" pitchFamily="34" charset="0"/>
                    <a:cs typeface="Arial" panose="020B0604020202020204" pitchFamily="34" charset="0"/>
                  </a:rPr>
                  <a:t>Christopher Sharp</a:t>
                </a:r>
              </a:p>
            </p:txBody>
          </p:sp>
        </p:grp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430D1725-5B84-3542-8B58-600ADB53A5F3}"/>
              </a:ext>
            </a:extLst>
          </p:cNvPr>
          <p:cNvGrpSpPr/>
          <p:nvPr/>
        </p:nvGrpSpPr>
        <p:grpSpPr>
          <a:xfrm>
            <a:off x="2005727" y="2241515"/>
            <a:ext cx="5653816" cy="3174897"/>
            <a:chOff x="1510707" y="1232151"/>
            <a:chExt cx="4240362" cy="2381173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D0CD8015-098D-2D46-AA25-00D910134FF7}"/>
                </a:ext>
              </a:extLst>
            </p:cNvPr>
            <p:cNvGrpSpPr/>
            <p:nvPr/>
          </p:nvGrpSpPr>
          <p:grpSpPr>
            <a:xfrm>
              <a:off x="1510707" y="1234919"/>
              <a:ext cx="1120740" cy="2378405"/>
              <a:chOff x="1510707" y="1234919"/>
              <a:chExt cx="1120740" cy="2378405"/>
            </a:xfrm>
          </p:grpSpPr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94F40991-0EE8-954E-80A1-606FF15E09C8}"/>
                  </a:ext>
                </a:extLst>
              </p:cNvPr>
              <p:cNvGrpSpPr/>
              <p:nvPr/>
            </p:nvGrpSpPr>
            <p:grpSpPr>
              <a:xfrm>
                <a:off x="1635492" y="2489276"/>
                <a:ext cx="912928" cy="1124048"/>
                <a:chOff x="1668974" y="2489276"/>
                <a:chExt cx="912928" cy="1124048"/>
              </a:xfrm>
            </p:grpSpPr>
            <p:pic>
              <p:nvPicPr>
                <p:cNvPr id="14" name="Picture 13"/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668974" y="2489276"/>
                  <a:ext cx="912928" cy="914400"/>
                </a:xfrm>
                <a:prstGeom prst="ellipse">
                  <a:avLst/>
                </a:prstGeom>
              </p:spPr>
            </p:pic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95BE74D5-B9C5-874E-BAB5-57C55A922AA5}"/>
                    </a:ext>
                  </a:extLst>
                </p:cNvPr>
                <p:cNvSpPr txBox="1"/>
                <p:nvPr/>
              </p:nvSpPr>
              <p:spPr>
                <a:xfrm>
                  <a:off x="1682048" y="3390233"/>
                  <a:ext cx="843019" cy="22309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333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Nigam Shah</a:t>
                  </a:r>
                </a:p>
              </p:txBody>
            </p:sp>
          </p:grp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5EAA654D-8220-F745-B093-3C7D897572E4}"/>
                  </a:ext>
                </a:extLst>
              </p:cNvPr>
              <p:cNvGrpSpPr/>
              <p:nvPr/>
            </p:nvGrpSpPr>
            <p:grpSpPr>
              <a:xfrm>
                <a:off x="1510707" y="1234919"/>
                <a:ext cx="1120740" cy="1116050"/>
                <a:chOff x="1510707" y="1234919"/>
                <a:chExt cx="1120740" cy="1116050"/>
              </a:xfrm>
            </p:grpSpPr>
            <p:pic>
              <p:nvPicPr>
                <p:cNvPr id="4" name="Picture 3"/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634756" y="1234919"/>
                  <a:ext cx="914400" cy="914400"/>
                </a:xfrm>
                <a:prstGeom prst="ellipse">
                  <a:avLst/>
                </a:prstGeom>
              </p:spPr>
            </p:pic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3E9994CE-D911-A440-8D54-3C120F84697C}"/>
                    </a:ext>
                  </a:extLst>
                </p:cNvPr>
                <p:cNvSpPr txBox="1"/>
                <p:nvPr/>
              </p:nvSpPr>
              <p:spPr>
                <a:xfrm>
                  <a:off x="1510707" y="2127878"/>
                  <a:ext cx="1120740" cy="22309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333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Saurabh </a:t>
                  </a:r>
                  <a:r>
                    <a:rPr lang="en-US" sz="1333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Gombar</a:t>
                  </a:r>
                  <a:endParaRPr lang="en-US" sz="1333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3FA033D0-4688-BF42-A9AD-E95F648D84F2}"/>
                </a:ext>
              </a:extLst>
            </p:cNvPr>
            <p:cNvGrpSpPr/>
            <p:nvPr/>
          </p:nvGrpSpPr>
          <p:grpSpPr>
            <a:xfrm>
              <a:off x="2574672" y="1232151"/>
              <a:ext cx="1158009" cy="2378405"/>
              <a:chOff x="2717225" y="1234919"/>
              <a:chExt cx="1158009" cy="2378405"/>
            </a:xfrm>
          </p:grpSpPr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799DCCC5-06FB-4948-A15A-0A5693389E5E}"/>
                  </a:ext>
                </a:extLst>
              </p:cNvPr>
              <p:cNvGrpSpPr/>
              <p:nvPr/>
            </p:nvGrpSpPr>
            <p:grpSpPr>
              <a:xfrm>
                <a:off x="2717225" y="2489276"/>
                <a:ext cx="1158009" cy="1124048"/>
                <a:chOff x="2717225" y="2489276"/>
                <a:chExt cx="1158009" cy="1124048"/>
              </a:xfrm>
            </p:grpSpPr>
            <p:pic>
              <p:nvPicPr>
                <p:cNvPr id="11" name="Picture 10"/>
                <p:cNvPicPr>
                  <a:picLocks noChangeAspect="1"/>
                </p:cNvPicPr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859708" y="2489276"/>
                  <a:ext cx="914400" cy="914400"/>
                </a:xfrm>
                <a:prstGeom prst="ellipse">
                  <a:avLst/>
                </a:prstGeom>
              </p:spPr>
            </p:pic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0713868E-42F5-1145-931D-97D2D3287B70}"/>
                    </a:ext>
                  </a:extLst>
                </p:cNvPr>
                <p:cNvSpPr txBox="1"/>
                <p:nvPr/>
              </p:nvSpPr>
              <p:spPr>
                <a:xfrm>
                  <a:off x="2717225" y="3390233"/>
                  <a:ext cx="1158009" cy="22309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333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Robert Harrington</a:t>
                  </a:r>
                </a:p>
              </p:txBody>
            </p:sp>
          </p:grpSp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E32E1F6D-17C9-5147-864B-F9A8086AC21E}"/>
                  </a:ext>
                </a:extLst>
              </p:cNvPr>
              <p:cNvGrpSpPr/>
              <p:nvPr/>
            </p:nvGrpSpPr>
            <p:grpSpPr>
              <a:xfrm>
                <a:off x="2781345" y="1234919"/>
                <a:ext cx="1028166" cy="1116050"/>
                <a:chOff x="2777655" y="1234919"/>
                <a:chExt cx="1028166" cy="1116050"/>
              </a:xfrm>
            </p:grpSpPr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41E4214B-45E9-4F48-BFDE-B7703D4FEB84}"/>
                    </a:ext>
                  </a:extLst>
                </p:cNvPr>
                <p:cNvSpPr txBox="1"/>
                <p:nvPr/>
              </p:nvSpPr>
              <p:spPr>
                <a:xfrm>
                  <a:off x="2777655" y="2127878"/>
                  <a:ext cx="1028166" cy="22309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333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Alison Callahan</a:t>
                  </a:r>
                </a:p>
              </p:txBody>
            </p:sp>
            <p:pic>
              <p:nvPicPr>
                <p:cNvPr id="10" name="Picture 9">
                  <a:extLst>
                    <a:ext uri="{FF2B5EF4-FFF2-40B4-BE49-F238E27FC236}">
                      <a16:creationId xmlns:a16="http://schemas.microsoft.com/office/drawing/2014/main" id="{E2AAC4BF-D7E3-7141-B731-7307AA7A247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856018" y="1234919"/>
                  <a:ext cx="914400" cy="914400"/>
                </a:xfrm>
                <a:prstGeom prst="ellipse">
                  <a:avLst/>
                </a:prstGeom>
              </p:spPr>
            </p:pic>
          </p:grp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A7CFF615-7E0E-CD4F-8320-494987DCE3D0}"/>
                </a:ext>
              </a:extLst>
            </p:cNvPr>
            <p:cNvGrpSpPr/>
            <p:nvPr/>
          </p:nvGrpSpPr>
          <p:grpSpPr>
            <a:xfrm>
              <a:off x="3698985" y="1234116"/>
              <a:ext cx="1029369" cy="2378405"/>
              <a:chOff x="3809072" y="1234919"/>
              <a:chExt cx="1029369" cy="2378405"/>
            </a:xfrm>
          </p:grpSpPr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16EF1FE7-3E78-7441-BC51-6BDF0CC0EAE2}"/>
                  </a:ext>
                </a:extLst>
              </p:cNvPr>
              <p:cNvGrpSpPr/>
              <p:nvPr/>
            </p:nvGrpSpPr>
            <p:grpSpPr>
              <a:xfrm>
                <a:off x="3809072" y="1234919"/>
                <a:ext cx="1029369" cy="1116050"/>
                <a:chOff x="3809072" y="1234919"/>
                <a:chExt cx="1029369" cy="1116050"/>
              </a:xfrm>
            </p:grpSpPr>
            <p:pic>
              <p:nvPicPr>
                <p:cNvPr id="5" name="Picture 4"/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888237" y="1234919"/>
                  <a:ext cx="914400" cy="914400"/>
                </a:xfrm>
                <a:prstGeom prst="ellipse">
                  <a:avLst/>
                </a:prstGeom>
              </p:spPr>
            </p:pic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778CC176-DF10-CB47-AD31-C20EFAE127E3}"/>
                    </a:ext>
                  </a:extLst>
                </p:cNvPr>
                <p:cNvSpPr txBox="1"/>
                <p:nvPr/>
              </p:nvSpPr>
              <p:spPr>
                <a:xfrm>
                  <a:off x="3809072" y="2127878"/>
                  <a:ext cx="1029369" cy="22309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333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Vladimir </a:t>
                  </a:r>
                  <a:r>
                    <a:rPr lang="en-US" sz="1333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Polony</a:t>
                  </a:r>
                  <a:endParaRPr lang="en-US" sz="1333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A3E5E4EE-9A47-DE48-8CAD-EFF90C59C658}"/>
                  </a:ext>
                </a:extLst>
              </p:cNvPr>
              <p:cNvGrpSpPr/>
              <p:nvPr/>
            </p:nvGrpSpPr>
            <p:grpSpPr>
              <a:xfrm>
                <a:off x="3841133" y="2489276"/>
                <a:ext cx="961336" cy="1124048"/>
                <a:chOff x="3862669" y="2489276"/>
                <a:chExt cx="961336" cy="1124048"/>
              </a:xfrm>
            </p:grpSpPr>
            <p:pic>
              <p:nvPicPr>
                <p:cNvPr id="37" name="Picture 36">
                  <a:extLst>
                    <a:ext uri="{FF2B5EF4-FFF2-40B4-BE49-F238E27FC236}">
                      <a16:creationId xmlns:a16="http://schemas.microsoft.com/office/drawing/2014/main" id="{8EE2B6BB-B414-DD4B-ADA0-EF5DB866A9F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1"/>
                <a:srcRect l="18202" r="19436" b="23929"/>
                <a:stretch/>
              </p:blipFill>
              <p:spPr>
                <a:xfrm>
                  <a:off x="3909942" y="2489276"/>
                  <a:ext cx="914063" cy="914400"/>
                </a:xfrm>
                <a:prstGeom prst="ellipse">
                  <a:avLst/>
                </a:prstGeom>
              </p:spPr>
            </p:pic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1754205F-E743-A14C-BC97-FDC4E238E5C3}"/>
                    </a:ext>
                  </a:extLst>
                </p:cNvPr>
                <p:cNvSpPr txBox="1"/>
                <p:nvPr/>
              </p:nvSpPr>
              <p:spPr>
                <a:xfrm>
                  <a:off x="3862669" y="3390233"/>
                  <a:ext cx="957377" cy="22309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333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Rob </a:t>
                  </a:r>
                  <a:r>
                    <a:rPr lang="en-US" sz="1333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Tibshirani</a:t>
                  </a:r>
                  <a:endParaRPr lang="en-US" sz="1333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20646EEE-6548-0B4B-B06F-AD09C8E09FF9}"/>
                </a:ext>
              </a:extLst>
            </p:cNvPr>
            <p:cNvGrpSpPr/>
            <p:nvPr/>
          </p:nvGrpSpPr>
          <p:grpSpPr>
            <a:xfrm>
              <a:off x="4817515" y="1232151"/>
              <a:ext cx="933554" cy="2378405"/>
              <a:chOff x="4932917" y="1234919"/>
              <a:chExt cx="933554" cy="2378405"/>
            </a:xfrm>
          </p:grpSpPr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1FFA0BE5-8A17-2B4A-9A05-0AA82AF97A47}"/>
                  </a:ext>
                </a:extLst>
              </p:cNvPr>
              <p:cNvGrpSpPr/>
              <p:nvPr/>
            </p:nvGrpSpPr>
            <p:grpSpPr>
              <a:xfrm>
                <a:off x="4951867" y="1234919"/>
                <a:ext cx="914604" cy="1116050"/>
                <a:chOff x="4871663" y="1234919"/>
                <a:chExt cx="914604" cy="1116050"/>
              </a:xfrm>
            </p:grpSpPr>
            <p:pic>
              <p:nvPicPr>
                <p:cNvPr id="15" name="Picture 14"/>
                <p:cNvPicPr>
                  <a:picLocks noChangeAspect="1"/>
                </p:cNvPicPr>
                <p:nvPr/>
              </p:nvPicPr>
              <p:blipFill rotWithShape="1">
                <a:blip r:embed="rId12"/>
                <a:srcRect l="33659" t="3546" r="22765" b="52888"/>
                <a:stretch/>
              </p:blipFill>
              <p:spPr>
                <a:xfrm>
                  <a:off x="4871663" y="1234919"/>
                  <a:ext cx="914604" cy="914400"/>
                </a:xfrm>
                <a:prstGeom prst="ellipse">
                  <a:avLst/>
                </a:prstGeom>
              </p:spPr>
            </p:pic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3DB67114-5D2D-5B4F-BCC2-3FA9870911D4}"/>
                    </a:ext>
                  </a:extLst>
                </p:cNvPr>
                <p:cNvSpPr txBox="1"/>
                <p:nvPr/>
              </p:nvSpPr>
              <p:spPr>
                <a:xfrm>
                  <a:off x="4968129" y="2127878"/>
                  <a:ext cx="678311" cy="22309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333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Ken Jung</a:t>
                  </a:r>
                </a:p>
              </p:txBody>
            </p:sp>
          </p:grp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E250EFB0-CF8D-9F45-907A-BA449CA5EFDC}"/>
                  </a:ext>
                </a:extLst>
              </p:cNvPr>
              <p:cNvGrpSpPr/>
              <p:nvPr/>
            </p:nvGrpSpPr>
            <p:grpSpPr>
              <a:xfrm>
                <a:off x="4932917" y="2489276"/>
                <a:ext cx="933452" cy="1124048"/>
                <a:chOff x="4994170" y="2489276"/>
                <a:chExt cx="933452" cy="1124048"/>
              </a:xfrm>
            </p:grpSpPr>
            <p:pic>
              <p:nvPicPr>
                <p:cNvPr id="39" name="Picture 38">
                  <a:extLst>
                    <a:ext uri="{FF2B5EF4-FFF2-40B4-BE49-F238E27FC236}">
                      <a16:creationId xmlns:a16="http://schemas.microsoft.com/office/drawing/2014/main" id="{D6CFFF02-EF6E-8842-9143-2DE25AE3E85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3"/>
                <a:srcRect l="12166" r="14987"/>
                <a:stretch/>
              </p:blipFill>
              <p:spPr>
                <a:xfrm>
                  <a:off x="5013222" y="2489276"/>
                  <a:ext cx="914400" cy="914400"/>
                </a:xfrm>
                <a:prstGeom prst="ellipse">
                  <a:avLst/>
                </a:prstGeom>
              </p:spPr>
            </p:pic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2D385A61-B6D6-9C43-B86D-CD2BD3ADDC02}"/>
                    </a:ext>
                  </a:extLst>
                </p:cNvPr>
                <p:cNvSpPr txBox="1"/>
                <p:nvPr/>
              </p:nvSpPr>
              <p:spPr>
                <a:xfrm>
                  <a:off x="4994170" y="3390233"/>
                  <a:ext cx="903180" cy="22309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333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Trevor Hastie</a:t>
                  </a:r>
                </a:p>
              </p:txBody>
            </p:sp>
          </p:grpSp>
        </p:grpSp>
      </p:grp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3E6A59-8A24-E34D-AAC9-DA256349E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D9EA7-9EE8-254C-A8D8-3988417CC2BB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84826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1548" y="451775"/>
            <a:ext cx="8521757" cy="229556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161DB4-1DEC-5C4F-8F86-D268D4D6FE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8498" y="5235423"/>
            <a:ext cx="2302933" cy="82973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6D5AF5F-2114-1145-8998-8B4C3E709B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3358" y="3094400"/>
            <a:ext cx="2302933" cy="167640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31A7A1C6-E890-284D-A132-79FC8D8D3A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3697" y="5693757"/>
            <a:ext cx="2844800" cy="66040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A3D3B584-C201-EF4B-A4CB-3FC6D047B7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61548" y="4293070"/>
            <a:ext cx="1947333" cy="575733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97D8EEAB-F13A-6246-B87C-0EC39A4BA67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85401" y="3094400"/>
            <a:ext cx="1981200" cy="626533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F964B302-9238-E342-AD8E-CB638EE372F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27681" y="3747220"/>
            <a:ext cx="2015067" cy="541867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DE48B5A9-62E4-5246-92A2-8904D820795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8195022">
            <a:off x="4161940" y="4696208"/>
            <a:ext cx="355600" cy="116840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95B89367-7C8D-EE49-962B-08FE719C666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42538" y="4533105"/>
            <a:ext cx="1083733" cy="106680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F8974225-06DF-B146-B2FA-B7DF92007DC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262910" y="3057665"/>
            <a:ext cx="1947333" cy="1710267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96F1EB8-A798-AE4C-BF9E-456C0628A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D9EA7-9EE8-254C-A8D8-3988417CC2B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4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99A29-DD54-6546-AF9F-129605B12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Timeline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A84ECEC-313A-E948-B13E-7548445F7E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4824387"/>
              </p:ext>
            </p:extLst>
          </p:nvPr>
        </p:nvGraphicFramePr>
        <p:xfrm>
          <a:off x="1801298" y="1667893"/>
          <a:ext cx="8666122" cy="38404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16265">
                  <a:extLst>
                    <a:ext uri="{9D8B030D-6E8A-4147-A177-3AD203B41FA5}">
                      <a16:colId xmlns:a16="http://schemas.microsoft.com/office/drawing/2014/main" val="4150932780"/>
                    </a:ext>
                  </a:extLst>
                </a:gridCol>
                <a:gridCol w="7749857">
                  <a:extLst>
                    <a:ext uri="{9D8B030D-6E8A-4147-A177-3AD203B41FA5}">
                      <a16:colId xmlns:a16="http://schemas.microsoft.com/office/drawing/2014/main" val="1532941990"/>
                    </a:ext>
                  </a:extLst>
                </a:gridCol>
              </a:tblGrid>
              <a:tr h="822960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Source Sans Pro Light" panose="020B0403030403020204" pitchFamily="34" charset="0"/>
                          <a:cs typeface="Calibri" panose="020F0502020204030204" pitchFamily="34" charset="0"/>
                        </a:rPr>
                        <a:t>2014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0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  <a:ea typeface="Source Sans Pro Light" panose="020B0403030403020204" pitchFamily="34" charset="0"/>
                          <a:cs typeface="Calibri" panose="020F0502020204030204" pitchFamily="34" charset="0"/>
                        </a:rPr>
                        <a:t>Green button</a:t>
                      </a:r>
                      <a:r>
                        <a:rPr lang="en-US" sz="2400" b="0" i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Source Sans Pro Light" panose="020B0403030403020204" pitchFamily="34" charset="0"/>
                          <a:cs typeface="Calibri" panose="020F0502020204030204" pitchFamily="34" charset="0"/>
                        </a:rPr>
                        <a:t>: using aggregate patient data at the bedside </a:t>
                      </a:r>
                    </a:p>
                    <a:p>
                      <a:pPr marL="0" marR="0" lvl="0" indent="0" algn="l" defTabSz="9143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Source Sans Pro Light" panose="020B0403030403020204" pitchFamily="34" charset="0"/>
                          <a:cs typeface="Calibri" panose="020F0502020204030204" pitchFamily="34" charset="0"/>
                        </a:rPr>
                        <a:t>(vision paper in Health Affairs)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545967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Source Sans Pro Light" panose="020B0403030403020204" pitchFamily="34" charset="0"/>
                          <a:cs typeface="Calibri" panose="020F0502020204030204" pitchFamily="34" charset="0"/>
                        </a:rPr>
                        <a:t>2015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0" i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Source Sans Pro Light" panose="020B0403030403020204" pitchFamily="34" charset="0"/>
                          <a:cs typeface="Calibri" panose="020F0502020204030204" pitchFamily="34" charset="0"/>
                        </a:rPr>
                        <a:t>Outlined steps for rapid cohort studies at the bedside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271132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Source Sans Pro Light" panose="020B0403030403020204" pitchFamily="34" charset="0"/>
                          <a:cs typeface="Calibri" panose="020F0502020204030204" pitchFamily="34" charset="0"/>
                        </a:rPr>
                        <a:t>2016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0" i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Source Sans Pro Light" panose="020B0403030403020204" pitchFamily="34" charset="0"/>
                          <a:cs typeface="Calibri" panose="020F0502020204030204" pitchFamily="34" charset="0"/>
                        </a:rPr>
                        <a:t>Built a search engine for patient timelines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9318108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Source Sans Pro Light" panose="020B0403030403020204" pitchFamily="34" charset="0"/>
                          <a:cs typeface="Calibri" panose="020F0502020204030204" pitchFamily="34" charset="0"/>
                        </a:rPr>
                        <a:t>2017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Source Sans Pro Light" panose="020B0403030403020204" pitchFamily="34" charset="0"/>
                          <a:cs typeface="Calibri" panose="020F0502020204030204" pitchFamily="34" charset="0"/>
                        </a:rPr>
                        <a:t>Launched a pilot of the service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8900257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Source Sans Pro Light" panose="020B0403030403020204" pitchFamily="34" charset="0"/>
                          <a:cs typeface="Calibri" panose="020F0502020204030204" pitchFamily="34" charset="0"/>
                        </a:rPr>
                        <a:t>2018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0" i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Source Sans Pro Light" panose="020B0403030403020204" pitchFamily="34" charset="0"/>
                          <a:cs typeface="Calibri" panose="020F0502020204030204" pitchFamily="34" charset="0"/>
                        </a:rPr>
                        <a:t>Described the methods used in the consult service, and a perspective on why “It is time to learn from similar patients”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920251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Source Sans Pro Light" panose="020B0403030403020204" pitchFamily="34" charset="0"/>
                          <a:cs typeface="Calibri" panose="020F0502020204030204" pitchFamily="34" charset="0"/>
                        </a:rPr>
                        <a:t>2019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0" i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Source Sans Pro Light" panose="020B0403030403020204" pitchFamily="34" charset="0"/>
                          <a:cs typeface="Calibri" panose="020F0502020204030204" pitchFamily="34" charset="0"/>
                        </a:rPr>
                        <a:t>Completed the pilot study (writing up results)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5784642"/>
                  </a:ext>
                </a:extLst>
              </a:tr>
            </a:tbl>
          </a:graphicData>
        </a:graphic>
      </p:graphicFrame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6B2B202-8C6C-5F48-9FB1-0F4243A3D602}"/>
              </a:ext>
            </a:extLst>
          </p:cNvPr>
          <p:cNvSpPr txBox="1">
            <a:spLocks/>
          </p:cNvSpPr>
          <p:nvPr/>
        </p:nvSpPr>
        <p:spPr>
          <a:xfrm>
            <a:off x="146051" y="6415618"/>
            <a:ext cx="1128183" cy="36194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ource Sans Pro" panose="020F050202020403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ource Sans Pro" panose="020F050202020403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ource Sans Pro" panose="020F050202020403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ource Sans Pro" panose="020F050202020403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ource Sans Pro" panose="020F050202020403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Source Sans Pro" panose="020F050202020403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Source Sans Pro" panose="020F050202020403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Source Sans Pro" panose="020F050202020403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Source Sans Pro" panose="020F050202020403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fld id="{2BDD9EA7-9EE8-254C-A8D8-3988417CC2BB}" type="slidenum">
              <a:rPr lang="en-US" sz="133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5</a:t>
            </a:fld>
            <a:endParaRPr lang="en-US" sz="133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616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5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vert="horz" wrap="square" lIns="109680" tIns="54840" rIns="109680" bIns="5484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2"/>
              </a:buClr>
              <a:buSzPts val="3400"/>
            </a:pPr>
            <a:r>
              <a:rPr lang="en" sz="3720" dirty="0"/>
              <a:t>The Green Button project</a:t>
            </a:r>
            <a:endParaRPr sz="3720" dirty="0"/>
          </a:p>
        </p:txBody>
      </p:sp>
      <p:sp>
        <p:nvSpPr>
          <p:cNvPr id="327" name="Google Shape;327;p54"/>
          <p:cNvSpPr txBox="1">
            <a:spLocks noGrp="1"/>
          </p:cNvSpPr>
          <p:nvPr>
            <p:ph sz="quarter" idx="10"/>
          </p:nvPr>
        </p:nvSpPr>
        <p:spPr>
          <a:xfrm>
            <a:off x="6403609" y="1366556"/>
            <a:ext cx="5050367" cy="501205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09680" tIns="54840" rIns="109680" bIns="54840" rtlCol="0" anchor="t" anchorCtr="0">
            <a:no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D4F53"/>
              </a:buClr>
              <a:buSzPts val="1600"/>
            </a:pPr>
            <a:r>
              <a:rPr lang="en" sz="2160" dirty="0"/>
              <a:t>Given a specific case, provide a summary of similar patients in Stanford’s clinical data warehouse, the common treatment choices made, and the observed outcomes.</a:t>
            </a:r>
            <a:endParaRPr sz="2160" b="1" dirty="0"/>
          </a:p>
          <a:p>
            <a:pPr>
              <a:lnSpc>
                <a:spcPct val="90000"/>
              </a:lnSpc>
              <a:spcBef>
                <a:spcPts val="1681"/>
              </a:spcBef>
              <a:spcAft>
                <a:spcPts val="0"/>
              </a:spcAft>
              <a:buClr>
                <a:srgbClr val="4D4F53"/>
              </a:buClr>
              <a:buSzPts val="1600"/>
            </a:pPr>
            <a:r>
              <a:rPr lang="en" sz="2160" dirty="0"/>
              <a:t>An institutional review board approved study (IRB # 39709), which served 150 consultations across all service lines.</a:t>
            </a:r>
            <a:endParaRPr sz="2160" dirty="0"/>
          </a:p>
          <a:p>
            <a:pPr>
              <a:lnSpc>
                <a:spcPct val="90000"/>
              </a:lnSpc>
              <a:spcBef>
                <a:spcPts val="1681"/>
              </a:spcBef>
              <a:spcAft>
                <a:spcPts val="0"/>
              </a:spcAft>
              <a:buClr>
                <a:srgbClr val="4D4F53"/>
              </a:buClr>
              <a:buSzPts val="1600"/>
            </a:pPr>
            <a:r>
              <a:rPr lang="en" sz="2160" b="1" dirty="0"/>
              <a:t>Invented novel technology to search medical timelines.</a:t>
            </a:r>
            <a:endParaRPr sz="2160" b="1" dirty="0"/>
          </a:p>
        </p:txBody>
      </p:sp>
      <p:pic>
        <p:nvPicPr>
          <p:cNvPr id="328" name="Google Shape;328;p54"/>
          <p:cNvPicPr preferRelativeResize="0"/>
          <p:nvPr/>
        </p:nvPicPr>
        <p:blipFill rotWithShape="1">
          <a:blip r:embed="rId3">
            <a:alphaModFix/>
          </a:blip>
          <a:srcRect l="24603" r="26019"/>
          <a:stretch/>
        </p:blipFill>
        <p:spPr>
          <a:xfrm>
            <a:off x="1676400" y="1418094"/>
            <a:ext cx="4111992" cy="436002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64AB26A-ECAB-BE4D-8E20-3CA4B065F453}"/>
              </a:ext>
            </a:extLst>
          </p:cNvPr>
          <p:cNvSpPr/>
          <p:nvPr/>
        </p:nvSpPr>
        <p:spPr>
          <a:xfrm>
            <a:off x="1827692" y="5778114"/>
            <a:ext cx="3960700" cy="3915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548548" fontAlgn="auto">
              <a:lnSpc>
                <a:spcPct val="90000"/>
              </a:lnSpc>
              <a:spcBef>
                <a:spcPts val="1681"/>
              </a:spcBef>
              <a:spcAft>
                <a:spcPts val="0"/>
              </a:spcAft>
              <a:buClr>
                <a:srgbClr val="4D4F53"/>
              </a:buClr>
              <a:buSzPts val="1600"/>
            </a:pPr>
            <a:r>
              <a:rPr lang="en-US" sz="2160" b="1" dirty="0">
                <a:solidFill>
                  <a:srgbClr val="007C92"/>
                </a:solidFill>
                <a:latin typeface="Calibri"/>
                <a:ea typeface="+mn-ea"/>
              </a:rPr>
              <a:t>http://</a:t>
            </a:r>
            <a:r>
              <a:rPr lang="en-US" sz="2160" b="1" dirty="0" err="1">
                <a:solidFill>
                  <a:srgbClr val="007C92"/>
                </a:solidFill>
                <a:latin typeface="Calibri"/>
                <a:ea typeface="+mn-ea"/>
              </a:rPr>
              <a:t>greenbutton.stanford.edu</a:t>
            </a:r>
            <a:endParaRPr lang="en-US" sz="2160" b="1" dirty="0">
              <a:solidFill>
                <a:srgbClr val="007C92"/>
              </a:solidFill>
              <a:latin typeface="Calibri"/>
              <a:ea typeface="+mn-ea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8EA2F1-68FE-C542-81BD-048266530525}"/>
              </a:ext>
            </a:extLst>
          </p:cNvPr>
          <p:cNvSpPr txBox="1">
            <a:spLocks/>
          </p:cNvSpPr>
          <p:nvPr/>
        </p:nvSpPr>
        <p:spPr>
          <a:xfrm>
            <a:off x="146051" y="6415618"/>
            <a:ext cx="1128183" cy="36194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ource Sans Pro" panose="020F050202020403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ource Sans Pro" panose="020F050202020403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ource Sans Pro" panose="020F050202020403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ource Sans Pro" panose="020F050202020403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ource Sans Pro" panose="020F050202020403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Source Sans Pro" panose="020F050202020403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Source Sans Pro" panose="020F050202020403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Source Sans Pro" panose="020F050202020403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Source Sans Pro" panose="020F050202020403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fld id="{2BDD9EA7-9EE8-254C-A8D8-3988417CC2BB}" type="slidenum">
              <a:rPr lang="en-US" sz="133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6</a:t>
            </a:fld>
            <a:endParaRPr lang="en-US" sz="133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7398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940F32C-A497-FE4E-AD9C-6253FB270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example report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3746C5-AC42-DE4E-8B60-56525EEF02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9176" y="1207009"/>
            <a:ext cx="5380347" cy="4988183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CBD67337-6D12-6E46-AA16-B08602809E4B}"/>
              </a:ext>
            </a:extLst>
          </p:cNvPr>
          <p:cNvGrpSpPr/>
          <p:nvPr/>
        </p:nvGrpSpPr>
        <p:grpSpPr>
          <a:xfrm>
            <a:off x="3199328" y="1654290"/>
            <a:ext cx="6773349" cy="5176988"/>
            <a:chOff x="2743367" y="1106012"/>
            <a:chExt cx="5080012" cy="3882741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55D6897-B5C7-A04A-BF9B-662CB1DB8D8E}"/>
                </a:ext>
              </a:extLst>
            </p:cNvPr>
            <p:cNvSpPr/>
            <p:nvPr/>
          </p:nvSpPr>
          <p:spPr>
            <a:xfrm>
              <a:off x="2743367" y="1106012"/>
              <a:ext cx="5080012" cy="38827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5D8AA05-6771-594E-8B57-51706E55A9F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05588" y="1250695"/>
              <a:ext cx="3955570" cy="3593374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CAEEEBD-7A7A-4144-9971-21ECFA800E1E}"/>
              </a:ext>
            </a:extLst>
          </p:cNvPr>
          <p:cNvGrpSpPr/>
          <p:nvPr/>
        </p:nvGrpSpPr>
        <p:grpSpPr>
          <a:xfrm>
            <a:off x="2860824" y="1847200"/>
            <a:ext cx="7271157" cy="4791165"/>
            <a:chOff x="2603863" y="1341121"/>
            <a:chExt cx="5016138" cy="3305271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AE1D740-6E8D-914F-B480-E3FA75996894}"/>
                </a:ext>
              </a:extLst>
            </p:cNvPr>
            <p:cNvSpPr/>
            <p:nvPr/>
          </p:nvSpPr>
          <p:spPr>
            <a:xfrm>
              <a:off x="2603863" y="1341121"/>
              <a:ext cx="5016138" cy="330527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A1A347D-C78D-A249-9DCD-7E83594E53E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342422" y="1430440"/>
              <a:ext cx="3866606" cy="953482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BF5124A-7B98-8548-B426-AB983F463067}"/>
              </a:ext>
            </a:extLst>
          </p:cNvPr>
          <p:cNvGrpSpPr/>
          <p:nvPr/>
        </p:nvGrpSpPr>
        <p:grpSpPr>
          <a:xfrm>
            <a:off x="2860824" y="1839231"/>
            <a:ext cx="7408091" cy="4698276"/>
            <a:chOff x="2154358" y="1341119"/>
            <a:chExt cx="5556068" cy="3523707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8F5C79D-033C-414B-8418-4DFE6E33488D}"/>
                </a:ext>
              </a:extLst>
            </p:cNvPr>
            <p:cNvSpPr/>
            <p:nvPr/>
          </p:nvSpPr>
          <p:spPr>
            <a:xfrm>
              <a:off x="2154358" y="1341119"/>
              <a:ext cx="5556068" cy="352370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5786A87-89CF-8A4B-AFF9-F96A2A94F8D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273278" y="1341120"/>
              <a:ext cx="3397467" cy="3523706"/>
            </a:xfrm>
            <a:prstGeom prst="rect">
              <a:avLst/>
            </a:prstGeom>
          </p:spPr>
        </p:pic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5490C1-63D5-AB4F-B734-1EF33E930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D9EA7-9EE8-254C-A8D8-3988417CC2B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168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D91E3-F2B9-43F0-9086-F374C50E9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Service = software, data, and personnel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210C298-8292-432C-876A-325502744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16479">
              <a:defRPr/>
            </a:pPr>
            <a:fld id="{A6478E7E-0CD3-4A12-8F96-3F187C96BE44}" type="slidenum">
              <a:rPr lang="en-US">
                <a:solidFill>
                  <a:schemeClr val="bg1">
                    <a:lumMod val="50000"/>
                  </a:schemeClr>
                </a:solidFill>
              </a:rPr>
              <a:pPr defTabSz="816479">
                <a:defRPr/>
              </a:pPr>
              <a:t>8</a:t>
            </a:fld>
            <a:r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t>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52D3DDE-9975-4E43-B2D0-3A0165D52C81}"/>
              </a:ext>
            </a:extLst>
          </p:cNvPr>
          <p:cNvSpPr/>
          <p:nvPr/>
        </p:nvSpPr>
        <p:spPr>
          <a:xfrm>
            <a:off x="4276523" y="1915422"/>
            <a:ext cx="3495366" cy="691425"/>
          </a:xfrm>
          <a:prstGeom prst="rect">
            <a:avLst/>
          </a:prstGeom>
          <a:solidFill>
            <a:srgbClr val="D8E4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4286" tIns="17143" rIns="34286" bIns="1714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479"/>
            <a:r>
              <a:rPr lang="en-US" sz="1613" dirty="0">
                <a:solidFill>
                  <a:sysClr val="windowText" lastClr="000000"/>
                </a:solidFill>
                <a:latin typeface="Calibri Light" panose="020F0302020204030204" pitchFamily="34" charset="0"/>
              </a:rPr>
              <a:t>Informatics Consult Service</a:t>
            </a:r>
          </a:p>
        </p:txBody>
      </p:sp>
      <p:cxnSp>
        <p:nvCxnSpPr>
          <p:cNvPr id="9" name="Connector: Elbow 8">
            <a:extLst>
              <a:ext uri="{FF2B5EF4-FFF2-40B4-BE49-F238E27FC236}">
                <a16:creationId xmlns:a16="http://schemas.microsoft.com/office/drawing/2014/main" id="{EDED74EA-15E5-422B-B87D-6CF0FA240627}"/>
              </a:ext>
            </a:extLst>
          </p:cNvPr>
          <p:cNvCxnSpPr>
            <a:cxnSpLocks/>
            <a:stCxn id="6" idx="2"/>
            <a:endCxn id="16" idx="0"/>
          </p:cNvCxnSpPr>
          <p:nvPr/>
        </p:nvCxnSpPr>
        <p:spPr>
          <a:xfrm rot="5400000">
            <a:off x="4194179" y="1410863"/>
            <a:ext cx="634044" cy="3026012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69ED86C8-4C5A-4C74-8532-3564082E2A16}"/>
              </a:ext>
            </a:extLst>
          </p:cNvPr>
          <p:cNvCxnSpPr>
            <a:cxnSpLocks/>
            <a:stCxn id="6" idx="2"/>
            <a:endCxn id="18" idx="0"/>
          </p:cNvCxnSpPr>
          <p:nvPr/>
        </p:nvCxnSpPr>
        <p:spPr>
          <a:xfrm rot="16200000" flipH="1">
            <a:off x="7198190" y="1432863"/>
            <a:ext cx="634044" cy="298201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486CD9EE-1D2C-4424-80F1-3BFBB74B6C58}"/>
              </a:ext>
            </a:extLst>
          </p:cNvPr>
          <p:cNvSpPr/>
          <p:nvPr/>
        </p:nvSpPr>
        <p:spPr>
          <a:xfrm>
            <a:off x="2098200" y="3240891"/>
            <a:ext cx="1799991" cy="62856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4286" tIns="17143" rIns="34286" bIns="1714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479"/>
            <a:r>
              <a:rPr lang="en-US" sz="1613" dirty="0">
                <a:solidFill>
                  <a:prstClr val="white"/>
                </a:solidFill>
                <a:latin typeface="Calibri Light" panose="020F0302020204030204" pitchFamily="34" charset="0"/>
              </a:rPr>
              <a:t>Software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4A2B8E1-234E-4AE2-9B07-27DC35FCF3AB}"/>
              </a:ext>
            </a:extLst>
          </p:cNvPr>
          <p:cNvSpPr/>
          <p:nvPr/>
        </p:nvSpPr>
        <p:spPr>
          <a:xfrm>
            <a:off x="8106222" y="3240891"/>
            <a:ext cx="1799991" cy="628568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4286" tIns="17143" rIns="34286" bIns="1714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479"/>
            <a:r>
              <a:rPr lang="en-US" sz="1613" dirty="0">
                <a:solidFill>
                  <a:prstClr val="white"/>
                </a:solidFill>
                <a:latin typeface="Calibri Light" panose="020F0302020204030204" pitchFamily="34" charset="0"/>
              </a:rPr>
              <a:t>Personnel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71D33C6-8D47-4168-ABCA-4F49758B4B5C}"/>
              </a:ext>
            </a:extLst>
          </p:cNvPr>
          <p:cNvSpPr/>
          <p:nvPr/>
        </p:nvSpPr>
        <p:spPr>
          <a:xfrm>
            <a:off x="2098200" y="4204813"/>
            <a:ext cx="1799991" cy="6340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4286" tIns="17143" rIns="34286" bIns="1714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479"/>
            <a:r>
              <a:rPr lang="en-US" sz="1350" b="1" dirty="0">
                <a:solidFill>
                  <a:prstClr val="black"/>
                </a:solidFill>
                <a:latin typeface="Calibri Light" panose="020F0302020204030204" pitchFamily="34" charset="0"/>
              </a:rPr>
              <a:t>ACE search engine </a:t>
            </a:r>
          </a:p>
          <a:p>
            <a:pPr algn="ctr" defTabSz="816479">
              <a:spcAft>
                <a:spcPts val="375"/>
              </a:spcAft>
            </a:pPr>
            <a:r>
              <a:rPr lang="en-US" sz="1200" dirty="0">
                <a:solidFill>
                  <a:prstClr val="black"/>
                </a:solidFill>
                <a:latin typeface="Calibri Light" panose="020F0302020204030204" pitchFamily="34" charset="0"/>
              </a:rPr>
              <a:t>For patient timelines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FBBE4FC-218D-44FA-A270-6CB20B4608CA}"/>
              </a:ext>
            </a:extLst>
          </p:cNvPr>
          <p:cNvSpPr/>
          <p:nvPr/>
        </p:nvSpPr>
        <p:spPr>
          <a:xfrm>
            <a:off x="7685704" y="4207552"/>
            <a:ext cx="763372" cy="628568"/>
          </a:xfrm>
          <a:prstGeom prst="rect">
            <a:avLst/>
          </a:prstGeom>
          <a:solidFill>
            <a:srgbClr val="DCE6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4286" tIns="17143" rIns="34286" bIns="1714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479"/>
            <a:r>
              <a:rPr lang="en-US" sz="1200" dirty="0">
                <a:solidFill>
                  <a:prstClr val="black"/>
                </a:solidFill>
                <a:latin typeface="Calibri Light" panose="020F0302020204030204" pitchFamily="34" charset="0"/>
              </a:rPr>
              <a:t>Informatics Physician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E9B2846-F569-457F-8739-13E2410CC5FC}"/>
              </a:ext>
            </a:extLst>
          </p:cNvPr>
          <p:cNvSpPr/>
          <p:nvPr/>
        </p:nvSpPr>
        <p:spPr>
          <a:xfrm>
            <a:off x="9555303" y="4207552"/>
            <a:ext cx="763372" cy="628568"/>
          </a:xfrm>
          <a:prstGeom prst="rect">
            <a:avLst/>
          </a:prstGeom>
          <a:solidFill>
            <a:srgbClr val="DCE6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4286" tIns="17143" rIns="34286" bIns="1714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479"/>
            <a:r>
              <a:rPr lang="en-US" sz="1200" dirty="0">
                <a:solidFill>
                  <a:prstClr val="black"/>
                </a:solidFill>
                <a:latin typeface="Calibri Light" panose="020F0302020204030204" pitchFamily="34" charset="0"/>
              </a:rPr>
              <a:t>Data </a:t>
            </a:r>
          </a:p>
          <a:p>
            <a:pPr algn="ctr" defTabSz="816479"/>
            <a:r>
              <a:rPr lang="en-US" sz="1200" dirty="0">
                <a:solidFill>
                  <a:prstClr val="black"/>
                </a:solidFill>
                <a:latin typeface="Calibri Light" panose="020F0302020204030204" pitchFamily="34" charset="0"/>
              </a:rPr>
              <a:t>Scientist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F521E26-3B29-4313-A015-A107316C0742}"/>
              </a:ext>
            </a:extLst>
          </p:cNvPr>
          <p:cNvSpPr/>
          <p:nvPr/>
        </p:nvSpPr>
        <p:spPr>
          <a:xfrm>
            <a:off x="8625560" y="4207552"/>
            <a:ext cx="763372" cy="628568"/>
          </a:xfrm>
          <a:prstGeom prst="rect">
            <a:avLst/>
          </a:prstGeom>
          <a:solidFill>
            <a:srgbClr val="DCE6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4286" tIns="17143" rIns="34286" bIns="1714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479"/>
            <a:r>
              <a:rPr lang="en-US" sz="1200" dirty="0">
                <a:solidFill>
                  <a:prstClr val="black"/>
                </a:solidFill>
                <a:latin typeface="Calibri Light" panose="020F0302020204030204" pitchFamily="34" charset="0"/>
              </a:rPr>
              <a:t>EMR Data Specialist</a:t>
            </a:r>
          </a:p>
        </p:txBody>
      </p:sp>
      <p:cxnSp>
        <p:nvCxnSpPr>
          <p:cNvPr id="32" name="Connector: Elbow 31">
            <a:extLst>
              <a:ext uri="{FF2B5EF4-FFF2-40B4-BE49-F238E27FC236}">
                <a16:creationId xmlns:a16="http://schemas.microsoft.com/office/drawing/2014/main" id="{DEDA363C-3005-4645-B7DB-F40145AB12E9}"/>
              </a:ext>
            </a:extLst>
          </p:cNvPr>
          <p:cNvCxnSpPr>
            <a:cxnSpLocks/>
            <a:stCxn id="18" idx="2"/>
            <a:endCxn id="29" idx="0"/>
          </p:cNvCxnSpPr>
          <p:nvPr/>
        </p:nvCxnSpPr>
        <p:spPr>
          <a:xfrm rot="16200000" flipH="1">
            <a:off x="9302557" y="3573119"/>
            <a:ext cx="338093" cy="930771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or: Elbow 34">
            <a:extLst>
              <a:ext uri="{FF2B5EF4-FFF2-40B4-BE49-F238E27FC236}">
                <a16:creationId xmlns:a16="http://schemas.microsoft.com/office/drawing/2014/main" id="{9D037D8C-017A-42CA-8410-91DD4BD188DB}"/>
              </a:ext>
            </a:extLst>
          </p:cNvPr>
          <p:cNvCxnSpPr>
            <a:cxnSpLocks/>
            <a:stCxn id="18" idx="2"/>
            <a:endCxn id="28" idx="0"/>
          </p:cNvCxnSpPr>
          <p:nvPr/>
        </p:nvCxnSpPr>
        <p:spPr>
          <a:xfrm rot="5400000">
            <a:off x="8367758" y="3569091"/>
            <a:ext cx="338093" cy="938828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35F3D560-0C34-46E0-A779-34FA98E9DFB2}"/>
              </a:ext>
            </a:extLst>
          </p:cNvPr>
          <p:cNvCxnSpPr>
            <a:cxnSpLocks/>
            <a:stCxn id="18" idx="2"/>
            <a:endCxn id="30" idx="0"/>
          </p:cNvCxnSpPr>
          <p:nvPr/>
        </p:nvCxnSpPr>
        <p:spPr>
          <a:xfrm>
            <a:off x="9006218" y="3869459"/>
            <a:ext cx="1028" cy="33809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386D798E-2216-454B-9FB7-EFC8192B0B2A}"/>
              </a:ext>
            </a:extLst>
          </p:cNvPr>
          <p:cNvCxnSpPr>
            <a:cxnSpLocks/>
            <a:stCxn id="16" idx="2"/>
            <a:endCxn id="26" idx="0"/>
          </p:cNvCxnSpPr>
          <p:nvPr/>
        </p:nvCxnSpPr>
        <p:spPr>
          <a:xfrm>
            <a:off x="2998196" y="3869459"/>
            <a:ext cx="0" cy="33535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7515AE20-986E-4301-ADCB-C5D880415770}"/>
              </a:ext>
            </a:extLst>
          </p:cNvPr>
          <p:cNvSpPr/>
          <p:nvPr/>
        </p:nvSpPr>
        <p:spPr>
          <a:xfrm>
            <a:off x="5126756" y="3240891"/>
            <a:ext cx="1799991" cy="628568"/>
          </a:xfrm>
          <a:prstGeom prst="rect">
            <a:avLst/>
          </a:prstGeom>
          <a:solidFill>
            <a:srgbClr val="DA96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4286" tIns="17143" rIns="34286" bIns="1714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479"/>
            <a:r>
              <a:rPr lang="en-US" sz="1613" dirty="0">
                <a:solidFill>
                  <a:prstClr val="white"/>
                </a:solidFill>
                <a:latin typeface="Calibri Light" panose="020F0302020204030204" pitchFamily="34" charset="0"/>
              </a:rPr>
              <a:t>Data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7D453C1-AE64-4B69-BA38-A10BBA82050D}"/>
              </a:ext>
            </a:extLst>
          </p:cNvPr>
          <p:cNvCxnSpPr>
            <a:cxnSpLocks/>
            <a:stCxn id="6" idx="2"/>
            <a:endCxn id="19" idx="0"/>
          </p:cNvCxnSpPr>
          <p:nvPr/>
        </p:nvCxnSpPr>
        <p:spPr>
          <a:xfrm>
            <a:off x="6024206" y="2606847"/>
            <a:ext cx="2544" cy="6340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or: Elbow 24">
            <a:extLst>
              <a:ext uri="{FF2B5EF4-FFF2-40B4-BE49-F238E27FC236}">
                <a16:creationId xmlns:a16="http://schemas.microsoft.com/office/drawing/2014/main" id="{124CEFF6-84AD-4C94-BF57-6B102EE047EC}"/>
              </a:ext>
            </a:extLst>
          </p:cNvPr>
          <p:cNvCxnSpPr>
            <a:cxnSpLocks/>
            <a:stCxn id="19" idx="2"/>
            <a:endCxn id="31" idx="0"/>
          </p:cNvCxnSpPr>
          <p:nvPr/>
        </p:nvCxnSpPr>
        <p:spPr>
          <a:xfrm rot="16200000" flipH="1">
            <a:off x="6137559" y="3758652"/>
            <a:ext cx="338093" cy="559706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42F732FD-4958-4F2F-8506-DFB181A62688}"/>
              </a:ext>
            </a:extLst>
          </p:cNvPr>
          <p:cNvSpPr/>
          <p:nvPr/>
        </p:nvSpPr>
        <p:spPr>
          <a:xfrm>
            <a:off x="6204772" y="4207552"/>
            <a:ext cx="763372" cy="628568"/>
          </a:xfrm>
          <a:prstGeom prst="rect">
            <a:avLst/>
          </a:prstGeom>
          <a:solidFill>
            <a:srgbClr val="F2DD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4286" tIns="17143" rIns="34286" bIns="1714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479"/>
            <a:r>
              <a:rPr lang="en-US" sz="1200" dirty="0">
                <a:solidFill>
                  <a:prstClr val="black"/>
                </a:solidFill>
                <a:latin typeface="Calibri Light" panose="020F0302020204030204" pitchFamily="34" charset="0"/>
              </a:rPr>
              <a:t>Claims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9C4AA5E-0D3C-41AB-998B-85942C74E471}"/>
              </a:ext>
            </a:extLst>
          </p:cNvPr>
          <p:cNvSpPr/>
          <p:nvPr/>
        </p:nvSpPr>
        <p:spPr>
          <a:xfrm>
            <a:off x="5032992" y="4207552"/>
            <a:ext cx="763372" cy="628568"/>
          </a:xfrm>
          <a:prstGeom prst="rect">
            <a:avLst/>
          </a:prstGeom>
          <a:solidFill>
            <a:srgbClr val="F2DD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4286" tIns="17143" rIns="34286" bIns="1714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479"/>
            <a:r>
              <a:rPr lang="en-US" sz="1200" dirty="0">
                <a:solidFill>
                  <a:prstClr val="black"/>
                </a:solidFill>
                <a:latin typeface="Calibri Light" panose="020F0302020204030204" pitchFamily="34" charset="0"/>
              </a:rPr>
              <a:t>EMRs</a:t>
            </a:r>
          </a:p>
        </p:txBody>
      </p:sp>
      <p:cxnSp>
        <p:nvCxnSpPr>
          <p:cNvPr id="34" name="Connector: Elbow 33">
            <a:extLst>
              <a:ext uri="{FF2B5EF4-FFF2-40B4-BE49-F238E27FC236}">
                <a16:creationId xmlns:a16="http://schemas.microsoft.com/office/drawing/2014/main" id="{2B6BFA20-C67F-4398-9F0C-395FFBF8A377}"/>
              </a:ext>
            </a:extLst>
          </p:cNvPr>
          <p:cNvCxnSpPr>
            <a:cxnSpLocks/>
            <a:stCxn id="19" idx="2"/>
            <a:endCxn id="33" idx="0"/>
          </p:cNvCxnSpPr>
          <p:nvPr/>
        </p:nvCxnSpPr>
        <p:spPr>
          <a:xfrm rot="5400000">
            <a:off x="5551669" y="3732468"/>
            <a:ext cx="338093" cy="612074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08917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search engine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4334" y="1231515"/>
            <a:ext cx="5699776" cy="4695154"/>
          </a:xfrm>
        </p:spPr>
      </p:pic>
      <p:sp>
        <p:nvSpPr>
          <p:cNvPr id="8" name="TextBox 7"/>
          <p:cNvSpPr txBox="1"/>
          <p:nvPr/>
        </p:nvSpPr>
        <p:spPr>
          <a:xfrm>
            <a:off x="3761876" y="3832490"/>
            <a:ext cx="2704235" cy="113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08" indent="-214308">
              <a:buFont typeface="Arial" charset="0"/>
              <a:buChar char="•"/>
            </a:pPr>
            <a:r>
              <a:rPr lang="en-US" sz="1351" dirty="0"/>
              <a:t>Diagnosis and procedure codes</a:t>
            </a:r>
          </a:p>
          <a:p>
            <a:pPr marL="214308" indent="-214308">
              <a:buFont typeface="Arial" charset="0"/>
              <a:buChar char="•"/>
            </a:pPr>
            <a:r>
              <a:rPr lang="en-US" sz="1351" dirty="0"/>
              <a:t>Clinical notes</a:t>
            </a:r>
          </a:p>
          <a:p>
            <a:pPr marL="214308" indent="-214308">
              <a:buFont typeface="Arial" charset="0"/>
              <a:buChar char="•"/>
            </a:pPr>
            <a:r>
              <a:rPr lang="en-US" sz="1351" dirty="0"/>
              <a:t>Lab results</a:t>
            </a:r>
          </a:p>
          <a:p>
            <a:pPr marL="214308" indent="-214308">
              <a:buFont typeface="Arial" charset="0"/>
              <a:buChar char="•"/>
            </a:pPr>
            <a:r>
              <a:rPr lang="en-US" sz="1351" dirty="0"/>
              <a:t>Vital signs</a:t>
            </a:r>
          </a:p>
          <a:p>
            <a:pPr marL="214308" indent="-214308">
              <a:buFont typeface="Arial" charset="0"/>
              <a:buChar char="•"/>
            </a:pPr>
            <a:r>
              <a:rPr lang="en-US" sz="1351" dirty="0"/>
              <a:t>Inpatient and outpatient visits</a:t>
            </a:r>
          </a:p>
        </p:txBody>
      </p:sp>
      <p:pic>
        <p:nvPicPr>
          <p:cNvPr id="10" name="Content Placeholder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29421"/>
          <a:stretch/>
        </p:blipFill>
        <p:spPr>
          <a:xfrm>
            <a:off x="3352978" y="1628645"/>
            <a:ext cx="6002127" cy="494293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57124" y="1681982"/>
            <a:ext cx="3699092" cy="42056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133" dirty="0" err="1">
                <a:latin typeface="Arial" panose="020B0604020202020204" pitchFamily="34" charset="0"/>
                <a:cs typeface="Arial" panose="020B0604020202020204" pitchFamily="34" charset="0"/>
              </a:rPr>
              <a:t>www.tinyurl.com</a:t>
            </a:r>
            <a:r>
              <a:rPr lang="en-US" sz="2133" dirty="0">
                <a:latin typeface="Arial" panose="020B0604020202020204" pitchFamily="34" charset="0"/>
                <a:cs typeface="Arial" panose="020B0604020202020204" pitchFamily="34" charset="0"/>
              </a:rPr>
              <a:t>/search-</a:t>
            </a:r>
            <a:r>
              <a:rPr lang="en-US" sz="2133" dirty="0" err="1">
                <a:latin typeface="Arial" panose="020B0604020202020204" pitchFamily="34" charset="0"/>
                <a:cs typeface="Arial" panose="020B0604020202020204" pitchFamily="34" charset="0"/>
              </a:rPr>
              <a:t>ehr</a:t>
            </a:r>
            <a:endParaRPr lang="en-US" sz="2133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DFD81ED-3F6E-2D47-97E5-397F2044A0A8}"/>
              </a:ext>
            </a:extLst>
          </p:cNvPr>
          <p:cNvSpPr/>
          <p:nvPr/>
        </p:nvSpPr>
        <p:spPr>
          <a:xfrm>
            <a:off x="3898635" y="1239994"/>
            <a:ext cx="5277350" cy="315415"/>
          </a:xfrm>
          <a:prstGeom prst="rect">
            <a:avLst/>
          </a:prstGeom>
          <a:solidFill>
            <a:srgbClr val="1E2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rgbClr val="1F1F1F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3B91672-7CA2-DE42-B36F-A3F7CAC5D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D9EA7-9EE8-254C-A8D8-3988417CC2B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872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BABCC-8EE7-2341-B73B-5BF1C03F6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data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92BE106-A635-A24D-8269-7CF8863279FF}"/>
              </a:ext>
            </a:extLst>
          </p:cNvPr>
          <p:cNvSpPr/>
          <p:nvPr/>
        </p:nvSpPr>
        <p:spPr>
          <a:xfrm>
            <a:off x="5426561" y="1361017"/>
            <a:ext cx="1711344" cy="50186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 Light" panose="020F0302020204030204" pitchFamily="34" charset="0"/>
              </a:rPr>
              <a:t>ETL</a:t>
            </a:r>
          </a:p>
        </p:txBody>
      </p:sp>
      <p:cxnSp>
        <p:nvCxnSpPr>
          <p:cNvPr id="28" name="Connector: Elbow 15">
            <a:extLst>
              <a:ext uri="{FF2B5EF4-FFF2-40B4-BE49-F238E27FC236}">
                <a16:creationId xmlns:a16="http://schemas.microsoft.com/office/drawing/2014/main" id="{F5595E1C-27BA-AC49-BA94-5D0342124EEF}"/>
              </a:ext>
            </a:extLst>
          </p:cNvPr>
          <p:cNvCxnSpPr>
            <a:cxnSpLocks/>
            <a:stCxn id="24" idx="3"/>
            <a:endCxn id="27" idx="1"/>
          </p:cNvCxnSpPr>
          <p:nvPr/>
        </p:nvCxnSpPr>
        <p:spPr>
          <a:xfrm>
            <a:off x="3945282" y="1988589"/>
            <a:ext cx="1481279" cy="1881736"/>
          </a:xfrm>
          <a:prstGeom prst="bentConnector3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EB99C406-75F3-9442-8A38-8015B0072F51}"/>
              </a:ext>
            </a:extLst>
          </p:cNvPr>
          <p:cNvCxnSpPr>
            <a:cxnSpLocks/>
            <a:stCxn id="25" idx="3"/>
            <a:endCxn id="27" idx="1"/>
          </p:cNvCxnSpPr>
          <p:nvPr/>
        </p:nvCxnSpPr>
        <p:spPr>
          <a:xfrm flipV="1">
            <a:off x="3945282" y="3870325"/>
            <a:ext cx="1481279" cy="772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or: Elbow 19">
            <a:extLst>
              <a:ext uri="{FF2B5EF4-FFF2-40B4-BE49-F238E27FC236}">
                <a16:creationId xmlns:a16="http://schemas.microsoft.com/office/drawing/2014/main" id="{22FFDFCA-460D-804B-AA02-7D69F2D2D4C2}"/>
              </a:ext>
            </a:extLst>
          </p:cNvPr>
          <p:cNvCxnSpPr>
            <a:cxnSpLocks/>
            <a:stCxn id="26" idx="3"/>
            <a:endCxn id="27" idx="1"/>
          </p:cNvCxnSpPr>
          <p:nvPr/>
        </p:nvCxnSpPr>
        <p:spPr>
          <a:xfrm flipV="1">
            <a:off x="3945282" y="3870325"/>
            <a:ext cx="1481279" cy="1882865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Group 60">
            <a:extLst>
              <a:ext uri="{FF2B5EF4-FFF2-40B4-BE49-F238E27FC236}">
                <a16:creationId xmlns:a16="http://schemas.microsoft.com/office/drawing/2014/main" id="{8755051D-5F50-3349-937A-D7F7982EE9BA}"/>
              </a:ext>
            </a:extLst>
          </p:cNvPr>
          <p:cNvGrpSpPr/>
          <p:nvPr/>
        </p:nvGrpSpPr>
        <p:grpSpPr>
          <a:xfrm>
            <a:off x="1384962" y="1257069"/>
            <a:ext cx="2560320" cy="1463040"/>
            <a:chOff x="1709529" y="2877013"/>
            <a:chExt cx="2560320" cy="146304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3F3D127-70CB-0E4D-8224-1AA98C8020E9}"/>
                </a:ext>
              </a:extLst>
            </p:cNvPr>
            <p:cNvSpPr/>
            <p:nvPr/>
          </p:nvSpPr>
          <p:spPr>
            <a:xfrm>
              <a:off x="1709529" y="2877013"/>
              <a:ext cx="2560320" cy="146304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Calibri Light" panose="020F0302020204030204" pitchFamily="34" charset="0"/>
                </a:rPr>
                <a:t>Stanford EMRs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9E6827AB-3035-B141-B13C-58F9422BD9B1}"/>
                </a:ext>
              </a:extLst>
            </p:cNvPr>
            <p:cNvSpPr/>
            <p:nvPr/>
          </p:nvSpPr>
          <p:spPr>
            <a:xfrm>
              <a:off x="1938129" y="3678161"/>
              <a:ext cx="2103120" cy="54702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alibri Light" panose="020F0302020204030204" pitchFamily="34" charset="0"/>
                </a:rPr>
                <a:t>3 million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E0257C02-0412-454C-8BA6-4E11D80698FE}"/>
              </a:ext>
            </a:extLst>
          </p:cNvPr>
          <p:cNvGrpSpPr/>
          <p:nvPr/>
        </p:nvGrpSpPr>
        <p:grpSpPr>
          <a:xfrm>
            <a:off x="1384962" y="3146534"/>
            <a:ext cx="2560320" cy="1463040"/>
            <a:chOff x="1709529" y="5394314"/>
            <a:chExt cx="2560320" cy="146304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A89FB22-CF6E-BA41-8562-8692840BA945}"/>
                </a:ext>
              </a:extLst>
            </p:cNvPr>
            <p:cNvSpPr/>
            <p:nvPr/>
          </p:nvSpPr>
          <p:spPr>
            <a:xfrm>
              <a:off x="1709529" y="5394314"/>
              <a:ext cx="2560320" cy="1463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Calibri Light" panose="020F0302020204030204" pitchFamily="34" charset="0"/>
                </a:rPr>
                <a:t>Optum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843A9210-2DEA-F343-9E4E-AAE27E9C14F1}"/>
                </a:ext>
              </a:extLst>
            </p:cNvPr>
            <p:cNvSpPr/>
            <p:nvPr/>
          </p:nvSpPr>
          <p:spPr>
            <a:xfrm>
              <a:off x="1938129" y="6153260"/>
              <a:ext cx="2103120" cy="5486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alibri Light" panose="020F0302020204030204" pitchFamily="34" charset="0"/>
                </a:rPr>
                <a:t>53 million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93EF23E7-58C0-AD48-847E-1D91EBADD8CD}"/>
              </a:ext>
            </a:extLst>
          </p:cNvPr>
          <p:cNvGrpSpPr/>
          <p:nvPr/>
        </p:nvGrpSpPr>
        <p:grpSpPr>
          <a:xfrm>
            <a:off x="1384962" y="5021670"/>
            <a:ext cx="2560320" cy="1463040"/>
            <a:chOff x="649816" y="7925368"/>
            <a:chExt cx="2560320" cy="1463040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1A48F42-00FD-2440-99E7-19ED78C333A7}"/>
                </a:ext>
              </a:extLst>
            </p:cNvPr>
            <p:cNvSpPr/>
            <p:nvPr/>
          </p:nvSpPr>
          <p:spPr>
            <a:xfrm>
              <a:off x="649816" y="7925368"/>
              <a:ext cx="2560320" cy="1463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Calibri Light" panose="020F0302020204030204" pitchFamily="34" charset="0"/>
                </a:rPr>
                <a:t>IBM </a:t>
              </a:r>
              <a:r>
                <a:rPr lang="en-US" sz="2400" dirty="0" err="1">
                  <a:solidFill>
                    <a:schemeClr val="tx1"/>
                  </a:solidFill>
                  <a:latin typeface="Calibri Light" panose="020F0302020204030204" pitchFamily="34" charset="0"/>
                </a:rPr>
                <a:t>MarketScan</a:t>
              </a:r>
              <a:endParaRPr lang="en-US" sz="2400" dirty="0">
                <a:solidFill>
                  <a:schemeClr val="tx1"/>
                </a:solidFill>
                <a:latin typeface="Calibri Light" panose="020F0302020204030204" pitchFamily="34" charset="0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EE7A92A7-69D1-9744-901A-D0C85C8971C5}"/>
                </a:ext>
              </a:extLst>
            </p:cNvPr>
            <p:cNvSpPr/>
            <p:nvPr/>
          </p:nvSpPr>
          <p:spPr>
            <a:xfrm>
              <a:off x="878416" y="8670673"/>
              <a:ext cx="2103120" cy="5486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alibri Light" panose="020F0302020204030204" pitchFamily="34" charset="0"/>
                </a:rPr>
                <a:t>124 million</a:t>
              </a:r>
            </a:p>
          </p:txBody>
        </p: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F8C6FC33-1BB2-944D-A8AA-3A3944E2C399}"/>
              </a:ext>
            </a:extLst>
          </p:cNvPr>
          <p:cNvSpPr/>
          <p:nvPr/>
        </p:nvSpPr>
        <p:spPr>
          <a:xfrm>
            <a:off x="5530731" y="5455936"/>
            <a:ext cx="1503003" cy="8001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US" dirty="0">
                <a:solidFill>
                  <a:schemeClr val="tx1"/>
                </a:solidFill>
                <a:latin typeface="Calibri Light" panose="020F0302020204030204" pitchFamily="34" charset="0"/>
              </a:rPr>
              <a:t>OMOP CDM v5.3</a:t>
            </a:r>
          </a:p>
        </p:txBody>
      </p:sp>
      <p:cxnSp>
        <p:nvCxnSpPr>
          <p:cNvPr id="35" name="Connector: Elbow 53">
            <a:extLst>
              <a:ext uri="{FF2B5EF4-FFF2-40B4-BE49-F238E27FC236}">
                <a16:creationId xmlns:a16="http://schemas.microsoft.com/office/drawing/2014/main" id="{92671B4B-D5D7-524E-AC65-00042D8CEE3D}"/>
              </a:ext>
            </a:extLst>
          </p:cNvPr>
          <p:cNvCxnSpPr>
            <a:cxnSpLocks/>
            <a:stCxn id="27" idx="3"/>
            <a:endCxn id="36" idx="1"/>
          </p:cNvCxnSpPr>
          <p:nvPr/>
        </p:nvCxnSpPr>
        <p:spPr>
          <a:xfrm flipV="1">
            <a:off x="7137905" y="2063760"/>
            <a:ext cx="1070561" cy="1806565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F4067402-A9E2-A541-BAE5-8C27B2BC66BE}"/>
              </a:ext>
            </a:extLst>
          </p:cNvPr>
          <p:cNvSpPr/>
          <p:nvPr/>
        </p:nvSpPr>
        <p:spPr>
          <a:xfrm>
            <a:off x="8208466" y="1332240"/>
            <a:ext cx="2560320" cy="1463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 Light" panose="020F0302020204030204" pitchFamily="34" charset="0"/>
              </a:rPr>
              <a:t>ACE over Stanford data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2F7EAE2-4C35-E045-A357-EB6379BE74D1}"/>
              </a:ext>
            </a:extLst>
          </p:cNvPr>
          <p:cNvSpPr/>
          <p:nvPr/>
        </p:nvSpPr>
        <p:spPr>
          <a:xfrm>
            <a:off x="8198233" y="3138805"/>
            <a:ext cx="2560320" cy="146304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 Light" panose="020F0302020204030204" pitchFamily="34" charset="0"/>
              </a:rPr>
              <a:t>ACE over Optum data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50C0ECB-665B-C540-A9E3-AEDB584E71BD}"/>
              </a:ext>
            </a:extLst>
          </p:cNvPr>
          <p:cNvSpPr/>
          <p:nvPr/>
        </p:nvSpPr>
        <p:spPr>
          <a:xfrm>
            <a:off x="8215393" y="4887816"/>
            <a:ext cx="2560320" cy="146304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 Light" panose="020F0302020204030204" pitchFamily="34" charset="0"/>
              </a:rPr>
              <a:t>ACE over IBM </a:t>
            </a:r>
            <a:r>
              <a:rPr lang="en-US" sz="2400" dirty="0" err="1">
                <a:solidFill>
                  <a:schemeClr val="tx1"/>
                </a:solidFill>
                <a:latin typeface="Calibri Light" panose="020F0302020204030204" pitchFamily="34" charset="0"/>
              </a:rPr>
              <a:t>MarketScan</a:t>
            </a:r>
            <a:r>
              <a:rPr lang="en-US" sz="2400" dirty="0">
                <a:solidFill>
                  <a:schemeClr val="tx1"/>
                </a:solidFill>
                <a:latin typeface="Calibri Light" panose="020F0302020204030204" pitchFamily="34" charset="0"/>
              </a:rPr>
              <a:t> data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A9E5FEF-EBAD-A94F-9748-F38550BBCE3C}"/>
              </a:ext>
            </a:extLst>
          </p:cNvPr>
          <p:cNvSpPr/>
          <p:nvPr/>
        </p:nvSpPr>
        <p:spPr>
          <a:xfrm>
            <a:off x="8443993" y="3944239"/>
            <a:ext cx="2103120" cy="54864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 Light" panose="020F0302020204030204" pitchFamily="34" charset="0"/>
              </a:rPr>
              <a:t>Postgres DB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347E788E-E308-0243-8E2D-5692206B3729}"/>
              </a:ext>
            </a:extLst>
          </p:cNvPr>
          <p:cNvCxnSpPr>
            <a:cxnSpLocks/>
            <a:stCxn id="27" idx="3"/>
            <a:endCxn id="37" idx="1"/>
          </p:cNvCxnSpPr>
          <p:nvPr/>
        </p:nvCxnSpPr>
        <p:spPr>
          <a:xfrm>
            <a:off x="7137905" y="3870325"/>
            <a:ext cx="106032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or: Elbow 66">
            <a:extLst>
              <a:ext uri="{FF2B5EF4-FFF2-40B4-BE49-F238E27FC236}">
                <a16:creationId xmlns:a16="http://schemas.microsoft.com/office/drawing/2014/main" id="{EA8DAB4F-872B-F241-A8B9-A052F739E55F}"/>
              </a:ext>
            </a:extLst>
          </p:cNvPr>
          <p:cNvCxnSpPr>
            <a:cxnSpLocks/>
            <a:stCxn id="27" idx="3"/>
            <a:endCxn id="38" idx="1"/>
          </p:cNvCxnSpPr>
          <p:nvPr/>
        </p:nvCxnSpPr>
        <p:spPr>
          <a:xfrm>
            <a:off x="7137905" y="3870325"/>
            <a:ext cx="1077488" cy="1749011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44617881-5A54-6A4D-8BEA-E8E6D7E6CB45}"/>
              </a:ext>
            </a:extLst>
          </p:cNvPr>
          <p:cNvSpPr/>
          <p:nvPr/>
        </p:nvSpPr>
        <p:spPr>
          <a:xfrm>
            <a:off x="8443993" y="5715724"/>
            <a:ext cx="2103120" cy="54864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 Light" panose="020F0302020204030204" pitchFamily="34" charset="0"/>
              </a:rPr>
              <a:t>Postgres DB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2D9236A8-61EA-6F4A-BF93-B308FFE08A59}"/>
              </a:ext>
            </a:extLst>
          </p:cNvPr>
          <p:cNvSpPr/>
          <p:nvPr/>
        </p:nvSpPr>
        <p:spPr>
          <a:xfrm>
            <a:off x="8437064" y="2144083"/>
            <a:ext cx="2103120" cy="5486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 Light" panose="020F0302020204030204" pitchFamily="34" charset="0"/>
              </a:rPr>
              <a:t>Postgres DB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CC93CD3-A70A-694F-A176-4D67FA40C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D9EA7-9EE8-254C-A8D8-3988417CC2B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9549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5353738"/>
              </p:ext>
            </p:extLst>
          </p:nvPr>
        </p:nvGraphicFramePr>
        <p:xfrm>
          <a:off x="2831390" y="1418167"/>
          <a:ext cx="8371684" cy="4585124"/>
        </p:xfrm>
        <a:graphic>
          <a:graphicData uri="http://schemas.openxmlformats.org/drawingml/2006/table">
            <a:tbl>
              <a:tblPr bandRow="1">
                <a:tableStyleId>{21E4AEA4-8DFA-4A89-87EB-49C32662AFE0}</a:tableStyleId>
              </a:tblPr>
              <a:tblGrid>
                <a:gridCol w="8371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46281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37056" marR="137056"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46281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37056" marR="137056"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46281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37056" marR="137056" marT="60960" marB="60960">
                    <a:solidFill>
                      <a:srgbClr val="F2DD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46281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137056" marR="137056" marT="60960" marB="60960">
                    <a:solidFill>
                      <a:srgbClr val="D8E4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The process: 24 to 72 hours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9427" y="1574593"/>
            <a:ext cx="194476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Requesting</a:t>
            </a:r>
          </a:p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physician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9427" y="2783191"/>
            <a:ext cx="19207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Informatics</a:t>
            </a:r>
          </a:p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physician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0706" y="3876976"/>
            <a:ext cx="1646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EHR data specialist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58146" y="4979559"/>
            <a:ext cx="1646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Data scientist</a:t>
            </a:r>
          </a:p>
        </p:txBody>
      </p:sp>
      <p:sp>
        <p:nvSpPr>
          <p:cNvPr id="6" name="Rectangle 5"/>
          <p:cNvSpPr/>
          <p:nvPr/>
        </p:nvSpPr>
        <p:spPr>
          <a:xfrm>
            <a:off x="2843265" y="1446511"/>
            <a:ext cx="1022856" cy="1118353"/>
          </a:xfrm>
          <a:prstGeom prst="rect">
            <a:avLst/>
          </a:prstGeom>
          <a:solidFill>
            <a:srgbClr val="4F81BD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Request consult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887547" y="1446511"/>
            <a:ext cx="1022856" cy="2289977"/>
          </a:xfrm>
          <a:prstGeom prst="rect">
            <a:avLst/>
          </a:prstGeom>
          <a:solidFill>
            <a:srgbClr val="4F81BD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Refine clinical question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931829" y="2567450"/>
            <a:ext cx="1022856" cy="2289977"/>
          </a:xfrm>
          <a:prstGeom prst="rect">
            <a:avLst/>
          </a:prstGeom>
          <a:solidFill>
            <a:srgbClr val="4F81BD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33" dirty="0">
                <a:latin typeface="Arial" panose="020B0604020202020204" pitchFamily="34" charset="0"/>
                <a:cs typeface="Arial" panose="020B0604020202020204" pitchFamily="34" charset="0"/>
              </a:rPr>
              <a:t>Create definitions for exposures and outcomes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976111" y="3739074"/>
            <a:ext cx="1022856" cy="1118353"/>
          </a:xfrm>
          <a:prstGeom prst="rect">
            <a:avLst/>
          </a:prstGeom>
          <a:solidFill>
            <a:srgbClr val="4F81BD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Build patient cohorts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020393" y="4863361"/>
            <a:ext cx="1049832" cy="1139932"/>
          </a:xfrm>
          <a:prstGeom prst="rect">
            <a:avLst/>
          </a:prstGeom>
          <a:solidFill>
            <a:srgbClr val="4F81BD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67" dirty="0">
                <a:latin typeface="Arial" panose="020B0604020202020204" pitchFamily="34" charset="0"/>
                <a:cs typeface="Arial" panose="020B0604020202020204" pitchFamily="34" charset="0"/>
              </a:rPr>
              <a:t>Perform statistical analysis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091651" y="2575374"/>
            <a:ext cx="1022856" cy="3427919"/>
          </a:xfrm>
          <a:prstGeom prst="rect">
            <a:avLst/>
          </a:prstGeom>
          <a:solidFill>
            <a:srgbClr val="4F81BD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Write consult report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135933" y="1443767"/>
            <a:ext cx="1022856" cy="3406340"/>
          </a:xfrm>
          <a:prstGeom prst="rect">
            <a:avLst/>
          </a:prstGeom>
          <a:solidFill>
            <a:srgbClr val="4F81BD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Review results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180218" y="1443769"/>
            <a:ext cx="1022856" cy="1118353"/>
          </a:xfrm>
          <a:prstGeom prst="rect">
            <a:avLst/>
          </a:prstGeom>
          <a:solidFill>
            <a:srgbClr val="4F81BD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67" dirty="0">
                <a:latin typeface="Arial" panose="020B0604020202020204" pitchFamily="34" charset="0"/>
                <a:cs typeface="Arial" panose="020B0604020202020204" pitchFamily="34" charset="0"/>
              </a:rPr>
              <a:t>Apply evidence to clinical decision</a:t>
            </a:r>
          </a:p>
        </p:txBody>
      </p:sp>
      <p:sp>
        <p:nvSpPr>
          <p:cNvPr id="18" name="Right Brace 17">
            <a:extLst>
              <a:ext uri="{FF2B5EF4-FFF2-40B4-BE49-F238E27FC236}">
                <a16:creationId xmlns:a16="http://schemas.microsoft.com/office/drawing/2014/main" id="{AB05FD5A-F7CE-6546-AEB6-2CE21E6C0990}"/>
              </a:ext>
            </a:extLst>
          </p:cNvPr>
          <p:cNvSpPr/>
          <p:nvPr/>
        </p:nvSpPr>
        <p:spPr>
          <a:xfrm rot="5400000">
            <a:off x="5427822" y="4597529"/>
            <a:ext cx="155303" cy="3023516"/>
          </a:xfrm>
          <a:prstGeom prst="rightBrac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C5FF4FD-FDEA-C343-A789-A4DBB9C6EDDC}"/>
              </a:ext>
            </a:extLst>
          </p:cNvPr>
          <p:cNvSpPr/>
          <p:nvPr/>
        </p:nvSpPr>
        <p:spPr>
          <a:xfrm>
            <a:off x="4465916" y="6216261"/>
            <a:ext cx="19434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816479"/>
            <a:r>
              <a:rPr lang="en-US" b="1" dirty="0">
                <a:solidFill>
                  <a:prstClr val="black"/>
                </a:solidFill>
                <a:latin typeface="Calibri Light" panose="020F0302020204030204" pitchFamily="34" charset="0"/>
              </a:rPr>
              <a:t>ACE search engine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935B88A-0647-4846-877E-45F433A34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51878-7ED9-1E4F-91BF-BC01CCAC07E9}" type="slidenum">
              <a:rPr lang="en-US" smtClean="0"/>
              <a:t>11</a:t>
            </a:fld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9341FAAA-A4B4-EB44-BA85-D1685347A3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5736" y="1861527"/>
            <a:ext cx="3114117" cy="2745946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23C4CF38-FF1F-0C40-8084-3A4F1C3F48FB}"/>
              </a:ext>
            </a:extLst>
          </p:cNvPr>
          <p:cNvSpPr txBox="1"/>
          <p:nvPr/>
        </p:nvSpPr>
        <p:spPr>
          <a:xfrm>
            <a:off x="3884850" y="2783191"/>
            <a:ext cx="3114117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42887" indent="-342887" defTabSz="548548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600" dirty="0">
                <a:solidFill>
                  <a:srgbClr val="55565A"/>
                </a:solidFill>
                <a:latin typeface="Calibri"/>
                <a:ea typeface="+mn-ea"/>
              </a:rPr>
              <a:t>Phenotype definition</a:t>
            </a:r>
          </a:p>
          <a:p>
            <a:pPr marL="342887" indent="-342887" defTabSz="548548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600" dirty="0">
                <a:solidFill>
                  <a:srgbClr val="55565A"/>
                </a:solidFill>
                <a:latin typeface="Calibri"/>
                <a:ea typeface="+mn-ea"/>
              </a:rPr>
              <a:t>Knowledge graph use</a:t>
            </a:r>
          </a:p>
          <a:p>
            <a:pPr marL="342887" indent="-342887" defTabSz="548548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600" dirty="0">
                <a:solidFill>
                  <a:srgbClr val="55565A"/>
                </a:solidFill>
                <a:latin typeface="Calibri"/>
                <a:ea typeface="+mn-ea"/>
              </a:rPr>
              <a:t>Cohort generation</a:t>
            </a:r>
          </a:p>
          <a:p>
            <a:pPr marL="342887" indent="-342887" defTabSz="548548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600" dirty="0">
                <a:solidFill>
                  <a:srgbClr val="55565A"/>
                </a:solidFill>
                <a:latin typeface="Calibri"/>
                <a:ea typeface="+mn-ea"/>
              </a:rPr>
              <a:t>Searching timelines</a:t>
            </a:r>
          </a:p>
        </p:txBody>
      </p:sp>
    </p:spTree>
    <p:extLst>
      <p:ext uri="{BB962C8B-B14F-4D97-AF65-F5344CB8AC3E}">
        <p14:creationId xmlns:p14="http://schemas.microsoft.com/office/powerpoint/2010/main" val="175862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6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9" grpId="0" animBg="1"/>
      <p:bldP spid="18" grpId="0" animBg="1"/>
      <p:bldP spid="20" grpId="0"/>
      <p:bldP spid="2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A0E78-28CC-1C41-A275-F7123AFF6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software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6CAA46-0885-C04F-AB92-353B877418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ACE search engine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Available via Odysseus Inc. with support, or academic license via Stanford with no support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Push button installation and deployment  </a:t>
            </a:r>
          </a:p>
          <a:p>
            <a:pPr lvl="2"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Statistical analysis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Uses publicly available R libraries, including OHDSI </a:t>
            </a:r>
            <a:r>
              <a:rPr lang="en-US" dirty="0" err="1"/>
              <a:t>CohortMethod</a:t>
            </a:r>
            <a:endParaRPr lang="en-US" dirty="0"/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Push button environment setup and installation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AF72C5-A158-7B4F-B594-E013D9293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D9EA7-9EE8-254C-A8D8-3988417CC2B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871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EDFCB0-BC84-7247-9AC3-93FE0283D8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Use </a:t>
            </a:r>
            <a:r>
              <a:rPr lang="en-US" dirty="0" err="1"/>
              <a:t>CohortMethod’s</a:t>
            </a:r>
            <a:r>
              <a:rPr lang="en-US" dirty="0"/>
              <a:t> data diagnostics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Use negative controls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E-values to quantify the degree of confounding that can produce the observed effect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Ask the question using multiple datasets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Schedule an in-person debrief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41C82D-8D30-5743-B8E5-C2D4DE0CA6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/>
          <a:lstStyle/>
          <a:p>
            <a:r>
              <a:rPr lang="en-US" dirty="0"/>
              <a:t>What we do to not be wrong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9D0160-DDE9-E147-B6C4-26C89507C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51878-7ED9-1E4F-91BF-BC01CCAC07E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139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0FE6D-9702-1E48-ACAF-6B69A030C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from the first 100 consults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753DC46-0652-3449-A0BD-E1C58FBBC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48548" fontAlgn="auto">
              <a:spcBef>
                <a:spcPts val="0"/>
              </a:spcBef>
              <a:spcAft>
                <a:spcPts val="0"/>
              </a:spcAft>
              <a:defRPr/>
            </a:pPr>
            <a:fld id="{2066355A-084C-D24E-9AD2-7E4FC41EA627}" type="slidenum">
              <a:rPr lang="en-US" sz="1330">
                <a:solidFill>
                  <a:schemeClr val="bg1">
                    <a:lumMod val="50000"/>
                  </a:schemeClr>
                </a:solidFill>
                <a:ea typeface="+mn-ea"/>
                <a:cs typeface="Arial" panose="020B0604020202020204" pitchFamily="34" charset="0"/>
              </a:rPr>
              <a:pPr defTabSz="548548" fontAlgn="auto">
                <a:spcBef>
                  <a:spcPts val="0"/>
                </a:spcBef>
                <a:spcAft>
                  <a:spcPts val="0"/>
                </a:spcAft>
                <a:defRPr/>
              </a:pPr>
              <a:t>14</a:t>
            </a:fld>
            <a:endParaRPr lang="en-US" sz="1330" dirty="0">
              <a:solidFill>
                <a:schemeClr val="bg1">
                  <a:lumMod val="50000"/>
                </a:schemeClr>
              </a:solidFill>
              <a:ea typeface="+mn-ea"/>
              <a:cs typeface="Arial" panose="020B06040202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57CCA7E-8EF0-DB43-913F-34F6CEE36C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532" b="7611"/>
          <a:stretch/>
        </p:blipFill>
        <p:spPr bwMode="auto">
          <a:xfrm>
            <a:off x="769526" y="1539240"/>
            <a:ext cx="4851978" cy="4006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0EB598B-7C8F-A845-A336-4D9705FAD1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7960" y="1761661"/>
            <a:ext cx="5983142" cy="4006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634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FEAD7-D101-4349-8F35-561301548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from the first 100 consults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E2FB434-41F7-8043-B16A-F442D4AA8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48548" fontAlgn="auto">
              <a:spcBef>
                <a:spcPts val="0"/>
              </a:spcBef>
              <a:spcAft>
                <a:spcPts val="0"/>
              </a:spcAft>
              <a:defRPr/>
            </a:pPr>
            <a:fld id="{2066355A-084C-D24E-9AD2-7E4FC41EA627}" type="slidenum">
              <a:rPr lang="en-US" sz="1330">
                <a:solidFill>
                  <a:schemeClr val="bg1">
                    <a:lumMod val="50000"/>
                  </a:schemeClr>
                </a:solidFill>
                <a:ea typeface="+mn-ea"/>
                <a:cs typeface="Arial" panose="020B0604020202020204" pitchFamily="34" charset="0"/>
              </a:rPr>
              <a:pPr defTabSz="548548" fontAlgn="auto">
                <a:spcBef>
                  <a:spcPts val="0"/>
                </a:spcBef>
                <a:spcAft>
                  <a:spcPts val="0"/>
                </a:spcAft>
                <a:defRPr/>
              </a:pPr>
              <a:t>15</a:t>
            </a:fld>
            <a:endParaRPr lang="en-US" sz="1330">
              <a:solidFill>
                <a:schemeClr val="bg1">
                  <a:lumMod val="50000"/>
                </a:schemeClr>
              </a:solidFill>
              <a:ea typeface="+mn-ea"/>
              <a:cs typeface="Arial" panose="020B0604020202020204" pitchFamily="34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A1483F9-539C-144A-A1E3-41A4956B3A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48418"/>
          <a:stretch/>
        </p:blipFill>
        <p:spPr bwMode="auto">
          <a:xfrm>
            <a:off x="872006" y="1835999"/>
            <a:ext cx="5223995" cy="359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223ECE0-CA0E-CF4C-AFDC-424E4166F7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7569" y="1857803"/>
            <a:ext cx="4772436" cy="3593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494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B68A8-EACF-CC43-80A5-BE4F157E5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from the first 100 consults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04C93E-C1DA-8E4C-96EC-3A978753C2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Access to EMRs has a substantial impact on our ability to complete consultations</a:t>
            </a:r>
          </a:p>
          <a:p>
            <a:pPr lvl="2"/>
            <a:r>
              <a:rPr lang="en-US" dirty="0"/>
              <a:t>36-40% of consultations completed using EMR data could be completed using insurance claims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High levels of agreement across datasets and patient matching methods</a:t>
            </a:r>
          </a:p>
          <a:p>
            <a:pPr lvl="2"/>
            <a:r>
              <a:rPr lang="en-US" dirty="0"/>
              <a:t>Comparing with two reference sets</a:t>
            </a:r>
          </a:p>
          <a:p>
            <a:pPr lvl="3"/>
            <a:r>
              <a:rPr lang="en-US" dirty="0"/>
              <a:t>13-22% were “false discoveries”</a:t>
            </a:r>
          </a:p>
          <a:p>
            <a:pPr lvl="3"/>
            <a:r>
              <a:rPr lang="en-US" dirty="0"/>
              <a:t>Applies to the 18 treatment effect estimation consults</a:t>
            </a:r>
          </a:p>
          <a:p>
            <a:pPr lvl="2"/>
            <a:r>
              <a:rPr lang="en-US" dirty="0"/>
              <a:t>Comparing across datasets (Truven, Optum)</a:t>
            </a:r>
          </a:p>
          <a:p>
            <a:pPr lvl="3"/>
            <a:r>
              <a:rPr lang="en-US" dirty="0"/>
              <a:t>Agreed 68-74% of the time</a:t>
            </a:r>
          </a:p>
          <a:p>
            <a:pPr lvl="3"/>
            <a:r>
              <a:rPr lang="en-US" dirty="0"/>
              <a:t>About the same rate as how often RCTs agree with each other</a:t>
            </a:r>
          </a:p>
          <a:p>
            <a:pPr lvl="2"/>
            <a:r>
              <a:rPr lang="en-US" dirty="0"/>
              <a:t>Comparing patient matching strategies</a:t>
            </a:r>
          </a:p>
          <a:p>
            <a:pPr lvl="3"/>
            <a:r>
              <a:rPr lang="en-US" dirty="0"/>
              <a:t>Agreed 79% of the time</a:t>
            </a:r>
          </a:p>
          <a:p>
            <a:pPr lvl="3"/>
            <a:endParaRPr lang="en-US" dirty="0"/>
          </a:p>
          <a:p>
            <a:pPr lvl="3"/>
            <a:endParaRPr lang="en-US" dirty="0"/>
          </a:p>
          <a:p>
            <a:pPr lvl="2"/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3907F72-229F-EC46-BF21-2078728A6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51878-7ED9-1E4F-91BF-BC01CCAC07E9}" type="slidenum">
              <a:rPr lang="en-US" smtClean="0"/>
              <a:t>16</a:t>
            </a:fld>
            <a:endParaRPr lang="en-US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7F3AA79F-1562-5C4B-B45C-1CF89FB3CE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8013" y="355917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2590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3F7B30F-B9E2-1A46-9EEE-5A9EA2F6B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Deploying the service at your site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1F32B41-D45C-E447-9A63-2CDE3D0321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211634" y="457200"/>
            <a:ext cx="4715446" cy="5874725"/>
          </a:xfr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162854C-40FA-4F46-8370-2218276B2F9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Institutional support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Data science expertise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Marketing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 process to sanity-check data and consult findings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5988E05-6A95-EC49-9D9A-5F71990C9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D9EA7-9EE8-254C-A8D8-3988417CC2B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9193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2234" t="6804" r="4768" b="29346"/>
          <a:stretch/>
        </p:blipFill>
        <p:spPr>
          <a:xfrm>
            <a:off x="1043025" y="1775711"/>
            <a:ext cx="5996302" cy="1191203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52CF8ED1-1AED-AA4D-9B65-B25E2E73BA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2449" y="4884135"/>
            <a:ext cx="5304602" cy="638084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D60CCB9-B57E-3143-846C-37BCEF123B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2452" y="3298018"/>
            <a:ext cx="3726180" cy="133731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F49F463-7B7E-B842-82FA-07EFD25ABE10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7181397" y="1139280"/>
            <a:ext cx="3996383" cy="529986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0FA9F67-06F2-2E45-912A-C4B895802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Related prior efforts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9D1D93E-C020-9640-B3B6-CA9886479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48548" fontAlgn="auto">
              <a:spcBef>
                <a:spcPts val="0"/>
              </a:spcBef>
              <a:spcAft>
                <a:spcPts val="0"/>
              </a:spcAft>
            </a:pPr>
            <a:fld id="{2BC51878-7ED9-1E4F-91BF-BC01CCAC07E9}" type="slidenum">
              <a:rPr lang="en-US">
                <a:ea typeface="+mn-ea"/>
              </a:rPr>
              <a:pPr defTabSz="548548" fontAlgn="auto">
                <a:spcBef>
                  <a:spcPts val="0"/>
                </a:spcBef>
                <a:spcAft>
                  <a:spcPts val="0"/>
                </a:spcAft>
              </a:pPr>
              <a:t>18</a:t>
            </a:fld>
            <a:endParaRPr lang="en-US"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56599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Picture 8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070" t="2070" b="3100"/>
          <a:stretch/>
        </p:blipFill>
        <p:spPr>
          <a:xfrm>
            <a:off x="2480659" y="715108"/>
            <a:ext cx="7287167" cy="6142892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title" idx="4294967295"/>
          </p:nvPr>
        </p:nvSpPr>
        <p:spPr>
          <a:xfrm>
            <a:off x="2218783" y="0"/>
            <a:ext cx="9144000" cy="715108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55565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Green button </a:t>
            </a:r>
            <a:r>
              <a:rPr lang="en-US" dirty="0">
                <a:solidFill>
                  <a:srgbClr val="55565A"/>
                </a:solidFill>
                <a:latin typeface="Source Sans Pro" panose="020B0503030403020204" pitchFamily="34" charset="0"/>
                <a:ea typeface="Source Sans Pro" panose="020B0503030403020204" pitchFamily="34" charset="0"/>
                <a:sym typeface="Wingdings" pitchFamily="2" charset="2"/>
              </a:rPr>
              <a:t>       </a:t>
            </a:r>
            <a:r>
              <a:rPr lang="en-US" dirty="0">
                <a:solidFill>
                  <a:srgbClr val="55565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Informatics Consult</a:t>
            </a:r>
            <a:endParaRPr lang="en-US" sz="2700" i="1" dirty="0">
              <a:solidFill>
                <a:srgbClr val="55565A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3600" y="4876800"/>
            <a:ext cx="1600200" cy="1295400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</p:pic>
      <p:sp>
        <p:nvSpPr>
          <p:cNvPr id="4" name="Oval 3"/>
          <p:cNvSpPr/>
          <p:nvPr/>
        </p:nvSpPr>
        <p:spPr>
          <a:xfrm>
            <a:off x="6230702" y="3522898"/>
            <a:ext cx="990600" cy="990600"/>
          </a:xfrm>
          <a:prstGeom prst="ellipse">
            <a:avLst/>
          </a:prstGeom>
          <a:solidFill>
            <a:srgbClr val="C8DCAD"/>
          </a:solidFill>
          <a:ln w="317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4"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prstClr val="black"/>
                </a:solidFill>
                <a:latin typeface="Calibri"/>
              </a:rPr>
              <a:t>Consult Service</a:t>
            </a:r>
          </a:p>
        </p:txBody>
      </p:sp>
      <p:sp>
        <p:nvSpPr>
          <p:cNvPr id="5" name="Rectangle 4"/>
          <p:cNvSpPr/>
          <p:nvPr/>
        </p:nvSpPr>
        <p:spPr>
          <a:xfrm>
            <a:off x="8194040" y="4800601"/>
            <a:ext cx="2473960" cy="1015663"/>
          </a:xfrm>
          <a:prstGeom prst="rect">
            <a:avLst/>
          </a:prstGeom>
          <a:solidFill>
            <a:srgbClr val="C8DCAD"/>
          </a:solidFill>
        </p:spPr>
        <p:txBody>
          <a:bodyPr wrap="square">
            <a:spAutoFit/>
          </a:bodyPr>
          <a:lstStyle/>
          <a:p>
            <a:pPr defTabSz="914364" fontAlgn="auto"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solidFill>
                  <a:prstClr val="black"/>
                </a:solidFill>
                <a:latin typeface="Calibri"/>
                <a:ea typeface="+mn-ea"/>
              </a:rPr>
              <a:t>Analysis + Report</a:t>
            </a:r>
          </a:p>
          <a:p>
            <a:pPr marL="285738" indent="-285738" defTabSz="914364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</a:pPr>
            <a:r>
              <a:rPr lang="en-US" sz="1200" dirty="0">
                <a:solidFill>
                  <a:prstClr val="black"/>
                </a:solidFill>
                <a:latin typeface="Calibri"/>
                <a:ea typeface="+mn-ea"/>
              </a:rPr>
              <a:t>The question as posed</a:t>
            </a:r>
          </a:p>
          <a:p>
            <a:pPr marL="285738" indent="-285738" defTabSz="914364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</a:pPr>
            <a:r>
              <a:rPr lang="en-US" sz="1200" dirty="0">
                <a:solidFill>
                  <a:prstClr val="black"/>
                </a:solidFill>
                <a:latin typeface="Calibri"/>
                <a:ea typeface="+mn-ea"/>
              </a:rPr>
              <a:t>How we asked the question</a:t>
            </a:r>
          </a:p>
          <a:p>
            <a:pPr marL="285738" indent="-285738" defTabSz="914364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</a:pPr>
            <a:r>
              <a:rPr lang="en-US" sz="1200" dirty="0">
                <a:solidFill>
                  <a:prstClr val="black"/>
                </a:solidFill>
                <a:latin typeface="Calibri"/>
                <a:ea typeface="+mn-ea"/>
              </a:rPr>
              <a:t>Our interpretation</a:t>
            </a:r>
          </a:p>
          <a:p>
            <a:pPr marL="285738" indent="-285738" defTabSz="914364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</a:pPr>
            <a:r>
              <a:rPr lang="en-US" sz="1200" dirty="0">
                <a:solidFill>
                  <a:prstClr val="black"/>
                </a:solidFill>
                <a:latin typeface="Calibri"/>
                <a:ea typeface="+mn-ea"/>
              </a:rPr>
              <a:t>Research walkthrough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C6EBDC96-731F-434B-BC53-9FBEE82181C2}"/>
              </a:ext>
            </a:extLst>
          </p:cNvPr>
          <p:cNvCxnSpPr>
            <a:cxnSpLocks/>
          </p:cNvCxnSpPr>
          <p:nvPr/>
        </p:nvCxnSpPr>
        <p:spPr>
          <a:xfrm>
            <a:off x="5921853" y="442452"/>
            <a:ext cx="548640" cy="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A0A5733-4BCF-DD44-9E8C-5FB0D299F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D9EA7-9EE8-254C-A8D8-3988417CC2B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132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DB15B-A56D-724B-9354-6ADC7BB68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that remain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B649FB-1053-C241-8335-88CBEBB5A66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Does having such a consult service change patient outcomes?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How could we enable such consults nationwide?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Could we automate such analyses to be “always on”?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Could we get such a “curbside consult” from multiple health systems?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Could patients benefit from having access to such reports?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AC2CC8A-3907-4943-8978-EAEC9B8CDE32}"/>
              </a:ext>
            </a:extLst>
          </p:cNvPr>
          <p:cNvSpPr txBox="1">
            <a:spLocks/>
          </p:cNvSpPr>
          <p:nvPr/>
        </p:nvSpPr>
        <p:spPr>
          <a:xfrm>
            <a:off x="146051" y="6415618"/>
            <a:ext cx="1128183" cy="36194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ource Sans Pro" panose="020F050202020403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ource Sans Pro" panose="020F050202020403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ource Sans Pro" panose="020F050202020403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ource Sans Pro" panose="020F050202020403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ource Sans Pro" panose="020F050202020403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Source Sans Pro" panose="020F050202020403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Source Sans Pro" panose="020F050202020403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Source Sans Pro" panose="020F050202020403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Source Sans Pro" panose="020F050202020403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fld id="{2BDD9EA7-9EE8-254C-A8D8-3988417CC2BB}" type="slidenum">
              <a:rPr lang="en-US" sz="133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20</a:t>
            </a:fld>
            <a:endParaRPr lang="en-US" sz="133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3414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DB7E865-08B0-9B42-9FA3-25E5AEAF5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-141334"/>
            <a:ext cx="8686800" cy="1143000"/>
          </a:xfrm>
        </p:spPr>
        <p:txBody>
          <a:bodyPr anchor="ctr">
            <a:normAutofit/>
          </a:bodyPr>
          <a:lstStyle/>
          <a:p>
            <a:pPr algn="ctr"/>
            <a:r>
              <a:rPr lang="en-US" sz="3600" dirty="0"/>
              <a:t>http://</a:t>
            </a:r>
            <a:r>
              <a:rPr lang="en-US" sz="3600" dirty="0" err="1"/>
              <a:t>greenbutton.stanford.edu</a:t>
            </a:r>
            <a:endParaRPr lang="en-US" sz="3600" dirty="0"/>
          </a:p>
        </p:txBody>
      </p:sp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4ADD655E-AE8E-5A46-9D52-62BD4FEF3E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737848"/>
            <a:ext cx="9144000" cy="4953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65C9015-C4F4-D54A-9521-C539FB6FB402}"/>
              </a:ext>
            </a:extLst>
          </p:cNvPr>
          <p:cNvSpPr txBox="1"/>
          <p:nvPr/>
        </p:nvSpPr>
        <p:spPr>
          <a:xfrm>
            <a:off x="2126557" y="5789177"/>
            <a:ext cx="79388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Ask me about the next phase of our study on measuring utility, and deploying the Green Button at Stanford Health Care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19D774-11B1-C94A-9497-4C19DC27F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51878-7ED9-1E4F-91BF-BC01CCAC07E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1132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7E3CCC30-A6FA-6441-8CC9-08CC1349A0F7}"/>
              </a:ext>
            </a:extLst>
          </p:cNvPr>
          <p:cNvGrpSpPr/>
          <p:nvPr/>
        </p:nvGrpSpPr>
        <p:grpSpPr>
          <a:xfrm>
            <a:off x="1333802" y="3048181"/>
            <a:ext cx="1914443" cy="631011"/>
            <a:chOff x="2669583" y="2095105"/>
            <a:chExt cx="1435832" cy="473258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49A82D14-065D-A742-9F2A-62D06947EA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69583" y="2095105"/>
              <a:ext cx="473258" cy="473258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7F055EE-DB8F-8D46-8460-2668B349E9B6}"/>
                </a:ext>
              </a:extLst>
            </p:cNvPr>
            <p:cNvSpPr txBox="1"/>
            <p:nvPr/>
          </p:nvSpPr>
          <p:spPr>
            <a:xfrm>
              <a:off x="3193867" y="2127257"/>
              <a:ext cx="911548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Arial" panose="020B0604020202020204" pitchFamily="34" charset="0"/>
                  <a:cs typeface="Arial" pitchFamily="34" charset="0"/>
                </a:rPr>
                <a:t>@</a:t>
              </a:r>
              <a:r>
                <a:rPr lang="en-US" sz="2400" dirty="0" err="1">
                  <a:latin typeface="Arial" panose="020B0604020202020204" pitchFamily="34" charset="0"/>
                  <a:cs typeface="Arial" pitchFamily="34" charset="0"/>
                </a:rPr>
                <a:t>clssfr</a:t>
              </a:r>
              <a:endParaRPr lang="en-US" sz="2400" dirty="0">
                <a:latin typeface="Arial" panose="020B0604020202020204" pitchFamily="34" charset="0"/>
                <a:cs typeface="Arial" pitchFamily="34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AA52DB6-B3A4-984C-BDB2-BA245F7710FA}"/>
              </a:ext>
            </a:extLst>
          </p:cNvPr>
          <p:cNvGrpSpPr/>
          <p:nvPr/>
        </p:nvGrpSpPr>
        <p:grpSpPr>
          <a:xfrm>
            <a:off x="1265767" y="2241541"/>
            <a:ext cx="4125692" cy="767080"/>
            <a:chOff x="2618557" y="1490125"/>
            <a:chExt cx="3094269" cy="57531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5C6C556-86BD-9E4C-A6AA-EC026EE1FD7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2618557" y="1490125"/>
              <a:ext cx="575310" cy="575310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2AA3712-5BF6-7F43-8AA5-28CBE231DAD2}"/>
                </a:ext>
              </a:extLst>
            </p:cNvPr>
            <p:cNvSpPr txBox="1"/>
            <p:nvPr/>
          </p:nvSpPr>
          <p:spPr>
            <a:xfrm>
              <a:off x="3193867" y="1560897"/>
              <a:ext cx="2518959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acallaha@stanford.edu</a:t>
              </a:r>
              <a:endParaRPr lang="en-US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8F6C0D2D-D043-1346-85EC-40590D9C9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 Questions?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C5CEFA1-3AE0-4C46-A4CE-C9A2D7254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D9EA7-9EE8-254C-A8D8-3988417CC2B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832269"/>
      </p:ext>
    </p:extLst>
  </p:cSld>
  <p:clrMapOvr>
    <a:masterClrMapping/>
  </p:clrMapOvr>
</p:sld>
</file>

<file path=ppt/theme/theme1.xml><?xml version="1.0" encoding="utf-8"?>
<a:theme xmlns:a="http://schemas.openxmlformats.org/drawingml/2006/main" name="SU_Preso_16x9_v6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4" id="{317B9F5D-3FED-0548-B9EA-F01C7A0A41B4}" vid="{9C487AF7-27D8-114B-814C-C4FEF0A15F08}"/>
    </a:ext>
  </a:extLst>
</a:theme>
</file>

<file path=ppt/theme/theme2.xml><?xml version="1.0" encoding="utf-8"?>
<a:theme xmlns:a="http://schemas.openxmlformats.org/drawingml/2006/main" name="SU_Template_TopBar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4" id="{317B9F5D-3FED-0548-B9EA-F01C7A0A41B4}" vid="{2FB825E5-A7CD-7C4A-B13B-EBB193641595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Presentation4</Template>
  <TotalTime>4583</TotalTime>
  <Words>854</Words>
  <Application>Microsoft Macintosh PowerPoint</Application>
  <PresentationFormat>Widescreen</PresentationFormat>
  <Paragraphs>213</Paragraphs>
  <Slides>22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Arial</vt:lpstr>
      <vt:lpstr>Calibri</vt:lpstr>
      <vt:lpstr>Calibri Light</vt:lpstr>
      <vt:lpstr>Source Sans Pro</vt:lpstr>
      <vt:lpstr>Source Sans Pro Semibold</vt:lpstr>
      <vt:lpstr>Wingdings</vt:lpstr>
      <vt:lpstr>SU_Preso_16x9_v6</vt:lpstr>
      <vt:lpstr>SU_Template_TopBar</vt:lpstr>
      <vt:lpstr>The Green Button Project</vt:lpstr>
      <vt:lpstr>Agenda</vt:lpstr>
      <vt:lpstr>Acknowledgements</vt:lpstr>
      <vt:lpstr>PowerPoint Presentation</vt:lpstr>
      <vt:lpstr>Timeline</vt:lpstr>
      <vt:lpstr>The Green Button project</vt:lpstr>
      <vt:lpstr>An example report</vt:lpstr>
      <vt:lpstr>Service = software, data, and personnel</vt:lpstr>
      <vt:lpstr>The search engine</vt:lpstr>
      <vt:lpstr>The data</vt:lpstr>
      <vt:lpstr>The process: 24 to 72 hours</vt:lpstr>
      <vt:lpstr>The software</vt:lpstr>
      <vt:lpstr>What we do to not be wrong</vt:lpstr>
      <vt:lpstr>Learning from the first 100 consults</vt:lpstr>
      <vt:lpstr>Learning from the first 100 consults</vt:lpstr>
      <vt:lpstr>Learning from the first 100 consults</vt:lpstr>
      <vt:lpstr>Deploying the service at your site</vt:lpstr>
      <vt:lpstr>Related prior efforts</vt:lpstr>
      <vt:lpstr>Green button        Informatics Consult</vt:lpstr>
      <vt:lpstr>Questions that remain</vt:lpstr>
      <vt:lpstr>http://greenbutton.stanford.edu</vt:lpstr>
      <vt:lpstr>Thank you! 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Green Button Project</dc:title>
  <dc:creator>Alison Callahan</dc:creator>
  <cp:lastModifiedBy>Alison Callahan</cp:lastModifiedBy>
  <cp:revision>208</cp:revision>
  <dcterms:created xsi:type="dcterms:W3CDTF">2019-11-22T20:42:01Z</dcterms:created>
  <dcterms:modified xsi:type="dcterms:W3CDTF">2019-11-26T18:11:27Z</dcterms:modified>
</cp:coreProperties>
</file>