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302" r:id="rId3"/>
    <p:sldId id="305" r:id="rId4"/>
    <p:sldId id="303" r:id="rId5"/>
    <p:sldId id="264" r:id="rId6"/>
    <p:sldId id="301" r:id="rId7"/>
    <p:sldId id="278" r:id="rId8"/>
    <p:sldId id="257" r:id="rId9"/>
    <p:sldId id="304" r:id="rId10"/>
    <p:sldId id="259" r:id="rId11"/>
    <p:sldId id="307" r:id="rId12"/>
    <p:sldId id="261" r:id="rId13"/>
    <p:sldId id="311" r:id="rId14"/>
    <p:sldId id="309" r:id="rId15"/>
    <p:sldId id="317" r:id="rId16"/>
    <p:sldId id="306" r:id="rId17"/>
    <p:sldId id="313" r:id="rId18"/>
    <p:sldId id="310" r:id="rId19"/>
    <p:sldId id="289" r:id="rId20"/>
    <p:sldId id="273" r:id="rId21"/>
    <p:sldId id="27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autoAdjust="0"/>
    <p:restoredTop sz="92276"/>
  </p:normalViewPr>
  <p:slideViewPr>
    <p:cSldViewPr snapToGrid="0">
      <p:cViewPr varScale="1">
        <p:scale>
          <a:sx n="56" d="100"/>
          <a:sy n="56" d="100"/>
        </p:scale>
        <p:origin x="1608" y="184"/>
      </p:cViewPr>
      <p:guideLst/>
    </p:cSldViewPr>
  </p:slideViewPr>
  <p:outlineViewPr>
    <p:cViewPr>
      <p:scale>
        <a:sx n="33" d="100"/>
        <a:sy n="33" d="100"/>
      </p:scale>
      <p:origin x="0" y="-1624"/>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EF4AC2-1599-E84D-A2DE-F1140BB86D7C}" type="datetimeFigureOut">
              <a:rPr lang="en-US" smtClean="0"/>
              <a:t>11/12/19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EA66E1-E4FB-164E-BD5B-DB4564BB3D03}" type="slidenum">
              <a:rPr lang="en-US" smtClean="0"/>
              <a:t>‹#›</a:t>
            </a:fld>
            <a:endParaRPr lang="en-US"/>
          </a:p>
        </p:txBody>
      </p:sp>
    </p:spTree>
    <p:extLst>
      <p:ext uri="{BB962C8B-B14F-4D97-AF65-F5344CB8AC3E}">
        <p14:creationId xmlns:p14="http://schemas.microsoft.com/office/powerpoint/2010/main" val="2670722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t>
            </a:r>
            <a:r>
              <a:rPr lang="en-US" baseline="0" dirty="0"/>
              <a:t>i Everyone, today I will be presenting our. study about the relative risk of cervical neoplasms among copper and levonorgestrel intrauterine device users. I am excited to say that our work has been accepted for publication in obstetrics and gynecology, also known as the green journal. </a:t>
            </a:r>
            <a:endParaRPr lang="en-US" dirty="0"/>
          </a:p>
        </p:txBody>
      </p:sp>
      <p:sp>
        <p:nvSpPr>
          <p:cNvPr id="4" name="Slide Number Placeholder 3"/>
          <p:cNvSpPr>
            <a:spLocks noGrp="1"/>
          </p:cNvSpPr>
          <p:nvPr>
            <p:ph type="sldNum" sz="quarter" idx="10"/>
          </p:nvPr>
        </p:nvSpPr>
        <p:spPr/>
        <p:txBody>
          <a:bodyPr/>
          <a:lstStyle/>
          <a:p>
            <a:fld id="{90EA66E1-E4FB-164E-BD5B-DB4564BB3D03}" type="slidenum">
              <a:rPr lang="en-US" smtClean="0"/>
              <a:t>1</a:t>
            </a:fld>
            <a:endParaRPr lang="en-US"/>
          </a:p>
        </p:txBody>
      </p:sp>
    </p:spTree>
    <p:extLst>
      <p:ext uri="{BB962C8B-B14F-4D97-AF65-F5344CB8AC3E}">
        <p14:creationId xmlns:p14="http://schemas.microsoft.com/office/powerpoint/2010/main" val="1056695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Intrauterine devices (IUDs) are long-term, reversible forms of contraception. On the left, we see a schematic of an intrauterine device within the uterus, the lower portion of which is known as the cervix. After placement, IUDs typically remain in the uterus for years until removal. They are among the most prevalent medical devices and their use is rising within the United States. The two most common types of IUDs are Copper intrauterine device (Cu-IUDs) and levonorgestrel releasing intrauterine systems (LNG-IUSs), which are compared in the table on the right. Alternatively, they are referred to as ”Copper” and “Hormonal” IUDS. The copper IUD was available for clinical use in the United States in 1988 and the hormonal in the year 2000. There are more than 100 million IUD users worldwide.  Approximately 80% of them use the copper and 20% use the hormonal.  Both are more than 99% effective at preventing pregnancy and inhibiting sperm from fertilizing an egg.  The hormonal thins the uterine lining and thickens the cervical mucous to inhibit the ascent of sperm. Additionally the hormonal decreases the pain and bleeding associated with menses. It is approximately $100 greater than the Cu-IUD. </a:t>
            </a:r>
          </a:p>
        </p:txBody>
      </p:sp>
      <p:sp>
        <p:nvSpPr>
          <p:cNvPr id="4" name="Slide Number Placeholder 3"/>
          <p:cNvSpPr>
            <a:spLocks noGrp="1"/>
          </p:cNvSpPr>
          <p:nvPr>
            <p:ph type="sldNum" sz="quarter" idx="5"/>
          </p:nvPr>
        </p:nvSpPr>
        <p:spPr/>
        <p:txBody>
          <a:bodyPr/>
          <a:lstStyle/>
          <a:p>
            <a:fld id="{90EA66E1-E4FB-164E-BD5B-DB4564BB3D03}" type="slidenum">
              <a:rPr lang="en-US" smtClean="0"/>
              <a:t>2</a:t>
            </a:fld>
            <a:endParaRPr lang="en-US"/>
          </a:p>
        </p:txBody>
      </p:sp>
    </p:spTree>
    <p:extLst>
      <p:ext uri="{BB962C8B-B14F-4D97-AF65-F5344CB8AC3E}">
        <p14:creationId xmlns:p14="http://schemas.microsoft.com/office/powerpoint/2010/main" val="3878699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IUD users have regular cervical cancer screening. Cervical cancer is the fourth most common female malignancy worldwide.  As illustrated in this schematic, chronic infection of cervical cells with high risk strains of the human papillomavirus (HPV) can result in precancerous lesions, such as cervical intraepithelial neoplasia grades 2 and 3 (middle) as well as invasive cervical cancer (right).  Risk factors for cervical cancer include those associated with HPV infection, impaired response to HPV infection and smoking. HPV vaccination and cervical cancer screening are inversely associated with cervical cancer incidence.</a:t>
            </a:r>
          </a:p>
        </p:txBody>
      </p:sp>
      <p:sp>
        <p:nvSpPr>
          <p:cNvPr id="4" name="Slide Number Placeholder 3"/>
          <p:cNvSpPr>
            <a:spLocks noGrp="1"/>
          </p:cNvSpPr>
          <p:nvPr>
            <p:ph type="sldNum" sz="quarter" idx="5"/>
          </p:nvPr>
        </p:nvSpPr>
        <p:spPr/>
        <p:txBody>
          <a:bodyPr/>
          <a:lstStyle/>
          <a:p>
            <a:fld id="{90EA66E1-E4FB-164E-BD5B-DB4564BB3D03}" type="slidenum">
              <a:rPr lang="en-US" smtClean="0"/>
              <a:t>3</a:t>
            </a:fld>
            <a:endParaRPr lang="en-US"/>
          </a:p>
        </p:txBody>
      </p:sp>
    </p:spTree>
    <p:extLst>
      <p:ext uri="{BB962C8B-B14F-4D97-AF65-F5344CB8AC3E}">
        <p14:creationId xmlns:p14="http://schemas.microsoft.com/office/powerpoint/2010/main" val="825753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recent systematic review of case-control studies concluded that IUDs were protective against cervical cancer. However, the studies harmonized for meta-analysis did not report on device type and were concluded before hormonal IUDs were available for clinical use. For example, the US studies were completed prior to 1990. We are interested in a direct comparison between copper and hormonal IUD users with observational data.</a:t>
            </a:r>
          </a:p>
        </p:txBody>
      </p:sp>
      <p:sp>
        <p:nvSpPr>
          <p:cNvPr id="4" name="Slide Number Placeholder 3"/>
          <p:cNvSpPr>
            <a:spLocks noGrp="1"/>
          </p:cNvSpPr>
          <p:nvPr>
            <p:ph type="sldNum" sz="quarter" idx="5"/>
          </p:nvPr>
        </p:nvSpPr>
        <p:spPr/>
        <p:txBody>
          <a:bodyPr/>
          <a:lstStyle/>
          <a:p>
            <a:fld id="{90EA66E1-E4FB-164E-BD5B-DB4564BB3D03}" type="slidenum">
              <a:rPr lang="en-US" smtClean="0"/>
              <a:t>4</a:t>
            </a:fld>
            <a:endParaRPr lang="en-US"/>
          </a:p>
        </p:txBody>
      </p:sp>
    </p:spTree>
    <p:extLst>
      <p:ext uri="{BB962C8B-B14F-4D97-AF65-F5344CB8AC3E}">
        <p14:creationId xmlns:p14="http://schemas.microsoft.com/office/powerpoint/2010/main" val="3735701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study was designed</a:t>
            </a:r>
            <a:r>
              <a:rPr lang="en-US" baseline="0" dirty="0"/>
              <a:t> as a retrospective observational cohort study. The cohorts and estimation analysis were designed in ATLAS.  The copper cohort, which was the target cohort, used the CPT code for first IUD placement as the index event. Those patients had no subsequent hormonal IUD exposure.  The hormonal cohort was the comparator cohort and differentiated by at least 1 subsequent hormonal IUD exposure following the placement.  The outcome cohort was identified by a condition code of a high grade cervical neoplasm such as the SNOMED code (“Primary Malignant Neoplasm of Uterine Cervix”). All study patients had at least 365 days of prior observation, no history of endometrial or cervical cancer, and were 45 years of age or younger.  </a:t>
            </a:r>
            <a:endParaRPr lang="en-US" dirty="0"/>
          </a:p>
        </p:txBody>
      </p:sp>
      <p:sp>
        <p:nvSpPr>
          <p:cNvPr id="4" name="Slide Number Placeholder 3"/>
          <p:cNvSpPr>
            <a:spLocks noGrp="1"/>
          </p:cNvSpPr>
          <p:nvPr>
            <p:ph type="sldNum" sz="quarter" idx="10"/>
          </p:nvPr>
        </p:nvSpPr>
        <p:spPr/>
        <p:txBody>
          <a:bodyPr/>
          <a:lstStyle/>
          <a:p>
            <a:fld id="{90EA66E1-E4FB-164E-BD5B-DB4564BB3D03}" type="slidenum">
              <a:rPr lang="en-US" smtClean="0"/>
              <a:t>5</a:t>
            </a:fld>
            <a:endParaRPr lang="en-US"/>
          </a:p>
        </p:txBody>
      </p:sp>
    </p:spTree>
    <p:extLst>
      <p:ext uri="{BB962C8B-B14F-4D97-AF65-F5344CB8AC3E}">
        <p14:creationId xmlns:p14="http://schemas.microsoft.com/office/powerpoint/2010/main" val="1218519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study window was from 1/1/2003 – 12/15/2018.  The study period was from 30 days to 15 years post placement.  The subgroup analysis was from 1 to 15 years post placement. Propensity score stratification and matching analyses were performed.  For the subgroup, we performed propensity score matching with the subgroup time window as well. We adjusted over more than 10,000 covariates in each analysis and balance was achieved.</a:t>
            </a:r>
            <a:endParaRPr lang="en-US" dirty="0"/>
          </a:p>
        </p:txBody>
      </p:sp>
      <p:sp>
        <p:nvSpPr>
          <p:cNvPr id="4" name="Slide Number Placeholder 3"/>
          <p:cNvSpPr>
            <a:spLocks noGrp="1"/>
          </p:cNvSpPr>
          <p:nvPr>
            <p:ph type="sldNum" sz="quarter" idx="5"/>
          </p:nvPr>
        </p:nvSpPr>
        <p:spPr/>
        <p:txBody>
          <a:bodyPr/>
          <a:lstStyle/>
          <a:p>
            <a:fld id="{90EA66E1-E4FB-164E-BD5B-DB4564BB3D03}" type="slidenum">
              <a:rPr lang="en-US" smtClean="0"/>
              <a:t>6</a:t>
            </a:fld>
            <a:endParaRPr lang="en-US"/>
          </a:p>
        </p:txBody>
      </p:sp>
    </p:spTree>
    <p:extLst>
      <p:ext uri="{BB962C8B-B14F-4D97-AF65-F5344CB8AC3E}">
        <p14:creationId xmlns:p14="http://schemas.microsoft.com/office/powerpoint/2010/main" val="3464159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validate our phenotype,</a:t>
            </a:r>
            <a:r>
              <a:rPr lang="en-US" baseline="0" dirty="0"/>
              <a:t> we identified 115 cervical neoplasm patients under IRB approval. 90% of cervical neoplasm cases had a concordant biopsy diagnosis.  100% of hormonal </a:t>
            </a:r>
            <a:r>
              <a:rPr lang="en-US" baseline="0" dirty="0" err="1"/>
              <a:t>iud</a:t>
            </a:r>
            <a:r>
              <a:rPr lang="en-US" baseline="0" dirty="0"/>
              <a:t> exposures were identified properly. 10% of copper </a:t>
            </a:r>
            <a:r>
              <a:rPr lang="en-US" baseline="0" dirty="0" err="1"/>
              <a:t>iud</a:t>
            </a:r>
            <a:r>
              <a:rPr lang="en-US" baseline="0" dirty="0"/>
              <a:t> exposures were actually hormonal exposures.</a:t>
            </a:r>
            <a:endParaRPr lang="en-US" dirty="0"/>
          </a:p>
        </p:txBody>
      </p:sp>
      <p:sp>
        <p:nvSpPr>
          <p:cNvPr id="4" name="Slide Number Placeholder 3"/>
          <p:cNvSpPr>
            <a:spLocks noGrp="1"/>
          </p:cNvSpPr>
          <p:nvPr>
            <p:ph type="sldNum" sz="quarter" idx="10"/>
          </p:nvPr>
        </p:nvSpPr>
        <p:spPr/>
        <p:txBody>
          <a:bodyPr/>
          <a:lstStyle/>
          <a:p>
            <a:fld id="{90EA66E1-E4FB-164E-BD5B-DB4564BB3D03}" type="slidenum">
              <a:rPr lang="en-US" smtClean="0"/>
              <a:t>7</a:t>
            </a:fld>
            <a:endParaRPr lang="en-US"/>
          </a:p>
        </p:txBody>
      </p:sp>
    </p:spTree>
    <p:extLst>
      <p:ext uri="{BB962C8B-B14F-4D97-AF65-F5344CB8AC3E}">
        <p14:creationId xmlns:p14="http://schemas.microsoft.com/office/powerpoint/2010/main" val="16711706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cohorts were similar at baseline, with respect to many variables.  For example, the median age for both groups was 29 years.  However, we wanted to minimize confounding between the cohorts with </a:t>
            </a:r>
            <a:r>
              <a:rPr lang="en-US" dirty="0" err="1"/>
              <a:t>ps</a:t>
            </a:r>
            <a:r>
              <a:rPr lang="en-US" dirty="0"/>
              <a:t> models. Using a regularized logistic regression model, we identified which among more than 10,000 variables warranted inclusion in the propensity score model. This plot shows the propensity score distribution fo</a:t>
            </a:r>
            <a:r>
              <a:rPr lang="en-US" baseline="0" dirty="0"/>
              <a:t>r the copper and hormonal cohorts shown in red and purple, respectively. By inspection, there is a robust overlap between the cohorts, consisting of 7118 patients in the copper group and 2175 patients in the hormonal group. We stratified or matched patients by propensity score and used a cox proportional hazard model to calculate the relative risk of cervical neoplasms between the cohorts.</a:t>
            </a:r>
            <a:endParaRPr lang="en-US" dirty="0"/>
          </a:p>
        </p:txBody>
      </p:sp>
      <p:sp>
        <p:nvSpPr>
          <p:cNvPr id="4" name="Slide Number Placeholder 3"/>
          <p:cNvSpPr>
            <a:spLocks noGrp="1"/>
          </p:cNvSpPr>
          <p:nvPr>
            <p:ph type="sldNum" sz="quarter" idx="10"/>
          </p:nvPr>
        </p:nvSpPr>
        <p:spPr/>
        <p:txBody>
          <a:bodyPr/>
          <a:lstStyle/>
          <a:p>
            <a:fld id="{90EA66E1-E4FB-164E-BD5B-DB4564BB3D03}" type="slidenum">
              <a:rPr lang="en-US" smtClean="0"/>
              <a:t>8</a:t>
            </a:fld>
            <a:endParaRPr lang="en-US"/>
          </a:p>
        </p:txBody>
      </p:sp>
    </p:spTree>
    <p:extLst>
      <p:ext uri="{BB962C8B-B14F-4D97-AF65-F5344CB8AC3E}">
        <p14:creationId xmlns:p14="http://schemas.microsoft.com/office/powerpoint/2010/main" val="3622751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slide exemplifies how cervical neoplasm risk factors were balanced with propensity score matching. Prior to matching there were 8274 patients in the copper cohort and 2400 in the hormonal cohort. A greater proportion of hormonal IIUD users had a documented smoking history compared to copper users (53.8 vs 39.4) with a standard deviation of the mean was 0.49. By contrast, the proportion of patients who had either HPV Vaccination or a positive HPV test were balanced, as indicated by a </a:t>
            </a:r>
            <a:r>
              <a:rPr lang="en-US" baseline="0" dirty="0" err="1"/>
              <a:t>std</a:t>
            </a:r>
            <a:r>
              <a:rPr lang="en-US" baseline="0" dirty="0"/>
              <a:t> deviation of the mean with a magnitude that was less than  of 0.1. After matching, there were 2039 patients in each cohort. The proportions of patients who had tobacco smoking behavior became balanced, as indicated by. Std. deviation of the mean that decreased to a new magnitude of 0.02. The proportions of patients who had a </a:t>
            </a:r>
            <a:r>
              <a:rPr lang="en-US" baseline="0" dirty="0" err="1"/>
              <a:t>hpv</a:t>
            </a:r>
            <a:r>
              <a:rPr lang="en-US" baseline="0" dirty="0"/>
              <a:t> vaccine or test become more similar after matching. In summary, with matching, we made two similar cohorts balanced with respect to these cervical cancer risk factors and more than 10,000 other variables.</a:t>
            </a:r>
            <a:endParaRPr lang="en-US" dirty="0"/>
          </a:p>
        </p:txBody>
      </p:sp>
      <p:sp>
        <p:nvSpPr>
          <p:cNvPr id="4" name="Slide Number Placeholder 3"/>
          <p:cNvSpPr>
            <a:spLocks noGrp="1"/>
          </p:cNvSpPr>
          <p:nvPr>
            <p:ph type="sldNum" sz="quarter" idx="10"/>
          </p:nvPr>
        </p:nvSpPr>
        <p:spPr/>
        <p:txBody>
          <a:bodyPr/>
          <a:lstStyle/>
          <a:p>
            <a:fld id="{90EA66E1-E4FB-164E-BD5B-DB4564BB3D03}" type="slidenum">
              <a:rPr lang="en-US" smtClean="0"/>
              <a:t>9</a:t>
            </a:fld>
            <a:endParaRPr lang="en-US"/>
          </a:p>
        </p:txBody>
      </p:sp>
    </p:spTree>
    <p:extLst>
      <p:ext uri="{BB962C8B-B14F-4D97-AF65-F5344CB8AC3E}">
        <p14:creationId xmlns:p14="http://schemas.microsoft.com/office/powerpoint/2010/main" val="1124757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This</a:t>
            </a:r>
            <a:r>
              <a:rPr lang="en-US" baseline="0" dirty="0"/>
              <a:t> KM plot shows the cervical neoplasm free survival as a function of time in days for the </a:t>
            </a:r>
            <a:r>
              <a:rPr lang="en-US" baseline="0" dirty="0" err="1"/>
              <a:t>ps</a:t>
            </a:r>
            <a:r>
              <a:rPr lang="en-US" baseline="0" dirty="0"/>
              <a:t> matching analysis. The copper curve is in red and the hormonal in purple. By inspection, the curves start to diverge at 1 year. </a:t>
            </a:r>
            <a:endParaRPr lang="en-US" dirty="0"/>
          </a:p>
        </p:txBody>
      </p:sp>
      <p:sp>
        <p:nvSpPr>
          <p:cNvPr id="4" name="Slide Number Placeholder 3"/>
          <p:cNvSpPr>
            <a:spLocks noGrp="1"/>
          </p:cNvSpPr>
          <p:nvPr>
            <p:ph type="sldNum" sz="quarter" idx="10"/>
          </p:nvPr>
        </p:nvSpPr>
        <p:spPr/>
        <p:txBody>
          <a:bodyPr/>
          <a:lstStyle/>
          <a:p>
            <a:fld id="{90EA66E1-E4FB-164E-BD5B-DB4564BB3D03}" type="slidenum">
              <a:rPr lang="en-US" smtClean="0"/>
              <a:t>10</a:t>
            </a:fld>
            <a:endParaRPr lang="en-US"/>
          </a:p>
        </p:txBody>
      </p:sp>
    </p:spTree>
    <p:extLst>
      <p:ext uri="{BB962C8B-B14F-4D97-AF65-F5344CB8AC3E}">
        <p14:creationId xmlns:p14="http://schemas.microsoft.com/office/powerpoint/2010/main" val="189376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it may border on speculation, it is worth considering what factors might contribute to the magnitude of the observed effect and and why the divergence occurs at approximately 1 year following device placement.  Some overlapping hypothesis include differences in risk factors or screening uptake, a harmful effect from synthetic hormones or a protective effect from copper.</a:t>
            </a:r>
          </a:p>
        </p:txBody>
      </p:sp>
      <p:sp>
        <p:nvSpPr>
          <p:cNvPr id="4" name="Slide Number Placeholder 3"/>
          <p:cNvSpPr>
            <a:spLocks noGrp="1"/>
          </p:cNvSpPr>
          <p:nvPr>
            <p:ph type="sldNum" sz="quarter" idx="5"/>
          </p:nvPr>
        </p:nvSpPr>
        <p:spPr/>
        <p:txBody>
          <a:bodyPr/>
          <a:lstStyle/>
          <a:p>
            <a:fld id="{90EA66E1-E4FB-164E-BD5B-DB4564BB3D03}" type="slidenum">
              <a:rPr lang="en-US" smtClean="0"/>
              <a:t>11</a:t>
            </a:fld>
            <a:endParaRPr lang="en-US"/>
          </a:p>
        </p:txBody>
      </p:sp>
    </p:spTree>
    <p:extLst>
      <p:ext uri="{BB962C8B-B14F-4D97-AF65-F5344CB8AC3E}">
        <p14:creationId xmlns:p14="http://schemas.microsoft.com/office/powerpoint/2010/main" val="39043382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slide shows crude characterization of variables that are related to screening uptake.  The median follow up period for both cohorts was less than 3 years.  The proportion of patients who underwent subsequent cervical cancer screening or preventive health visits was less in the Copper than the hormonal group (30.9 and 22.9 vs 34.8 and 29.0). Although we did not adjust on these post index date variables directly to avoid confounding, they likely became balanced after adjusting for other related variables that occurred prior to the index date. Therefore, we believe that we balanced on screening uptake appropriately. Additionally, the fact that the effect became apparent at 1 year makes differences in uptake a less likely explanation.</a:t>
            </a:r>
            <a:endParaRPr lang="en-US" dirty="0"/>
          </a:p>
        </p:txBody>
      </p:sp>
      <p:sp>
        <p:nvSpPr>
          <p:cNvPr id="4" name="Slide Number Placeholder 3"/>
          <p:cNvSpPr>
            <a:spLocks noGrp="1"/>
          </p:cNvSpPr>
          <p:nvPr>
            <p:ph type="sldNum" sz="quarter" idx="10"/>
          </p:nvPr>
        </p:nvSpPr>
        <p:spPr/>
        <p:txBody>
          <a:bodyPr/>
          <a:lstStyle/>
          <a:p>
            <a:fld id="{90EA66E1-E4FB-164E-BD5B-DB4564BB3D03}" type="slidenum">
              <a:rPr lang="en-US" smtClean="0"/>
              <a:t>12</a:t>
            </a:fld>
            <a:endParaRPr lang="en-US"/>
          </a:p>
        </p:txBody>
      </p:sp>
    </p:spTree>
    <p:extLst>
      <p:ext uri="{BB962C8B-B14F-4D97-AF65-F5344CB8AC3E}">
        <p14:creationId xmlns:p14="http://schemas.microsoft.com/office/powerpoint/2010/main" val="3836932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risk of cervical neoplasms in hormonal IUDs was measured in the premarket randomized control trial (RCT) that compared copper and hormonal IUDs. To quote “”. The authors collected the data regarding cervical neoplasms, but concluded that the risk was equivalent between the cohorts and did not publish the results.</a:t>
            </a:r>
          </a:p>
        </p:txBody>
      </p:sp>
      <p:sp>
        <p:nvSpPr>
          <p:cNvPr id="4" name="Slide Number Placeholder 3"/>
          <p:cNvSpPr>
            <a:spLocks noGrp="1"/>
          </p:cNvSpPr>
          <p:nvPr>
            <p:ph type="sldNum" sz="quarter" idx="5"/>
          </p:nvPr>
        </p:nvSpPr>
        <p:spPr/>
        <p:txBody>
          <a:bodyPr/>
          <a:lstStyle/>
          <a:p>
            <a:fld id="{90EA66E1-E4FB-164E-BD5B-DB4564BB3D03}" type="slidenum">
              <a:rPr lang="en-US" smtClean="0"/>
              <a:t>13</a:t>
            </a:fld>
            <a:endParaRPr lang="en-US"/>
          </a:p>
        </p:txBody>
      </p:sp>
    </p:spTree>
    <p:extLst>
      <p:ext uri="{BB962C8B-B14F-4D97-AF65-F5344CB8AC3E}">
        <p14:creationId xmlns:p14="http://schemas.microsoft.com/office/powerpoint/2010/main" val="24350528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tabulated the proportions of cervical neoplasms in each cohort in this table for the premarket RCT, our </a:t>
            </a:r>
            <a:r>
              <a:rPr lang="en-US" dirty="0" err="1"/>
              <a:t>ps</a:t>
            </a:r>
            <a:r>
              <a:rPr lang="en-US" dirty="0"/>
              <a:t> stratified analysis, </a:t>
            </a:r>
            <a:r>
              <a:rPr lang="en-US" dirty="0" err="1"/>
              <a:t>ps</a:t>
            </a:r>
            <a:r>
              <a:rPr lang="en-US" dirty="0"/>
              <a:t> matched analysis and the crude analysis. In the RCT, the proportion of copper and hormonal IUD users who had a cervical neoplasm were 1.4 and 1.8%</a:t>
            </a:r>
            <a:r>
              <a:rPr lang="en-US" baseline="0" dirty="0"/>
              <a:t>.  Similarly in our study, the adjusted incidences of cervical neoplasms in these groups were 1.1% and 1.7% in the stratification and 0.7 and 1.8% in the matching analyses.  The crude incidences were 0.9 and 1.5%.  The internal consistency between our adjusted results and the crude analysis suggests that the magnitude of confounding in our analysis was small at baseline. The consistency between our results and the results of a premarket RCT that was conducted over 30 years ago and outside of the United States makes a social explanation for our effect less likely.  </a:t>
            </a:r>
            <a:endParaRPr lang="en-US" dirty="0"/>
          </a:p>
        </p:txBody>
      </p:sp>
      <p:sp>
        <p:nvSpPr>
          <p:cNvPr id="4" name="Slide Number Placeholder 3"/>
          <p:cNvSpPr>
            <a:spLocks noGrp="1"/>
          </p:cNvSpPr>
          <p:nvPr>
            <p:ph type="sldNum" sz="quarter" idx="10"/>
          </p:nvPr>
        </p:nvSpPr>
        <p:spPr/>
        <p:txBody>
          <a:bodyPr/>
          <a:lstStyle/>
          <a:p>
            <a:fld id="{90EA66E1-E4FB-164E-BD5B-DB4564BB3D03}" type="slidenum">
              <a:rPr lang="en-US" smtClean="0"/>
              <a:t>14</a:t>
            </a:fld>
            <a:endParaRPr lang="en-US"/>
          </a:p>
        </p:txBody>
      </p:sp>
    </p:spTree>
    <p:extLst>
      <p:ext uri="{BB962C8B-B14F-4D97-AF65-F5344CB8AC3E}">
        <p14:creationId xmlns:p14="http://schemas.microsoft.com/office/powerpoint/2010/main" val="2859259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shows the relative</a:t>
            </a:r>
            <a:r>
              <a:rPr lang="en-US" baseline="0" dirty="0"/>
              <a:t> risks of cervical neoplasms for our PS stratification, matching, and subgroup analyses as well as an estimate of RR from the premarket RCT. By inspection, we see that the point estimates range </a:t>
            </a:r>
            <a:r>
              <a:rPr lang="en-US" baseline="0"/>
              <a:t>from 0.38 </a:t>
            </a:r>
            <a:r>
              <a:rPr lang="en-US" baseline="0" dirty="0"/>
              <a:t>to 0.64.  For the PS stratification and matching, both the point estimates and confidence intervals were below 1.  The subgroup analysis confidence interval crossed 1, however that may have been due to an underpowered analysis. The RCT that had an estimated RR of 0.76 that crossed the null and also may have been underpowered. However, overall multiple analyses regarding the relative risk of cervical neoplasms between our cohorts are concordant..</a:t>
            </a:r>
            <a:endParaRPr lang="en-US" dirty="0"/>
          </a:p>
        </p:txBody>
      </p:sp>
      <p:sp>
        <p:nvSpPr>
          <p:cNvPr id="4" name="Slide Number Placeholder 3"/>
          <p:cNvSpPr>
            <a:spLocks noGrp="1"/>
          </p:cNvSpPr>
          <p:nvPr>
            <p:ph type="sldNum" sz="quarter" idx="5"/>
          </p:nvPr>
        </p:nvSpPr>
        <p:spPr/>
        <p:txBody>
          <a:bodyPr/>
          <a:lstStyle/>
          <a:p>
            <a:fld id="{90EA66E1-E4FB-164E-BD5B-DB4564BB3D03}" type="slidenum">
              <a:rPr lang="en-US" smtClean="0"/>
              <a:t>15</a:t>
            </a:fld>
            <a:endParaRPr lang="en-US"/>
          </a:p>
        </p:txBody>
      </p:sp>
    </p:spTree>
    <p:extLst>
      <p:ext uri="{BB962C8B-B14F-4D97-AF65-F5344CB8AC3E}">
        <p14:creationId xmlns:p14="http://schemas.microsoft.com/office/powerpoint/2010/main" val="1854497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sentence from the FDA application for the Mirena that raises concern about the possibility of hormonal device toxicity.  Unlike oral contraception, hormonal IUDs cause continuous intrauterine exposure for years.</a:t>
            </a:r>
          </a:p>
        </p:txBody>
      </p:sp>
      <p:sp>
        <p:nvSpPr>
          <p:cNvPr id="4" name="Slide Number Placeholder 3"/>
          <p:cNvSpPr>
            <a:spLocks noGrp="1"/>
          </p:cNvSpPr>
          <p:nvPr>
            <p:ph type="sldNum" sz="quarter" idx="5"/>
          </p:nvPr>
        </p:nvSpPr>
        <p:spPr/>
        <p:txBody>
          <a:bodyPr/>
          <a:lstStyle/>
          <a:p>
            <a:fld id="{90EA66E1-E4FB-164E-BD5B-DB4564BB3D03}" type="slidenum">
              <a:rPr lang="en-US" smtClean="0"/>
              <a:t>16</a:t>
            </a:fld>
            <a:endParaRPr lang="en-US"/>
          </a:p>
        </p:txBody>
      </p:sp>
    </p:spTree>
    <p:extLst>
      <p:ext uri="{BB962C8B-B14F-4D97-AF65-F5344CB8AC3E}">
        <p14:creationId xmlns:p14="http://schemas.microsoft.com/office/powerpoint/2010/main" val="36955984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the </a:t>
            </a:r>
            <a:r>
              <a:rPr lang="en-US" baseline="0" dirty="0"/>
              <a:t>Kaplan-Meier plot on the left and a schematic of how intrauterine hormone exposure affects the endometrium on the right. On the right, we see that the progesterone receptors become downregulated at approximately 1 year following hormonal IUD placement, and both angiogenesis and matrix metalloproteinase (</a:t>
            </a:r>
            <a:r>
              <a:rPr lang="en-US" baseline="0" dirty="0" err="1"/>
              <a:t>mmp</a:t>
            </a:r>
            <a:r>
              <a:rPr lang="en-US" baseline="0" dirty="0"/>
              <a:t>) activity increase. Since the time to KM curve divergence following device placement is approximately the same as the time from hormonal IUD placement to endometrial changes, I believe that a toxic effect of hormonal IUDs may contribute to progression of cervical neoplasms. By contrast, the protective effects of a copper </a:t>
            </a:r>
            <a:r>
              <a:rPr lang="en-US" baseline="0" dirty="0" err="1"/>
              <a:t>iud</a:t>
            </a:r>
            <a:r>
              <a:rPr lang="en-US" baseline="0" dirty="0"/>
              <a:t> from inflammation should be apparent sooner than 1 year after device placement.</a:t>
            </a:r>
            <a:endParaRPr lang="en-US" dirty="0"/>
          </a:p>
        </p:txBody>
      </p:sp>
      <p:sp>
        <p:nvSpPr>
          <p:cNvPr id="4" name="Slide Number Placeholder 3"/>
          <p:cNvSpPr>
            <a:spLocks noGrp="1"/>
          </p:cNvSpPr>
          <p:nvPr>
            <p:ph type="sldNum" sz="quarter" idx="10"/>
          </p:nvPr>
        </p:nvSpPr>
        <p:spPr/>
        <p:txBody>
          <a:bodyPr/>
          <a:lstStyle/>
          <a:p>
            <a:fld id="{90EA66E1-E4FB-164E-BD5B-DB4564BB3D03}" type="slidenum">
              <a:rPr lang="en-US" smtClean="0"/>
              <a:t>17</a:t>
            </a:fld>
            <a:endParaRPr lang="en-US"/>
          </a:p>
        </p:txBody>
      </p:sp>
    </p:spTree>
    <p:extLst>
      <p:ext uri="{BB962C8B-B14F-4D97-AF65-F5344CB8AC3E}">
        <p14:creationId xmlns:p14="http://schemas.microsoft.com/office/powerpoint/2010/main" val="38045426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a:t>
            </a:r>
          </a:p>
        </p:txBody>
      </p:sp>
      <p:sp>
        <p:nvSpPr>
          <p:cNvPr id="4" name="Slide Number Placeholder 3"/>
          <p:cNvSpPr>
            <a:spLocks noGrp="1"/>
          </p:cNvSpPr>
          <p:nvPr>
            <p:ph type="sldNum" sz="quarter" idx="5"/>
          </p:nvPr>
        </p:nvSpPr>
        <p:spPr/>
        <p:txBody>
          <a:bodyPr/>
          <a:lstStyle/>
          <a:p>
            <a:fld id="{90EA66E1-E4FB-164E-BD5B-DB4564BB3D03}" type="slidenum">
              <a:rPr lang="en-US" smtClean="0"/>
              <a:t>18</a:t>
            </a:fld>
            <a:endParaRPr lang="en-US"/>
          </a:p>
        </p:txBody>
      </p:sp>
    </p:spTree>
    <p:extLst>
      <p:ext uri="{BB962C8B-B14F-4D97-AF65-F5344CB8AC3E}">
        <p14:creationId xmlns:p14="http://schemas.microsoft.com/office/powerpoint/2010/main" val="4255671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a:t>Read slide)</a:t>
            </a:r>
            <a:endParaRPr lang="en-US" dirty="0"/>
          </a:p>
        </p:txBody>
      </p:sp>
      <p:sp>
        <p:nvSpPr>
          <p:cNvPr id="4" name="Slide Number Placeholder 3"/>
          <p:cNvSpPr>
            <a:spLocks noGrp="1"/>
          </p:cNvSpPr>
          <p:nvPr>
            <p:ph type="sldNum" sz="quarter" idx="10"/>
          </p:nvPr>
        </p:nvSpPr>
        <p:spPr/>
        <p:txBody>
          <a:bodyPr/>
          <a:lstStyle/>
          <a:p>
            <a:fld id="{90EA66E1-E4FB-164E-BD5B-DB4564BB3D03}" type="slidenum">
              <a:rPr lang="en-US" smtClean="0"/>
              <a:t>19</a:t>
            </a:fld>
            <a:endParaRPr lang="en-US"/>
          </a:p>
        </p:txBody>
      </p:sp>
    </p:spTree>
    <p:extLst>
      <p:ext uri="{BB962C8B-B14F-4D97-AF65-F5344CB8AC3E}">
        <p14:creationId xmlns:p14="http://schemas.microsoft.com/office/powerpoint/2010/main" val="4181532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C99A136-1080-4D25-8B17-DF52B47E407C}" type="datetimeFigureOut">
              <a:rPr lang="en-US" smtClean="0"/>
              <a:t>11/12/19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149EC-747A-4280-B7E1-16FA9B0FBBB8}" type="slidenum">
              <a:rPr lang="en-US" smtClean="0"/>
              <a:t>‹#›</a:t>
            </a:fld>
            <a:endParaRPr lang="en-US"/>
          </a:p>
        </p:txBody>
      </p:sp>
    </p:spTree>
    <p:extLst>
      <p:ext uri="{BB962C8B-B14F-4D97-AF65-F5344CB8AC3E}">
        <p14:creationId xmlns:p14="http://schemas.microsoft.com/office/powerpoint/2010/main" val="176529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99A136-1080-4D25-8B17-DF52B47E407C}" type="datetimeFigureOut">
              <a:rPr lang="en-US" smtClean="0"/>
              <a:t>11/12/19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149EC-747A-4280-B7E1-16FA9B0FBBB8}" type="slidenum">
              <a:rPr lang="en-US" smtClean="0"/>
              <a:t>‹#›</a:t>
            </a:fld>
            <a:endParaRPr lang="en-US"/>
          </a:p>
        </p:txBody>
      </p:sp>
    </p:spTree>
    <p:extLst>
      <p:ext uri="{BB962C8B-B14F-4D97-AF65-F5344CB8AC3E}">
        <p14:creationId xmlns:p14="http://schemas.microsoft.com/office/powerpoint/2010/main" val="891254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C99A136-1080-4D25-8B17-DF52B47E407C}" type="datetimeFigureOut">
              <a:rPr lang="en-US" smtClean="0"/>
              <a:t>11/12/19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149EC-747A-4280-B7E1-16FA9B0FBBB8}" type="slidenum">
              <a:rPr lang="en-US" smtClean="0"/>
              <a:t>‹#›</a:t>
            </a:fld>
            <a:endParaRPr lang="en-US"/>
          </a:p>
        </p:txBody>
      </p:sp>
    </p:spTree>
    <p:extLst>
      <p:ext uri="{BB962C8B-B14F-4D97-AF65-F5344CB8AC3E}">
        <p14:creationId xmlns:p14="http://schemas.microsoft.com/office/powerpoint/2010/main" val="389697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C99A136-1080-4D25-8B17-DF52B47E407C}" type="datetimeFigureOut">
              <a:rPr lang="en-US" smtClean="0"/>
              <a:t>11/12/19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A149EC-747A-4280-B7E1-16FA9B0FBBB8}" type="slidenum">
              <a:rPr lang="en-US" smtClean="0"/>
              <a:t>‹#›</a:t>
            </a:fld>
            <a:endParaRPr lang="en-US"/>
          </a:p>
        </p:txBody>
      </p:sp>
    </p:spTree>
    <p:extLst>
      <p:ext uri="{BB962C8B-B14F-4D97-AF65-F5344CB8AC3E}">
        <p14:creationId xmlns:p14="http://schemas.microsoft.com/office/powerpoint/2010/main" val="821950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C99A136-1080-4D25-8B17-DF52B47E407C}" type="datetimeFigureOut">
              <a:rPr lang="en-US" smtClean="0"/>
              <a:t>11/12/19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A149EC-747A-4280-B7E1-16FA9B0FBBB8}" type="slidenum">
              <a:rPr lang="en-US" smtClean="0"/>
              <a:t>‹#›</a:t>
            </a:fld>
            <a:endParaRPr lang="en-US"/>
          </a:p>
        </p:txBody>
      </p:sp>
    </p:spTree>
    <p:extLst>
      <p:ext uri="{BB962C8B-B14F-4D97-AF65-F5344CB8AC3E}">
        <p14:creationId xmlns:p14="http://schemas.microsoft.com/office/powerpoint/2010/main" val="1406078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C99A136-1080-4D25-8B17-DF52B47E407C}" type="datetimeFigureOut">
              <a:rPr lang="en-US" smtClean="0"/>
              <a:t>11/12/19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A149EC-747A-4280-B7E1-16FA9B0FBBB8}" type="slidenum">
              <a:rPr lang="en-US" smtClean="0"/>
              <a:t>‹#›</a:t>
            </a:fld>
            <a:endParaRPr lang="en-US"/>
          </a:p>
        </p:txBody>
      </p:sp>
    </p:spTree>
    <p:extLst>
      <p:ext uri="{BB962C8B-B14F-4D97-AF65-F5344CB8AC3E}">
        <p14:creationId xmlns:p14="http://schemas.microsoft.com/office/powerpoint/2010/main" val="2249421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99A136-1080-4D25-8B17-DF52B47E407C}" type="datetimeFigureOut">
              <a:rPr lang="en-US" smtClean="0"/>
              <a:t>11/12/19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A149EC-747A-4280-B7E1-16FA9B0FBBB8}" type="slidenum">
              <a:rPr lang="en-US" smtClean="0"/>
              <a:t>‹#›</a:t>
            </a:fld>
            <a:endParaRPr lang="en-US"/>
          </a:p>
        </p:txBody>
      </p:sp>
    </p:spTree>
    <p:extLst>
      <p:ext uri="{BB962C8B-B14F-4D97-AF65-F5344CB8AC3E}">
        <p14:creationId xmlns:p14="http://schemas.microsoft.com/office/powerpoint/2010/main" val="1935654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C99A136-1080-4D25-8B17-DF52B47E407C}" type="datetimeFigureOut">
              <a:rPr lang="en-US" smtClean="0"/>
              <a:t>11/12/19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A149EC-747A-4280-B7E1-16FA9B0FBBB8}" type="slidenum">
              <a:rPr lang="en-US" smtClean="0"/>
              <a:t>‹#›</a:t>
            </a:fld>
            <a:endParaRPr lang="en-US"/>
          </a:p>
        </p:txBody>
      </p:sp>
    </p:spTree>
    <p:extLst>
      <p:ext uri="{BB962C8B-B14F-4D97-AF65-F5344CB8AC3E}">
        <p14:creationId xmlns:p14="http://schemas.microsoft.com/office/powerpoint/2010/main" val="1936782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C99A136-1080-4D25-8B17-DF52B47E407C}" type="datetimeFigureOut">
              <a:rPr lang="en-US" smtClean="0"/>
              <a:t>11/12/19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A149EC-747A-4280-B7E1-16FA9B0FBBB8}" type="slidenum">
              <a:rPr lang="en-US" smtClean="0"/>
              <a:t>‹#›</a:t>
            </a:fld>
            <a:endParaRPr lang="en-US"/>
          </a:p>
        </p:txBody>
      </p:sp>
    </p:spTree>
    <p:extLst>
      <p:ext uri="{BB962C8B-B14F-4D97-AF65-F5344CB8AC3E}">
        <p14:creationId xmlns:p14="http://schemas.microsoft.com/office/powerpoint/2010/main" val="2544348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99A136-1080-4D25-8B17-DF52B47E407C}" type="datetimeFigureOut">
              <a:rPr lang="en-US" smtClean="0"/>
              <a:t>11/12/19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149EC-747A-4280-B7E1-16FA9B0FBBB8}" type="slidenum">
              <a:rPr lang="en-US" smtClean="0"/>
              <a:t>‹#›</a:t>
            </a:fld>
            <a:endParaRPr lang="en-US"/>
          </a:p>
        </p:txBody>
      </p:sp>
    </p:spTree>
    <p:extLst>
      <p:ext uri="{BB962C8B-B14F-4D97-AF65-F5344CB8AC3E}">
        <p14:creationId xmlns:p14="http://schemas.microsoft.com/office/powerpoint/2010/main" val="45375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99A136-1080-4D25-8B17-DF52B47E407C}" type="datetimeFigureOut">
              <a:rPr lang="en-US" smtClean="0"/>
              <a:t>11/12/19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149EC-747A-4280-B7E1-16FA9B0FBBB8}" type="slidenum">
              <a:rPr lang="en-US" smtClean="0"/>
              <a:t>‹#›</a:t>
            </a:fld>
            <a:endParaRPr lang="en-US"/>
          </a:p>
        </p:txBody>
      </p:sp>
    </p:spTree>
    <p:extLst>
      <p:ext uri="{BB962C8B-B14F-4D97-AF65-F5344CB8AC3E}">
        <p14:creationId xmlns:p14="http://schemas.microsoft.com/office/powerpoint/2010/main" val="902620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99A136-1080-4D25-8B17-DF52B47E407C}" type="datetimeFigureOut">
              <a:rPr lang="en-US" smtClean="0"/>
              <a:t>11/12/19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A149EC-747A-4280-B7E1-16FA9B0FBBB8}" type="slidenum">
              <a:rPr lang="en-US" smtClean="0"/>
              <a:t>‹#›</a:t>
            </a:fld>
            <a:endParaRPr lang="en-US"/>
          </a:p>
        </p:txBody>
      </p:sp>
    </p:spTree>
    <p:extLst>
      <p:ext uri="{BB962C8B-B14F-4D97-AF65-F5344CB8AC3E}">
        <p14:creationId xmlns:p14="http://schemas.microsoft.com/office/powerpoint/2010/main" val="33772298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clearhealthcosts.com/blog/2014/01/much-iud-birth-control-cost-draft/" TargetMode="External"/><Relationship Id="rId4" Type="http://schemas.openxmlformats.org/officeDocument/2006/relationships/hyperlink" Target="https://www.theverge.com/2015/4/7/8364721/best-teen-birth-control-iud-implant-cdc"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5.png"/><Relationship Id="rId4" Type="http://schemas.openxmlformats.org/officeDocument/2006/relationships/image" Target="../media/image6.tif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400" dirty="0"/>
              <a:t>Relative risk of cervical neoplasms among copper and levonorgestrel intrauterine device users</a:t>
            </a:r>
            <a:br>
              <a:rPr lang="en-US" sz="4400" dirty="0"/>
            </a:br>
            <a:endParaRPr lang="en-US" sz="4400" dirty="0"/>
          </a:p>
        </p:txBody>
      </p:sp>
      <p:sp>
        <p:nvSpPr>
          <p:cNvPr id="3" name="Subtitle 2"/>
          <p:cNvSpPr>
            <a:spLocks noGrp="1"/>
          </p:cNvSpPr>
          <p:nvPr>
            <p:ph type="subTitle" idx="1"/>
          </p:nvPr>
        </p:nvSpPr>
        <p:spPr>
          <a:xfrm>
            <a:off x="1524000" y="3619623"/>
            <a:ext cx="9144000" cy="1655762"/>
          </a:xfrm>
        </p:spPr>
        <p:txBody>
          <a:bodyPr/>
          <a:lstStyle/>
          <a:p>
            <a:r>
              <a:rPr lang="en-US" dirty="0"/>
              <a:t>Matthew Spotnitz, M.D., M.P.H.</a:t>
            </a:r>
            <a:r>
              <a:rPr lang="en-US" baseline="30000" dirty="0"/>
              <a:t>1</a:t>
            </a:r>
            <a:r>
              <a:rPr lang="en-US" dirty="0"/>
              <a:t>, Karthik Natarajan, Ph.D.</a:t>
            </a:r>
            <a:r>
              <a:rPr lang="en-US" baseline="30000" dirty="0"/>
              <a:t>1</a:t>
            </a:r>
            <a:r>
              <a:rPr lang="en-US" dirty="0"/>
              <a:t>, Patrick B. Ryan, Ph.D.</a:t>
            </a:r>
            <a:r>
              <a:rPr lang="en-US" baseline="30000" dirty="0"/>
              <a:t>2</a:t>
            </a:r>
            <a:r>
              <a:rPr lang="en-US" dirty="0"/>
              <a:t>, Carolyn L. </a:t>
            </a:r>
            <a:r>
              <a:rPr lang="en-US" dirty="0" err="1"/>
              <a:t>Westhoff</a:t>
            </a:r>
            <a:r>
              <a:rPr lang="en-US" dirty="0"/>
              <a:t>, M.D., M.Sc.</a:t>
            </a:r>
            <a:r>
              <a:rPr lang="en-US" baseline="30000" dirty="0"/>
              <a:t>1</a:t>
            </a:r>
          </a:p>
          <a:p>
            <a:r>
              <a:rPr lang="en-US" baseline="30000" dirty="0"/>
              <a:t>1</a:t>
            </a:r>
            <a:r>
              <a:rPr lang="en-US" dirty="0"/>
              <a:t>Columbia University Irving Medical Center, </a:t>
            </a:r>
            <a:r>
              <a:rPr lang="en-US" baseline="30000" dirty="0"/>
              <a:t>2</a:t>
            </a:r>
            <a:r>
              <a:rPr lang="en-US" dirty="0"/>
              <a:t>Janssen Pharmaceuticals</a:t>
            </a:r>
          </a:p>
          <a:p>
            <a:endParaRPr lang="en-US" dirty="0"/>
          </a:p>
        </p:txBody>
      </p:sp>
    </p:spTree>
    <p:extLst>
      <p:ext uri="{BB962C8B-B14F-4D97-AF65-F5344CB8AC3E}">
        <p14:creationId xmlns:p14="http://schemas.microsoft.com/office/powerpoint/2010/main" val="603934930"/>
      </p:ext>
    </p:extLst>
  </p:cSld>
  <p:clrMapOvr>
    <a:masterClrMapping/>
  </p:clrMapOvr>
  <mc:AlternateContent xmlns:mc="http://schemas.openxmlformats.org/markup-compatibility/2006" xmlns:p14="http://schemas.microsoft.com/office/powerpoint/2010/main">
    <mc:Choice Requires="p14">
      <p:transition spd="slow" p14:dur="2000" advTm="10620"/>
    </mc:Choice>
    <mc:Fallback xmlns="">
      <p:transition spd="slow" advTm="1062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C253B-DF95-F848-9146-117CE4DF14DC}"/>
              </a:ext>
            </a:extLst>
          </p:cNvPr>
          <p:cNvSpPr>
            <a:spLocks noGrp="1"/>
          </p:cNvSpPr>
          <p:nvPr>
            <p:ph type="title"/>
          </p:nvPr>
        </p:nvSpPr>
        <p:spPr/>
        <p:txBody>
          <a:bodyPr/>
          <a:lstStyle/>
          <a:p>
            <a:pPr algn="ctr"/>
            <a:r>
              <a:rPr lang="en-US" dirty="0"/>
              <a:t>Intrauterine Devices (IUDs)</a:t>
            </a:r>
          </a:p>
        </p:txBody>
      </p:sp>
      <p:sp>
        <p:nvSpPr>
          <p:cNvPr id="3" name="Content Placeholder 2">
            <a:extLst>
              <a:ext uri="{FF2B5EF4-FFF2-40B4-BE49-F238E27FC236}">
                <a16:creationId xmlns:a16="http://schemas.microsoft.com/office/drawing/2014/main" id="{E2E7750F-7111-FA47-8C09-68510F514C2E}"/>
              </a:ext>
            </a:extLst>
          </p:cNvPr>
          <p:cNvSpPr>
            <a:spLocks noGrp="1"/>
          </p:cNvSpPr>
          <p:nvPr>
            <p:ph idx="1"/>
          </p:nvPr>
        </p:nvSpPr>
        <p:spPr>
          <a:xfrm>
            <a:off x="640613" y="1866010"/>
            <a:ext cx="10515600" cy="4351338"/>
          </a:xfrm>
        </p:spPr>
        <p:txBody>
          <a:bodyPr/>
          <a:lstStyle/>
          <a:p>
            <a:endParaRPr lang="en-US" dirty="0"/>
          </a:p>
        </p:txBody>
      </p:sp>
      <p:graphicFrame>
        <p:nvGraphicFramePr>
          <p:cNvPr id="4" name="Content Placeholder 3">
            <a:extLst>
              <a:ext uri="{FF2B5EF4-FFF2-40B4-BE49-F238E27FC236}">
                <a16:creationId xmlns:a16="http://schemas.microsoft.com/office/drawing/2014/main" id="{F2DBBDC0-C8B7-7B45-8547-F2524DDC76D1}"/>
              </a:ext>
            </a:extLst>
          </p:cNvPr>
          <p:cNvGraphicFramePr>
            <a:graphicFrameLocks/>
          </p:cNvGraphicFramePr>
          <p:nvPr>
            <p:extLst>
              <p:ext uri="{D42A27DB-BD31-4B8C-83A1-F6EECF244321}">
                <p14:modId xmlns:p14="http://schemas.microsoft.com/office/powerpoint/2010/main" val="681604264"/>
              </p:ext>
            </p:extLst>
          </p:nvPr>
        </p:nvGraphicFramePr>
        <p:xfrm>
          <a:off x="4644950" y="1934118"/>
          <a:ext cx="6506347" cy="4074520"/>
        </p:xfrm>
        <a:graphic>
          <a:graphicData uri="http://schemas.openxmlformats.org/drawingml/2006/table">
            <a:tbl>
              <a:tblPr firstRow="1" bandRow="1">
                <a:tableStyleId>{5C22544A-7EE6-4342-B048-85BDC9FD1C3A}</a:tableStyleId>
              </a:tblPr>
              <a:tblGrid>
                <a:gridCol w="2356334">
                  <a:extLst>
                    <a:ext uri="{9D8B030D-6E8A-4147-A177-3AD203B41FA5}">
                      <a16:colId xmlns:a16="http://schemas.microsoft.com/office/drawing/2014/main" val="354452382"/>
                    </a:ext>
                  </a:extLst>
                </a:gridCol>
                <a:gridCol w="1914116">
                  <a:extLst>
                    <a:ext uri="{9D8B030D-6E8A-4147-A177-3AD203B41FA5}">
                      <a16:colId xmlns:a16="http://schemas.microsoft.com/office/drawing/2014/main" val="490382038"/>
                    </a:ext>
                  </a:extLst>
                </a:gridCol>
                <a:gridCol w="2235897">
                  <a:extLst>
                    <a:ext uri="{9D8B030D-6E8A-4147-A177-3AD203B41FA5}">
                      <a16:colId xmlns:a16="http://schemas.microsoft.com/office/drawing/2014/main" val="583833041"/>
                    </a:ext>
                  </a:extLst>
                </a:gridCol>
              </a:tblGrid>
              <a:tr h="302171">
                <a:tc>
                  <a:txBody>
                    <a:bodyPr/>
                    <a:lstStyle/>
                    <a:p>
                      <a:r>
                        <a:rPr lang="en-US" sz="2000" baseline="0" dirty="0"/>
                        <a:t>Variable</a:t>
                      </a:r>
                    </a:p>
                  </a:txBody>
                  <a:tcPr marL="72170" marR="72170" marT="36086" marB="36086"/>
                </a:tc>
                <a:tc>
                  <a:txBody>
                    <a:bodyPr/>
                    <a:lstStyle/>
                    <a:p>
                      <a:r>
                        <a:rPr lang="en-US" sz="2000" baseline="0" dirty="0"/>
                        <a:t>Cu-IUD (“Copper”)</a:t>
                      </a:r>
                    </a:p>
                  </a:txBody>
                  <a:tcPr marL="72170" marR="72170" marT="36086" marB="36086"/>
                </a:tc>
                <a:tc>
                  <a:txBody>
                    <a:bodyPr/>
                    <a:lstStyle/>
                    <a:p>
                      <a:r>
                        <a:rPr lang="en-US" sz="2000" baseline="0" dirty="0"/>
                        <a:t>LNG-IUS (“Hormonal”)</a:t>
                      </a:r>
                    </a:p>
                  </a:txBody>
                  <a:tcPr marL="72170" marR="72170" marT="36086" marB="36086"/>
                </a:tc>
                <a:extLst>
                  <a:ext uri="{0D108BD9-81ED-4DB2-BD59-A6C34878D82A}">
                    <a16:rowId xmlns:a16="http://schemas.microsoft.com/office/drawing/2014/main" val="1394635374"/>
                  </a:ext>
                </a:extLst>
              </a:tr>
              <a:tr h="302171">
                <a:tc>
                  <a:txBody>
                    <a:bodyPr/>
                    <a:lstStyle/>
                    <a:p>
                      <a:r>
                        <a:rPr lang="en-US" sz="2000" baseline="0" dirty="0"/>
                        <a:t>Available in US</a:t>
                      </a:r>
                    </a:p>
                  </a:txBody>
                  <a:tcPr marL="72170" marR="72170" marT="36086" marB="36086"/>
                </a:tc>
                <a:tc>
                  <a:txBody>
                    <a:bodyPr/>
                    <a:lstStyle/>
                    <a:p>
                      <a:r>
                        <a:rPr lang="en-US" sz="2000" baseline="0" dirty="0"/>
                        <a:t>1988 (Paragard)</a:t>
                      </a:r>
                    </a:p>
                  </a:txBody>
                  <a:tcPr marL="72170" marR="72170" marT="36086" marB="36086"/>
                </a:tc>
                <a:tc>
                  <a:txBody>
                    <a:bodyPr/>
                    <a:lstStyle/>
                    <a:p>
                      <a:r>
                        <a:rPr lang="en-US" sz="2000" baseline="0" dirty="0"/>
                        <a:t>2000 (Mirena)</a:t>
                      </a:r>
                    </a:p>
                  </a:txBody>
                  <a:tcPr marL="72170" marR="72170" marT="36086" marB="36086"/>
                </a:tc>
                <a:extLst>
                  <a:ext uri="{0D108BD9-81ED-4DB2-BD59-A6C34878D82A}">
                    <a16:rowId xmlns:a16="http://schemas.microsoft.com/office/drawing/2014/main" val="210414894"/>
                  </a:ext>
                </a:extLst>
              </a:tr>
              <a:tr h="302171">
                <a:tc>
                  <a:txBody>
                    <a:bodyPr/>
                    <a:lstStyle/>
                    <a:p>
                      <a:r>
                        <a:rPr lang="en-US" sz="2000" baseline="0" dirty="0"/>
                        <a:t>Number of Users</a:t>
                      </a:r>
                    </a:p>
                  </a:txBody>
                  <a:tcPr marL="72170" marR="72170" marT="36086" marB="36086"/>
                </a:tc>
                <a:tc>
                  <a:txBody>
                    <a:bodyPr/>
                    <a:lstStyle/>
                    <a:p>
                      <a:r>
                        <a:rPr lang="en-US" sz="2000" baseline="0" dirty="0"/>
                        <a:t>~80 Million</a:t>
                      </a:r>
                    </a:p>
                  </a:txBody>
                  <a:tcPr marL="72170" marR="72170" marT="36086" marB="36086"/>
                </a:tc>
                <a:tc>
                  <a:txBody>
                    <a:bodyPr/>
                    <a:lstStyle/>
                    <a:p>
                      <a:r>
                        <a:rPr lang="en-US" sz="2000" baseline="0" dirty="0"/>
                        <a:t>~20 Million</a:t>
                      </a:r>
                    </a:p>
                  </a:txBody>
                  <a:tcPr marL="72170" marR="72170" marT="36086" marB="36086"/>
                </a:tc>
                <a:extLst>
                  <a:ext uri="{0D108BD9-81ED-4DB2-BD59-A6C34878D82A}">
                    <a16:rowId xmlns:a16="http://schemas.microsoft.com/office/drawing/2014/main" val="353331894"/>
                  </a:ext>
                </a:extLst>
              </a:tr>
              <a:tr h="302171">
                <a:tc>
                  <a:txBody>
                    <a:bodyPr/>
                    <a:lstStyle/>
                    <a:p>
                      <a:r>
                        <a:rPr lang="en-US" sz="2000" baseline="0" dirty="0"/>
                        <a:t>Prevents Pregnancy</a:t>
                      </a:r>
                    </a:p>
                  </a:txBody>
                  <a:tcPr marL="72170" marR="72170" marT="36086" marB="36086"/>
                </a:tc>
                <a:tc>
                  <a:txBody>
                    <a:bodyPr/>
                    <a:lstStyle/>
                    <a:p>
                      <a:r>
                        <a:rPr lang="en-US" sz="2000" baseline="0" dirty="0"/>
                        <a:t>&gt;99%</a:t>
                      </a:r>
                    </a:p>
                  </a:txBody>
                  <a:tcPr marL="72170" marR="72170" marT="36086" marB="36086"/>
                </a:tc>
                <a:tc>
                  <a:txBody>
                    <a:bodyPr/>
                    <a:lstStyle/>
                    <a:p>
                      <a:r>
                        <a:rPr lang="en-US" sz="2000" baseline="0" dirty="0"/>
                        <a:t>&gt;99%</a:t>
                      </a:r>
                    </a:p>
                  </a:txBody>
                  <a:tcPr marL="72170" marR="72170" marT="36086" marB="36086"/>
                </a:tc>
                <a:extLst>
                  <a:ext uri="{0D108BD9-81ED-4DB2-BD59-A6C34878D82A}">
                    <a16:rowId xmlns:a16="http://schemas.microsoft.com/office/drawing/2014/main" val="3562899179"/>
                  </a:ext>
                </a:extLst>
              </a:tr>
              <a:tr h="302171">
                <a:tc>
                  <a:txBody>
                    <a:bodyPr/>
                    <a:lstStyle/>
                    <a:p>
                      <a:r>
                        <a:rPr lang="en-US" sz="2000" baseline="0" dirty="0"/>
                        <a:t>Inhibits Sperm</a:t>
                      </a:r>
                    </a:p>
                  </a:txBody>
                  <a:tcPr marL="72170" marR="72170" marT="36086" marB="36086"/>
                </a:tc>
                <a:tc>
                  <a:txBody>
                    <a:bodyPr/>
                    <a:lstStyle/>
                    <a:p>
                      <a:r>
                        <a:rPr lang="en-US" sz="2000" baseline="0" dirty="0"/>
                        <a:t>Yes</a:t>
                      </a:r>
                    </a:p>
                  </a:txBody>
                  <a:tcPr marL="72170" marR="72170" marT="36086" marB="36086"/>
                </a:tc>
                <a:tc>
                  <a:txBody>
                    <a:bodyPr/>
                    <a:lstStyle/>
                    <a:p>
                      <a:r>
                        <a:rPr lang="en-US" sz="2000" baseline="0" dirty="0"/>
                        <a:t>Yes</a:t>
                      </a:r>
                    </a:p>
                  </a:txBody>
                  <a:tcPr marL="72170" marR="72170" marT="36086" marB="36086"/>
                </a:tc>
                <a:extLst>
                  <a:ext uri="{0D108BD9-81ED-4DB2-BD59-A6C34878D82A}">
                    <a16:rowId xmlns:a16="http://schemas.microsoft.com/office/drawing/2014/main" val="1073589792"/>
                  </a:ext>
                </a:extLst>
              </a:tr>
              <a:tr h="302171">
                <a:tc>
                  <a:txBody>
                    <a:bodyPr/>
                    <a:lstStyle/>
                    <a:p>
                      <a:r>
                        <a:rPr lang="en-US" sz="2000" baseline="0" dirty="0"/>
                        <a:t>Thins Uterine Lining</a:t>
                      </a:r>
                    </a:p>
                  </a:txBody>
                  <a:tcPr marL="72170" marR="72170" marT="36086" marB="36086"/>
                </a:tc>
                <a:tc>
                  <a:txBody>
                    <a:bodyPr/>
                    <a:lstStyle/>
                    <a:p>
                      <a:r>
                        <a:rPr lang="en-US" sz="2000" baseline="0" dirty="0"/>
                        <a:t>No</a:t>
                      </a:r>
                    </a:p>
                  </a:txBody>
                  <a:tcPr marL="72170" marR="72170" marT="36086" marB="36086"/>
                </a:tc>
                <a:tc>
                  <a:txBody>
                    <a:bodyPr/>
                    <a:lstStyle/>
                    <a:p>
                      <a:r>
                        <a:rPr lang="en-US" sz="2000" baseline="0" dirty="0"/>
                        <a:t>Yes</a:t>
                      </a:r>
                    </a:p>
                  </a:txBody>
                  <a:tcPr marL="72170" marR="72170" marT="36086" marB="36086"/>
                </a:tc>
                <a:extLst>
                  <a:ext uri="{0D108BD9-81ED-4DB2-BD59-A6C34878D82A}">
                    <a16:rowId xmlns:a16="http://schemas.microsoft.com/office/drawing/2014/main" val="2456907407"/>
                  </a:ext>
                </a:extLst>
              </a:tr>
              <a:tr h="302171">
                <a:tc>
                  <a:txBody>
                    <a:bodyPr/>
                    <a:lstStyle/>
                    <a:p>
                      <a:r>
                        <a:rPr lang="en-US" sz="2000" baseline="0" dirty="0"/>
                        <a:t>Thickens Mucous</a:t>
                      </a:r>
                    </a:p>
                  </a:txBody>
                  <a:tcPr marL="72170" marR="72170" marT="36086" marB="36086"/>
                </a:tc>
                <a:tc>
                  <a:txBody>
                    <a:bodyPr/>
                    <a:lstStyle/>
                    <a:p>
                      <a:r>
                        <a:rPr lang="en-US" sz="2000" baseline="0" dirty="0"/>
                        <a:t>No</a:t>
                      </a:r>
                    </a:p>
                  </a:txBody>
                  <a:tcPr marL="72170" marR="72170" marT="36086" marB="36086"/>
                </a:tc>
                <a:tc>
                  <a:txBody>
                    <a:bodyPr/>
                    <a:lstStyle/>
                    <a:p>
                      <a:r>
                        <a:rPr lang="en-US" sz="2000" baseline="0" dirty="0"/>
                        <a:t>Yes</a:t>
                      </a:r>
                    </a:p>
                  </a:txBody>
                  <a:tcPr marL="72170" marR="72170" marT="36086" marB="36086"/>
                </a:tc>
                <a:extLst>
                  <a:ext uri="{0D108BD9-81ED-4DB2-BD59-A6C34878D82A}">
                    <a16:rowId xmlns:a16="http://schemas.microsoft.com/office/drawing/2014/main" val="2148365524"/>
                  </a:ext>
                </a:extLst>
              </a:tr>
              <a:tr h="302171">
                <a:tc>
                  <a:txBody>
                    <a:bodyPr/>
                    <a:lstStyle/>
                    <a:p>
                      <a:r>
                        <a:rPr lang="en-US" sz="2000" baseline="0" dirty="0"/>
                        <a:t>Decreases Bleeding</a:t>
                      </a:r>
                    </a:p>
                  </a:txBody>
                  <a:tcPr marL="72170" marR="72170" marT="36086" marB="36086"/>
                </a:tc>
                <a:tc>
                  <a:txBody>
                    <a:bodyPr/>
                    <a:lstStyle/>
                    <a:p>
                      <a:r>
                        <a:rPr lang="en-US" sz="2000" baseline="0" dirty="0"/>
                        <a:t>No</a:t>
                      </a:r>
                    </a:p>
                  </a:txBody>
                  <a:tcPr marL="72170" marR="72170" marT="36086" marB="36086"/>
                </a:tc>
                <a:tc>
                  <a:txBody>
                    <a:bodyPr/>
                    <a:lstStyle/>
                    <a:p>
                      <a:r>
                        <a:rPr lang="en-US" sz="2000" baseline="0" dirty="0"/>
                        <a:t>Yes</a:t>
                      </a:r>
                    </a:p>
                  </a:txBody>
                  <a:tcPr marL="72170" marR="72170" marT="36086" marB="36086"/>
                </a:tc>
                <a:extLst>
                  <a:ext uri="{0D108BD9-81ED-4DB2-BD59-A6C34878D82A}">
                    <a16:rowId xmlns:a16="http://schemas.microsoft.com/office/drawing/2014/main" val="966270832"/>
                  </a:ext>
                </a:extLst>
              </a:tr>
              <a:tr h="0">
                <a:tc>
                  <a:txBody>
                    <a:bodyPr/>
                    <a:lstStyle/>
                    <a:p>
                      <a:r>
                        <a:rPr lang="en-US" sz="2000" baseline="0" dirty="0"/>
                        <a:t>Decreases Pain</a:t>
                      </a:r>
                    </a:p>
                  </a:txBody>
                  <a:tcPr marL="72170" marR="72170" marT="36086" marB="36086"/>
                </a:tc>
                <a:tc>
                  <a:txBody>
                    <a:bodyPr/>
                    <a:lstStyle/>
                    <a:p>
                      <a:r>
                        <a:rPr lang="en-US" sz="2000" baseline="0" dirty="0"/>
                        <a:t>No</a:t>
                      </a:r>
                    </a:p>
                  </a:txBody>
                  <a:tcPr marL="72170" marR="72170" marT="36086" marB="36086"/>
                </a:tc>
                <a:tc>
                  <a:txBody>
                    <a:bodyPr/>
                    <a:lstStyle/>
                    <a:p>
                      <a:r>
                        <a:rPr lang="en-US" sz="2000" baseline="0" dirty="0"/>
                        <a:t>Yes</a:t>
                      </a:r>
                    </a:p>
                  </a:txBody>
                  <a:tcPr marL="72170" marR="72170" marT="36086" marB="36086"/>
                </a:tc>
                <a:extLst>
                  <a:ext uri="{0D108BD9-81ED-4DB2-BD59-A6C34878D82A}">
                    <a16:rowId xmlns:a16="http://schemas.microsoft.com/office/drawing/2014/main" val="766836666"/>
                  </a:ext>
                </a:extLst>
              </a:tr>
              <a:tr h="302171">
                <a:tc>
                  <a:txBody>
                    <a:bodyPr/>
                    <a:lstStyle/>
                    <a:p>
                      <a:r>
                        <a:rPr lang="en-US" sz="2000" baseline="0" dirty="0"/>
                        <a:t>Approximate Cost</a:t>
                      </a:r>
                    </a:p>
                  </a:txBody>
                  <a:tcPr marL="72170" marR="72170" marT="36086" marB="36086"/>
                </a:tc>
                <a:tc>
                  <a:txBody>
                    <a:bodyPr/>
                    <a:lstStyle/>
                    <a:p>
                      <a:r>
                        <a:rPr lang="en-US" sz="2000" baseline="0" dirty="0"/>
                        <a:t>$700</a:t>
                      </a:r>
                    </a:p>
                  </a:txBody>
                  <a:tcPr marL="72170" marR="72170" marT="36086" marB="36086"/>
                </a:tc>
                <a:tc>
                  <a:txBody>
                    <a:bodyPr/>
                    <a:lstStyle/>
                    <a:p>
                      <a:r>
                        <a:rPr lang="en-US" sz="2000" baseline="0" dirty="0"/>
                        <a:t>$800</a:t>
                      </a:r>
                    </a:p>
                  </a:txBody>
                  <a:tcPr marL="72170" marR="72170" marT="36086" marB="36086"/>
                </a:tc>
                <a:extLst>
                  <a:ext uri="{0D108BD9-81ED-4DB2-BD59-A6C34878D82A}">
                    <a16:rowId xmlns:a16="http://schemas.microsoft.com/office/drawing/2014/main" val="2255067605"/>
                  </a:ext>
                </a:extLst>
              </a:tr>
            </a:tbl>
          </a:graphicData>
        </a:graphic>
      </p:graphicFrame>
      <p:sp>
        <p:nvSpPr>
          <p:cNvPr id="5" name="TextBox 4">
            <a:extLst>
              <a:ext uri="{FF2B5EF4-FFF2-40B4-BE49-F238E27FC236}">
                <a16:creationId xmlns:a16="http://schemas.microsoft.com/office/drawing/2014/main" id="{4DA0683F-1B19-214F-BCCB-681772C64C1D}"/>
              </a:ext>
            </a:extLst>
          </p:cNvPr>
          <p:cNvSpPr txBox="1"/>
          <p:nvPr/>
        </p:nvSpPr>
        <p:spPr>
          <a:xfrm>
            <a:off x="245327" y="4616605"/>
            <a:ext cx="184731" cy="369332"/>
          </a:xfrm>
          <a:prstGeom prst="rect">
            <a:avLst/>
          </a:prstGeom>
          <a:noFill/>
        </p:spPr>
        <p:txBody>
          <a:bodyPr wrap="none" rtlCol="0">
            <a:spAutoFit/>
          </a:bodyPr>
          <a:lstStyle/>
          <a:p>
            <a:endParaRPr lang="en-US" dirty="0"/>
          </a:p>
        </p:txBody>
      </p:sp>
      <p:pic>
        <p:nvPicPr>
          <p:cNvPr id="6" name="Picture 5">
            <a:extLst>
              <a:ext uri="{FF2B5EF4-FFF2-40B4-BE49-F238E27FC236}">
                <a16:creationId xmlns:a16="http://schemas.microsoft.com/office/drawing/2014/main" id="{2259027D-38FD-5C42-8EF8-0C309C960EBA}"/>
              </a:ext>
            </a:extLst>
          </p:cNvPr>
          <p:cNvPicPr>
            <a:picLocks noChangeAspect="1"/>
          </p:cNvPicPr>
          <p:nvPr/>
        </p:nvPicPr>
        <p:blipFill>
          <a:blip r:embed="rId3"/>
          <a:stretch>
            <a:fillRect/>
          </a:stretch>
        </p:blipFill>
        <p:spPr>
          <a:xfrm>
            <a:off x="640613" y="1937215"/>
            <a:ext cx="4019085" cy="2679390"/>
          </a:xfrm>
          <a:prstGeom prst="rect">
            <a:avLst/>
          </a:prstGeom>
        </p:spPr>
      </p:pic>
      <p:sp>
        <p:nvSpPr>
          <p:cNvPr id="7" name="Rectangle 6">
            <a:extLst>
              <a:ext uri="{FF2B5EF4-FFF2-40B4-BE49-F238E27FC236}">
                <a16:creationId xmlns:a16="http://schemas.microsoft.com/office/drawing/2014/main" id="{A393CC83-69E0-1147-8907-165375C38C9A}"/>
              </a:ext>
            </a:extLst>
          </p:cNvPr>
          <p:cNvSpPr/>
          <p:nvPr/>
        </p:nvSpPr>
        <p:spPr>
          <a:xfrm>
            <a:off x="7307766" y="6301018"/>
            <a:ext cx="6096000" cy="553998"/>
          </a:xfrm>
          <a:prstGeom prst="rect">
            <a:avLst/>
          </a:prstGeom>
        </p:spPr>
        <p:txBody>
          <a:bodyPr>
            <a:spAutoFit/>
          </a:bodyPr>
          <a:lstStyle/>
          <a:p>
            <a:r>
              <a:rPr lang="en-US" sz="1000" dirty="0">
                <a:hlinkClick r:id="rId4"/>
              </a:rPr>
              <a:t>https://www.theverge.com/2015/4/7/8364721/best-teen-birth-control-iud-implant-cdc</a:t>
            </a:r>
            <a:endParaRPr lang="en-US" sz="1000" dirty="0"/>
          </a:p>
          <a:p>
            <a:r>
              <a:rPr lang="en-US" sz="1000" dirty="0">
                <a:hlinkClick r:id="rId5"/>
              </a:rPr>
              <a:t>https://clearhealthcosts.com/blog/2014/01/much-iud-birth-control-cost-draft/</a:t>
            </a:r>
            <a:endParaRPr lang="en-US" sz="1000" dirty="0"/>
          </a:p>
          <a:p>
            <a:r>
              <a:rPr lang="en-US" sz="1000" dirty="0"/>
              <a:t>Nelson A et. al. Open Access J Contracept. 2016; 7: 127–141.</a:t>
            </a:r>
          </a:p>
        </p:txBody>
      </p:sp>
    </p:spTree>
    <p:extLst>
      <p:ext uri="{BB962C8B-B14F-4D97-AF65-F5344CB8AC3E}">
        <p14:creationId xmlns:p14="http://schemas.microsoft.com/office/powerpoint/2010/main" val="4049570049"/>
      </p:ext>
    </p:extLst>
  </p:cSld>
  <p:clrMapOvr>
    <a:masterClrMapping/>
  </p:clrMapOvr>
  <mc:AlternateContent xmlns:mc="http://schemas.openxmlformats.org/markup-compatibility/2006" xmlns:p14="http://schemas.microsoft.com/office/powerpoint/2010/main">
    <mc:Choice Requires="p14">
      <p:transition spd="slow" p14:dur="2000" advTm="89976"/>
    </mc:Choice>
    <mc:Fallback xmlns="">
      <p:transition spd="slow" advTm="89976"/>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74EB6-9AFF-4542-BC49-6DD7C923E7E2}"/>
              </a:ext>
            </a:extLst>
          </p:cNvPr>
          <p:cNvSpPr>
            <a:spLocks noGrp="1"/>
          </p:cNvSpPr>
          <p:nvPr>
            <p:ph type="title"/>
          </p:nvPr>
        </p:nvSpPr>
        <p:spPr/>
        <p:txBody>
          <a:bodyPr/>
          <a:lstStyle/>
          <a:p>
            <a:pPr algn="ctr"/>
            <a:r>
              <a:rPr lang="en-US" dirty="0"/>
              <a:t>Cervical Cancer Pathophysiology</a:t>
            </a:r>
          </a:p>
        </p:txBody>
      </p:sp>
      <p:pic>
        <p:nvPicPr>
          <p:cNvPr id="5" name="Content Placeholder 4">
            <a:extLst>
              <a:ext uri="{FF2B5EF4-FFF2-40B4-BE49-F238E27FC236}">
                <a16:creationId xmlns:a16="http://schemas.microsoft.com/office/drawing/2014/main" id="{BF6C3C95-87B5-7F4F-B168-B93E57E32C3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82030" y="1825625"/>
            <a:ext cx="6627940" cy="4351338"/>
          </a:xfrm>
        </p:spPr>
      </p:pic>
      <p:sp>
        <p:nvSpPr>
          <p:cNvPr id="4" name="Rectangle 3">
            <a:extLst>
              <a:ext uri="{FF2B5EF4-FFF2-40B4-BE49-F238E27FC236}">
                <a16:creationId xmlns:a16="http://schemas.microsoft.com/office/drawing/2014/main" id="{8FA2D068-8003-5843-8930-A5F85EC10E81}"/>
              </a:ext>
            </a:extLst>
          </p:cNvPr>
          <p:cNvSpPr/>
          <p:nvPr/>
        </p:nvSpPr>
        <p:spPr>
          <a:xfrm>
            <a:off x="8760800" y="6423411"/>
            <a:ext cx="3137397" cy="246221"/>
          </a:xfrm>
          <a:prstGeom prst="rect">
            <a:avLst/>
          </a:prstGeom>
        </p:spPr>
        <p:txBody>
          <a:bodyPr wrap="none">
            <a:spAutoFit/>
          </a:bodyPr>
          <a:lstStyle/>
          <a:p>
            <a:r>
              <a:rPr lang="en-US" sz="1000" dirty="0">
                <a:solidFill>
                  <a:srgbClr val="000000"/>
                </a:solidFill>
              </a:rPr>
              <a:t>Cohen PA et. al. Lancet 2019 Jan 12;393(10167):169-182.</a:t>
            </a:r>
            <a:endParaRPr lang="en-US" sz="1000" dirty="0"/>
          </a:p>
        </p:txBody>
      </p:sp>
    </p:spTree>
    <p:extLst>
      <p:ext uri="{BB962C8B-B14F-4D97-AF65-F5344CB8AC3E}">
        <p14:creationId xmlns:p14="http://schemas.microsoft.com/office/powerpoint/2010/main" val="2559957417"/>
      </p:ext>
    </p:extLst>
  </p:cSld>
  <p:clrMapOvr>
    <a:masterClrMapping/>
  </p:clrMapOvr>
  <mc:AlternateContent xmlns:mc="http://schemas.openxmlformats.org/markup-compatibility/2006" xmlns:p14="http://schemas.microsoft.com/office/powerpoint/2010/main">
    <mc:Choice Requires="p14">
      <p:transition spd="slow" p14:dur="2000" advTm="52511"/>
    </mc:Choice>
    <mc:Fallback xmlns="">
      <p:transition spd="slow" advTm="5251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IUDs and Cervical Cancer: Systematic Review</a:t>
            </a:r>
          </a:p>
        </p:txBody>
      </p:sp>
      <p:pic>
        <p:nvPicPr>
          <p:cNvPr id="5" name="Content Placeholder 4"/>
          <p:cNvPicPr>
            <a:picLocks noGrp="1" noChangeAspect="1"/>
          </p:cNvPicPr>
          <p:nvPr>
            <p:ph idx="1"/>
          </p:nvPr>
        </p:nvPicPr>
        <p:blipFill rotWithShape="1">
          <a:blip r:embed="rId4"/>
          <a:srcRect t="10760" b="25141"/>
          <a:stretch/>
        </p:blipFill>
        <p:spPr>
          <a:xfrm>
            <a:off x="1877208" y="1690688"/>
            <a:ext cx="8437583" cy="4456112"/>
          </a:xfrm>
          <a:prstGeom prst="rect">
            <a:avLst/>
          </a:prstGeom>
        </p:spPr>
      </p:pic>
      <p:sp>
        <p:nvSpPr>
          <p:cNvPr id="6" name="Rectangle 5"/>
          <p:cNvSpPr/>
          <p:nvPr/>
        </p:nvSpPr>
        <p:spPr>
          <a:xfrm>
            <a:off x="7272270" y="6611779"/>
            <a:ext cx="6096000" cy="246221"/>
          </a:xfrm>
          <a:prstGeom prst="rect">
            <a:avLst/>
          </a:prstGeom>
        </p:spPr>
        <p:txBody>
          <a:bodyPr>
            <a:spAutoFit/>
          </a:bodyPr>
          <a:lstStyle/>
          <a:p>
            <a:pPr marR="0" lvl="0" algn="just">
              <a:spcBef>
                <a:spcPts val="0"/>
              </a:spcBef>
              <a:spcAft>
                <a:spcPts val="0"/>
              </a:spcAft>
            </a:pPr>
            <a:r>
              <a:rPr lang="en-US" sz="1000" dirty="0" err="1">
                <a:latin typeface="Calibri" panose="020F0502020204030204" pitchFamily="34" charset="0"/>
                <a:ea typeface="Calibri" panose="020F0502020204030204" pitchFamily="34" charset="0"/>
                <a:cs typeface="Calibri" panose="020F0502020204030204" pitchFamily="34" charset="0"/>
              </a:rPr>
              <a:t>Cortessis</a:t>
            </a:r>
            <a:r>
              <a:rPr lang="en-US" sz="1000" dirty="0">
                <a:latin typeface="Calibri" panose="020F0502020204030204" pitchFamily="34" charset="0"/>
                <a:ea typeface="Calibri" panose="020F0502020204030204" pitchFamily="34" charset="0"/>
                <a:cs typeface="Calibri" panose="020F0502020204030204" pitchFamily="34" charset="0"/>
              </a:rPr>
              <a:t> VK, Barret M, Wade NQ et. al. Obstetrics &amp; Gynecology (2017) 130(6): 1226-1236.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Frame 7">
            <a:extLst>
              <a:ext uri="{FF2B5EF4-FFF2-40B4-BE49-F238E27FC236}">
                <a16:creationId xmlns:a16="http://schemas.microsoft.com/office/drawing/2014/main" id="{6C65765A-BF9C-AA49-BE21-CD77FF84D228}"/>
              </a:ext>
            </a:extLst>
          </p:cNvPr>
          <p:cNvSpPr/>
          <p:nvPr/>
        </p:nvSpPr>
        <p:spPr>
          <a:xfrm>
            <a:off x="1807576" y="2002420"/>
            <a:ext cx="8065629" cy="24698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Frame 8">
            <a:extLst>
              <a:ext uri="{FF2B5EF4-FFF2-40B4-BE49-F238E27FC236}">
                <a16:creationId xmlns:a16="http://schemas.microsoft.com/office/drawing/2014/main" id="{31A8D6AE-A6D2-CB44-A6DA-158F8113610A}"/>
              </a:ext>
            </a:extLst>
          </p:cNvPr>
          <p:cNvSpPr/>
          <p:nvPr/>
        </p:nvSpPr>
        <p:spPr>
          <a:xfrm>
            <a:off x="1807575" y="2561141"/>
            <a:ext cx="8065629" cy="24698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Frame 9">
            <a:extLst>
              <a:ext uri="{FF2B5EF4-FFF2-40B4-BE49-F238E27FC236}">
                <a16:creationId xmlns:a16="http://schemas.microsoft.com/office/drawing/2014/main" id="{EA620C81-7F36-334F-B6C9-9C80B36A4BE1}"/>
              </a:ext>
            </a:extLst>
          </p:cNvPr>
          <p:cNvSpPr/>
          <p:nvPr/>
        </p:nvSpPr>
        <p:spPr>
          <a:xfrm>
            <a:off x="1807574" y="4150719"/>
            <a:ext cx="8065629" cy="24698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ustDataLst>
      <p:tags r:id="rId1"/>
    </p:custDataLst>
    <p:extLst>
      <p:ext uri="{BB962C8B-B14F-4D97-AF65-F5344CB8AC3E}">
        <p14:creationId xmlns:p14="http://schemas.microsoft.com/office/powerpoint/2010/main" val="226484279"/>
      </p:ext>
    </p:extLst>
  </p:cSld>
  <p:clrMapOvr>
    <a:masterClrMapping/>
  </p:clrMapOvr>
  <mc:AlternateContent xmlns:mc="http://schemas.openxmlformats.org/markup-compatibility/2006" xmlns:p14="http://schemas.microsoft.com/office/powerpoint/2010/main">
    <mc:Choice Requires="p14">
      <p:transition spd="slow" p14:dur="2000" advTm="33720"/>
    </mc:Choice>
    <mc:Fallback xmlns="">
      <p:transition spd="slow" advTm="3372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6472C-DF3B-B74C-B0F9-3DA2A454B014}"/>
              </a:ext>
            </a:extLst>
          </p:cNvPr>
          <p:cNvSpPr>
            <a:spLocks noGrp="1"/>
          </p:cNvSpPr>
          <p:nvPr>
            <p:ph type="title"/>
          </p:nvPr>
        </p:nvSpPr>
        <p:spPr/>
        <p:txBody>
          <a:bodyPr/>
          <a:lstStyle/>
          <a:p>
            <a:pPr algn="ctr"/>
            <a:r>
              <a:rPr lang="en-US" dirty="0"/>
              <a:t>Methods: Cohorts</a:t>
            </a:r>
          </a:p>
        </p:txBody>
      </p:sp>
      <p:sp>
        <p:nvSpPr>
          <p:cNvPr id="3" name="Content Placeholder 2">
            <a:extLst>
              <a:ext uri="{FF2B5EF4-FFF2-40B4-BE49-F238E27FC236}">
                <a16:creationId xmlns:a16="http://schemas.microsoft.com/office/drawing/2014/main" id="{D19AFE3C-77FB-234C-8036-474C36A953D8}"/>
              </a:ext>
            </a:extLst>
          </p:cNvPr>
          <p:cNvSpPr>
            <a:spLocks noGrp="1"/>
          </p:cNvSpPr>
          <p:nvPr>
            <p:ph idx="1"/>
          </p:nvPr>
        </p:nvSpPr>
        <p:spPr/>
        <p:txBody>
          <a:bodyPr>
            <a:normAutofit fontScale="92500"/>
          </a:bodyPr>
          <a:lstStyle/>
          <a:p>
            <a:r>
              <a:rPr lang="en-US" dirty="0"/>
              <a:t>Retrospective observational cohort study</a:t>
            </a:r>
          </a:p>
          <a:p>
            <a:r>
              <a:rPr lang="en-US" dirty="0"/>
              <a:t>Cohorts and estimation analysis were designed in ATLAS</a:t>
            </a:r>
          </a:p>
          <a:p>
            <a:r>
              <a:rPr lang="en-US" dirty="0"/>
              <a:t>Cu-IUD Cohort (T): CPT Code for first IUD placement, no subsequent LNG-IUS exposure </a:t>
            </a:r>
          </a:p>
          <a:p>
            <a:r>
              <a:rPr lang="en-US" dirty="0"/>
              <a:t>LNG-IUS Cohort (C): CPT Code for first IUD placement, at least 1 subsequent LNG-IUS exposure</a:t>
            </a:r>
          </a:p>
          <a:p>
            <a:r>
              <a:rPr lang="en-US" dirty="0"/>
              <a:t>Cervical Neoplasm Cohort (O): Condition code of a high grade cervical neoplasm (i.e. SNOMED ”Primary Malignant Neoplasm of Uterine Cervix”)</a:t>
            </a:r>
          </a:p>
          <a:p>
            <a:r>
              <a:rPr lang="en-US" dirty="0"/>
              <a:t>All study patients had 365 days prior observation, no history of endometrial or cervical cancer, and were 45 years or younger</a:t>
            </a:r>
          </a:p>
          <a:p>
            <a:endParaRPr lang="en-US" dirty="0"/>
          </a:p>
        </p:txBody>
      </p:sp>
    </p:spTree>
    <p:extLst>
      <p:ext uri="{BB962C8B-B14F-4D97-AF65-F5344CB8AC3E}">
        <p14:creationId xmlns:p14="http://schemas.microsoft.com/office/powerpoint/2010/main" val="54564508"/>
      </p:ext>
    </p:extLst>
  </p:cSld>
  <p:clrMapOvr>
    <a:masterClrMapping/>
  </p:clrMapOvr>
  <mc:AlternateContent xmlns:mc="http://schemas.openxmlformats.org/markup-compatibility/2006" xmlns:p14="http://schemas.microsoft.com/office/powerpoint/2010/main">
    <mc:Choice Requires="p14">
      <p:transition spd="slow" p14:dur="2000" advTm="58115"/>
    </mc:Choice>
    <mc:Fallback xmlns="">
      <p:transition spd="slow" advTm="58115"/>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41484-B65E-8447-9846-A37E5774D941}"/>
              </a:ext>
            </a:extLst>
          </p:cNvPr>
          <p:cNvSpPr>
            <a:spLocks noGrp="1"/>
          </p:cNvSpPr>
          <p:nvPr>
            <p:ph type="title"/>
          </p:nvPr>
        </p:nvSpPr>
        <p:spPr/>
        <p:txBody>
          <a:bodyPr/>
          <a:lstStyle/>
          <a:p>
            <a:pPr algn="ctr"/>
            <a:r>
              <a:rPr lang="en-US" dirty="0"/>
              <a:t>Methods: Analysis</a:t>
            </a:r>
          </a:p>
        </p:txBody>
      </p:sp>
      <p:sp>
        <p:nvSpPr>
          <p:cNvPr id="3" name="Content Placeholder 2">
            <a:extLst>
              <a:ext uri="{FF2B5EF4-FFF2-40B4-BE49-F238E27FC236}">
                <a16:creationId xmlns:a16="http://schemas.microsoft.com/office/drawing/2014/main" id="{8F4521E6-7443-F845-9B73-B963851947A5}"/>
              </a:ext>
            </a:extLst>
          </p:cNvPr>
          <p:cNvSpPr>
            <a:spLocks noGrp="1"/>
          </p:cNvSpPr>
          <p:nvPr>
            <p:ph idx="1"/>
          </p:nvPr>
        </p:nvSpPr>
        <p:spPr/>
        <p:txBody>
          <a:bodyPr/>
          <a:lstStyle/>
          <a:p>
            <a:r>
              <a:rPr lang="en-US" dirty="0"/>
              <a:t>Study Window: 1/1/2003 – 12/15/2018</a:t>
            </a:r>
          </a:p>
          <a:p>
            <a:r>
              <a:rPr lang="en-US" dirty="0"/>
              <a:t>Study Period: 30 days to 15 years post placement</a:t>
            </a:r>
          </a:p>
          <a:p>
            <a:r>
              <a:rPr lang="en-US" dirty="0"/>
              <a:t>Subgroup Analysis: 1 to 15 years post placement</a:t>
            </a:r>
          </a:p>
          <a:p>
            <a:r>
              <a:rPr lang="en-US" dirty="0"/>
              <a:t>Propensity score stratification, propensity score matching, and propensity score matching for the subgroup were performed</a:t>
            </a:r>
          </a:p>
          <a:p>
            <a:r>
              <a:rPr lang="en-US" dirty="0"/>
              <a:t>Adjusted over more than 10,000 covariates in each analysis and balance was achieved</a:t>
            </a:r>
          </a:p>
        </p:txBody>
      </p:sp>
    </p:spTree>
    <p:extLst>
      <p:ext uri="{BB962C8B-B14F-4D97-AF65-F5344CB8AC3E}">
        <p14:creationId xmlns:p14="http://schemas.microsoft.com/office/powerpoint/2010/main" val="3383274404"/>
      </p:ext>
    </p:extLst>
  </p:cSld>
  <p:clrMapOvr>
    <a:masterClrMapping/>
  </p:clrMapOvr>
  <mc:AlternateContent xmlns:mc="http://schemas.openxmlformats.org/markup-compatibility/2006" xmlns:p14="http://schemas.microsoft.com/office/powerpoint/2010/main">
    <mc:Choice Requires="p14">
      <p:transition spd="slow" p14:dur="2000" advTm="26854"/>
    </mc:Choice>
    <mc:Fallback xmlns="">
      <p:transition spd="slow" advTm="26854"/>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29DBE-E471-424B-A31C-BD80A8C1E186}"/>
              </a:ext>
            </a:extLst>
          </p:cNvPr>
          <p:cNvSpPr>
            <a:spLocks noGrp="1"/>
          </p:cNvSpPr>
          <p:nvPr>
            <p:ph type="title"/>
          </p:nvPr>
        </p:nvSpPr>
        <p:spPr/>
        <p:txBody>
          <a:bodyPr/>
          <a:lstStyle/>
          <a:p>
            <a:pPr algn="ctr"/>
            <a:r>
              <a:rPr lang="en-US" dirty="0"/>
              <a:t>Cervical Neoplasm Phenotype Validation</a:t>
            </a:r>
          </a:p>
        </p:txBody>
      </p:sp>
      <p:sp>
        <p:nvSpPr>
          <p:cNvPr id="3" name="Content Placeholder 2">
            <a:extLst>
              <a:ext uri="{FF2B5EF4-FFF2-40B4-BE49-F238E27FC236}">
                <a16:creationId xmlns:a16="http://schemas.microsoft.com/office/drawing/2014/main" id="{75FE63D6-4E29-7B4B-8D00-50AC407B45F1}"/>
              </a:ext>
            </a:extLst>
          </p:cNvPr>
          <p:cNvSpPr>
            <a:spLocks noGrp="1"/>
          </p:cNvSpPr>
          <p:nvPr>
            <p:ph idx="1"/>
          </p:nvPr>
        </p:nvSpPr>
        <p:spPr/>
        <p:txBody>
          <a:bodyPr/>
          <a:lstStyle/>
          <a:p>
            <a:r>
              <a:rPr lang="en-US" dirty="0"/>
              <a:t>Under CUIMC IRB approval (IRB #AAAO7805), we identified 115 cervical neoplasm patients with our phenotype</a:t>
            </a:r>
          </a:p>
          <a:p>
            <a:r>
              <a:rPr lang="en-US" dirty="0"/>
              <a:t>90% of cervical neoplasm cases had concordant biopsy diagnosis</a:t>
            </a:r>
          </a:p>
          <a:p>
            <a:r>
              <a:rPr lang="en-US" dirty="0"/>
              <a:t>100% of LNG-IUS exposures were identified properly</a:t>
            </a:r>
          </a:p>
          <a:p>
            <a:r>
              <a:rPr lang="en-US" dirty="0"/>
              <a:t>10% of Cu-IUD exposures were actually LNG-IUS exposures</a:t>
            </a:r>
          </a:p>
        </p:txBody>
      </p:sp>
    </p:spTree>
    <p:extLst>
      <p:ext uri="{BB962C8B-B14F-4D97-AF65-F5344CB8AC3E}">
        <p14:creationId xmlns:p14="http://schemas.microsoft.com/office/powerpoint/2010/main" val="2032794918"/>
      </p:ext>
    </p:extLst>
  </p:cSld>
  <p:clrMapOvr>
    <a:masterClrMapping/>
  </p:clrMapOvr>
  <mc:AlternateContent xmlns:mc="http://schemas.openxmlformats.org/markup-compatibility/2006" xmlns:p14="http://schemas.microsoft.com/office/powerpoint/2010/main">
    <mc:Choice Requires="p14">
      <p:transition spd="slow" p14:dur="2000" advTm="25467"/>
    </mc:Choice>
    <mc:Fallback xmlns="">
      <p:transition spd="slow" advTm="25467"/>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Propensity Score Distribution</a:t>
            </a:r>
          </a:p>
        </p:txBody>
      </p:sp>
      <p:pic>
        <p:nvPicPr>
          <p:cNvPr id="4" name="Picture 3"/>
          <p:cNvPicPr/>
          <p:nvPr/>
        </p:nvPicPr>
        <p:blipFill rotWithShape="1">
          <a:blip r:embed="rId3" cstate="print">
            <a:extLst>
              <a:ext uri="{28A0092B-C50C-407E-A947-70E740481C1C}">
                <a14:useLocalDpi xmlns:a14="http://schemas.microsoft.com/office/drawing/2010/main" val="0"/>
              </a:ext>
            </a:extLst>
          </a:blip>
          <a:srcRect t="9658"/>
          <a:stretch/>
        </p:blipFill>
        <p:spPr bwMode="auto">
          <a:xfrm>
            <a:off x="2306392" y="1825625"/>
            <a:ext cx="7587008" cy="47977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08512802"/>
      </p:ext>
    </p:extLst>
  </p:cSld>
  <p:clrMapOvr>
    <a:masterClrMapping/>
  </p:clrMapOvr>
  <mc:AlternateContent xmlns:mc="http://schemas.openxmlformats.org/markup-compatibility/2006" xmlns:p14="http://schemas.microsoft.com/office/powerpoint/2010/main">
    <mc:Choice Requires="p14">
      <p:transition spd="slow" p14:dur="2000" advTm="63169"/>
    </mc:Choice>
    <mc:Fallback xmlns="">
      <p:transition spd="slow" advTm="63169"/>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Matched Cervical Cancer Risk Factors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33080564"/>
              </p:ext>
            </p:extLst>
          </p:nvPr>
        </p:nvGraphicFramePr>
        <p:xfrm>
          <a:off x="838200" y="1810385"/>
          <a:ext cx="10619509" cy="2509520"/>
        </p:xfrm>
        <a:graphic>
          <a:graphicData uri="http://schemas.openxmlformats.org/drawingml/2006/table">
            <a:tbl>
              <a:tblPr firstRow="1" bandRow="1">
                <a:tableStyleId>{5C22544A-7EE6-4342-B048-85BDC9FD1C3A}</a:tableStyleId>
              </a:tblPr>
              <a:tblGrid>
                <a:gridCol w="2038350">
                  <a:extLst>
                    <a:ext uri="{9D8B030D-6E8A-4147-A177-3AD203B41FA5}">
                      <a16:colId xmlns:a16="http://schemas.microsoft.com/office/drawing/2014/main" val="3868213141"/>
                    </a:ext>
                  </a:extLst>
                </a:gridCol>
                <a:gridCol w="1524000">
                  <a:extLst>
                    <a:ext uri="{9D8B030D-6E8A-4147-A177-3AD203B41FA5}">
                      <a16:colId xmlns:a16="http://schemas.microsoft.com/office/drawing/2014/main" val="2521687422"/>
                    </a:ext>
                  </a:extLst>
                </a:gridCol>
                <a:gridCol w="1504950">
                  <a:extLst>
                    <a:ext uri="{9D8B030D-6E8A-4147-A177-3AD203B41FA5}">
                      <a16:colId xmlns:a16="http://schemas.microsoft.com/office/drawing/2014/main" val="3952394497"/>
                    </a:ext>
                  </a:extLst>
                </a:gridCol>
                <a:gridCol w="1181100">
                  <a:extLst>
                    <a:ext uri="{9D8B030D-6E8A-4147-A177-3AD203B41FA5}">
                      <a16:colId xmlns:a16="http://schemas.microsoft.com/office/drawing/2014/main" val="760799137"/>
                    </a:ext>
                  </a:extLst>
                </a:gridCol>
                <a:gridCol w="1623060">
                  <a:extLst>
                    <a:ext uri="{9D8B030D-6E8A-4147-A177-3AD203B41FA5}">
                      <a16:colId xmlns:a16="http://schemas.microsoft.com/office/drawing/2014/main" val="2676712276"/>
                    </a:ext>
                  </a:extLst>
                </a:gridCol>
                <a:gridCol w="1611976">
                  <a:extLst>
                    <a:ext uri="{9D8B030D-6E8A-4147-A177-3AD203B41FA5}">
                      <a16:colId xmlns:a16="http://schemas.microsoft.com/office/drawing/2014/main" val="3180965590"/>
                    </a:ext>
                  </a:extLst>
                </a:gridCol>
                <a:gridCol w="1136073">
                  <a:extLst>
                    <a:ext uri="{9D8B030D-6E8A-4147-A177-3AD203B41FA5}">
                      <a16:colId xmlns:a16="http://schemas.microsoft.com/office/drawing/2014/main" val="1608266038"/>
                    </a:ext>
                  </a:extLst>
                </a:gridCol>
              </a:tblGrid>
              <a:tr h="0">
                <a:tc>
                  <a:txBody>
                    <a:bodyPr/>
                    <a:lstStyle/>
                    <a:p>
                      <a:pPr marL="0" marR="0">
                        <a:spcBef>
                          <a:spcPts val="0"/>
                        </a:spcBef>
                        <a:spcAft>
                          <a:spcPts val="0"/>
                        </a:spcAft>
                      </a:pPr>
                      <a:r>
                        <a:rPr lang="en-US" sz="2000" dirty="0">
                          <a:effectLst/>
                          <a:latin typeface="+mn-lt"/>
                          <a:ea typeface="Calibri" panose="020F0502020204030204" pitchFamily="34" charset="0"/>
                          <a:cs typeface="Times New Roman" panose="02020603050405020304" pitchFamily="18" charset="0"/>
                        </a:rPr>
                        <a:t> Variable (n, %)</a:t>
                      </a:r>
                    </a:p>
                  </a:txBody>
                  <a:tcPr marL="68580" marR="68580" marT="0" marB="0"/>
                </a:tc>
                <a:tc>
                  <a:txBody>
                    <a:bodyPr/>
                    <a:lstStyle/>
                    <a:p>
                      <a:pPr marL="0" marR="0">
                        <a:spcBef>
                          <a:spcPts val="0"/>
                        </a:spcBef>
                        <a:spcAft>
                          <a:spcPts val="0"/>
                        </a:spcAft>
                      </a:pPr>
                      <a:r>
                        <a:rPr lang="en-US" sz="2000" dirty="0">
                          <a:effectLst/>
                          <a:latin typeface="+mn-lt"/>
                          <a:ea typeface="Calibri" panose="020F0502020204030204" pitchFamily="34" charset="0"/>
                          <a:cs typeface="Times New Roman" panose="02020603050405020304" pitchFamily="18" charset="0"/>
                        </a:rPr>
                        <a:t>Copper Before Matching (n=</a:t>
                      </a:r>
                      <a:r>
                        <a:rPr lang="en-US" sz="2000" dirty="0">
                          <a:latin typeface="+mn-lt"/>
                        </a:rPr>
                        <a:t>8274</a:t>
                      </a:r>
                      <a:r>
                        <a:rPr lang="en-US" sz="2000" dirty="0">
                          <a:effectLst/>
                          <a:latin typeface="+mn-lt"/>
                          <a:ea typeface="Calibri" panose="020F0502020204030204" pitchFamily="34" charset="0"/>
                          <a:cs typeface="Times New Roman" panose="02020603050405020304" pitchFamily="18" charset="0"/>
                        </a:rPr>
                        <a:t>)</a:t>
                      </a:r>
                    </a:p>
                  </a:txBody>
                  <a:tcPr marL="68580" marR="68580" marT="0" marB="0"/>
                </a:tc>
                <a:tc>
                  <a:txBody>
                    <a:bodyPr/>
                    <a:lstStyle/>
                    <a:p>
                      <a:pPr marL="0" marR="0">
                        <a:spcBef>
                          <a:spcPts val="0"/>
                        </a:spcBef>
                        <a:spcAft>
                          <a:spcPts val="0"/>
                        </a:spcAft>
                      </a:pPr>
                      <a:r>
                        <a:rPr lang="en-US" sz="2000" dirty="0">
                          <a:effectLst/>
                          <a:latin typeface="+mn-lt"/>
                          <a:ea typeface="Calibri" panose="020F0502020204030204" pitchFamily="34" charset="0"/>
                          <a:cs typeface="Times New Roman" panose="02020603050405020304" pitchFamily="18" charset="0"/>
                        </a:rPr>
                        <a:t>Hormonal Before Matching</a:t>
                      </a:r>
                    </a:p>
                    <a:p>
                      <a:pPr marL="0" marR="0">
                        <a:spcBef>
                          <a:spcPts val="0"/>
                        </a:spcBef>
                        <a:spcAft>
                          <a:spcPts val="0"/>
                        </a:spcAft>
                      </a:pPr>
                      <a:r>
                        <a:rPr lang="en-US" sz="2000" dirty="0">
                          <a:effectLst/>
                          <a:latin typeface="+mn-lt"/>
                          <a:ea typeface="Calibri" panose="020F0502020204030204" pitchFamily="34" charset="0"/>
                          <a:cs typeface="Times New Roman" panose="02020603050405020304" pitchFamily="18" charset="0"/>
                        </a:rPr>
                        <a:t>(n=</a:t>
                      </a:r>
                      <a:r>
                        <a:rPr lang="en-US" sz="2000" dirty="0">
                          <a:latin typeface="+mn-lt"/>
                        </a:rPr>
                        <a:t>2400</a:t>
                      </a:r>
                      <a:r>
                        <a:rPr lang="en-US" sz="2000" dirty="0">
                          <a:effectLst/>
                          <a:latin typeface="+mn-lt"/>
                          <a:ea typeface="Calibri" panose="020F0502020204030204" pitchFamily="34" charset="0"/>
                          <a:cs typeface="Times New Roman" panose="02020603050405020304" pitchFamily="18" charset="0"/>
                        </a:rPr>
                        <a:t>)</a:t>
                      </a:r>
                    </a:p>
                  </a:txBody>
                  <a:tcPr marL="68580" marR="68580" marT="0" marB="0"/>
                </a:tc>
                <a:tc>
                  <a:txBody>
                    <a:bodyPr/>
                    <a:lstStyle/>
                    <a:p>
                      <a:pPr marL="0" marR="0">
                        <a:spcBef>
                          <a:spcPts val="0"/>
                        </a:spcBef>
                        <a:spcAft>
                          <a:spcPts val="0"/>
                        </a:spcAft>
                      </a:pPr>
                      <a:r>
                        <a:rPr lang="en-US" sz="2000" dirty="0">
                          <a:effectLst/>
                          <a:latin typeface="+mn-lt"/>
                          <a:ea typeface="Calibri" panose="020F0502020204030204" pitchFamily="34" charset="0"/>
                          <a:cs typeface="Times New Roman" panose="02020603050405020304" pitchFamily="18" charset="0"/>
                        </a:rPr>
                        <a:t>Before PS Matching Std. Diff</a:t>
                      </a:r>
                    </a:p>
                  </a:txBody>
                  <a:tcPr marL="68580" marR="68580" marT="0" marB="0"/>
                </a:tc>
                <a:tc>
                  <a:txBody>
                    <a:bodyPr/>
                    <a:lstStyle/>
                    <a:p>
                      <a:pPr marL="0" marR="0">
                        <a:spcBef>
                          <a:spcPts val="0"/>
                        </a:spcBef>
                        <a:spcAft>
                          <a:spcPts val="0"/>
                        </a:spcAft>
                      </a:pPr>
                      <a:r>
                        <a:rPr lang="en-US" sz="2000" dirty="0">
                          <a:effectLst/>
                          <a:latin typeface="+mn-lt"/>
                          <a:ea typeface="Calibri" panose="020F0502020204030204" pitchFamily="34" charset="0"/>
                          <a:cs typeface="Times New Roman" panose="02020603050405020304" pitchFamily="18" charset="0"/>
                        </a:rPr>
                        <a:t>Cu-IUD after PS Matching (n=2039)</a:t>
                      </a:r>
                    </a:p>
                  </a:txBody>
                  <a:tcPr marL="68580" marR="68580" marT="0" marB="0"/>
                </a:tc>
                <a:tc>
                  <a:txBody>
                    <a:bodyPr/>
                    <a:lstStyle/>
                    <a:p>
                      <a:pPr marL="0" marR="0">
                        <a:spcBef>
                          <a:spcPts val="0"/>
                        </a:spcBef>
                        <a:spcAft>
                          <a:spcPts val="0"/>
                        </a:spcAft>
                      </a:pPr>
                      <a:r>
                        <a:rPr lang="en-US" sz="2000" dirty="0">
                          <a:effectLst/>
                          <a:latin typeface="+mn-lt"/>
                          <a:ea typeface="Calibri" panose="020F0502020204030204" pitchFamily="34" charset="0"/>
                          <a:cs typeface="Times New Roman" panose="02020603050405020304" pitchFamily="18" charset="0"/>
                        </a:rPr>
                        <a:t>LNG-IUS after PS Matching</a:t>
                      </a:r>
                    </a:p>
                    <a:p>
                      <a:pPr marL="0" marR="0">
                        <a:spcBef>
                          <a:spcPts val="0"/>
                        </a:spcBef>
                        <a:spcAft>
                          <a:spcPts val="0"/>
                        </a:spcAft>
                      </a:pPr>
                      <a:r>
                        <a:rPr lang="en-US" sz="2000" dirty="0">
                          <a:effectLst/>
                          <a:latin typeface="+mn-lt"/>
                          <a:ea typeface="Calibri" panose="020F0502020204030204" pitchFamily="34" charset="0"/>
                          <a:cs typeface="Times New Roman" panose="02020603050405020304" pitchFamily="18" charset="0"/>
                        </a:rPr>
                        <a:t>(n=2039)</a:t>
                      </a:r>
                    </a:p>
                  </a:txBody>
                  <a:tcPr marL="68580" marR="68580" marT="0" marB="0"/>
                </a:tc>
                <a:tc>
                  <a:txBody>
                    <a:bodyPr/>
                    <a:lstStyle/>
                    <a:p>
                      <a:pPr marL="0" marR="0">
                        <a:spcBef>
                          <a:spcPts val="0"/>
                        </a:spcBef>
                        <a:spcAft>
                          <a:spcPts val="0"/>
                        </a:spcAft>
                      </a:pPr>
                      <a:r>
                        <a:rPr lang="en-US" sz="2000" dirty="0">
                          <a:effectLst/>
                          <a:latin typeface="+mn-lt"/>
                          <a:ea typeface="Calibri" panose="020F0502020204030204" pitchFamily="34" charset="0"/>
                          <a:cs typeface="Times New Roman" panose="02020603050405020304" pitchFamily="18" charset="0"/>
                        </a:rPr>
                        <a:t>After PS Matching Std. Diff </a:t>
                      </a:r>
                    </a:p>
                  </a:txBody>
                  <a:tcPr marL="68580" marR="68580" marT="0" marB="0"/>
                </a:tc>
                <a:extLst>
                  <a:ext uri="{0D108BD9-81ED-4DB2-BD59-A6C34878D82A}">
                    <a16:rowId xmlns:a16="http://schemas.microsoft.com/office/drawing/2014/main" val="1718989817"/>
                  </a:ext>
                </a:extLst>
              </a:tr>
              <a:tr h="370840">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Tobacco Smoking Behavior</a:t>
                      </a:r>
                    </a:p>
                  </a:txBody>
                  <a:tcPr marL="68580" marR="68580" marT="0" marB="0"/>
                </a:tc>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3261 (39.4%)</a:t>
                      </a:r>
                    </a:p>
                  </a:txBody>
                  <a:tcPr marL="68580" marR="68580" marT="0" marB="0"/>
                </a:tc>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1290 (53.8%)</a:t>
                      </a:r>
                    </a:p>
                  </a:txBody>
                  <a:tcPr marL="68580" marR="68580" marT="0" marB="0"/>
                </a:tc>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0.49*</a:t>
                      </a:r>
                    </a:p>
                  </a:txBody>
                  <a:tcPr marL="68580" marR="68580" marT="0" marB="0"/>
                </a:tc>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1077 (52.8%)</a:t>
                      </a:r>
                    </a:p>
                  </a:txBody>
                  <a:tcPr marL="68580" marR="68580" marT="0" marB="0"/>
                </a:tc>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1060 (52.0%)</a:t>
                      </a:r>
                    </a:p>
                  </a:txBody>
                  <a:tcPr marL="68580" marR="68580" marT="0" marB="0"/>
                </a:tc>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0.02</a:t>
                      </a:r>
                    </a:p>
                  </a:txBody>
                  <a:tcPr marL="68580" marR="68580" marT="0" marB="0"/>
                </a:tc>
                <a:extLst>
                  <a:ext uri="{0D108BD9-81ED-4DB2-BD59-A6C34878D82A}">
                    <a16:rowId xmlns:a16="http://schemas.microsoft.com/office/drawing/2014/main" val="2823499790"/>
                  </a:ext>
                </a:extLst>
              </a:tr>
              <a:tr h="370840">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HPV Vaccine</a:t>
                      </a:r>
                    </a:p>
                  </a:txBody>
                  <a:tcPr marL="68580" marR="68580" marT="0" marB="0"/>
                </a:tc>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43 (0.5%)</a:t>
                      </a:r>
                    </a:p>
                  </a:txBody>
                  <a:tcPr marL="68580" marR="68580" marT="0" marB="0"/>
                </a:tc>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27 (1.1%)</a:t>
                      </a:r>
                    </a:p>
                  </a:txBody>
                  <a:tcPr marL="68580" marR="68580" marT="0" marB="0"/>
                </a:tc>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-0.07</a:t>
                      </a:r>
                    </a:p>
                  </a:txBody>
                  <a:tcPr marL="68580" marR="68580" marT="0" marB="0"/>
                </a:tc>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18 (0.9%)</a:t>
                      </a:r>
                    </a:p>
                  </a:txBody>
                  <a:tcPr marL="68580" marR="68580" marT="0" marB="0"/>
                </a:tc>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23 (1.1%)</a:t>
                      </a:r>
                    </a:p>
                  </a:txBody>
                  <a:tcPr marL="68580" marR="68580" marT="0" marB="0"/>
                </a:tc>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-0.02</a:t>
                      </a:r>
                    </a:p>
                  </a:txBody>
                  <a:tcPr marL="68580" marR="68580" marT="0" marB="0"/>
                </a:tc>
                <a:extLst>
                  <a:ext uri="{0D108BD9-81ED-4DB2-BD59-A6C34878D82A}">
                    <a16:rowId xmlns:a16="http://schemas.microsoft.com/office/drawing/2014/main" val="163988574"/>
                  </a:ext>
                </a:extLst>
              </a:tr>
              <a:tr h="370840">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HPV Test Positive</a:t>
                      </a:r>
                    </a:p>
                  </a:txBody>
                  <a:tcPr marL="68580" marR="68580" marT="0" marB="0"/>
                </a:tc>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210 (2.5%)</a:t>
                      </a:r>
                    </a:p>
                  </a:txBody>
                  <a:tcPr marL="68580" marR="68580" marT="0" marB="0"/>
                </a:tc>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59 (2.5%)</a:t>
                      </a:r>
                    </a:p>
                  </a:txBody>
                  <a:tcPr marL="68580" marR="68580" marT="0" marB="0"/>
                </a:tc>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0.03</a:t>
                      </a:r>
                    </a:p>
                  </a:txBody>
                  <a:tcPr marL="68580" marR="68580" marT="0" marB="0"/>
                </a:tc>
                <a:tc>
                  <a:txBody>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38 (1.9%)</a:t>
                      </a:r>
                    </a:p>
                  </a:txBody>
                  <a:tcPr marL="68580" marR="68580" marT="0" marB="0"/>
                </a:tc>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55 (2.7%)</a:t>
                      </a:r>
                    </a:p>
                  </a:txBody>
                  <a:tcPr marL="68580" marR="68580" marT="0" marB="0"/>
                </a:tc>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-0.06</a:t>
                      </a:r>
                    </a:p>
                  </a:txBody>
                  <a:tcPr marL="68580" marR="68580" marT="0" marB="0"/>
                </a:tc>
                <a:extLst>
                  <a:ext uri="{0D108BD9-81ED-4DB2-BD59-A6C34878D82A}">
                    <a16:rowId xmlns:a16="http://schemas.microsoft.com/office/drawing/2014/main" val="2468135598"/>
                  </a:ext>
                </a:extLst>
              </a:tr>
            </a:tbl>
          </a:graphicData>
        </a:graphic>
      </p:graphicFrame>
      <p:sp>
        <p:nvSpPr>
          <p:cNvPr id="7" name="Rectangle 6">
            <a:extLst>
              <a:ext uri="{FF2B5EF4-FFF2-40B4-BE49-F238E27FC236}">
                <a16:creationId xmlns:a16="http://schemas.microsoft.com/office/drawing/2014/main" id="{6DAA124D-CFDE-1E42-A875-86D39F76D280}"/>
              </a:ext>
            </a:extLst>
          </p:cNvPr>
          <p:cNvSpPr/>
          <p:nvPr/>
        </p:nvSpPr>
        <p:spPr>
          <a:xfrm>
            <a:off x="7104185" y="1766108"/>
            <a:ext cx="4353524" cy="26526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2583B921-D083-814D-8BF4-85D07A23FDFE}"/>
              </a:ext>
            </a:extLst>
          </p:cNvPr>
          <p:cNvSpPr txBox="1"/>
          <p:nvPr/>
        </p:nvSpPr>
        <p:spPr>
          <a:xfrm>
            <a:off x="6822831" y="7620000"/>
            <a:ext cx="184731" cy="369332"/>
          </a:xfrm>
          <a:prstGeom prst="rect">
            <a:avLst/>
          </a:prstGeom>
          <a:noFill/>
        </p:spPr>
        <p:txBody>
          <a:bodyPr wrap="none" rtlCol="0">
            <a:spAutoFit/>
          </a:bodyPr>
          <a:lstStyle/>
          <a:p>
            <a:endParaRPr lang="en-US" dirty="0"/>
          </a:p>
        </p:txBody>
      </p:sp>
    </p:spTree>
    <p:custDataLst>
      <p:tags r:id="rId1"/>
    </p:custDataLst>
    <p:extLst>
      <p:ext uri="{BB962C8B-B14F-4D97-AF65-F5344CB8AC3E}">
        <p14:creationId xmlns:p14="http://schemas.microsoft.com/office/powerpoint/2010/main" val="2087016861"/>
      </p:ext>
    </p:extLst>
  </p:cSld>
  <p:clrMapOvr>
    <a:masterClrMapping/>
  </p:clrMapOvr>
  <mc:AlternateContent xmlns:mc="http://schemas.openxmlformats.org/markup-compatibility/2006" xmlns:p14="http://schemas.microsoft.com/office/powerpoint/2010/main">
    <mc:Choice Requires="p14">
      <p:transition spd="slow" p14:dur="2000" advTm="84475"/>
    </mc:Choice>
    <mc:Fallback xmlns="">
      <p:transition spd="slow" advTm="844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Kaplan-Meier Plot: PS Matching</a:t>
            </a:r>
          </a:p>
        </p:txBody>
      </p:sp>
      <p:pic>
        <p:nvPicPr>
          <p:cNvPr id="1026" name="Picture 2" descr="km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9575" y="1690688"/>
            <a:ext cx="6889124" cy="4912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9054893"/>
      </p:ext>
    </p:extLst>
  </p:cSld>
  <p:clrMapOvr>
    <a:masterClrMapping/>
  </p:clrMapOvr>
  <mc:AlternateContent xmlns:mc="http://schemas.openxmlformats.org/markup-compatibility/2006" xmlns:p14="http://schemas.microsoft.com/office/powerpoint/2010/main">
    <mc:Choice Requires="p14">
      <p:transition spd="slow" p14:dur="2000" advTm="21035"/>
    </mc:Choice>
    <mc:Fallback xmlns="">
      <p:transition spd="slow" advTm="2103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059A-045C-D74A-9E89-DFCD0E5E9AC2}"/>
              </a:ext>
            </a:extLst>
          </p:cNvPr>
          <p:cNvSpPr>
            <a:spLocks noGrp="1"/>
          </p:cNvSpPr>
          <p:nvPr>
            <p:ph type="title"/>
          </p:nvPr>
        </p:nvSpPr>
        <p:spPr/>
        <p:txBody>
          <a:bodyPr/>
          <a:lstStyle/>
          <a:p>
            <a:pPr algn="ctr"/>
            <a:r>
              <a:rPr lang="en-US" dirty="0"/>
              <a:t>Possible Explanations for Effect</a:t>
            </a:r>
          </a:p>
        </p:txBody>
      </p:sp>
      <p:sp>
        <p:nvSpPr>
          <p:cNvPr id="3" name="Content Placeholder 2">
            <a:extLst>
              <a:ext uri="{FF2B5EF4-FFF2-40B4-BE49-F238E27FC236}">
                <a16:creationId xmlns:a16="http://schemas.microsoft.com/office/drawing/2014/main" id="{9D450C04-92A2-AB46-BF6B-EEDE39C34C41}"/>
              </a:ext>
            </a:extLst>
          </p:cNvPr>
          <p:cNvSpPr>
            <a:spLocks noGrp="1"/>
          </p:cNvSpPr>
          <p:nvPr>
            <p:ph idx="1"/>
          </p:nvPr>
        </p:nvSpPr>
        <p:spPr/>
        <p:txBody>
          <a:bodyPr/>
          <a:lstStyle/>
          <a:p>
            <a:r>
              <a:rPr lang="en-US" dirty="0"/>
              <a:t>Differences in risk factors or screening uptake</a:t>
            </a:r>
          </a:p>
          <a:p>
            <a:r>
              <a:rPr lang="en-US" dirty="0"/>
              <a:t>Harmful effect of synthetic hormones</a:t>
            </a:r>
          </a:p>
          <a:p>
            <a:r>
              <a:rPr lang="en-US" dirty="0"/>
              <a:t>Protective effect from copper</a:t>
            </a:r>
          </a:p>
        </p:txBody>
      </p:sp>
    </p:spTree>
    <p:extLst>
      <p:ext uri="{BB962C8B-B14F-4D97-AF65-F5344CB8AC3E}">
        <p14:creationId xmlns:p14="http://schemas.microsoft.com/office/powerpoint/2010/main" val="2761286979"/>
      </p:ext>
    </p:extLst>
  </p:cSld>
  <p:clrMapOvr>
    <a:masterClrMapping/>
  </p:clrMapOvr>
  <mc:AlternateContent xmlns:mc="http://schemas.openxmlformats.org/markup-compatibility/2006" xmlns:p14="http://schemas.microsoft.com/office/powerpoint/2010/main">
    <mc:Choice Requires="p14">
      <p:transition spd="slow" p14:dur="2000" advTm="29741"/>
    </mc:Choice>
    <mc:Fallback xmlns="">
      <p:transition spd="slow" advTm="29741"/>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Screening Uptake Characterization</a:t>
            </a:r>
          </a:p>
        </p:txBody>
      </p:sp>
      <p:graphicFrame>
        <p:nvGraphicFramePr>
          <p:cNvPr id="3" name="Content Placeholder 2"/>
          <p:cNvGraphicFramePr>
            <a:graphicFrameLocks noGrp="1"/>
          </p:cNvGraphicFramePr>
          <p:nvPr>
            <p:ph idx="1"/>
            <p:extLst/>
          </p:nvPr>
        </p:nvGraphicFramePr>
        <p:xfrm>
          <a:off x="838200" y="1825625"/>
          <a:ext cx="10515600" cy="2316480"/>
        </p:xfrm>
        <a:graphic>
          <a:graphicData uri="http://schemas.openxmlformats.org/drawingml/2006/table">
            <a:tbl>
              <a:tblPr firstRow="1" bandRow="1">
                <a:tableStyleId>{5C22544A-7EE6-4342-B048-85BDC9FD1C3A}</a:tableStyleId>
              </a:tblPr>
              <a:tblGrid>
                <a:gridCol w="4953000">
                  <a:extLst>
                    <a:ext uri="{9D8B030D-6E8A-4147-A177-3AD203B41FA5}">
                      <a16:colId xmlns:a16="http://schemas.microsoft.com/office/drawing/2014/main" val="133759193"/>
                    </a:ext>
                  </a:extLst>
                </a:gridCol>
                <a:gridCol w="2675906">
                  <a:extLst>
                    <a:ext uri="{9D8B030D-6E8A-4147-A177-3AD203B41FA5}">
                      <a16:colId xmlns:a16="http://schemas.microsoft.com/office/drawing/2014/main" val="1589497230"/>
                    </a:ext>
                  </a:extLst>
                </a:gridCol>
                <a:gridCol w="2886694">
                  <a:extLst>
                    <a:ext uri="{9D8B030D-6E8A-4147-A177-3AD203B41FA5}">
                      <a16:colId xmlns:a16="http://schemas.microsoft.com/office/drawing/2014/main" val="3562274689"/>
                    </a:ext>
                  </a:extLst>
                </a:gridCol>
              </a:tblGrid>
              <a:tr h="370840">
                <a:tc>
                  <a:txBody>
                    <a:bodyPr/>
                    <a:lstStyle/>
                    <a:p>
                      <a:r>
                        <a:rPr lang="en-US" sz="2800" dirty="0"/>
                        <a:t>Variable (n, %)</a:t>
                      </a:r>
                    </a:p>
                  </a:txBody>
                  <a:tcPr/>
                </a:tc>
                <a:tc>
                  <a:txBody>
                    <a:bodyPr/>
                    <a:lstStyle/>
                    <a:p>
                      <a:r>
                        <a:rPr lang="en-US" sz="2800" dirty="0"/>
                        <a:t>Copper </a:t>
                      </a:r>
                    </a:p>
                    <a:p>
                      <a:r>
                        <a:rPr lang="en-US" sz="2800" dirty="0"/>
                        <a:t>(n=8274)</a:t>
                      </a:r>
                    </a:p>
                  </a:txBody>
                  <a:tcPr/>
                </a:tc>
                <a:tc>
                  <a:txBody>
                    <a:bodyPr/>
                    <a:lstStyle/>
                    <a:p>
                      <a:r>
                        <a:rPr lang="en-US" sz="2800" dirty="0"/>
                        <a:t>Hormonal (n=2400)</a:t>
                      </a:r>
                    </a:p>
                  </a:txBody>
                  <a:tcPr/>
                </a:tc>
                <a:extLst>
                  <a:ext uri="{0D108BD9-81ED-4DB2-BD59-A6C34878D82A}">
                    <a16:rowId xmlns:a16="http://schemas.microsoft.com/office/drawing/2014/main" val="1652526972"/>
                  </a:ext>
                </a:extLst>
              </a:tr>
              <a:tr h="382315">
                <a:tc>
                  <a:txBody>
                    <a:bodyPr/>
                    <a:lstStyle/>
                    <a:p>
                      <a:r>
                        <a:rPr lang="en-US" sz="2400" dirty="0"/>
                        <a:t>Median Follow-Up</a:t>
                      </a:r>
                      <a:r>
                        <a:rPr lang="en-US" sz="2400" baseline="0" dirty="0"/>
                        <a:t> Years</a:t>
                      </a:r>
                      <a:endParaRPr lang="en-US" sz="2400" dirty="0"/>
                    </a:p>
                  </a:txBody>
                  <a:tcPr/>
                </a:tc>
                <a:tc>
                  <a:txBody>
                    <a:bodyPr/>
                    <a:lstStyle/>
                    <a:p>
                      <a:r>
                        <a:rPr lang="en-US" sz="2400" dirty="0"/>
                        <a:t>2.8 [0.5-6.5]</a:t>
                      </a:r>
                    </a:p>
                  </a:txBody>
                  <a:tcPr/>
                </a:tc>
                <a:tc>
                  <a:txBody>
                    <a:bodyPr/>
                    <a:lstStyle/>
                    <a:p>
                      <a:r>
                        <a:rPr lang="en-US" sz="2400" dirty="0"/>
                        <a:t>2.6 [0.6-5.0]</a:t>
                      </a:r>
                    </a:p>
                  </a:txBody>
                  <a:tcPr/>
                </a:tc>
                <a:extLst>
                  <a:ext uri="{0D108BD9-81ED-4DB2-BD59-A6C34878D82A}">
                    <a16:rowId xmlns:a16="http://schemas.microsoft.com/office/drawing/2014/main" val="2678812627"/>
                  </a:ext>
                </a:extLst>
              </a:tr>
              <a:tr h="382315">
                <a:tc>
                  <a:txBody>
                    <a:bodyPr/>
                    <a:lstStyle/>
                    <a:p>
                      <a:r>
                        <a:rPr lang="en-US" sz="2400" dirty="0"/>
                        <a:t>Subsequent Cervical Cancer Screening</a:t>
                      </a:r>
                    </a:p>
                  </a:txBody>
                  <a:tcPr/>
                </a:tc>
                <a:tc>
                  <a:txBody>
                    <a:bodyPr/>
                    <a:lstStyle/>
                    <a:p>
                      <a:pPr marL="0" marR="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2560 (30.9%)</a:t>
                      </a:r>
                    </a:p>
                  </a:txBody>
                  <a:tcPr marL="68580" marR="68580" marT="0" marB="0"/>
                </a:tc>
                <a:tc>
                  <a:txBody>
                    <a:bodyPr/>
                    <a:lstStyle/>
                    <a:p>
                      <a:pPr marL="0" marR="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835 (34.8%)</a:t>
                      </a:r>
                    </a:p>
                  </a:txBody>
                  <a:tcPr marL="68580" marR="68580" marT="0" marB="0"/>
                </a:tc>
                <a:extLst>
                  <a:ext uri="{0D108BD9-81ED-4DB2-BD59-A6C34878D82A}">
                    <a16:rowId xmlns:a16="http://schemas.microsoft.com/office/drawing/2014/main" val="3315004025"/>
                  </a:ext>
                </a:extLst>
              </a:tr>
              <a:tr h="370840">
                <a:tc>
                  <a:txBody>
                    <a:bodyPr/>
                    <a:lstStyle/>
                    <a:p>
                      <a:r>
                        <a:rPr lang="en-US" sz="2400" dirty="0"/>
                        <a:t>Subsequent Preventive Health</a:t>
                      </a:r>
                      <a:r>
                        <a:rPr lang="en-US" sz="2400" baseline="0" dirty="0"/>
                        <a:t> Visits</a:t>
                      </a:r>
                      <a:endParaRPr lang="en-US" sz="2400" dirty="0"/>
                    </a:p>
                  </a:txBody>
                  <a:tcPr/>
                </a:tc>
                <a:tc>
                  <a:txBody>
                    <a:bodyPr/>
                    <a:lstStyle/>
                    <a:p>
                      <a:pPr marL="0" marR="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1893</a:t>
                      </a:r>
                      <a:r>
                        <a:rPr lang="en-US" sz="24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Calibri" panose="020F0502020204030204" pitchFamily="34" charset="0"/>
                          <a:ea typeface="Calibri" panose="020F0502020204030204" pitchFamily="34" charset="0"/>
                          <a:cs typeface="Times New Roman" panose="02020603050405020304" pitchFamily="18" charset="0"/>
                        </a:rPr>
                        <a:t>22.9%)</a:t>
                      </a:r>
                    </a:p>
                  </a:txBody>
                  <a:tcPr marL="68580" marR="68580" marT="0" marB="0"/>
                </a:tc>
                <a:tc>
                  <a:txBody>
                    <a:bodyPr/>
                    <a:lstStyle/>
                    <a:p>
                      <a:pPr marL="0" marR="0">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695 (29.0%)</a:t>
                      </a:r>
                    </a:p>
                  </a:txBody>
                  <a:tcPr marL="68580" marR="68580" marT="0" marB="0"/>
                </a:tc>
                <a:extLst>
                  <a:ext uri="{0D108BD9-81ED-4DB2-BD59-A6C34878D82A}">
                    <a16:rowId xmlns:a16="http://schemas.microsoft.com/office/drawing/2014/main" val="939643537"/>
                  </a:ext>
                </a:extLst>
              </a:tr>
            </a:tbl>
          </a:graphicData>
        </a:graphic>
      </p:graphicFrame>
    </p:spTree>
    <p:extLst>
      <p:ext uri="{BB962C8B-B14F-4D97-AF65-F5344CB8AC3E}">
        <p14:creationId xmlns:p14="http://schemas.microsoft.com/office/powerpoint/2010/main" val="2707006626"/>
      </p:ext>
    </p:extLst>
  </p:cSld>
  <p:clrMapOvr>
    <a:masterClrMapping/>
  </p:clrMapOvr>
  <mc:AlternateContent xmlns:mc="http://schemas.openxmlformats.org/markup-compatibility/2006" xmlns:p14="http://schemas.microsoft.com/office/powerpoint/2010/main">
    <mc:Choice Requires="p14">
      <p:transition spd="slow" p14:dur="2000" advTm="59978"/>
    </mc:Choice>
    <mc:Fallback xmlns="">
      <p:transition spd="slow" advTm="59978"/>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7760B-CDC2-154C-A27A-EC0EA42D5109}"/>
              </a:ext>
            </a:extLst>
          </p:cNvPr>
          <p:cNvSpPr>
            <a:spLocks noGrp="1"/>
          </p:cNvSpPr>
          <p:nvPr>
            <p:ph type="title"/>
          </p:nvPr>
        </p:nvSpPr>
        <p:spPr/>
        <p:txBody>
          <a:bodyPr/>
          <a:lstStyle/>
          <a:p>
            <a:r>
              <a:rPr lang="en-US" dirty="0"/>
              <a:t>Premarket Randomized Control Trial (RCT): Mirena FDA Application, 2000</a:t>
            </a:r>
          </a:p>
        </p:txBody>
      </p:sp>
      <p:sp>
        <p:nvSpPr>
          <p:cNvPr id="3" name="Content Placeholder 2">
            <a:extLst>
              <a:ext uri="{FF2B5EF4-FFF2-40B4-BE49-F238E27FC236}">
                <a16:creationId xmlns:a16="http://schemas.microsoft.com/office/drawing/2014/main" id="{CD7F3FEA-7D26-C74B-9CC6-D7CE8E0FA6D6}"/>
              </a:ext>
            </a:extLst>
          </p:cNvPr>
          <p:cNvSpPr>
            <a:spLocks noGrp="1"/>
          </p:cNvSpPr>
          <p:nvPr>
            <p:ph idx="1"/>
          </p:nvPr>
        </p:nvSpPr>
        <p:spPr/>
        <p:txBody>
          <a:bodyPr/>
          <a:lstStyle/>
          <a:p>
            <a:r>
              <a:rPr lang="en-US" dirty="0"/>
              <a:t>“In the study report based on annual PAP smear data from 2758 women, investigators reported no difference in the rate of dysplasia or cancer between women using Mirena (1821) and those using a copper IUD (937).  There were 46 subjects who developed abnormal cervical cytology (Class III, IV, V), 13 in the copper IUD group and 33 in the Mirena group. There was one invasive cervical cancer in the Mirena group (described in section 3.10.1).  These differences were not statistically significant.” </a:t>
            </a:r>
          </a:p>
          <a:p>
            <a:r>
              <a:rPr lang="en-US" dirty="0"/>
              <a:t>No reporting of cervical neoplasms in peer reviewed publications</a:t>
            </a:r>
          </a:p>
        </p:txBody>
      </p:sp>
      <p:sp>
        <p:nvSpPr>
          <p:cNvPr id="5" name="Rectangle 4">
            <a:extLst>
              <a:ext uri="{FF2B5EF4-FFF2-40B4-BE49-F238E27FC236}">
                <a16:creationId xmlns:a16="http://schemas.microsoft.com/office/drawing/2014/main" id="{C0B9D95F-D10D-D64E-B545-AF061F2770CA}"/>
              </a:ext>
            </a:extLst>
          </p:cNvPr>
          <p:cNvSpPr/>
          <p:nvPr/>
        </p:nvSpPr>
        <p:spPr>
          <a:xfrm>
            <a:off x="5257800" y="6311900"/>
            <a:ext cx="6096000" cy="276999"/>
          </a:xfrm>
          <a:prstGeom prst="rect">
            <a:avLst/>
          </a:prstGeom>
        </p:spPr>
        <p:txBody>
          <a:bodyPr>
            <a:spAutoFit/>
          </a:bodyPr>
          <a:lstStyle/>
          <a:p>
            <a:r>
              <a:rPr lang="en-US" sz="1200" dirty="0"/>
              <a:t>https://</a:t>
            </a:r>
            <a:r>
              <a:rPr lang="en-US" sz="1200" dirty="0" err="1"/>
              <a:t>www.accessdata.fda.gov</a:t>
            </a:r>
            <a:r>
              <a:rPr lang="en-US" sz="1200" dirty="0"/>
              <a:t>/</a:t>
            </a:r>
            <a:r>
              <a:rPr lang="en-US" sz="1200" dirty="0" err="1"/>
              <a:t>drugsatfda_docs</a:t>
            </a:r>
            <a:r>
              <a:rPr lang="en-US" sz="1200" dirty="0"/>
              <a:t>/</a:t>
            </a:r>
            <a:r>
              <a:rPr lang="en-US" sz="1200" dirty="0" err="1"/>
              <a:t>nda</a:t>
            </a:r>
            <a:r>
              <a:rPr lang="en-US" sz="1200" dirty="0"/>
              <a:t>/2000/21-225.pdf_Mirena_Medr.pdf</a:t>
            </a:r>
          </a:p>
        </p:txBody>
      </p:sp>
    </p:spTree>
    <p:extLst>
      <p:ext uri="{BB962C8B-B14F-4D97-AF65-F5344CB8AC3E}">
        <p14:creationId xmlns:p14="http://schemas.microsoft.com/office/powerpoint/2010/main" val="2493511285"/>
      </p:ext>
    </p:extLst>
  </p:cSld>
  <p:clrMapOvr>
    <a:masterClrMapping/>
  </p:clrMapOvr>
  <mc:AlternateContent xmlns:mc="http://schemas.openxmlformats.org/markup-compatibility/2006" xmlns:p14="http://schemas.microsoft.com/office/powerpoint/2010/main">
    <mc:Choice Requires="p14">
      <p:transition spd="slow" p14:dur="2000" advTm="64598"/>
    </mc:Choice>
    <mc:Fallback xmlns="">
      <p:transition spd="slow" advTm="64598"/>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Proportional Copper vs. Hormonal Results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66945649"/>
              </p:ext>
            </p:extLst>
          </p:nvPr>
        </p:nvGraphicFramePr>
        <p:xfrm>
          <a:off x="1708980" y="1690688"/>
          <a:ext cx="8030765" cy="2435718"/>
        </p:xfrm>
        <a:graphic>
          <a:graphicData uri="http://schemas.openxmlformats.org/drawingml/2006/table">
            <a:tbl>
              <a:tblPr firstRow="1" bandRow="1">
                <a:tableStyleId>{5C22544A-7EE6-4342-B048-85BDC9FD1C3A}</a:tableStyleId>
              </a:tblPr>
              <a:tblGrid>
                <a:gridCol w="1588402">
                  <a:extLst>
                    <a:ext uri="{9D8B030D-6E8A-4147-A177-3AD203B41FA5}">
                      <a16:colId xmlns:a16="http://schemas.microsoft.com/office/drawing/2014/main" val="1492375425"/>
                    </a:ext>
                  </a:extLst>
                </a:gridCol>
                <a:gridCol w="1094509">
                  <a:extLst>
                    <a:ext uri="{9D8B030D-6E8A-4147-A177-3AD203B41FA5}">
                      <a16:colId xmlns:a16="http://schemas.microsoft.com/office/drawing/2014/main" val="1225936661"/>
                    </a:ext>
                  </a:extLst>
                </a:gridCol>
                <a:gridCol w="1731818">
                  <a:extLst>
                    <a:ext uri="{9D8B030D-6E8A-4147-A177-3AD203B41FA5}">
                      <a16:colId xmlns:a16="http://schemas.microsoft.com/office/drawing/2014/main" val="1757897829"/>
                    </a:ext>
                  </a:extLst>
                </a:gridCol>
                <a:gridCol w="2050473">
                  <a:extLst>
                    <a:ext uri="{9D8B030D-6E8A-4147-A177-3AD203B41FA5}">
                      <a16:colId xmlns:a16="http://schemas.microsoft.com/office/drawing/2014/main" val="3625119928"/>
                    </a:ext>
                  </a:extLst>
                </a:gridCol>
                <a:gridCol w="1565563">
                  <a:extLst>
                    <a:ext uri="{9D8B030D-6E8A-4147-A177-3AD203B41FA5}">
                      <a16:colId xmlns:a16="http://schemas.microsoft.com/office/drawing/2014/main" val="572602559"/>
                    </a:ext>
                  </a:extLst>
                </a:gridCol>
              </a:tblGrid>
              <a:tr h="869431">
                <a:tc>
                  <a:txBody>
                    <a:bodyPr/>
                    <a:lstStyle/>
                    <a:p>
                      <a:r>
                        <a:rPr lang="en-US" sz="3600" dirty="0"/>
                        <a:t>Cohort</a:t>
                      </a:r>
                    </a:p>
                  </a:txBody>
                  <a:tcPr marL="114906" marR="114906" marT="57455" marB="57455"/>
                </a:tc>
                <a:tc>
                  <a:txBody>
                    <a:bodyPr/>
                    <a:lstStyle/>
                    <a:p>
                      <a:pPr algn="ctr"/>
                      <a:r>
                        <a:rPr lang="en-US" sz="3600" dirty="0"/>
                        <a:t>RCT</a:t>
                      </a:r>
                    </a:p>
                  </a:txBody>
                  <a:tcPr marL="114906" marR="114906" marT="57455" marB="57455"/>
                </a:tc>
                <a:tc>
                  <a:txBody>
                    <a:bodyPr/>
                    <a:lstStyle/>
                    <a:p>
                      <a:pPr algn="ctr"/>
                      <a:r>
                        <a:rPr lang="en-US" sz="3600" dirty="0"/>
                        <a:t>CUIMC PS Strat</a:t>
                      </a:r>
                    </a:p>
                  </a:txBody>
                  <a:tcPr marL="114906" marR="114906" marT="57455" marB="57455"/>
                </a:tc>
                <a:tc>
                  <a:txBody>
                    <a:bodyPr/>
                    <a:lstStyle/>
                    <a:p>
                      <a:pPr algn="ctr"/>
                      <a:r>
                        <a:rPr lang="en-US" sz="3600" dirty="0"/>
                        <a:t>CUIMC PS Match</a:t>
                      </a:r>
                    </a:p>
                  </a:txBody>
                  <a:tcPr marL="114906" marR="114906" marT="57455" marB="57455"/>
                </a:tc>
                <a:tc>
                  <a:txBody>
                    <a:bodyPr/>
                    <a:lstStyle/>
                    <a:p>
                      <a:pPr algn="ctr"/>
                      <a:r>
                        <a:rPr lang="en-US" sz="3600" dirty="0"/>
                        <a:t>CUIMC Crude</a:t>
                      </a:r>
                    </a:p>
                  </a:txBody>
                  <a:tcPr marL="114906" marR="114906" marT="57455" marB="57455"/>
                </a:tc>
                <a:extLst>
                  <a:ext uri="{0D108BD9-81ED-4DB2-BD59-A6C34878D82A}">
                    <a16:rowId xmlns:a16="http://schemas.microsoft.com/office/drawing/2014/main" val="3068694650"/>
                  </a:ext>
                </a:extLst>
              </a:tr>
              <a:tr h="574537">
                <a:tc>
                  <a:txBody>
                    <a:bodyPr/>
                    <a:lstStyle/>
                    <a:p>
                      <a:r>
                        <a:rPr lang="en-US" sz="3000" dirty="0"/>
                        <a:t>Cu-IUD</a:t>
                      </a:r>
                    </a:p>
                  </a:txBody>
                  <a:tcPr marL="114906" marR="114906" marT="57455" marB="57455"/>
                </a:tc>
                <a:tc>
                  <a:txBody>
                    <a:bodyPr/>
                    <a:lstStyle/>
                    <a:p>
                      <a:pPr algn="ctr"/>
                      <a:r>
                        <a:rPr lang="en-US" sz="3000" dirty="0"/>
                        <a:t>1.4%</a:t>
                      </a:r>
                    </a:p>
                  </a:txBody>
                  <a:tcPr marL="114906" marR="114906" marT="57455" marB="57455"/>
                </a:tc>
                <a:tc>
                  <a:txBody>
                    <a:bodyPr/>
                    <a:lstStyle/>
                    <a:p>
                      <a:pPr algn="ctr"/>
                      <a:r>
                        <a:rPr lang="en-US" sz="3000" dirty="0"/>
                        <a:t>1.1%</a:t>
                      </a:r>
                    </a:p>
                  </a:txBody>
                  <a:tcPr marL="114906" marR="114906" marT="57455" marB="57455"/>
                </a:tc>
                <a:tc>
                  <a:txBody>
                    <a:bodyPr/>
                    <a:lstStyle/>
                    <a:p>
                      <a:pPr algn="ctr"/>
                      <a:r>
                        <a:rPr lang="en-US" sz="3000" dirty="0"/>
                        <a:t>0.7%</a:t>
                      </a:r>
                    </a:p>
                  </a:txBody>
                  <a:tcPr marL="114906" marR="114906" marT="57455" marB="57455"/>
                </a:tc>
                <a:tc>
                  <a:txBody>
                    <a:bodyPr/>
                    <a:lstStyle/>
                    <a:p>
                      <a:pPr algn="ctr"/>
                      <a:r>
                        <a:rPr lang="en-US" sz="3000" dirty="0"/>
                        <a:t>0.9%</a:t>
                      </a:r>
                    </a:p>
                  </a:txBody>
                  <a:tcPr marL="114906" marR="114906" marT="57455" marB="57455"/>
                </a:tc>
                <a:extLst>
                  <a:ext uri="{0D108BD9-81ED-4DB2-BD59-A6C34878D82A}">
                    <a16:rowId xmlns:a16="http://schemas.microsoft.com/office/drawing/2014/main" val="1772494935"/>
                  </a:ext>
                </a:extLst>
              </a:tr>
              <a:tr h="648991">
                <a:tc>
                  <a:txBody>
                    <a:bodyPr/>
                    <a:lstStyle/>
                    <a:p>
                      <a:r>
                        <a:rPr lang="en-US" sz="3000" dirty="0"/>
                        <a:t>LNG-IUS</a:t>
                      </a:r>
                    </a:p>
                  </a:txBody>
                  <a:tcPr marL="114906" marR="114906" marT="57455" marB="57455"/>
                </a:tc>
                <a:tc>
                  <a:txBody>
                    <a:bodyPr/>
                    <a:lstStyle/>
                    <a:p>
                      <a:pPr algn="ctr"/>
                      <a:r>
                        <a:rPr lang="en-US" sz="3000" dirty="0"/>
                        <a:t>1.8%</a:t>
                      </a:r>
                    </a:p>
                  </a:txBody>
                  <a:tcPr marL="114906" marR="114906" marT="57455" marB="57455"/>
                </a:tc>
                <a:tc>
                  <a:txBody>
                    <a:bodyPr/>
                    <a:lstStyle/>
                    <a:p>
                      <a:pPr algn="ctr"/>
                      <a:r>
                        <a:rPr lang="en-US" sz="3000" dirty="0"/>
                        <a:t>1.7%</a:t>
                      </a:r>
                    </a:p>
                  </a:txBody>
                  <a:tcPr marL="114906" marR="114906" marT="57455" marB="57455"/>
                </a:tc>
                <a:tc>
                  <a:txBody>
                    <a:bodyPr/>
                    <a:lstStyle/>
                    <a:p>
                      <a:pPr algn="ctr"/>
                      <a:r>
                        <a:rPr lang="en-US" sz="3000" dirty="0"/>
                        <a:t>1.8%</a:t>
                      </a:r>
                    </a:p>
                  </a:txBody>
                  <a:tcPr marL="114906" marR="114906" marT="57455" marB="57455"/>
                </a:tc>
                <a:tc>
                  <a:txBody>
                    <a:bodyPr/>
                    <a:lstStyle/>
                    <a:p>
                      <a:pPr algn="ctr"/>
                      <a:r>
                        <a:rPr lang="en-US" sz="3000" dirty="0"/>
                        <a:t>1.5%</a:t>
                      </a:r>
                    </a:p>
                  </a:txBody>
                  <a:tcPr marL="114906" marR="114906" marT="57455" marB="57455"/>
                </a:tc>
                <a:extLst>
                  <a:ext uri="{0D108BD9-81ED-4DB2-BD59-A6C34878D82A}">
                    <a16:rowId xmlns:a16="http://schemas.microsoft.com/office/drawing/2014/main" val="2359623800"/>
                  </a:ext>
                </a:extLst>
              </a:tr>
            </a:tbl>
          </a:graphicData>
        </a:graphic>
      </p:graphicFrame>
    </p:spTree>
    <p:custDataLst>
      <p:tags r:id="rId1"/>
    </p:custDataLst>
    <p:extLst>
      <p:ext uri="{BB962C8B-B14F-4D97-AF65-F5344CB8AC3E}">
        <p14:creationId xmlns:p14="http://schemas.microsoft.com/office/powerpoint/2010/main" val="2066897564"/>
      </p:ext>
    </p:extLst>
  </p:cSld>
  <p:clrMapOvr>
    <a:masterClrMapping/>
  </p:clrMapOvr>
  <mc:AlternateContent xmlns:mc="http://schemas.openxmlformats.org/markup-compatibility/2006" xmlns:p14="http://schemas.microsoft.com/office/powerpoint/2010/main">
    <mc:Choice Requires="p14">
      <p:transition spd="slow" p14:dur="2000" advTm="72780"/>
    </mc:Choice>
    <mc:Fallback xmlns="">
      <p:transition spd="slow" advTm="7278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7CB86-9A65-3A49-84D8-A15FBAACB443}"/>
              </a:ext>
            </a:extLst>
          </p:cNvPr>
          <p:cNvSpPr>
            <a:spLocks noGrp="1"/>
          </p:cNvSpPr>
          <p:nvPr>
            <p:ph type="title"/>
          </p:nvPr>
        </p:nvSpPr>
        <p:spPr/>
        <p:txBody>
          <a:bodyPr/>
          <a:lstStyle/>
          <a:p>
            <a:pPr algn="ctr"/>
            <a:r>
              <a:rPr lang="en-US" dirty="0"/>
              <a:t>Analysis Summary</a:t>
            </a:r>
          </a:p>
        </p:txBody>
      </p:sp>
      <p:graphicFrame>
        <p:nvGraphicFramePr>
          <p:cNvPr id="4" name="Content Placeholder 3"/>
          <p:cNvGraphicFramePr>
            <a:graphicFrameLocks noGrp="1"/>
          </p:cNvGraphicFramePr>
          <p:nvPr>
            <p:ph idx="1"/>
            <p:extLst/>
          </p:nvPr>
        </p:nvGraphicFramePr>
        <p:xfrm>
          <a:off x="838200" y="1825625"/>
          <a:ext cx="10515600" cy="234696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2925049"/>
                    </a:ext>
                  </a:extLst>
                </a:gridCol>
                <a:gridCol w="5257800">
                  <a:extLst>
                    <a:ext uri="{9D8B030D-6E8A-4147-A177-3AD203B41FA5}">
                      <a16:colId xmlns:a16="http://schemas.microsoft.com/office/drawing/2014/main" val="2203960038"/>
                    </a:ext>
                  </a:extLst>
                </a:gridCol>
              </a:tblGrid>
              <a:tr h="370840">
                <a:tc>
                  <a:txBody>
                    <a:bodyPr/>
                    <a:lstStyle/>
                    <a:p>
                      <a:r>
                        <a:rPr lang="en-US" sz="2800" dirty="0"/>
                        <a:t>Analysis</a:t>
                      </a:r>
                    </a:p>
                  </a:txBody>
                  <a:tcPr/>
                </a:tc>
                <a:tc>
                  <a:txBody>
                    <a:bodyPr/>
                    <a:lstStyle/>
                    <a:p>
                      <a:r>
                        <a:rPr lang="en-US" sz="2800" dirty="0"/>
                        <a:t>RR [95% CI]</a:t>
                      </a:r>
                    </a:p>
                  </a:txBody>
                  <a:tcPr/>
                </a:tc>
                <a:extLst>
                  <a:ext uri="{0D108BD9-81ED-4DB2-BD59-A6C34878D82A}">
                    <a16:rowId xmlns:a16="http://schemas.microsoft.com/office/drawing/2014/main" val="269834683"/>
                  </a:ext>
                </a:extLst>
              </a:tr>
              <a:tr h="370840">
                <a:tc>
                  <a:txBody>
                    <a:bodyPr/>
                    <a:lstStyle/>
                    <a:p>
                      <a:r>
                        <a:rPr lang="en-US" sz="2400" dirty="0"/>
                        <a:t>Propensity Score Stratification</a:t>
                      </a:r>
                    </a:p>
                  </a:txBody>
                  <a:tcPr/>
                </a:tc>
                <a:tc>
                  <a:txBody>
                    <a:bodyPr/>
                    <a:lstStyle/>
                    <a:p>
                      <a:r>
                        <a:rPr lang="en-US" sz="2400" dirty="0"/>
                        <a:t>0.49</a:t>
                      </a:r>
                      <a:r>
                        <a:rPr lang="en-US" sz="2400" baseline="0" dirty="0"/>
                        <a:t> [0.32-0.76]</a:t>
                      </a:r>
                      <a:endParaRPr lang="en-US" sz="2400" dirty="0"/>
                    </a:p>
                  </a:txBody>
                  <a:tcPr/>
                </a:tc>
                <a:extLst>
                  <a:ext uri="{0D108BD9-81ED-4DB2-BD59-A6C34878D82A}">
                    <a16:rowId xmlns:a16="http://schemas.microsoft.com/office/drawing/2014/main" val="2898826480"/>
                  </a:ext>
                </a:extLst>
              </a:tr>
              <a:tr h="370840">
                <a:tc>
                  <a:txBody>
                    <a:bodyPr/>
                    <a:lstStyle/>
                    <a:p>
                      <a:r>
                        <a:rPr lang="en-US" sz="2400" dirty="0"/>
                        <a:t>Propensity Score Matching</a:t>
                      </a:r>
                    </a:p>
                  </a:txBody>
                  <a:tcPr/>
                </a:tc>
                <a:tc>
                  <a:txBody>
                    <a:bodyPr/>
                    <a:lstStyle/>
                    <a:p>
                      <a:r>
                        <a:rPr lang="en-US" sz="2400" dirty="0"/>
                        <a:t>0.38 [0.16-0.78]</a:t>
                      </a:r>
                    </a:p>
                  </a:txBody>
                  <a:tcPr/>
                </a:tc>
                <a:extLst>
                  <a:ext uri="{0D108BD9-81ED-4DB2-BD59-A6C34878D82A}">
                    <a16:rowId xmlns:a16="http://schemas.microsoft.com/office/drawing/2014/main" val="93782154"/>
                  </a:ext>
                </a:extLst>
              </a:tr>
              <a:tr h="370840">
                <a:tc>
                  <a:txBody>
                    <a:bodyPr/>
                    <a:lstStyle/>
                    <a:p>
                      <a:r>
                        <a:rPr lang="en-US" sz="2400" dirty="0"/>
                        <a:t>Propensity Score</a:t>
                      </a:r>
                      <a:r>
                        <a:rPr lang="en-US" sz="2400" baseline="0" dirty="0"/>
                        <a:t> Matching Subgroup</a:t>
                      </a:r>
                      <a:endParaRPr lang="en-US" sz="2400" dirty="0"/>
                    </a:p>
                  </a:txBody>
                  <a:tcPr/>
                </a:tc>
                <a:tc>
                  <a:txBody>
                    <a:bodyPr/>
                    <a:lstStyle/>
                    <a:p>
                      <a:r>
                        <a:rPr lang="en-US" sz="2400" dirty="0"/>
                        <a:t>0.64</a:t>
                      </a:r>
                      <a:r>
                        <a:rPr lang="en-US" sz="2400" baseline="0" dirty="0"/>
                        <a:t> [0.27-1.47]</a:t>
                      </a:r>
                      <a:endParaRPr lang="en-US" sz="2400" dirty="0"/>
                    </a:p>
                  </a:txBody>
                  <a:tcPr/>
                </a:tc>
                <a:extLst>
                  <a:ext uri="{0D108BD9-81ED-4DB2-BD59-A6C34878D82A}">
                    <a16:rowId xmlns:a16="http://schemas.microsoft.com/office/drawing/2014/main" val="744942127"/>
                  </a:ext>
                </a:extLst>
              </a:tr>
              <a:tr h="370840">
                <a:tc>
                  <a:txBody>
                    <a:bodyPr/>
                    <a:lstStyle/>
                    <a:p>
                      <a:r>
                        <a:rPr lang="en-US" sz="2400" dirty="0"/>
                        <a:t>Premarket RCT (n=2758)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0.76 [0.40-1.40] </a:t>
                      </a:r>
                    </a:p>
                  </a:txBody>
                  <a:tcPr/>
                </a:tc>
                <a:extLst>
                  <a:ext uri="{0D108BD9-81ED-4DB2-BD59-A6C34878D82A}">
                    <a16:rowId xmlns:a16="http://schemas.microsoft.com/office/drawing/2014/main" val="1458929567"/>
                  </a:ext>
                </a:extLst>
              </a:tr>
            </a:tbl>
          </a:graphicData>
        </a:graphic>
      </p:graphicFrame>
      <p:sp>
        <p:nvSpPr>
          <p:cNvPr id="5" name="Rectangle 4">
            <a:extLst>
              <a:ext uri="{FF2B5EF4-FFF2-40B4-BE49-F238E27FC236}">
                <a16:creationId xmlns:a16="http://schemas.microsoft.com/office/drawing/2014/main" id="{4ECEF1AC-F2D8-E94C-9DD9-5BA9D94D3770}"/>
              </a:ext>
            </a:extLst>
          </p:cNvPr>
          <p:cNvSpPr/>
          <p:nvPr/>
        </p:nvSpPr>
        <p:spPr>
          <a:xfrm>
            <a:off x="5257800" y="6311900"/>
            <a:ext cx="6096000" cy="276999"/>
          </a:xfrm>
          <a:prstGeom prst="rect">
            <a:avLst/>
          </a:prstGeom>
        </p:spPr>
        <p:txBody>
          <a:bodyPr>
            <a:spAutoFit/>
          </a:bodyPr>
          <a:lstStyle/>
          <a:p>
            <a:r>
              <a:rPr lang="en-US" sz="1200" dirty="0"/>
              <a:t>https://</a:t>
            </a:r>
            <a:r>
              <a:rPr lang="en-US" sz="1200" dirty="0" err="1"/>
              <a:t>www.accessdata.fda.gov</a:t>
            </a:r>
            <a:r>
              <a:rPr lang="en-US" sz="1200" dirty="0"/>
              <a:t>/</a:t>
            </a:r>
            <a:r>
              <a:rPr lang="en-US" sz="1200" dirty="0" err="1"/>
              <a:t>drugsatfda_docs</a:t>
            </a:r>
            <a:r>
              <a:rPr lang="en-US" sz="1200" dirty="0"/>
              <a:t>/</a:t>
            </a:r>
            <a:r>
              <a:rPr lang="en-US" sz="1200" dirty="0" err="1"/>
              <a:t>nda</a:t>
            </a:r>
            <a:r>
              <a:rPr lang="en-US" sz="1200" dirty="0"/>
              <a:t>/2000/21-225.pdf_Mirena_Medr.pdf</a:t>
            </a:r>
          </a:p>
        </p:txBody>
      </p:sp>
    </p:spTree>
    <p:extLst>
      <p:ext uri="{BB962C8B-B14F-4D97-AF65-F5344CB8AC3E}">
        <p14:creationId xmlns:p14="http://schemas.microsoft.com/office/powerpoint/2010/main" val="801793874"/>
      </p:ext>
    </p:extLst>
  </p:cSld>
  <p:clrMapOvr>
    <a:masterClrMapping/>
  </p:clrMapOvr>
  <mc:AlternateContent xmlns:mc="http://schemas.openxmlformats.org/markup-compatibility/2006" xmlns:p14="http://schemas.microsoft.com/office/powerpoint/2010/main">
    <mc:Choice Requires="p14">
      <p:transition spd="slow" p14:dur="2000" advTm="52202"/>
    </mc:Choice>
    <mc:Fallback xmlns="">
      <p:transition spd="slow" advTm="52202"/>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63F60-97E7-934E-9449-9A0541CF39D8}"/>
              </a:ext>
            </a:extLst>
          </p:cNvPr>
          <p:cNvSpPr>
            <a:spLocks noGrp="1"/>
          </p:cNvSpPr>
          <p:nvPr>
            <p:ph type="title"/>
          </p:nvPr>
        </p:nvSpPr>
        <p:spPr/>
        <p:txBody>
          <a:bodyPr/>
          <a:lstStyle/>
          <a:p>
            <a:pPr algn="ctr"/>
            <a:r>
              <a:rPr lang="en-US" dirty="0"/>
              <a:t>Hormonal Device Toxicity</a:t>
            </a:r>
          </a:p>
        </p:txBody>
      </p:sp>
      <p:sp>
        <p:nvSpPr>
          <p:cNvPr id="3" name="Content Placeholder 2">
            <a:extLst>
              <a:ext uri="{FF2B5EF4-FFF2-40B4-BE49-F238E27FC236}">
                <a16:creationId xmlns:a16="http://schemas.microsoft.com/office/drawing/2014/main" id="{07A361E8-8FC9-6343-A411-C9DBC580F6EB}"/>
              </a:ext>
            </a:extLst>
          </p:cNvPr>
          <p:cNvSpPr>
            <a:spLocks noGrp="1"/>
          </p:cNvSpPr>
          <p:nvPr>
            <p:ph idx="1"/>
          </p:nvPr>
        </p:nvSpPr>
        <p:spPr/>
        <p:txBody>
          <a:bodyPr/>
          <a:lstStyle/>
          <a:p>
            <a:r>
              <a:rPr lang="en-US" dirty="0"/>
              <a:t>“The local endometrial concentrations of levonorgestrel, however, are over 100 times higher in Mirena users than in users of oral contraceptive containing 0.25 mg levonorgestrel.”</a:t>
            </a:r>
          </a:p>
          <a:p>
            <a:r>
              <a:rPr lang="en-US" dirty="0"/>
              <a:t>Continuous intrauterine exposure for years</a:t>
            </a:r>
          </a:p>
          <a:p>
            <a:endParaRPr lang="en-US" dirty="0"/>
          </a:p>
        </p:txBody>
      </p:sp>
      <p:sp>
        <p:nvSpPr>
          <p:cNvPr id="4" name="Rectangle 3">
            <a:extLst>
              <a:ext uri="{FF2B5EF4-FFF2-40B4-BE49-F238E27FC236}">
                <a16:creationId xmlns:a16="http://schemas.microsoft.com/office/drawing/2014/main" id="{CD6F9B2C-327A-9D47-927B-FB004BF8EF5F}"/>
              </a:ext>
            </a:extLst>
          </p:cNvPr>
          <p:cNvSpPr/>
          <p:nvPr/>
        </p:nvSpPr>
        <p:spPr>
          <a:xfrm>
            <a:off x="5257800" y="6311900"/>
            <a:ext cx="6096000" cy="276999"/>
          </a:xfrm>
          <a:prstGeom prst="rect">
            <a:avLst/>
          </a:prstGeom>
        </p:spPr>
        <p:txBody>
          <a:bodyPr>
            <a:spAutoFit/>
          </a:bodyPr>
          <a:lstStyle/>
          <a:p>
            <a:r>
              <a:rPr lang="en-US" sz="1200" dirty="0"/>
              <a:t>https://</a:t>
            </a:r>
            <a:r>
              <a:rPr lang="en-US" sz="1200" dirty="0" err="1"/>
              <a:t>www.accessdata.fda.gov</a:t>
            </a:r>
            <a:r>
              <a:rPr lang="en-US" sz="1200" dirty="0"/>
              <a:t>/</a:t>
            </a:r>
            <a:r>
              <a:rPr lang="en-US" sz="1200" dirty="0" err="1"/>
              <a:t>drugsatfda_docs</a:t>
            </a:r>
            <a:r>
              <a:rPr lang="en-US" sz="1200" dirty="0"/>
              <a:t>/</a:t>
            </a:r>
            <a:r>
              <a:rPr lang="en-US" sz="1200" dirty="0" err="1"/>
              <a:t>nda</a:t>
            </a:r>
            <a:r>
              <a:rPr lang="en-US" sz="1200" dirty="0"/>
              <a:t>/2000/21-225.pdf_Mirena_Medr.pdf</a:t>
            </a:r>
          </a:p>
        </p:txBody>
      </p:sp>
    </p:spTree>
    <p:extLst>
      <p:ext uri="{BB962C8B-B14F-4D97-AF65-F5344CB8AC3E}">
        <p14:creationId xmlns:p14="http://schemas.microsoft.com/office/powerpoint/2010/main" val="1975698004"/>
      </p:ext>
    </p:extLst>
  </p:cSld>
  <p:clrMapOvr>
    <a:masterClrMapping/>
  </p:clrMapOvr>
  <mc:AlternateContent xmlns:mc="http://schemas.openxmlformats.org/markup-compatibility/2006" xmlns:p14="http://schemas.microsoft.com/office/powerpoint/2010/main">
    <mc:Choice Requires="p14">
      <p:transition spd="slow" p14:dur="2000" advTm="38057"/>
    </mc:Choice>
    <mc:Fallback xmlns="">
      <p:transition spd="slow" advTm="38057"/>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39198-7D77-F64E-906B-E4C2DB32F084}"/>
              </a:ext>
            </a:extLst>
          </p:cNvPr>
          <p:cNvSpPr>
            <a:spLocks noGrp="1"/>
          </p:cNvSpPr>
          <p:nvPr>
            <p:ph type="title"/>
          </p:nvPr>
        </p:nvSpPr>
        <p:spPr/>
        <p:txBody>
          <a:bodyPr/>
          <a:lstStyle/>
          <a:p>
            <a:r>
              <a:rPr lang="en-US" dirty="0"/>
              <a:t>Endometrial Effects of Progesterone Exposure</a:t>
            </a:r>
          </a:p>
        </p:txBody>
      </p:sp>
      <p:sp>
        <p:nvSpPr>
          <p:cNvPr id="3" name="Content Placeholder 2">
            <a:extLst>
              <a:ext uri="{FF2B5EF4-FFF2-40B4-BE49-F238E27FC236}">
                <a16:creationId xmlns:a16="http://schemas.microsoft.com/office/drawing/2014/main" id="{170DE8DA-2383-9E45-8477-E5147146A97F}"/>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9644FB18-48C4-E047-BCF0-966B5FA7606D}"/>
              </a:ext>
            </a:extLst>
          </p:cNvPr>
          <p:cNvPicPr>
            <a:picLocks noChangeAspect="1"/>
          </p:cNvPicPr>
          <p:nvPr/>
        </p:nvPicPr>
        <p:blipFill>
          <a:blip r:embed="rId4"/>
          <a:stretch>
            <a:fillRect/>
          </a:stretch>
        </p:blipFill>
        <p:spPr>
          <a:xfrm>
            <a:off x="6324603" y="1856946"/>
            <a:ext cx="4842163" cy="3727881"/>
          </a:xfrm>
          <a:prstGeom prst="rect">
            <a:avLst/>
          </a:prstGeom>
        </p:spPr>
      </p:pic>
      <p:sp>
        <p:nvSpPr>
          <p:cNvPr id="6" name="Rectangle 5">
            <a:extLst>
              <a:ext uri="{FF2B5EF4-FFF2-40B4-BE49-F238E27FC236}">
                <a16:creationId xmlns:a16="http://schemas.microsoft.com/office/drawing/2014/main" id="{07B6110E-8416-3A45-9D3D-817DD31804B3}"/>
              </a:ext>
            </a:extLst>
          </p:cNvPr>
          <p:cNvSpPr/>
          <p:nvPr/>
        </p:nvSpPr>
        <p:spPr>
          <a:xfrm>
            <a:off x="7862455" y="6457890"/>
            <a:ext cx="3796145" cy="246221"/>
          </a:xfrm>
          <a:prstGeom prst="rect">
            <a:avLst/>
          </a:prstGeom>
        </p:spPr>
        <p:txBody>
          <a:bodyPr wrap="square">
            <a:spAutoFit/>
          </a:bodyPr>
          <a:lstStyle/>
          <a:p>
            <a:pPr marR="0" lvl="0" algn="just">
              <a:spcBef>
                <a:spcPts val="0"/>
              </a:spcBef>
              <a:spcAft>
                <a:spcPts val="0"/>
              </a:spcAft>
            </a:pPr>
            <a:r>
              <a:rPr lang="en-US" sz="1000" dirty="0" err="1">
                <a:latin typeface="Calibri" panose="020F0502020204030204" pitchFamily="34" charset="0"/>
                <a:ea typeface="Calibri" panose="020F0502020204030204" pitchFamily="34" charset="0"/>
                <a:cs typeface="Calibri" panose="020F0502020204030204" pitchFamily="34" charset="0"/>
              </a:rPr>
              <a:t>Guttinger</a:t>
            </a:r>
            <a:r>
              <a:rPr lang="en-US" sz="1000" dirty="0">
                <a:latin typeface="Calibri" panose="020F0502020204030204" pitchFamily="34" charset="0"/>
                <a:ea typeface="Calibri" panose="020F0502020204030204" pitchFamily="34" charset="0"/>
                <a:cs typeface="Calibri" panose="020F0502020204030204" pitchFamily="34" charset="0"/>
              </a:rPr>
              <a:t> A, Critchley HOD. Contraception (2007) 75 S93-S98.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2" descr="km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6618" y="1856946"/>
            <a:ext cx="5197985" cy="370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Left Arrow 7">
            <a:extLst>
              <a:ext uri="{FF2B5EF4-FFF2-40B4-BE49-F238E27FC236}">
                <a16:creationId xmlns:a16="http://schemas.microsoft.com/office/drawing/2014/main" id="{AE61BE86-E3B6-554C-8DAA-BB97F5405B6C}"/>
              </a:ext>
            </a:extLst>
          </p:cNvPr>
          <p:cNvSpPr/>
          <p:nvPr/>
        </p:nvSpPr>
        <p:spPr>
          <a:xfrm>
            <a:off x="10221193" y="5037513"/>
            <a:ext cx="692727" cy="19811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73C00D9-CF3A-8B4D-9014-4BE511E23920}"/>
              </a:ext>
            </a:extLst>
          </p:cNvPr>
          <p:cNvSpPr txBox="1"/>
          <p:nvPr/>
        </p:nvSpPr>
        <p:spPr>
          <a:xfrm>
            <a:off x="8509463" y="5530632"/>
            <a:ext cx="4717473" cy="646331"/>
          </a:xfrm>
          <a:prstGeom prst="rect">
            <a:avLst/>
          </a:prstGeom>
          <a:noFill/>
        </p:spPr>
        <p:txBody>
          <a:bodyPr wrap="square" rtlCol="0">
            <a:spAutoFit/>
          </a:bodyPr>
          <a:lstStyle/>
          <a:p>
            <a:pPr marL="285750" indent="-285750">
              <a:buFont typeface="Arial" panose="020B0604020202020204" pitchFamily="34" charset="0"/>
              <a:buChar char="•"/>
            </a:pPr>
            <a:r>
              <a:rPr lang="en-US" dirty="0"/>
              <a:t>Increased Angiogenesis</a:t>
            </a:r>
          </a:p>
          <a:p>
            <a:pPr marL="285750" indent="-285750">
              <a:buFont typeface="Arial" panose="020B0604020202020204" pitchFamily="34" charset="0"/>
              <a:buChar char="•"/>
            </a:pPr>
            <a:r>
              <a:rPr lang="en-US" dirty="0"/>
              <a:t>Increased MMP Activity</a:t>
            </a:r>
          </a:p>
        </p:txBody>
      </p:sp>
    </p:spTree>
    <p:custDataLst>
      <p:tags r:id="rId1"/>
    </p:custDataLst>
    <p:extLst>
      <p:ext uri="{BB962C8B-B14F-4D97-AF65-F5344CB8AC3E}">
        <p14:creationId xmlns:p14="http://schemas.microsoft.com/office/powerpoint/2010/main" val="559149264"/>
      </p:ext>
    </p:extLst>
  </p:cSld>
  <p:clrMapOvr>
    <a:masterClrMapping/>
  </p:clrMapOvr>
  <mc:AlternateContent xmlns:mc="http://schemas.openxmlformats.org/markup-compatibility/2006" xmlns:p14="http://schemas.microsoft.com/office/powerpoint/2010/main">
    <mc:Choice Requires="p14">
      <p:transition spd="slow" p14:dur="2000" advTm="59793"/>
    </mc:Choice>
    <mc:Fallback xmlns="">
      <p:transition spd="slow" advTm="5979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ADE22-785A-5149-9A5C-90FA8E2B8C16}"/>
              </a:ext>
            </a:extLst>
          </p:cNvPr>
          <p:cNvSpPr>
            <a:spLocks noGrp="1"/>
          </p:cNvSpPr>
          <p:nvPr>
            <p:ph type="title"/>
          </p:nvPr>
        </p:nvSpPr>
        <p:spPr/>
        <p:txBody>
          <a:bodyPr/>
          <a:lstStyle/>
          <a:p>
            <a:pPr algn="ctr"/>
            <a:r>
              <a:rPr lang="en-US" dirty="0"/>
              <a:t>Absolute vs. relative effects</a:t>
            </a:r>
          </a:p>
        </p:txBody>
      </p:sp>
      <p:sp>
        <p:nvSpPr>
          <p:cNvPr id="3" name="Content Placeholder 2">
            <a:extLst>
              <a:ext uri="{FF2B5EF4-FFF2-40B4-BE49-F238E27FC236}">
                <a16:creationId xmlns:a16="http://schemas.microsoft.com/office/drawing/2014/main" id="{ACC72B84-0E61-0A48-90A7-93FCDCE13104}"/>
              </a:ext>
            </a:extLst>
          </p:cNvPr>
          <p:cNvSpPr>
            <a:spLocks noGrp="1"/>
          </p:cNvSpPr>
          <p:nvPr>
            <p:ph idx="1"/>
          </p:nvPr>
        </p:nvSpPr>
        <p:spPr/>
        <p:txBody>
          <a:bodyPr/>
          <a:lstStyle/>
          <a:p>
            <a:r>
              <a:rPr lang="en-US" dirty="0"/>
              <a:t>Although a direct comparison between IUD users and non-IUD users would be informative, it is difficult to do so in practice</a:t>
            </a:r>
          </a:p>
          <a:p>
            <a:r>
              <a:rPr lang="en-US" dirty="0"/>
              <a:t>Confounding by intermittent vs. continuous contraception use, and number of pregnancies during the study interval</a:t>
            </a:r>
          </a:p>
          <a:p>
            <a:r>
              <a:rPr lang="en-US" dirty="0"/>
              <a:t>Therefore, we focus on relative effects of Cu-IUD vs. LNG-IUS</a:t>
            </a:r>
          </a:p>
        </p:txBody>
      </p:sp>
    </p:spTree>
    <p:extLst>
      <p:ext uri="{BB962C8B-B14F-4D97-AF65-F5344CB8AC3E}">
        <p14:creationId xmlns:p14="http://schemas.microsoft.com/office/powerpoint/2010/main" val="3408129586"/>
      </p:ext>
    </p:extLst>
  </p:cSld>
  <p:clrMapOvr>
    <a:masterClrMapping/>
  </p:clrMapOvr>
  <mc:AlternateContent xmlns:mc="http://schemas.openxmlformats.org/markup-compatibility/2006" xmlns:p14="http://schemas.microsoft.com/office/powerpoint/2010/main">
    <mc:Choice Requires="p14">
      <p:transition spd="slow" p14:dur="2000" advTm="24613"/>
    </mc:Choice>
    <mc:Fallback xmlns="">
      <p:transition spd="slow" advTm="24613"/>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Conclusion</a:t>
            </a:r>
          </a:p>
        </p:txBody>
      </p:sp>
      <p:sp>
        <p:nvSpPr>
          <p:cNvPr id="3" name="Content Placeholder 2"/>
          <p:cNvSpPr>
            <a:spLocks noGrp="1"/>
          </p:cNvSpPr>
          <p:nvPr>
            <p:ph idx="1"/>
          </p:nvPr>
        </p:nvSpPr>
        <p:spPr/>
        <p:txBody>
          <a:bodyPr>
            <a:normAutofit/>
          </a:bodyPr>
          <a:lstStyle/>
          <a:p>
            <a:r>
              <a:rPr lang="en-US" dirty="0"/>
              <a:t>The relative risk of cervical neoplasms for Cu-IUD users was less than that of LNG-IUS users</a:t>
            </a:r>
          </a:p>
          <a:p>
            <a:r>
              <a:rPr lang="en-US" dirty="0"/>
              <a:t>Our findings were internally consistent and consistent with a premarket RCT</a:t>
            </a:r>
          </a:p>
          <a:p>
            <a:r>
              <a:rPr lang="en-US" dirty="0"/>
              <a:t>High external validity with healthcare implications for approximately 1 million women</a:t>
            </a:r>
          </a:p>
          <a:p>
            <a:r>
              <a:rPr lang="en-US" dirty="0"/>
              <a:t>OHDSI is uniquely situated to study the relative risk for other device related adverse events</a:t>
            </a:r>
          </a:p>
          <a:p>
            <a:endParaRPr lang="en-US" dirty="0"/>
          </a:p>
        </p:txBody>
      </p:sp>
      <p:sp>
        <p:nvSpPr>
          <p:cNvPr id="4" name="Rectangle 3">
            <a:extLst>
              <a:ext uri="{FF2B5EF4-FFF2-40B4-BE49-F238E27FC236}">
                <a16:creationId xmlns:a16="http://schemas.microsoft.com/office/drawing/2014/main" id="{07B6110E-8416-3A45-9D3D-817DD31804B3}"/>
              </a:ext>
            </a:extLst>
          </p:cNvPr>
          <p:cNvSpPr/>
          <p:nvPr/>
        </p:nvSpPr>
        <p:spPr>
          <a:xfrm>
            <a:off x="7862455" y="6457890"/>
            <a:ext cx="3796145" cy="246221"/>
          </a:xfrm>
          <a:prstGeom prst="rect">
            <a:avLst/>
          </a:prstGeom>
        </p:spPr>
        <p:txBody>
          <a:bodyPr wrap="square">
            <a:spAutoFit/>
          </a:bodyPr>
          <a:lstStyle/>
          <a:p>
            <a:pPr marR="0" lvl="0" algn="just">
              <a:spcBef>
                <a:spcPts val="0"/>
              </a:spcBef>
              <a:spcAft>
                <a:spcPts val="0"/>
              </a:spcAft>
            </a:pPr>
            <a:r>
              <a:rPr lang="en-US" sz="1000" dirty="0">
                <a:latin typeface="Calibri" panose="020F0502020204030204" pitchFamily="34" charset="0"/>
                <a:ea typeface="Calibri" panose="020F0502020204030204" pitchFamily="34" charset="0"/>
                <a:cs typeface="Calibri" panose="020F0502020204030204" pitchFamily="34" charset="0"/>
              </a:rPr>
              <a:t>K. Heinemann et. al. Contraception 91(4) (2015) 274-279.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84858471"/>
      </p:ext>
    </p:extLst>
  </p:cSld>
  <p:clrMapOvr>
    <a:masterClrMapping/>
  </p:clrMapOvr>
  <mc:AlternateContent xmlns:mc="http://schemas.openxmlformats.org/markup-compatibility/2006" xmlns:p14="http://schemas.microsoft.com/office/powerpoint/2010/main">
    <mc:Choice Requires="p14">
      <p:transition spd="slow" p14:dur="2000" advTm="26598"/>
    </mc:Choice>
    <mc:Fallback xmlns="">
      <p:transition spd="slow" advTm="26598"/>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765E6-38FA-7A41-B5C3-4FEBA9A3EF97}"/>
              </a:ext>
            </a:extLst>
          </p:cNvPr>
          <p:cNvSpPr>
            <a:spLocks noGrp="1"/>
          </p:cNvSpPr>
          <p:nvPr>
            <p:ph type="title"/>
          </p:nvPr>
        </p:nvSpPr>
        <p:spPr/>
        <p:txBody>
          <a:bodyPr/>
          <a:lstStyle/>
          <a:p>
            <a:pPr algn="ctr"/>
            <a:r>
              <a:rPr lang="en-US" dirty="0"/>
              <a:t>Future Studies</a:t>
            </a:r>
          </a:p>
        </p:txBody>
      </p:sp>
      <p:sp>
        <p:nvSpPr>
          <p:cNvPr id="3" name="Content Placeholder 2">
            <a:extLst>
              <a:ext uri="{FF2B5EF4-FFF2-40B4-BE49-F238E27FC236}">
                <a16:creationId xmlns:a16="http://schemas.microsoft.com/office/drawing/2014/main" id="{66495701-34A9-644D-9C95-167EDDA4EC42}"/>
              </a:ext>
            </a:extLst>
          </p:cNvPr>
          <p:cNvSpPr>
            <a:spLocks noGrp="1"/>
          </p:cNvSpPr>
          <p:nvPr>
            <p:ph idx="1"/>
          </p:nvPr>
        </p:nvSpPr>
        <p:spPr/>
        <p:txBody>
          <a:bodyPr/>
          <a:lstStyle/>
          <a:p>
            <a:r>
              <a:rPr lang="en-US" dirty="0"/>
              <a:t>IUD Cervical Neoplasms Network Study</a:t>
            </a:r>
          </a:p>
          <a:p>
            <a:r>
              <a:rPr lang="en-US" dirty="0"/>
              <a:t>IUD Cervical Neoplasms </a:t>
            </a:r>
            <a:r>
              <a:rPr lang="en-US"/>
              <a:t>Prediction Studies</a:t>
            </a:r>
          </a:p>
          <a:p>
            <a:r>
              <a:rPr lang="en-US"/>
              <a:t>IUD Ovarian Cancer Network Study</a:t>
            </a:r>
            <a:endParaRPr lang="en-US" dirty="0"/>
          </a:p>
        </p:txBody>
      </p:sp>
    </p:spTree>
    <p:extLst>
      <p:ext uri="{BB962C8B-B14F-4D97-AF65-F5344CB8AC3E}">
        <p14:creationId xmlns:p14="http://schemas.microsoft.com/office/powerpoint/2010/main" val="22027682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CC39E-14F5-AE42-AC15-F63B0CF51B69}"/>
              </a:ext>
            </a:extLst>
          </p:cNvPr>
          <p:cNvSpPr>
            <a:spLocks noGrp="1"/>
          </p:cNvSpPr>
          <p:nvPr>
            <p:ph type="title"/>
          </p:nvPr>
        </p:nvSpPr>
        <p:spPr/>
        <p:txBody>
          <a:bodyPr/>
          <a:lstStyle/>
          <a:p>
            <a:r>
              <a:rPr lang="en-US"/>
              <a:t>Thanks!</a:t>
            </a:r>
          </a:p>
        </p:txBody>
      </p:sp>
      <p:sp>
        <p:nvSpPr>
          <p:cNvPr id="3" name="Content Placeholder 2">
            <a:extLst>
              <a:ext uri="{FF2B5EF4-FFF2-40B4-BE49-F238E27FC236}">
                <a16:creationId xmlns:a16="http://schemas.microsoft.com/office/drawing/2014/main" id="{20136895-126A-DD4F-9F7E-28DB87EA4746}"/>
              </a:ext>
            </a:extLst>
          </p:cNvPr>
          <p:cNvSpPr>
            <a:spLocks noGrp="1"/>
          </p:cNvSpPr>
          <p:nvPr>
            <p:ph idx="1"/>
          </p:nvPr>
        </p:nvSpPr>
        <p:spPr/>
        <p:txBody>
          <a:bodyPr/>
          <a:lstStyle/>
          <a:p>
            <a:r>
              <a:rPr lang="en-US" dirty="0"/>
              <a:t>Dr. Carolyn </a:t>
            </a:r>
            <a:r>
              <a:rPr lang="en-US" dirty="0" err="1"/>
              <a:t>Westhoff</a:t>
            </a:r>
            <a:endParaRPr lang="en-US" dirty="0"/>
          </a:p>
          <a:p>
            <a:r>
              <a:rPr lang="en-US" dirty="0"/>
              <a:t>Dr. Karthik Natarajan</a:t>
            </a:r>
          </a:p>
          <a:p>
            <a:r>
              <a:rPr lang="en-US" dirty="0"/>
              <a:t>Dr. Patrick Ryan</a:t>
            </a:r>
          </a:p>
          <a:p>
            <a:r>
              <a:rPr lang="en-US" dirty="0"/>
              <a:t>CUIMC DBMI</a:t>
            </a:r>
          </a:p>
          <a:p>
            <a:r>
              <a:rPr lang="en-US" dirty="0"/>
              <a:t>Maura Beaton</a:t>
            </a:r>
          </a:p>
          <a:p>
            <a:r>
              <a:rPr lang="en-US" dirty="0"/>
              <a:t>OHDSI Community</a:t>
            </a:r>
          </a:p>
        </p:txBody>
      </p:sp>
    </p:spTree>
    <p:extLst>
      <p:ext uri="{BB962C8B-B14F-4D97-AF65-F5344CB8AC3E}">
        <p14:creationId xmlns:p14="http://schemas.microsoft.com/office/powerpoint/2010/main" val="4100093567"/>
      </p:ext>
    </p:extLst>
  </p:cSld>
  <p:clrMapOvr>
    <a:masterClrMapping/>
  </p:clrMapOvr>
  <mc:AlternateContent xmlns:mc="http://schemas.openxmlformats.org/markup-compatibility/2006" xmlns:p14="http://schemas.microsoft.com/office/powerpoint/2010/main">
    <mc:Choice Requires="p14">
      <p:transition spd="slow" p14:dur="2000" advTm="10090"/>
    </mc:Choice>
    <mc:Fallback xmlns="">
      <p:transition spd="slow" advTm="1009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23.9"/>
</p:tagLst>
</file>

<file path=ppt/tags/tag2.xml><?xml version="1.0" encoding="utf-8"?>
<p:tagLst xmlns:a="http://schemas.openxmlformats.org/drawingml/2006/main" xmlns:r="http://schemas.openxmlformats.org/officeDocument/2006/relationships" xmlns:p="http://schemas.openxmlformats.org/presentationml/2006/main">
  <p:tag name="TIMING" val="|51.6"/>
</p:tagLst>
</file>

<file path=ppt/tags/tag3.xml><?xml version="1.0" encoding="utf-8"?>
<p:tagLst xmlns:a="http://schemas.openxmlformats.org/drawingml/2006/main" xmlns:r="http://schemas.openxmlformats.org/officeDocument/2006/relationships" xmlns:p="http://schemas.openxmlformats.org/presentationml/2006/main">
  <p:tag name="TIMING" val="|16.7"/>
</p:tagLst>
</file>

<file path=ppt/tags/tag4.xml><?xml version="1.0" encoding="utf-8"?>
<p:tagLst xmlns:a="http://schemas.openxmlformats.org/drawingml/2006/main" xmlns:r="http://schemas.openxmlformats.org/officeDocument/2006/relationships" xmlns:p="http://schemas.openxmlformats.org/presentationml/2006/main">
  <p:tag name="TIMING" val="|10.8|1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10282</TotalTime>
  <Words>2905</Words>
  <Application>Microsoft Macintosh PowerPoint</Application>
  <PresentationFormat>Widescreen</PresentationFormat>
  <Paragraphs>209</Paragraphs>
  <Slides>21</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Times New Roman</vt:lpstr>
      <vt:lpstr>Office Theme</vt:lpstr>
      <vt:lpstr>Relative risk of cervical neoplasms among copper and levonorgestrel intrauterine device users </vt:lpstr>
      <vt:lpstr>Intrauterine Devices (IUDs)</vt:lpstr>
      <vt:lpstr>Cervical Cancer Pathophysiology</vt:lpstr>
      <vt:lpstr>IUDs and Cervical Cancer: Systematic Review</vt:lpstr>
      <vt:lpstr>Methods: Cohorts</vt:lpstr>
      <vt:lpstr>Methods: Analysis</vt:lpstr>
      <vt:lpstr>Cervical Neoplasm Phenotype Validation</vt:lpstr>
      <vt:lpstr>Propensity Score Distribution</vt:lpstr>
      <vt:lpstr>Matched Cervical Cancer Risk Factors</vt:lpstr>
      <vt:lpstr>Kaplan-Meier Plot: PS Matching</vt:lpstr>
      <vt:lpstr>Possible Explanations for Effect</vt:lpstr>
      <vt:lpstr>Screening Uptake Characterization</vt:lpstr>
      <vt:lpstr>Premarket Randomized Control Trial (RCT): Mirena FDA Application, 2000</vt:lpstr>
      <vt:lpstr>Proportional Copper vs. Hormonal Results</vt:lpstr>
      <vt:lpstr>Analysis Summary</vt:lpstr>
      <vt:lpstr>Hormonal Device Toxicity</vt:lpstr>
      <vt:lpstr>Endometrial Effects of Progesterone Exposure</vt:lpstr>
      <vt:lpstr>Absolute vs. relative effects</vt:lpstr>
      <vt:lpstr>Conclusion</vt:lpstr>
      <vt:lpstr>Future Studies</vt:lpstr>
      <vt:lpstr>Thanks!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Spotnitz</dc:creator>
  <cp:lastModifiedBy>Matthew Spotnitz</cp:lastModifiedBy>
  <cp:revision>436</cp:revision>
  <dcterms:created xsi:type="dcterms:W3CDTF">2019-10-04T14:06:24Z</dcterms:created>
  <dcterms:modified xsi:type="dcterms:W3CDTF">2019-11-12T18:16:04Z</dcterms:modified>
</cp:coreProperties>
</file>