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7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600" y="2130426"/>
            <a:ext cx="8128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600" y="4038600"/>
            <a:ext cx="8128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3" descr="C:\Users\pryan4\Downloads\want-impact-public-health-help-shape-journey-ahead\OHDSI logo with text - vertical - colored.png">
            <a:extLst>
              <a:ext uri="{FF2B5EF4-FFF2-40B4-BE49-F238E27FC236}">
                <a16:creationId xmlns:a16="http://schemas.microsoft.com/office/drawing/2014/main" id="{E7554C83-E62F-48C0-8308-2B4788DD0E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3451860" cy="41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51E90-0C4E-473C-AC0E-58AA21A6B7FD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6704EB07-5162-4E35-A2EB-81F553E396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E808-9302-4B4C-9AD7-0211CD846277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1A5E6E12-2FC3-42E8-8BB6-3627951F8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FBDDB2-0751-4639-B11D-C8B98E7ACF92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F1865-3EF1-48A0-9F37-5FB0798E68D5}"/>
              </a:ext>
            </a:extLst>
          </p:cNvPr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09A03D4B-1AF1-4F2F-A794-7D4F3F3D12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6000" b="1" dirty="0"/>
              <a:t>ATLAS-Based Research on Clinical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err="1"/>
              <a:t>Hyunki</a:t>
            </a:r>
            <a:r>
              <a:rPr lang="ko-KR" altLang="en-US" dirty="0"/>
              <a:t> </a:t>
            </a:r>
            <a:r>
              <a:rPr lang="en-US" altLang="ko-KR" dirty="0"/>
              <a:t>Woo</a:t>
            </a:r>
            <a:endParaRPr lang="en-US" dirty="0"/>
          </a:p>
          <a:p>
            <a:pPr algn="r"/>
            <a:r>
              <a:rPr lang="en-US" altLang="ko-KR" dirty="0" err="1"/>
              <a:t>EvidNet</a:t>
            </a:r>
            <a:r>
              <a:rPr lang="en-US" altLang="ko-KR" dirty="0"/>
              <a:t>, Data Science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Background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174ECCF-BDE2-46CB-B04F-CF4460645364}"/>
              </a:ext>
            </a:extLst>
          </p:cNvPr>
          <p:cNvGrpSpPr/>
          <p:nvPr/>
        </p:nvGrpSpPr>
        <p:grpSpPr>
          <a:xfrm>
            <a:off x="1447800" y="1179283"/>
            <a:ext cx="4902768" cy="5181600"/>
            <a:chOff x="173833" y="968189"/>
            <a:chExt cx="5686941" cy="5692588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3610A81-05C9-4E2F-9072-3056EA884CF4}"/>
                </a:ext>
              </a:extLst>
            </p:cNvPr>
            <p:cNvGrpSpPr/>
            <p:nvPr/>
          </p:nvGrpSpPr>
          <p:grpSpPr>
            <a:xfrm>
              <a:off x="173833" y="1060485"/>
              <a:ext cx="5651214" cy="5525381"/>
              <a:chOff x="81743" y="1105309"/>
              <a:chExt cx="4728944" cy="4858018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6ED814BF-4CA9-4051-A606-67794B0DE76A}"/>
                  </a:ext>
                </a:extLst>
              </p:cNvPr>
              <p:cNvGrpSpPr/>
              <p:nvPr/>
            </p:nvGrpSpPr>
            <p:grpSpPr>
              <a:xfrm>
                <a:off x="81743" y="1662953"/>
                <a:ext cx="4672580" cy="4300374"/>
                <a:chOff x="81743" y="1662953"/>
                <a:chExt cx="4672580" cy="4300374"/>
              </a:xfrm>
            </p:grpSpPr>
            <p:pic>
              <p:nvPicPr>
                <p:cNvPr id="11" name="그림 10">
                  <a:extLst>
                    <a:ext uri="{FF2B5EF4-FFF2-40B4-BE49-F238E27FC236}">
                      <a16:creationId xmlns:a16="http://schemas.microsoft.com/office/drawing/2014/main" id="{648FA081-939C-4601-9AEA-818F909AA1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38107" y="1662953"/>
                  <a:ext cx="4559852" cy="1093463"/>
                </a:xfrm>
                <a:prstGeom prst="rect">
                  <a:avLst/>
                </a:prstGeom>
              </p:spPr>
            </p:pic>
            <p:pic>
              <p:nvPicPr>
                <p:cNvPr id="12" name="그림 11">
                  <a:extLst>
                    <a:ext uri="{FF2B5EF4-FFF2-40B4-BE49-F238E27FC236}">
                      <a16:creationId xmlns:a16="http://schemas.microsoft.com/office/drawing/2014/main" id="{C1920DEC-C90A-4B8B-9F2F-39E41D9740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1743" y="2829486"/>
                  <a:ext cx="4672580" cy="3133841"/>
                </a:xfrm>
                <a:prstGeom prst="rect">
                  <a:avLst/>
                </a:prstGeom>
              </p:spPr>
            </p:pic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8DE8F9E9-1EF5-4660-B88F-F12D9D7A4C35}"/>
                  </a:ext>
                </a:extLst>
              </p:cNvPr>
              <p:cNvGrpSpPr/>
              <p:nvPr/>
            </p:nvGrpSpPr>
            <p:grpSpPr>
              <a:xfrm>
                <a:off x="138106" y="1105309"/>
                <a:ext cx="4672581" cy="557644"/>
                <a:chOff x="138106" y="1006276"/>
                <a:chExt cx="5464835" cy="652195"/>
              </a:xfrm>
            </p:grpSpPr>
            <p:pic>
              <p:nvPicPr>
                <p:cNvPr id="9" name="그림 8">
                  <a:extLst>
                    <a:ext uri="{FF2B5EF4-FFF2-40B4-BE49-F238E27FC236}">
                      <a16:creationId xmlns:a16="http://schemas.microsoft.com/office/drawing/2014/main" id="{12D9F0F5-BD53-4B1C-B3C5-31D6A5F71A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8106" y="1006276"/>
                  <a:ext cx="5343169" cy="652195"/>
                </a:xfrm>
                <a:prstGeom prst="rect">
                  <a:avLst/>
                </a:prstGeom>
              </p:spPr>
            </p:pic>
            <p:sp>
              <p:nvSpPr>
                <p:cNvPr id="10" name="직사각형 9">
                  <a:extLst>
                    <a:ext uri="{FF2B5EF4-FFF2-40B4-BE49-F238E27FC236}">
                      <a16:creationId xmlns:a16="http://schemas.microsoft.com/office/drawing/2014/main" id="{117E1E79-C691-4F46-B1C1-0030F40DFF04}"/>
                    </a:ext>
                  </a:extLst>
                </p:cNvPr>
                <p:cNvSpPr/>
                <p:nvPr/>
              </p:nvSpPr>
              <p:spPr>
                <a:xfrm>
                  <a:off x="5414682" y="1332373"/>
                  <a:ext cx="188259" cy="3260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A7E478B-E06E-4870-B096-A83ACED9AB89}"/>
                </a:ext>
              </a:extLst>
            </p:cNvPr>
            <p:cNvSpPr/>
            <p:nvPr/>
          </p:nvSpPr>
          <p:spPr>
            <a:xfrm>
              <a:off x="173833" y="968189"/>
              <a:ext cx="5686941" cy="5692588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81ABAAD-1E34-43CD-AF7A-38E46047AFDC}"/>
              </a:ext>
            </a:extLst>
          </p:cNvPr>
          <p:cNvSpPr/>
          <p:nvPr/>
        </p:nvSpPr>
        <p:spPr>
          <a:xfrm>
            <a:off x="6579168" y="1179283"/>
            <a:ext cx="3876825" cy="51867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6250CFC-50C4-466F-8D40-BD27E5189EA2}"/>
              </a:ext>
            </a:extLst>
          </p:cNvPr>
          <p:cNvGrpSpPr/>
          <p:nvPr/>
        </p:nvGrpSpPr>
        <p:grpSpPr>
          <a:xfrm>
            <a:off x="6601181" y="1313926"/>
            <a:ext cx="3805673" cy="5032613"/>
            <a:chOff x="909637" y="171450"/>
            <a:chExt cx="7393692" cy="9229194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F18E3E92-D89E-431C-9D85-191FF20C1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9637" y="171450"/>
              <a:ext cx="7324725" cy="651510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037A8A93-8C12-453E-ABD0-C208228922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5508"/>
            <a:stretch/>
          </p:blipFill>
          <p:spPr>
            <a:xfrm>
              <a:off x="921453" y="6597821"/>
              <a:ext cx="7381876" cy="2802823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5BAD5B9-5E40-4818-A530-0BB1B8EB44DF}"/>
              </a:ext>
            </a:extLst>
          </p:cNvPr>
          <p:cNvSpPr txBox="1"/>
          <p:nvPr/>
        </p:nvSpPr>
        <p:spPr>
          <a:xfrm>
            <a:off x="1327140" y="6519446"/>
            <a:ext cx="4826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출처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http://health.chosun.com/site/data/html_dir/2019/09/26/2019092601054.html </a:t>
            </a:r>
          </a:p>
          <a:p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http://kormedi.com/1302673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745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Background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119B89-AE67-4344-87EE-40B5B4C4845D}"/>
              </a:ext>
            </a:extLst>
          </p:cNvPr>
          <p:cNvSpPr txBox="1"/>
          <p:nvPr/>
        </p:nvSpPr>
        <p:spPr>
          <a:xfrm>
            <a:off x="1066800" y="1219200"/>
            <a:ext cx="10332018" cy="23009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50000"/>
              </a:lnSpc>
            </a:pPr>
            <a:r>
              <a:rPr lang="ko-KR" altLang="en-US" sz="26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기사</a:t>
            </a:r>
            <a:endParaRPr lang="en-US" altLang="ko-KR" sz="2600" b="1" dirty="0">
              <a:solidFill>
                <a:schemeClr val="accent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라니티딘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성분 위장약에서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인체발암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추정물질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(NDMA)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검출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라니티딘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성분 약을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6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주 이하의 단기복용한 비율이 높으며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단기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복용했을 때 인체 위해 우려가 크지 않음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식약처는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라니티딘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성분 의약품에 장기간 노출됐을 때 인체에 미치는 영향을 조사할 계획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F426E3-172B-434A-A0D4-50A60982CEE5}"/>
              </a:ext>
            </a:extLst>
          </p:cNvPr>
          <p:cNvSpPr txBox="1"/>
          <p:nvPr/>
        </p:nvSpPr>
        <p:spPr>
          <a:xfrm>
            <a:off x="1066800" y="3962400"/>
            <a:ext cx="10667141" cy="19316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50000"/>
              </a:lnSpc>
            </a:pPr>
            <a:r>
              <a:rPr lang="ko-KR" altLang="en-US" sz="26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궁금증</a:t>
            </a:r>
            <a:endParaRPr lang="en-US" altLang="ko-KR" sz="2600" b="1" dirty="0">
              <a:solidFill>
                <a:schemeClr val="accent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라니티딘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성분 투약군의 암발생율이 다른 위장약 투약군에 비해 높을까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라니티딘을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미만의 단기복용한 경우의 비율이 정말 높을까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라니티딘을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이상 장기 복용한 경우 암발생율이 더 높을까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837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Data &amp; Study Case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DE9889-4571-4F2E-9D52-1C8838324EF6}"/>
              </a:ext>
            </a:extLst>
          </p:cNvPr>
          <p:cNvSpPr txBox="1"/>
          <p:nvPr/>
        </p:nvSpPr>
        <p:spPr>
          <a:xfrm>
            <a:off x="1905000" y="6582489"/>
            <a:ext cx="4448855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spcBef>
                <a:spcPts val="100"/>
              </a:spcBef>
              <a:buClr>
                <a:srgbClr val="92D050"/>
              </a:buClr>
            </a:pPr>
            <a:r>
              <a:rPr lang="en-US" altLang="ko-KR" sz="1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* </a:t>
            </a:r>
            <a:r>
              <a:rPr lang="ko-KR" altLang="en-US" sz="1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다른 </a:t>
            </a:r>
            <a:r>
              <a:rPr lang="en-US" altLang="ko-KR" sz="1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H2 Blockers: Cimetidine, Famotidine, Nizatidine, Lafutidine</a:t>
            </a:r>
            <a:endParaRPr lang="en-US" altLang="ko-KR" sz="1000" kern="0" spc="-1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77879D-4158-436D-8AE0-46DCF0A51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825" y="1066800"/>
            <a:ext cx="8254350" cy="53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4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Cohort Design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9ACA14-E784-4AB8-BF1B-108734675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511" y="1111190"/>
            <a:ext cx="8610977" cy="531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7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Cohort N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93DF412-ADA7-4CE0-9EF1-4813580B9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520" y="1066800"/>
            <a:ext cx="8314959" cy="536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3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Incidence Rate Result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D153CA-4323-45BE-BE1F-7C1C04BAD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725" y="1143000"/>
            <a:ext cx="8330550" cy="530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54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Estimation</a:t>
            </a:r>
          </a:p>
        </p:txBody>
      </p:sp>
      <p:pic>
        <p:nvPicPr>
          <p:cNvPr id="120" name="그림 119">
            <a:extLst>
              <a:ext uri="{FF2B5EF4-FFF2-40B4-BE49-F238E27FC236}">
                <a16:creationId xmlns:a16="http://schemas.microsoft.com/office/drawing/2014/main" id="{AD7C7614-EAA7-4B4A-8357-7905FE0A3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250" y="1073955"/>
            <a:ext cx="8431499" cy="53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46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1] Estimation Result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3CF985-57A6-4858-A940-60802D2B8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143000"/>
            <a:ext cx="8077200" cy="53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4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</a:t>
            </a:r>
            <a:r>
              <a:rPr lang="en-US" altLang="ko-KR" dirty="0"/>
              <a:t>2</a:t>
            </a:r>
            <a:r>
              <a:rPr lang="en-US" dirty="0"/>
              <a:t>] Background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8880A4E6-79FA-4877-A7C1-D380DAEFD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28" y="1143000"/>
            <a:ext cx="7961143" cy="530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84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</a:t>
            </a:r>
            <a:r>
              <a:rPr lang="en-US" altLang="ko-KR" dirty="0"/>
              <a:t>2</a:t>
            </a:r>
            <a:r>
              <a:rPr lang="en-US" dirty="0"/>
              <a:t>] Background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D6692-78DF-486B-A258-42C46387730B}"/>
              </a:ext>
            </a:extLst>
          </p:cNvPr>
          <p:cNvSpPr txBox="1"/>
          <p:nvPr/>
        </p:nvSpPr>
        <p:spPr>
          <a:xfrm>
            <a:off x="1066800" y="1219200"/>
            <a:ext cx="9906000" cy="3962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50000"/>
              </a:lnSpc>
            </a:pPr>
            <a:r>
              <a:rPr lang="ko-KR" altLang="en-US" sz="2600" b="1" dirty="0">
                <a:solidFill>
                  <a:schemeClr val="accent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</a:t>
            </a:r>
            <a:endParaRPr lang="en-US" altLang="ko-KR" sz="2600" b="1" dirty="0">
              <a:solidFill>
                <a:schemeClr val="accent6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배경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스타틴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처방으로 지나치게 콜레스테롤을 감소시키면 골다공증 위험이 높아질 것으로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예상하고 이러한 연구를 진행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데이터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90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 미만 오스트리아인 약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780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만명의 의료 청구 데이터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(2006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~2007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방법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스타틴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계열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약물*을 용량별로 복용한 각각의 실험군과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스타틴을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복용하지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않은 대조군의 골다공증 발생율을 비교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통계 모델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Logistic Regression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스타틴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계열의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고지혈증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치료제가 복용 용량에 따라 골다공증을 억제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저용량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촉진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고용량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할 수 있음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78622-50D8-4F8F-8F36-F8806B62BD69}"/>
              </a:ext>
            </a:extLst>
          </p:cNvPr>
          <p:cNvSpPr txBox="1"/>
          <p:nvPr/>
        </p:nvSpPr>
        <p:spPr>
          <a:xfrm>
            <a:off x="990600" y="6582489"/>
            <a:ext cx="7935648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spcBef>
                <a:spcPts val="100"/>
              </a:spcBef>
              <a:buClr>
                <a:srgbClr val="92D050"/>
              </a:buClr>
            </a:pPr>
            <a:r>
              <a:rPr lang="en-US" altLang="ko-KR" sz="1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* Lovastatin, Fluvastatin, Pravastatin, Simvastatin, Atorvastatin, Rosuvastatin  </a:t>
            </a:r>
            <a:endParaRPr lang="en-US" altLang="ko-KR" sz="1000" kern="0" spc="-1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523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</a:t>
            </a:r>
            <a:r>
              <a:rPr lang="en-US" altLang="ko-KR" dirty="0"/>
              <a:t>2</a:t>
            </a:r>
            <a:r>
              <a:rPr lang="en-US" dirty="0"/>
              <a:t>] Data &amp; Study Case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8BB531-EC59-453D-B000-8926BB0DA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925" y="1143000"/>
            <a:ext cx="8178150" cy="528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79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</a:t>
            </a:r>
            <a:r>
              <a:rPr lang="en-US" altLang="ko-KR" dirty="0"/>
              <a:t>2</a:t>
            </a:r>
            <a:r>
              <a:rPr lang="en-US" dirty="0"/>
              <a:t>] Cohort Design</a:t>
            </a: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39351917-FA6D-48A2-A5BC-61C8359AA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92" y="1600200"/>
            <a:ext cx="10995508" cy="46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1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</a:t>
            </a:r>
            <a:r>
              <a:rPr lang="en-US" altLang="ko-KR" dirty="0"/>
              <a:t>2</a:t>
            </a:r>
            <a:r>
              <a:rPr lang="en-US" dirty="0"/>
              <a:t>] Cohort Design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8EB3E5-CCFC-41EA-8BF8-B00E43A01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40" y="1587848"/>
            <a:ext cx="10961960" cy="4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21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</a:t>
            </a:r>
            <a:r>
              <a:rPr lang="en-US" altLang="ko-KR" dirty="0"/>
              <a:t>2</a:t>
            </a:r>
            <a:r>
              <a:rPr lang="en-US" dirty="0"/>
              <a:t>] Estimation Result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C71003-3DA5-406E-A23F-EC4017D6D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725" y="1143000"/>
            <a:ext cx="8330550" cy="530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31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3] Disease Prediction Model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A82B4E-0A66-4780-8958-FF8BB4081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467" y="1143000"/>
            <a:ext cx="8553066" cy="530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8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8C4-FCD9-455A-827B-F80224045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[Research 3] Disease Prediction Model</a:t>
            </a:r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AE16A3C8-D747-401E-A9D7-6D5A650E3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250" y="1143000"/>
            <a:ext cx="8431499" cy="529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86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Thank</a:t>
            </a:r>
            <a:r>
              <a:rPr lang="ko-KR" altLang="en-US" sz="6000" b="1" dirty="0"/>
              <a:t> </a:t>
            </a:r>
            <a:r>
              <a:rPr lang="en-US" altLang="ko-KR" sz="6000" b="1" dirty="0"/>
              <a:t>you</a:t>
            </a:r>
            <a:r>
              <a:rPr lang="ko-KR" altLang="en-US" sz="6000" b="1" dirty="0"/>
              <a:t> </a:t>
            </a:r>
            <a:r>
              <a:rPr lang="en-US" altLang="ko-KR" sz="6000" b="1" dirty="0"/>
              <a:t>for</a:t>
            </a:r>
            <a:r>
              <a:rPr lang="ko-KR" altLang="en-US" sz="6000" b="1" dirty="0"/>
              <a:t> </a:t>
            </a:r>
            <a:r>
              <a:rPr lang="en-US" altLang="ko-KR" sz="6000" b="1" dirty="0"/>
              <a:t>your</a:t>
            </a:r>
            <a:r>
              <a:rPr lang="ko-KR" altLang="en-US" sz="6000" b="1" dirty="0"/>
              <a:t> </a:t>
            </a:r>
            <a:r>
              <a:rPr lang="en-US" altLang="ko-KR" sz="6000" b="1" dirty="0"/>
              <a:t>attention!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826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974D580219A949A09C188D68CB9221" ma:contentTypeVersion="5" ma:contentTypeDescription="Create a new document." ma:contentTypeScope="" ma:versionID="2a29cb209f793cd634205ceeaac44fd6">
  <xsd:schema xmlns:xsd="http://www.w3.org/2001/XMLSchema" xmlns:xs="http://www.w3.org/2001/XMLSchema" xmlns:p="http://schemas.microsoft.com/office/2006/metadata/properties" xmlns:ns2="d6997edb-fb2d-4407-8df1-48b3bfa0bd49" targetNamespace="http://schemas.microsoft.com/office/2006/metadata/properties" ma:root="true" ma:fieldsID="b3b2e0f4eafe830f9d066acedf42dd6d" ns2:_="">
    <xsd:import namespace="d6997edb-fb2d-4407-8df1-48b3bfa0bd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97edb-fb2d-4407-8df1-48b3bfa0bd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5A16CF-5742-4D3C-9A26-FED6F80306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997edb-fb2d-4407-8df1-48b3bfa0bd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F540BD-0EEE-4505-BDEF-B41A5A7F50BD}">
  <ds:schemaRefs>
    <ds:schemaRef ds:uri="http://schemas.microsoft.com/office/infopath/2007/PartnerControls"/>
    <ds:schemaRef ds:uri="http://www.w3.org/XML/1998/namespace"/>
    <ds:schemaRef ds:uri="d6997edb-fb2d-4407-8df1-48b3bfa0bd49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A550CB0-5014-44A3-84BA-FEC00F553F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254</Words>
  <Application>Microsoft Office PowerPoint</Application>
  <PresentationFormat>와이드스크린</PresentationFormat>
  <Paragraphs>38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맑은 고딕</vt:lpstr>
      <vt:lpstr>Arial</vt:lpstr>
      <vt:lpstr>Calibri</vt:lpstr>
      <vt:lpstr>Wingdings</vt:lpstr>
      <vt:lpstr>Office Theme</vt:lpstr>
      <vt:lpstr>ATLAS-Based Research on Clinical Data</vt:lpstr>
      <vt:lpstr>[Research 1] Background</vt:lpstr>
      <vt:lpstr>[Research 1] Background</vt:lpstr>
      <vt:lpstr>[Research 1] Data &amp; Study Case</vt:lpstr>
      <vt:lpstr>[Research 1] Cohort Design</vt:lpstr>
      <vt:lpstr>[Research 1] Cohort N</vt:lpstr>
      <vt:lpstr>[Research 1] Incidence Rate Result</vt:lpstr>
      <vt:lpstr>[Research 1] Estimation</vt:lpstr>
      <vt:lpstr>[Research 1] Estimation Result</vt:lpstr>
      <vt:lpstr>[Research 2] Background</vt:lpstr>
      <vt:lpstr>[Research 2] Background</vt:lpstr>
      <vt:lpstr>[Research 2] Data &amp; Study Case</vt:lpstr>
      <vt:lpstr>[Research 2] Cohort Design</vt:lpstr>
      <vt:lpstr>[Research 2] Cohort Design</vt:lpstr>
      <vt:lpstr>[Research 2] Estimation Result</vt:lpstr>
      <vt:lpstr>[Research 3] Disease Prediction Model</vt:lpstr>
      <vt:lpstr>[Research 3] Disease Prediction Model</vt:lpstr>
      <vt:lpstr>Thank you for your attention!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WOO</cp:lastModifiedBy>
  <cp:revision>44</cp:revision>
  <dcterms:created xsi:type="dcterms:W3CDTF">2013-12-30T14:14:20Z</dcterms:created>
  <dcterms:modified xsi:type="dcterms:W3CDTF">2019-10-22T05:30:27Z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0x01010008974D580219A949A09C188D68CB9221</vt:lpwstr>
  </property>
</Properties>
</file>