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967" r:id="rId2"/>
    <p:sldId id="594" r:id="rId3"/>
    <p:sldId id="731" r:id="rId4"/>
    <p:sldId id="726" r:id="rId5"/>
    <p:sldId id="725" r:id="rId6"/>
    <p:sldId id="1896" r:id="rId7"/>
    <p:sldId id="729" r:id="rId8"/>
    <p:sldId id="1898" r:id="rId9"/>
    <p:sldId id="1899" r:id="rId10"/>
    <p:sldId id="1900" r:id="rId11"/>
    <p:sldId id="690" r:id="rId12"/>
    <p:sldId id="759" r:id="rId13"/>
    <p:sldId id="974" r:id="rId14"/>
    <p:sldId id="968" r:id="rId15"/>
    <p:sldId id="975" r:id="rId16"/>
    <p:sldId id="973" r:id="rId17"/>
    <p:sldId id="1014" r:id="rId18"/>
    <p:sldId id="970" r:id="rId19"/>
    <p:sldId id="969" r:id="rId20"/>
    <p:sldId id="971" r:id="rId21"/>
    <p:sldId id="977" r:id="rId22"/>
    <p:sldId id="976" r:id="rId23"/>
    <p:sldId id="979" r:id="rId24"/>
    <p:sldId id="980" r:id="rId25"/>
    <p:sldId id="1016" r:id="rId26"/>
    <p:sldId id="981" r:id="rId27"/>
    <p:sldId id="95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425A"/>
    <a:srgbClr val="FCCB10"/>
    <a:srgbClr val="EB6622"/>
    <a:srgbClr val="153153"/>
    <a:srgbClr val="E28700"/>
    <a:srgbClr val="FF9900"/>
    <a:srgbClr val="EB9F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816" y="36"/>
      </p:cViewPr>
      <p:guideLst>
        <p:guide orient="horz" pos="2160"/>
        <p:guide pos="3840"/>
      </p:guideLst>
    </p:cSldViewPr>
  </p:slideViewPr>
  <p:notesTextViewPr>
    <p:cViewPr>
      <p:scale>
        <a:sx n="1" d="1"/>
        <a:sy n="1" d="1"/>
      </p:scale>
      <p:origin x="0" y="0"/>
    </p:cViewPr>
  </p:notesTextViewPr>
  <p:sorterViewPr>
    <p:cViewPr>
      <p:scale>
        <a:sx n="100" d="100"/>
        <a:sy n="100" d="100"/>
      </p:scale>
      <p:origin x="0" y="-13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B52742-373F-4A87-92C3-F1BD6DE2FDEE}" type="datetimeFigureOut">
              <a:rPr lang="en-US" smtClean="0"/>
              <a:t>12/17/2019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CCA093-4890-4B46-98EB-711D340FBB2C}" type="slidenum">
              <a:rPr lang="en-US" smtClean="0"/>
              <a:t>‹#›</a:t>
            </a:fld>
            <a:endParaRPr lang="en-US"/>
          </a:p>
        </p:txBody>
      </p:sp>
    </p:spTree>
    <p:extLst>
      <p:ext uri="{BB962C8B-B14F-4D97-AF65-F5344CB8AC3E}">
        <p14:creationId xmlns:p14="http://schemas.microsoft.com/office/powerpoint/2010/main" val="2063405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BC1513-AF94-E64E-BFBD-0B639BEBF9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8970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dirty="0"/>
          </a:p>
        </p:txBody>
      </p:sp>
      <p:sp>
        <p:nvSpPr>
          <p:cNvPr id="4" name="슬라이드 번호 개체 틀 3"/>
          <p:cNvSpPr>
            <a:spLocks noGrp="1"/>
          </p:cNvSpPr>
          <p:nvPr>
            <p:ph type="sldNum" sz="quarter" idx="10"/>
          </p:nvPr>
        </p:nvSpPr>
        <p:spPr/>
        <p:txBody>
          <a:bodyPr/>
          <a:lstStyle/>
          <a:p>
            <a:fld id="{035A019A-EB12-4E08-AAB3-2957EF2689D3}" type="slidenum">
              <a:rPr lang="ko-KR" altLang="en-US" smtClean="0"/>
              <a:t>10</a:t>
            </a:fld>
            <a:endParaRPr lang="ko-KR" altLang="en-US" dirty="0"/>
          </a:p>
        </p:txBody>
      </p:sp>
    </p:spTree>
    <p:extLst>
      <p:ext uri="{BB962C8B-B14F-4D97-AF65-F5344CB8AC3E}">
        <p14:creationId xmlns:p14="http://schemas.microsoft.com/office/powerpoint/2010/main" val="19819594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49600" y="2130426"/>
            <a:ext cx="8128000" cy="1755775"/>
          </a:xfrm>
        </p:spPr>
        <p:txBody>
          <a:bodyPr/>
          <a:lstStyle>
            <a:lvl1pPr>
              <a:defRPr/>
            </a:lvl1pPr>
          </a:lstStyle>
          <a:p>
            <a:r>
              <a:rPr lang="en-US" dirty="0"/>
              <a:t>Click to edit Master title style</a:t>
            </a:r>
          </a:p>
        </p:txBody>
      </p:sp>
      <p:sp>
        <p:nvSpPr>
          <p:cNvPr id="3" name="Subtitle 2"/>
          <p:cNvSpPr>
            <a:spLocks noGrp="1"/>
          </p:cNvSpPr>
          <p:nvPr>
            <p:ph type="subTitle" idx="1"/>
          </p:nvPr>
        </p:nvSpPr>
        <p:spPr>
          <a:xfrm>
            <a:off x="3149600" y="4038600"/>
            <a:ext cx="8128000" cy="1752600"/>
          </a:xfrm>
        </p:spPr>
        <p:txBody>
          <a:bodyPr>
            <a:normAutofit/>
          </a:bodyPr>
          <a:lstStyle>
            <a:lvl1pPr marL="0" indent="0" algn="ctr">
              <a:buNone/>
              <a:defRPr sz="2800">
                <a:solidFill>
                  <a:srgbClr val="15315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6" name="Picture 3" descr="C:\Users\pryan4\Downloads\want-impact-public-health-help-shape-journey-ahead\OHDSI logo with text - vertical - colored.png">
            <a:extLst>
              <a:ext uri="{FF2B5EF4-FFF2-40B4-BE49-F238E27FC236}">
                <a16:creationId xmlns:a16="http://schemas.microsoft.com/office/drawing/2014/main" id="{E7554C83-E62F-48C0-8308-2B4788DD0E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8600" y="1447800"/>
            <a:ext cx="3451860" cy="415583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82E51E90-0C4E-473C-AC0E-58AA21A6B7FD}"/>
              </a:ext>
            </a:extLst>
          </p:cNvPr>
          <p:cNvSpPr/>
          <p:nvPr userDrawn="1"/>
        </p:nvSpPr>
        <p:spPr>
          <a:xfrm>
            <a:off x="0" y="6454776"/>
            <a:ext cx="12192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25335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50382" y="152400"/>
            <a:ext cx="10332018" cy="8382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454776"/>
            <a:ext cx="12192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Slide Number Placeholder 5"/>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200">
                <a:solidFill>
                  <a:srgbClr val="20425A"/>
                </a:solidFill>
              </a:defRPr>
            </a:lvl1pPr>
          </a:lstStyle>
          <a:p>
            <a:fld id="{444583ED-F364-40B3-B25B-483B5033DFA3}" type="slidenum">
              <a:rPr lang="en-US" smtClean="0"/>
              <a:pPr/>
              <a:t>‹#›</a:t>
            </a:fld>
            <a:endParaRPr lang="en-US"/>
          </a:p>
        </p:txBody>
      </p:sp>
      <p:pic>
        <p:nvPicPr>
          <p:cNvPr id="7" name="Picture 2" descr="C:\Users\pryan4\Downloads\want-impact-public-health-help-shape-journey-ahead\OHDSI logo only - colored.png">
            <a:extLst>
              <a:ext uri="{FF2B5EF4-FFF2-40B4-BE49-F238E27FC236}">
                <a16:creationId xmlns:a16="http://schemas.microsoft.com/office/drawing/2014/main" id="{8E27D786-324D-4E22-B525-044E22AFE8A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1" y="-38160"/>
            <a:ext cx="1326583" cy="1257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81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50382" y="152400"/>
            <a:ext cx="10332018" cy="8382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200">
                <a:solidFill>
                  <a:srgbClr val="20425A"/>
                </a:solidFill>
              </a:defRPr>
            </a:lvl1pPr>
          </a:lstStyle>
          <a:p>
            <a:fld id="{444583ED-F364-40B3-B25B-483B5033DFA3}" type="slidenum">
              <a:rPr lang="en-US" smtClean="0"/>
              <a:pPr/>
              <a:t>‹#›</a:t>
            </a:fld>
            <a:endParaRPr lang="en-US"/>
          </a:p>
        </p:txBody>
      </p:sp>
      <p:pic>
        <p:nvPicPr>
          <p:cNvPr id="8" name="Picture 2" descr="C:\Users\pryan4\Downloads\want-impact-public-health-help-shape-journey-ahead\OHDSI logo only - colored.png">
            <a:extLst>
              <a:ext uri="{FF2B5EF4-FFF2-40B4-BE49-F238E27FC236}">
                <a16:creationId xmlns:a16="http://schemas.microsoft.com/office/drawing/2014/main" id="{6704EB07-5162-4E35-A2EB-81F553E3967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1" y="-38160"/>
            <a:ext cx="1326583" cy="125736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6CF7E808-9302-4B4C-9AD7-0211CD846277}"/>
              </a:ext>
            </a:extLst>
          </p:cNvPr>
          <p:cNvSpPr/>
          <p:nvPr userDrawn="1"/>
        </p:nvSpPr>
        <p:spPr>
          <a:xfrm>
            <a:off x="0" y="6454776"/>
            <a:ext cx="12192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9244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50382" y="152400"/>
            <a:ext cx="10332018" cy="838200"/>
          </a:xfrm>
        </p:spPr>
        <p:txBody>
          <a:bodyPr/>
          <a:lstStyle/>
          <a:p>
            <a:r>
              <a:rPr lang="en-US"/>
              <a:t>Click to edit Master title style</a:t>
            </a:r>
          </a:p>
        </p:txBody>
      </p:sp>
      <p:sp>
        <p:nvSpPr>
          <p:cNvPr id="10" name="Slide Number Placeholder 5"/>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200">
                <a:solidFill>
                  <a:srgbClr val="20425A"/>
                </a:solidFill>
              </a:defRPr>
            </a:lvl1pPr>
          </a:lstStyle>
          <a:p>
            <a:fld id="{444583ED-F364-40B3-B25B-483B5033DFA3}" type="slidenum">
              <a:rPr lang="en-US" smtClean="0"/>
              <a:pPr/>
              <a:t>‹#›</a:t>
            </a:fld>
            <a:endParaRPr lang="en-US"/>
          </a:p>
        </p:txBody>
      </p:sp>
      <p:pic>
        <p:nvPicPr>
          <p:cNvPr id="6" name="Picture 2" descr="C:\Users\pryan4\Downloads\want-impact-public-health-help-shape-journey-ahead\OHDSI logo only - colored.png">
            <a:extLst>
              <a:ext uri="{FF2B5EF4-FFF2-40B4-BE49-F238E27FC236}">
                <a16:creationId xmlns:a16="http://schemas.microsoft.com/office/drawing/2014/main" id="{1A5E6E12-2FC3-42E8-8BB6-3627951F88C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1" y="-38160"/>
            <a:ext cx="1326583" cy="125736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3FBDDB2-0751-4639-B11D-C8B98E7ACF92}"/>
              </a:ext>
            </a:extLst>
          </p:cNvPr>
          <p:cNvSpPr/>
          <p:nvPr userDrawn="1"/>
        </p:nvSpPr>
        <p:spPr>
          <a:xfrm>
            <a:off x="0" y="6454776"/>
            <a:ext cx="12192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9660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200">
                <a:solidFill>
                  <a:srgbClr val="20425A"/>
                </a:solidFill>
              </a:defRPr>
            </a:lvl1pPr>
          </a:lstStyle>
          <a:p>
            <a:fld id="{444583ED-F364-40B3-B25B-483B5033DFA3}" type="slidenum">
              <a:rPr lang="en-US" smtClean="0"/>
              <a:pPr/>
              <a:t>‹#›</a:t>
            </a:fld>
            <a:endParaRPr lang="en-US"/>
          </a:p>
        </p:txBody>
      </p:sp>
      <p:sp>
        <p:nvSpPr>
          <p:cNvPr id="5" name="Rectangle 4">
            <a:extLst>
              <a:ext uri="{FF2B5EF4-FFF2-40B4-BE49-F238E27FC236}">
                <a16:creationId xmlns:a16="http://schemas.microsoft.com/office/drawing/2014/main" id="{FB2F1865-3EF1-48A0-9F37-5FB0798E68D5}"/>
              </a:ext>
            </a:extLst>
          </p:cNvPr>
          <p:cNvSpPr/>
          <p:nvPr userDrawn="1"/>
        </p:nvSpPr>
        <p:spPr>
          <a:xfrm>
            <a:off x="0" y="6454776"/>
            <a:ext cx="12192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2" descr="C:\Users\pryan4\Downloads\want-impact-public-health-help-shape-journey-ahead\OHDSI logo only - colored.png">
            <a:extLst>
              <a:ext uri="{FF2B5EF4-FFF2-40B4-BE49-F238E27FC236}">
                <a16:creationId xmlns:a16="http://schemas.microsoft.com/office/drawing/2014/main" id="{09A03D4B-1AF1-4F2F-A794-7D4F3F3D12C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1" y="-38160"/>
            <a:ext cx="1326583" cy="1257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1413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0" y="152400"/>
            <a:ext cx="10058400" cy="8382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219201"/>
            <a:ext cx="10972800" cy="4906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10276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sldNum="0" hdr="0" ftr="0" dt="0"/>
  <p:txStyles>
    <p:titleStyle>
      <a:lvl1pPr algn="ctr" defTabSz="914400" rtl="0" eaLnBrk="1" latinLnBrk="0" hangingPunct="1">
        <a:spcBef>
          <a:spcPct val="0"/>
        </a:spcBef>
        <a:buNone/>
        <a:defRPr sz="4000" kern="1200">
          <a:solidFill>
            <a:srgbClr val="20425A"/>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20425A"/>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0425A"/>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20425A"/>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0425A"/>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20425A"/>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www.ohdsi-europe.org/" TargetMode="External"/><Relationship Id="rId5" Type="http://schemas.openxmlformats.org/officeDocument/2006/relationships/image" Target="../media/image8.png"/><Relationship Id="rId4" Type="http://schemas.openxmlformats.org/officeDocument/2006/relationships/image" Target="../media/image7.tiff"/></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icmje.org/recommendations/browse/roles-and-responsibilities/defining-the-role-of-authors-and-contributors.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OHDSI Community in Action:</a:t>
            </a:r>
            <a:br>
              <a:rPr lang="en-US" dirty="0"/>
            </a:br>
            <a:r>
              <a:rPr lang="en-US" dirty="0"/>
              <a:t>Where have we been in 2019?</a:t>
            </a:r>
            <a:br>
              <a:rPr lang="en-US" dirty="0"/>
            </a:br>
            <a:r>
              <a:rPr lang="en-US" dirty="0"/>
              <a:t>Where should we go in 2020?</a:t>
            </a:r>
          </a:p>
        </p:txBody>
      </p:sp>
      <p:sp>
        <p:nvSpPr>
          <p:cNvPr id="3" name="Subtitle 2"/>
          <p:cNvSpPr>
            <a:spLocks noGrp="1"/>
          </p:cNvSpPr>
          <p:nvPr>
            <p:ph type="subTitle" idx="1"/>
          </p:nvPr>
        </p:nvSpPr>
        <p:spPr>
          <a:xfrm>
            <a:off x="3149600" y="4343400"/>
            <a:ext cx="8128000" cy="1752600"/>
          </a:xfrm>
        </p:spPr>
        <p:txBody>
          <a:bodyPr>
            <a:normAutofit fontScale="85000" lnSpcReduction="20000"/>
          </a:bodyPr>
          <a:lstStyle/>
          <a:p>
            <a:r>
              <a:rPr lang="en-US" dirty="0"/>
              <a:t>Patrick Ryan, PhD</a:t>
            </a:r>
          </a:p>
          <a:p>
            <a:r>
              <a:rPr lang="en-US" dirty="0"/>
              <a:t>Vice President, Observational Health Data Analytics, Janssen Research and Development</a:t>
            </a:r>
          </a:p>
          <a:p>
            <a:r>
              <a:rPr lang="en-US" dirty="0"/>
              <a:t>Assistant Professor, Adjunct, Department of Biomedical Informatics, Columbia University Medical Center</a:t>
            </a:r>
          </a:p>
        </p:txBody>
      </p:sp>
    </p:spTree>
    <p:extLst>
      <p:ext uri="{BB962C8B-B14F-4D97-AF65-F5344CB8AC3E}">
        <p14:creationId xmlns:p14="http://schemas.microsoft.com/office/powerpoint/2010/main" val="2376927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OHDSI’s mission</a:t>
            </a:r>
          </a:p>
        </p:txBody>
      </p:sp>
      <p:sp>
        <p:nvSpPr>
          <p:cNvPr id="3" name="Content Placeholder 2"/>
          <p:cNvSpPr>
            <a:spLocks noGrp="1"/>
          </p:cNvSpPr>
          <p:nvPr>
            <p:ph idx="1"/>
          </p:nvPr>
        </p:nvSpPr>
        <p:spPr>
          <a:xfrm>
            <a:off x="1919536" y="2029523"/>
            <a:ext cx="8291264" cy="4096641"/>
          </a:xfrm>
        </p:spPr>
        <p:txBody>
          <a:bodyPr>
            <a:normAutofit/>
          </a:bodyPr>
          <a:lstStyle/>
          <a:p>
            <a:pPr marL="0" indent="0" algn="ctr">
              <a:buNone/>
            </a:pPr>
            <a:r>
              <a:rPr lang="en-US" sz="3600" dirty="0"/>
              <a:t>To improve health by empowering a community to collaboratively generate the evidence that promotes better health decisions and better care</a:t>
            </a:r>
          </a:p>
        </p:txBody>
      </p:sp>
    </p:spTree>
    <p:extLst>
      <p:ext uri="{BB962C8B-B14F-4D97-AF65-F5344CB8AC3E}">
        <p14:creationId xmlns:p14="http://schemas.microsoft.com/office/powerpoint/2010/main" val="572699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p:cNvSpPr/>
          <p:nvPr/>
        </p:nvSpPr>
        <p:spPr>
          <a:xfrm>
            <a:off x="3168002" y="1266702"/>
            <a:ext cx="2343705" cy="745671"/>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Methodological research</a:t>
            </a:r>
          </a:p>
        </p:txBody>
      </p:sp>
      <p:sp>
        <p:nvSpPr>
          <p:cNvPr id="7" name="Chevron 6"/>
          <p:cNvSpPr/>
          <p:nvPr/>
        </p:nvSpPr>
        <p:spPr>
          <a:xfrm>
            <a:off x="5445419" y="1263497"/>
            <a:ext cx="2343705" cy="745671"/>
          </a:xfrm>
          <a:prstGeom prst="chevr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Open-source analytics development</a:t>
            </a:r>
          </a:p>
        </p:txBody>
      </p:sp>
      <p:sp>
        <p:nvSpPr>
          <p:cNvPr id="12" name="Chevron 11"/>
          <p:cNvSpPr/>
          <p:nvPr/>
        </p:nvSpPr>
        <p:spPr>
          <a:xfrm>
            <a:off x="7749470" y="1264979"/>
            <a:ext cx="2338305" cy="745671"/>
          </a:xfrm>
          <a:prstGeom prst="chevr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Clinical applications</a:t>
            </a:r>
          </a:p>
        </p:txBody>
      </p:sp>
      <p:sp>
        <p:nvSpPr>
          <p:cNvPr id="16" name="Pentagon 15"/>
          <p:cNvSpPr/>
          <p:nvPr/>
        </p:nvSpPr>
        <p:spPr>
          <a:xfrm rot="5400000">
            <a:off x="1934904" y="1798573"/>
            <a:ext cx="881742" cy="1406165"/>
          </a:xfrm>
          <a:prstGeom prst="homePlate">
            <a:avLst>
              <a:gd name="adj" fmla="val 23457"/>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white"/>
                </a:solidFill>
              </a:rPr>
              <a:t>Observational data management</a:t>
            </a:r>
          </a:p>
        </p:txBody>
      </p:sp>
      <p:sp>
        <p:nvSpPr>
          <p:cNvPr id="17" name="Chevron 16"/>
          <p:cNvSpPr/>
          <p:nvPr/>
        </p:nvSpPr>
        <p:spPr>
          <a:xfrm rot="5400000">
            <a:off x="1858708" y="3680164"/>
            <a:ext cx="1077686" cy="1406165"/>
          </a:xfrm>
          <a:prstGeom prst="chevron">
            <a:avLst>
              <a:gd name="adj" fmla="val 20108"/>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white"/>
                </a:solidFill>
              </a:rPr>
              <a:t>Population-level estimation</a:t>
            </a:r>
          </a:p>
        </p:txBody>
      </p:sp>
      <p:sp>
        <p:nvSpPr>
          <p:cNvPr id="18" name="Chevron 17"/>
          <p:cNvSpPr/>
          <p:nvPr/>
        </p:nvSpPr>
        <p:spPr>
          <a:xfrm rot="5400000">
            <a:off x="1858708" y="4695066"/>
            <a:ext cx="1077686" cy="1406165"/>
          </a:xfrm>
          <a:prstGeom prst="chevron">
            <a:avLst>
              <a:gd name="adj" fmla="val 20108"/>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black"/>
                </a:solidFill>
              </a:rPr>
              <a:t>Patient-level prediction</a:t>
            </a:r>
          </a:p>
        </p:txBody>
      </p:sp>
      <p:sp>
        <p:nvSpPr>
          <p:cNvPr id="27" name="Chevron 26"/>
          <p:cNvSpPr/>
          <p:nvPr/>
        </p:nvSpPr>
        <p:spPr>
          <a:xfrm rot="5400000">
            <a:off x="1853308" y="2695366"/>
            <a:ext cx="1077686" cy="1406165"/>
          </a:xfrm>
          <a:prstGeom prst="chevron">
            <a:avLst>
              <a:gd name="adj" fmla="val 20108"/>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white"/>
                </a:solidFill>
              </a:rPr>
              <a:t>Clinical characterization</a:t>
            </a:r>
          </a:p>
        </p:txBody>
      </p:sp>
      <p:sp>
        <p:nvSpPr>
          <p:cNvPr id="6" name="Title 5"/>
          <p:cNvSpPr>
            <a:spLocks noGrp="1"/>
          </p:cNvSpPr>
          <p:nvPr>
            <p:ph type="title"/>
          </p:nvPr>
        </p:nvSpPr>
        <p:spPr>
          <a:xfrm>
            <a:off x="2590800" y="76200"/>
            <a:ext cx="8058150" cy="1143000"/>
          </a:xfrm>
        </p:spPr>
        <p:txBody>
          <a:bodyPr>
            <a:normAutofit fontScale="90000"/>
          </a:bodyPr>
          <a:lstStyle/>
          <a:p>
            <a:r>
              <a:rPr lang="en-US" dirty="0"/>
              <a:t>OHDSI’s areas of focus:</a:t>
            </a:r>
            <a:br>
              <a:rPr lang="en-US" dirty="0"/>
            </a:br>
            <a:r>
              <a:rPr lang="en-US" dirty="0"/>
              <a:t>Recapping our journey in 2019…</a:t>
            </a:r>
          </a:p>
        </p:txBody>
      </p:sp>
      <p:sp>
        <p:nvSpPr>
          <p:cNvPr id="2" name="TextBox 1"/>
          <p:cNvSpPr txBox="1"/>
          <p:nvPr/>
        </p:nvSpPr>
        <p:spPr>
          <a:xfrm>
            <a:off x="3287688" y="2204864"/>
            <a:ext cx="7200800"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t>Maintain and evolve open community data and vocabulary standards</a:t>
            </a:r>
          </a:p>
          <a:p>
            <a:pPr marL="285750" indent="-285750">
              <a:buFont typeface="Arial" panose="020B0604020202020204" pitchFamily="34" charset="0"/>
              <a:buChar char="•"/>
            </a:pPr>
            <a:r>
              <a:rPr lang="en-US" sz="2400" dirty="0"/>
              <a:t>Develop and improve tools to enable large-scale analysis</a:t>
            </a:r>
          </a:p>
          <a:p>
            <a:pPr marL="285750" indent="-285750">
              <a:buFont typeface="Arial" panose="020B0604020202020204" pitchFamily="34" charset="0"/>
              <a:buChar char="•"/>
            </a:pPr>
            <a:r>
              <a:rPr lang="en-US" sz="2400" dirty="0"/>
              <a:t>Establish and promote community best practices</a:t>
            </a:r>
          </a:p>
          <a:p>
            <a:pPr marL="285750" indent="-285750">
              <a:buFont typeface="Arial" panose="020B0604020202020204" pitchFamily="34" charset="0"/>
              <a:buChar char="•"/>
            </a:pPr>
            <a:r>
              <a:rPr lang="en-US" sz="2400" dirty="0"/>
              <a:t>Strengthen and expand collaborations across OHDSI research network</a:t>
            </a:r>
          </a:p>
          <a:p>
            <a:pPr marL="285750" indent="-285750">
              <a:buFont typeface="Arial" panose="020B0604020202020204" pitchFamily="34" charset="0"/>
              <a:buChar char="•"/>
            </a:pPr>
            <a:r>
              <a:rPr lang="en-US" sz="2400" dirty="0"/>
              <a:t>Advance scholarship in observational data science through publication, presentations, and education</a:t>
            </a:r>
          </a:p>
          <a:p>
            <a:pPr marL="285750" indent="-285750">
              <a:buFont typeface="Arial" panose="020B0604020202020204" pitchFamily="34" charset="0"/>
              <a:buChar char="•"/>
            </a:pPr>
            <a:r>
              <a:rPr lang="en-US" sz="2400" b="1" dirty="0"/>
              <a:t>Generate and disseminate more clinical evidence</a:t>
            </a:r>
          </a:p>
        </p:txBody>
      </p:sp>
    </p:spTree>
    <p:extLst>
      <p:ext uri="{BB962C8B-B14F-4D97-AF65-F5344CB8AC3E}">
        <p14:creationId xmlns:p14="http://schemas.microsoft.com/office/powerpoint/2010/main" val="3192090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Case Western Reserve University :</a:t>
            </a:r>
            <a:br>
              <a:rPr lang="en-US" dirty="0"/>
            </a:br>
            <a:r>
              <a:rPr lang="en-US" dirty="0"/>
              <a:t> OHDSI face-to-face documentation-a-thon</a:t>
            </a: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631504" y="2636912"/>
            <a:ext cx="5486400" cy="36576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81600" y="1219200"/>
            <a:ext cx="5486400" cy="3657600"/>
          </a:xfrm>
          <a:prstGeom prst="rect">
            <a:avLst/>
          </a:prstGeom>
        </p:spPr>
      </p:pic>
    </p:spTree>
    <p:extLst>
      <p:ext uri="{BB962C8B-B14F-4D97-AF65-F5344CB8AC3E}">
        <p14:creationId xmlns:p14="http://schemas.microsoft.com/office/powerpoint/2010/main" val="3571046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OHDSI China Symposium 2019</a:t>
            </a:r>
          </a:p>
        </p:txBody>
      </p:sp>
      <p:pic>
        <p:nvPicPr>
          <p:cNvPr id="3" name="Pictur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279576" y="1268760"/>
            <a:ext cx="7560840" cy="5040560"/>
          </a:xfrm>
          <a:prstGeom prst="rect">
            <a:avLst/>
          </a:prstGeom>
        </p:spPr>
      </p:pic>
    </p:spTree>
    <p:extLst>
      <p:ext uri="{BB962C8B-B14F-4D97-AF65-F5344CB8AC3E}">
        <p14:creationId xmlns:p14="http://schemas.microsoft.com/office/powerpoint/2010/main" val="1295731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579B6DFB-8156-2549-89C7-9013F502D3B0}"/>
              </a:ext>
            </a:extLst>
          </p:cNvPr>
          <p:cNvSpPr>
            <a:spLocks noGrp="1"/>
          </p:cNvSpPr>
          <p:nvPr>
            <p:ph idx="1"/>
          </p:nvPr>
        </p:nvSpPr>
        <p:spPr/>
        <p:txBody>
          <a:bodyPr/>
          <a:lstStyle/>
          <a:p>
            <a:endParaRPr lang="en-GB"/>
          </a:p>
        </p:txBody>
      </p:sp>
      <p:pic>
        <p:nvPicPr>
          <p:cNvPr id="3" name="Picture 2">
            <a:extLst>
              <a:ext uri="{FF2B5EF4-FFF2-40B4-BE49-F238E27FC236}">
                <a16:creationId xmlns:a16="http://schemas.microsoft.com/office/drawing/2014/main" id="{2E553AE8-55BF-294C-B298-3D34093C95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49999" y="1118337"/>
            <a:ext cx="5842000" cy="3632199"/>
          </a:xfrm>
          <a:prstGeom prst="rect">
            <a:avLst/>
          </a:prstGeom>
        </p:spPr>
      </p:pic>
      <p:pic>
        <p:nvPicPr>
          <p:cNvPr id="5" name="Picture 4">
            <a:extLst>
              <a:ext uri="{FF2B5EF4-FFF2-40B4-BE49-F238E27FC236}">
                <a16:creationId xmlns:a16="http://schemas.microsoft.com/office/drawing/2014/main" id="{F3A328DE-A3CF-EA40-96AD-1D87FE3EBC0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1114722"/>
            <a:ext cx="6350000" cy="3632200"/>
          </a:xfrm>
          <a:prstGeom prst="rect">
            <a:avLst/>
          </a:prstGeom>
        </p:spPr>
      </p:pic>
      <p:sp>
        <p:nvSpPr>
          <p:cNvPr id="6" name="TextBox 5">
            <a:extLst>
              <a:ext uri="{FF2B5EF4-FFF2-40B4-BE49-F238E27FC236}">
                <a16:creationId xmlns:a16="http://schemas.microsoft.com/office/drawing/2014/main" id="{2EE44947-0886-A141-AB06-AB035A3FF443}"/>
              </a:ext>
            </a:extLst>
          </p:cNvPr>
          <p:cNvSpPr txBox="1"/>
          <p:nvPr/>
        </p:nvSpPr>
        <p:spPr>
          <a:xfrm>
            <a:off x="-1" y="4808403"/>
            <a:ext cx="9907929" cy="101566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rPr>
              <a:t>A platform to stimulate community building: 250 participants from </a:t>
            </a:r>
            <a:r>
              <a:rPr kumimoji="0" lang="en-US" sz="2000" b="1" i="0" u="none" strike="noStrike" kern="1200" cap="none" spc="0" normalizeH="0" baseline="0" noProof="0" dirty="0">
                <a:ln>
                  <a:noFill/>
                </a:ln>
                <a:solidFill>
                  <a:srgbClr val="000000"/>
                </a:solidFill>
                <a:effectLst/>
                <a:uLnTx/>
                <a:uFillTx/>
                <a:latin typeface="Calibri" panose="020F0502020204030204"/>
                <a:ea typeface="+mn-ea"/>
                <a:cs typeface="+mn-cs"/>
              </a:rPr>
              <a:t>27</a:t>
            </a: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rPr>
              <a:t> countries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rPr>
              <a:t>OHDSI Europe in action: 35 posters, 8 software demos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rPr>
              <a:t>Educate and train the community: 5 full day tutorials </a:t>
            </a:r>
          </a:p>
        </p:txBody>
      </p:sp>
      <p:pic>
        <p:nvPicPr>
          <p:cNvPr id="7" name="Picture 6">
            <a:extLst>
              <a:ext uri="{FF2B5EF4-FFF2-40B4-BE49-F238E27FC236}">
                <a16:creationId xmlns:a16="http://schemas.microsoft.com/office/drawing/2014/main" id="{85BF7D0B-9A6E-D84F-BD1E-86F1B8126D8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43944" y="5012468"/>
            <a:ext cx="4908331" cy="1845532"/>
          </a:xfrm>
          <a:prstGeom prst="rect">
            <a:avLst/>
          </a:prstGeom>
        </p:spPr>
      </p:pic>
      <p:sp>
        <p:nvSpPr>
          <p:cNvPr id="4" name="TextBox 3">
            <a:extLst>
              <a:ext uri="{FF2B5EF4-FFF2-40B4-BE49-F238E27FC236}">
                <a16:creationId xmlns:a16="http://schemas.microsoft.com/office/drawing/2014/main" id="{96EED125-B51C-DD40-8343-8FC35C768316}"/>
              </a:ext>
            </a:extLst>
          </p:cNvPr>
          <p:cNvSpPr txBox="1"/>
          <p:nvPr/>
        </p:nvSpPr>
        <p:spPr>
          <a:xfrm>
            <a:off x="319735" y="5892343"/>
            <a:ext cx="361130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hlinkClick r:id="rId6"/>
              </a:rPr>
              <a:t>www.ohdsi-europe.org</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14" name="Title 13">
            <a:extLst>
              <a:ext uri="{FF2B5EF4-FFF2-40B4-BE49-F238E27FC236}">
                <a16:creationId xmlns:a16="http://schemas.microsoft.com/office/drawing/2014/main" id="{E3D8D74A-53C2-4AAE-8AE1-A4CFCD86759F}"/>
              </a:ext>
            </a:extLst>
          </p:cNvPr>
          <p:cNvSpPr>
            <a:spLocks noGrp="1"/>
          </p:cNvSpPr>
          <p:nvPr>
            <p:ph type="title"/>
          </p:nvPr>
        </p:nvSpPr>
        <p:spPr>
          <a:xfrm>
            <a:off x="1250382" y="152400"/>
            <a:ext cx="10865418" cy="838200"/>
          </a:xfrm>
        </p:spPr>
        <p:txBody>
          <a:bodyPr>
            <a:normAutofit fontScale="90000"/>
          </a:bodyPr>
          <a:lstStyle/>
          <a:p>
            <a:r>
              <a:rPr lang="en-US" dirty="0"/>
              <a:t>The Journey From Data to Evidence OHDSI Europe 2019</a:t>
            </a:r>
          </a:p>
        </p:txBody>
      </p:sp>
    </p:spTree>
    <p:extLst>
      <p:ext uri="{BB962C8B-B14F-4D97-AF65-F5344CB8AC3E}">
        <p14:creationId xmlns:p14="http://schemas.microsoft.com/office/powerpoint/2010/main" val="1063783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Fudan University – OHDSI tutorials</a:t>
            </a:r>
          </a:p>
        </p:txBody>
      </p:sp>
      <p:pic>
        <p:nvPicPr>
          <p:cNvPr id="3" name="Pictur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207568" y="1196753"/>
            <a:ext cx="7632848" cy="508856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88088" y="836713"/>
            <a:ext cx="3679304" cy="2452869"/>
          </a:xfrm>
          <a:prstGeom prst="rect">
            <a:avLst/>
          </a:prstGeom>
        </p:spPr>
      </p:pic>
    </p:spTree>
    <p:extLst>
      <p:ext uri="{BB962C8B-B14F-4D97-AF65-F5344CB8AC3E}">
        <p14:creationId xmlns:p14="http://schemas.microsoft.com/office/powerpoint/2010/main" val="1062893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EF5E8-C1D5-4F01-B76C-0A411C869893}"/>
              </a:ext>
            </a:extLst>
          </p:cNvPr>
          <p:cNvSpPr>
            <a:spLocks noGrp="1"/>
          </p:cNvSpPr>
          <p:nvPr>
            <p:ph type="title"/>
          </p:nvPr>
        </p:nvSpPr>
        <p:spPr/>
        <p:txBody>
          <a:bodyPr/>
          <a:lstStyle/>
          <a:p>
            <a:r>
              <a:rPr lang="en-US" dirty="0"/>
              <a:t>OHDSI Korea – Study design </a:t>
            </a:r>
            <a:r>
              <a:rPr lang="en-US" dirty="0" err="1"/>
              <a:t>datathon</a:t>
            </a:r>
            <a:endParaRPr lang="en-US" dirty="0"/>
          </a:p>
        </p:txBody>
      </p:sp>
      <p:pic>
        <p:nvPicPr>
          <p:cNvPr id="3" name="Picture 2">
            <a:extLst>
              <a:ext uri="{FF2B5EF4-FFF2-40B4-BE49-F238E27FC236}">
                <a16:creationId xmlns:a16="http://schemas.microsoft.com/office/drawing/2014/main" id="{D7F03A36-FAA4-446C-9336-0AFF30A24F9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50382" y="1219200"/>
            <a:ext cx="9982200" cy="4876800"/>
          </a:xfrm>
          <a:prstGeom prst="rect">
            <a:avLst/>
          </a:prstGeom>
        </p:spPr>
      </p:pic>
    </p:spTree>
    <p:extLst>
      <p:ext uri="{BB962C8B-B14F-4D97-AF65-F5344CB8AC3E}">
        <p14:creationId xmlns:p14="http://schemas.microsoft.com/office/powerpoint/2010/main" val="789948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ohdsi.org/wp-content/uploads/2019/09/Symposium_6x1_v1.jpg">
            <a:extLst>
              <a:ext uri="{FF2B5EF4-FFF2-40B4-BE49-F238E27FC236}">
                <a16:creationId xmlns:a16="http://schemas.microsoft.com/office/drawing/2014/main" id="{7B51501B-FBDB-4863-AFF0-7E075B88A9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76600"/>
            <a:ext cx="12192000" cy="2032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0D71456-F682-4E49-8BCC-0C9BA4DB0F2E}"/>
              </a:ext>
            </a:extLst>
          </p:cNvPr>
          <p:cNvPicPr>
            <a:picLocks noChangeAspect="1"/>
          </p:cNvPicPr>
          <p:nvPr/>
        </p:nvPicPr>
        <p:blipFill>
          <a:blip r:embed="rId3"/>
          <a:stretch>
            <a:fillRect/>
          </a:stretch>
        </p:blipFill>
        <p:spPr>
          <a:xfrm>
            <a:off x="319087" y="1139013"/>
            <a:ext cx="11553825" cy="1809750"/>
          </a:xfrm>
          <a:prstGeom prst="rect">
            <a:avLst/>
          </a:prstGeom>
        </p:spPr>
      </p:pic>
    </p:spTree>
    <p:extLst>
      <p:ext uri="{BB962C8B-B14F-4D97-AF65-F5344CB8AC3E}">
        <p14:creationId xmlns:p14="http://schemas.microsoft.com/office/powerpoint/2010/main" val="3037181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ê²½íë£¨ ê²¨ì¸ì ëí ì´ë¯¸ì§ ê²ìê²°ê³¼"/>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676401" y="685799"/>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직사각형 14"/>
          <p:cNvSpPr>
            <a:spLocks/>
          </p:cNvSpPr>
          <p:nvPr/>
        </p:nvSpPr>
        <p:spPr>
          <a:xfrm>
            <a:off x="1676400" y="685800"/>
            <a:ext cx="9144000" cy="6858001"/>
          </a:xfrm>
          <a:prstGeom prst="rect">
            <a:avLst/>
          </a:prstGeom>
          <a:gradFill>
            <a:gsLst>
              <a:gs pos="0">
                <a:srgbClr val="003282">
                  <a:alpha val="90000"/>
                </a:srgbClr>
              </a:gs>
              <a:gs pos="100000">
                <a:schemeClr val="tx1">
                  <a:alpha val="5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ko-KR" sz="3599" dirty="0">
              <a:latin typeface="Calibri" panose="020F0502020204030204" pitchFamily="34" charset="0"/>
              <a:ea typeface="Arial" panose="020B0600000101010101" pitchFamily="50" charset="-127"/>
              <a:cs typeface="Calibri" panose="020F0502020204030204" pitchFamily="34" charset="0"/>
            </a:endParaRPr>
          </a:p>
          <a:p>
            <a:pPr algn="ctr"/>
            <a:endParaRPr lang="en-US" altLang="ko-KR" sz="3599" dirty="0">
              <a:latin typeface="Calibri" panose="020F0502020204030204" pitchFamily="34" charset="0"/>
              <a:ea typeface="Arial" panose="020B0600000101010101" pitchFamily="50" charset="-127"/>
              <a:cs typeface="Calibri" panose="020F0502020204030204" pitchFamily="34" charset="0"/>
            </a:endParaRPr>
          </a:p>
          <a:p>
            <a:pPr algn="ctr"/>
            <a:r>
              <a:rPr lang="en-US" altLang="ko-KR" sz="4166" spc="-31" dirty="0">
                <a:latin typeface="Calibri" panose="020F0502020204030204" pitchFamily="34" charset="0"/>
                <a:ea typeface="Arial" panose="020B0600000101010101" pitchFamily="50" charset="-127"/>
                <a:cs typeface="Calibri" panose="020F0502020204030204" pitchFamily="34" charset="0"/>
              </a:rPr>
              <a:t>OHDSI Korea Symposium</a:t>
            </a:r>
          </a:p>
          <a:p>
            <a:pPr algn="ctr"/>
            <a:endParaRPr lang="en-US" altLang="ko-KR" sz="3599" dirty="0">
              <a:latin typeface="Calibri" panose="020F0502020204030204" pitchFamily="34" charset="0"/>
              <a:ea typeface="Arial" panose="020B0600000101010101" pitchFamily="50" charset="-127"/>
              <a:cs typeface="Calibri" panose="020F0502020204030204" pitchFamily="34" charset="0"/>
            </a:endParaRPr>
          </a:p>
          <a:p>
            <a:pPr algn="ctr"/>
            <a:endParaRPr lang="en-US" altLang="ko-KR" sz="3599" dirty="0">
              <a:latin typeface="Calibri" panose="020F0502020204030204" pitchFamily="34" charset="0"/>
              <a:ea typeface="Arial" panose="020B0600000101010101" pitchFamily="50" charset="-127"/>
              <a:cs typeface="Calibri" panose="020F0502020204030204" pitchFamily="34" charset="0"/>
            </a:endParaRPr>
          </a:p>
          <a:p>
            <a:pPr algn="ctr"/>
            <a:endParaRPr lang="en-US" altLang="ko-KR" sz="2400" dirty="0">
              <a:latin typeface="Calibri" panose="020F0502020204030204" pitchFamily="34" charset="0"/>
              <a:ea typeface="Arial" panose="020B0600000101010101" pitchFamily="50" charset="-127"/>
              <a:cs typeface="Calibri" panose="020F0502020204030204" pitchFamily="34" charset="0"/>
            </a:endParaRPr>
          </a:p>
          <a:p>
            <a:pPr algn="ctr"/>
            <a:endParaRPr lang="en-US" altLang="ko-KR" sz="2400" dirty="0">
              <a:latin typeface="Calibri" panose="020F0502020204030204" pitchFamily="34" charset="0"/>
              <a:ea typeface="Arial" panose="020B0600000101010101" pitchFamily="50" charset="-127"/>
              <a:cs typeface="Calibri" panose="020F0502020204030204" pitchFamily="34" charset="0"/>
            </a:endParaRPr>
          </a:p>
          <a:p>
            <a:pPr algn="ctr"/>
            <a:endParaRPr lang="en-US" altLang="ko-KR" sz="2400" dirty="0">
              <a:latin typeface="Calibri" panose="020F0502020204030204" pitchFamily="34" charset="0"/>
              <a:ea typeface="Arial" panose="020B0600000101010101" pitchFamily="50" charset="-127"/>
              <a:cs typeface="Calibri" panose="020F0502020204030204" pitchFamily="34" charset="0"/>
            </a:endParaRPr>
          </a:p>
          <a:p>
            <a:pPr algn="ctr"/>
            <a:endParaRPr lang="en-US" altLang="ko-KR" sz="2400" dirty="0">
              <a:latin typeface="Calibri" panose="020F0502020204030204" pitchFamily="34" charset="0"/>
              <a:ea typeface="Arial" panose="020B0600000101010101" pitchFamily="50" charset="-127"/>
              <a:cs typeface="Calibri" panose="020F0502020204030204" pitchFamily="34" charset="0"/>
            </a:endParaRPr>
          </a:p>
          <a:p>
            <a:pPr algn="ctr"/>
            <a:r>
              <a:rPr lang="en-US" altLang="ko-KR" sz="2400" dirty="0">
                <a:latin typeface="Calibri" panose="020F0502020204030204" pitchFamily="34" charset="0"/>
                <a:ea typeface="Arial" panose="020B0600000101010101" pitchFamily="50" charset="-127"/>
                <a:cs typeface="Calibri" panose="020F0502020204030204" pitchFamily="34" charset="0"/>
              </a:rPr>
              <a:t>12-14</a:t>
            </a:r>
            <a:r>
              <a:rPr lang="en-US" altLang="ko-KR" sz="2400" baseline="30000" dirty="0">
                <a:latin typeface="Calibri" panose="020F0502020204030204" pitchFamily="34" charset="0"/>
                <a:ea typeface="Arial" panose="020B0600000101010101" pitchFamily="50" charset="-127"/>
                <a:cs typeface="Calibri" panose="020F0502020204030204" pitchFamily="34" charset="0"/>
              </a:rPr>
              <a:t>th</a:t>
            </a:r>
            <a:r>
              <a:rPr lang="en-US" altLang="ko-KR" sz="2400" dirty="0">
                <a:latin typeface="Calibri" panose="020F0502020204030204" pitchFamily="34" charset="0"/>
                <a:ea typeface="Arial" panose="020B0600000101010101" pitchFamily="50" charset="-127"/>
                <a:cs typeface="Calibri" panose="020F0502020204030204" pitchFamily="34" charset="0"/>
              </a:rPr>
              <a:t> December 2019, </a:t>
            </a:r>
          </a:p>
          <a:p>
            <a:pPr algn="ctr"/>
            <a:r>
              <a:rPr lang="en-US" altLang="ko-KR" sz="2400" dirty="0">
                <a:latin typeface="Calibri" panose="020F0502020204030204" pitchFamily="34" charset="0"/>
                <a:ea typeface="Arial" panose="020B0600000101010101" pitchFamily="50" charset="-127"/>
                <a:cs typeface="Calibri" panose="020F0502020204030204" pitchFamily="34" charset="0"/>
              </a:rPr>
              <a:t>KONJIAM Resort, Gwangju, Gyeonggi-Do, Republic of Korea</a:t>
            </a:r>
          </a:p>
        </p:txBody>
      </p:sp>
      <p:pic>
        <p:nvPicPr>
          <p:cNvPr id="16" name="그림 1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77528" y="1324634"/>
            <a:ext cx="5541744" cy="1207113"/>
          </a:xfrm>
          <a:prstGeom prst="rect">
            <a:avLst/>
          </a:prstGeom>
        </p:spPr>
      </p:pic>
      <p:pic>
        <p:nvPicPr>
          <p:cNvPr id="1026" name="Picture 2" descr="Image">
            <a:extLst>
              <a:ext uri="{FF2B5EF4-FFF2-40B4-BE49-F238E27FC236}">
                <a16:creationId xmlns:a16="http://schemas.microsoft.com/office/drawing/2014/main" id="{0B6C2F47-6A2A-43B3-986E-5CA037B7AE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3352800"/>
            <a:ext cx="6096000" cy="2966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996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Building the LHC of observational data science?</a:t>
            </a:r>
          </a:p>
        </p:txBody>
      </p:sp>
      <p:sp>
        <p:nvSpPr>
          <p:cNvPr id="4" name="Slide Number Placeholder 3"/>
          <p:cNvSpPr>
            <a:spLocks noGrp="1"/>
          </p:cNvSpPr>
          <p:nvPr>
            <p:ph type="sldNum" sz="quarter" idx="4"/>
          </p:nvPr>
        </p:nvSpPr>
        <p:spPr/>
        <p:txBody>
          <a:bodyPr/>
          <a:lstStyle/>
          <a:p>
            <a:fld id="{444583ED-F364-40B3-B25B-483B5033DFA3}" type="slidenum">
              <a:rPr lang="en-US" smtClean="0"/>
              <a:pPr/>
              <a:t>11</a:t>
            </a:fld>
            <a:endParaRPr lang="en-US" dirty="0"/>
          </a:p>
        </p:txBody>
      </p:sp>
      <p:pic>
        <p:nvPicPr>
          <p:cNvPr id="10243"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141" b="6308"/>
          <a:stretch/>
        </p:blipFill>
        <p:spPr bwMode="auto">
          <a:xfrm>
            <a:off x="2286001" y="1524000"/>
            <a:ext cx="7751109" cy="462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6704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55C51-73B0-421F-9297-1144839FF620}"/>
              </a:ext>
            </a:extLst>
          </p:cNvPr>
          <p:cNvSpPr>
            <a:spLocks noGrp="1"/>
          </p:cNvSpPr>
          <p:nvPr>
            <p:ph type="title"/>
          </p:nvPr>
        </p:nvSpPr>
        <p:spPr/>
        <p:txBody>
          <a:bodyPr/>
          <a:lstStyle/>
          <a:p>
            <a:r>
              <a:rPr lang="en-US" dirty="0"/>
              <a:t>ICMJE guidelines</a:t>
            </a:r>
          </a:p>
        </p:txBody>
      </p:sp>
      <p:sp>
        <p:nvSpPr>
          <p:cNvPr id="3" name="Content Placeholder 2">
            <a:extLst>
              <a:ext uri="{FF2B5EF4-FFF2-40B4-BE49-F238E27FC236}">
                <a16:creationId xmlns:a16="http://schemas.microsoft.com/office/drawing/2014/main" id="{B7816961-D3F1-4457-B06B-736EE80152BD}"/>
              </a:ext>
            </a:extLst>
          </p:cNvPr>
          <p:cNvSpPr>
            <a:spLocks noGrp="1"/>
          </p:cNvSpPr>
          <p:nvPr>
            <p:ph idx="1"/>
          </p:nvPr>
        </p:nvSpPr>
        <p:spPr/>
        <p:txBody>
          <a:bodyPr>
            <a:normAutofit fontScale="92500" lnSpcReduction="20000"/>
          </a:bodyPr>
          <a:lstStyle/>
          <a:p>
            <a:pPr marL="0" indent="0">
              <a:buNone/>
            </a:pPr>
            <a:r>
              <a:rPr lang="en-US" dirty="0"/>
              <a:t>The ICMJE recommends that authorship be based on the following 4 criteria:</a:t>
            </a:r>
          </a:p>
          <a:p>
            <a:r>
              <a:rPr lang="en-US" dirty="0"/>
              <a:t>Substantial contributions to the conception or design of the work; or the acquisition, analysis, or interpretation of data for the work; AND</a:t>
            </a:r>
          </a:p>
          <a:p>
            <a:r>
              <a:rPr lang="en-US" dirty="0"/>
              <a:t>Drafting the work or revising it critically for important intellectual content; AND</a:t>
            </a:r>
          </a:p>
          <a:p>
            <a:r>
              <a:rPr lang="en-US" dirty="0"/>
              <a:t>Final approval of the version to be published; AND</a:t>
            </a:r>
          </a:p>
          <a:p>
            <a:r>
              <a:rPr lang="en-US" dirty="0"/>
              <a:t>Agreement to be accountable for all aspects of the work in ensuring that questions related to the accuracy or integrity of any part of the work are appropriately investigated and resolved.</a:t>
            </a:r>
          </a:p>
          <a:p>
            <a:pPr marL="0" indent="0">
              <a:buNone/>
            </a:pPr>
            <a:endParaRPr lang="en-US" dirty="0"/>
          </a:p>
        </p:txBody>
      </p:sp>
      <p:sp>
        <p:nvSpPr>
          <p:cNvPr id="4" name="Rectangle 3">
            <a:extLst>
              <a:ext uri="{FF2B5EF4-FFF2-40B4-BE49-F238E27FC236}">
                <a16:creationId xmlns:a16="http://schemas.microsoft.com/office/drawing/2014/main" id="{67B33EF9-CE2D-476A-8B83-BD9B7CD1207D}"/>
              </a:ext>
            </a:extLst>
          </p:cNvPr>
          <p:cNvSpPr/>
          <p:nvPr/>
        </p:nvSpPr>
        <p:spPr>
          <a:xfrm>
            <a:off x="76200" y="6520934"/>
            <a:ext cx="12192000" cy="369332"/>
          </a:xfrm>
          <a:prstGeom prst="rect">
            <a:avLst/>
          </a:prstGeom>
        </p:spPr>
        <p:txBody>
          <a:bodyPr wrap="square">
            <a:spAutoFit/>
          </a:bodyPr>
          <a:lstStyle/>
          <a:p>
            <a:r>
              <a:rPr lang="en-US" dirty="0">
                <a:hlinkClick r:id="rId2"/>
              </a:rPr>
              <a:t>http://www.icmje.org/recommendations/browse/roles-and-responsibilities/defining-the-role-of-authors-and-contributors.html</a:t>
            </a:r>
            <a:endParaRPr lang="en-US" dirty="0"/>
          </a:p>
        </p:txBody>
      </p:sp>
    </p:spTree>
    <p:extLst>
      <p:ext uri="{BB962C8B-B14F-4D97-AF65-F5344CB8AC3E}">
        <p14:creationId xmlns:p14="http://schemas.microsoft.com/office/powerpoint/2010/main" val="1650260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FFDC2-FD7E-4F7F-9B5A-12D7F3E5EF28}"/>
              </a:ext>
            </a:extLst>
          </p:cNvPr>
          <p:cNvSpPr>
            <a:spLocks noGrp="1"/>
          </p:cNvSpPr>
          <p:nvPr>
            <p:ph type="title"/>
          </p:nvPr>
        </p:nvSpPr>
        <p:spPr/>
        <p:txBody>
          <a:bodyPr/>
          <a:lstStyle/>
          <a:p>
            <a:r>
              <a:rPr lang="en-US" dirty="0"/>
              <a:t>OHDSI in action</a:t>
            </a:r>
          </a:p>
        </p:txBody>
      </p:sp>
      <p:pic>
        <p:nvPicPr>
          <p:cNvPr id="4" name="Content Placeholder 3">
            <a:extLst>
              <a:ext uri="{FF2B5EF4-FFF2-40B4-BE49-F238E27FC236}">
                <a16:creationId xmlns:a16="http://schemas.microsoft.com/office/drawing/2014/main" id="{527A0202-8567-4D2A-8E10-8F9AAB843768}"/>
              </a:ext>
            </a:extLst>
          </p:cNvPr>
          <p:cNvPicPr>
            <a:picLocks noGrp="1" noChangeAspect="1"/>
          </p:cNvPicPr>
          <p:nvPr>
            <p:ph idx="1"/>
          </p:nvPr>
        </p:nvPicPr>
        <p:blipFill>
          <a:blip r:embed="rId2"/>
          <a:stretch>
            <a:fillRect/>
          </a:stretch>
        </p:blipFill>
        <p:spPr>
          <a:xfrm>
            <a:off x="2000629" y="1143000"/>
            <a:ext cx="8190742" cy="5181599"/>
          </a:xfrm>
          <a:prstGeom prst="rect">
            <a:avLst/>
          </a:prstGeom>
        </p:spPr>
      </p:pic>
      <p:sp>
        <p:nvSpPr>
          <p:cNvPr id="5" name="Content Placeholder 2">
            <a:extLst>
              <a:ext uri="{FF2B5EF4-FFF2-40B4-BE49-F238E27FC236}">
                <a16:creationId xmlns:a16="http://schemas.microsoft.com/office/drawing/2014/main" id="{5C8D00E0-C94E-46EE-87E5-5DEE96919D6B}"/>
              </a:ext>
            </a:extLst>
          </p:cNvPr>
          <p:cNvSpPr txBox="1">
            <a:spLocks/>
          </p:cNvSpPr>
          <p:nvPr/>
        </p:nvSpPr>
        <p:spPr>
          <a:xfrm>
            <a:off x="8839200" y="5128418"/>
            <a:ext cx="3200400" cy="1173163"/>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indent="0" algn="ctr">
              <a:buNone/>
            </a:pPr>
            <a:r>
              <a:rPr lang="en-US" dirty="0"/>
              <a:t>2015: </a:t>
            </a:r>
            <a:br>
              <a:rPr lang="en-US" dirty="0"/>
            </a:br>
            <a:r>
              <a:rPr lang="en-US" dirty="0"/>
              <a:t>17 authors</a:t>
            </a:r>
          </a:p>
          <a:p>
            <a:pPr marL="0" indent="0" algn="ctr">
              <a:buNone/>
            </a:pPr>
            <a:r>
              <a:rPr lang="en-US" dirty="0"/>
              <a:t>1 promise</a:t>
            </a:r>
          </a:p>
          <a:p>
            <a:endParaRPr lang="en-US" dirty="0"/>
          </a:p>
        </p:txBody>
      </p:sp>
    </p:spTree>
    <p:extLst>
      <p:ext uri="{BB962C8B-B14F-4D97-AF65-F5344CB8AC3E}">
        <p14:creationId xmlns:p14="http://schemas.microsoft.com/office/powerpoint/2010/main" val="285019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88AC40-DF60-45CF-8CFA-29FBFA149FA6}"/>
              </a:ext>
            </a:extLst>
          </p:cNvPr>
          <p:cNvPicPr>
            <a:picLocks noChangeAspect="1"/>
          </p:cNvPicPr>
          <p:nvPr/>
        </p:nvPicPr>
        <p:blipFill>
          <a:blip r:embed="rId2"/>
          <a:stretch>
            <a:fillRect/>
          </a:stretch>
        </p:blipFill>
        <p:spPr>
          <a:xfrm>
            <a:off x="152400" y="1258319"/>
            <a:ext cx="9144000" cy="4142154"/>
          </a:xfrm>
          <a:prstGeom prst="rect">
            <a:avLst/>
          </a:prstGeom>
        </p:spPr>
      </p:pic>
      <p:sp>
        <p:nvSpPr>
          <p:cNvPr id="2" name="Title 1">
            <a:extLst>
              <a:ext uri="{FF2B5EF4-FFF2-40B4-BE49-F238E27FC236}">
                <a16:creationId xmlns:a16="http://schemas.microsoft.com/office/drawing/2014/main" id="{994D6BB9-37C2-4932-AD14-9BD3993E17E1}"/>
              </a:ext>
            </a:extLst>
          </p:cNvPr>
          <p:cNvSpPr>
            <a:spLocks noGrp="1"/>
          </p:cNvSpPr>
          <p:nvPr>
            <p:ph type="title"/>
          </p:nvPr>
        </p:nvSpPr>
        <p:spPr/>
        <p:txBody>
          <a:bodyPr>
            <a:normAutofit fontScale="90000"/>
          </a:bodyPr>
          <a:lstStyle/>
          <a:p>
            <a:r>
              <a:rPr lang="en-US" dirty="0"/>
              <a:t>OHDSI in action:</a:t>
            </a:r>
            <a:br>
              <a:rPr lang="en-US" dirty="0"/>
            </a:br>
            <a:r>
              <a:rPr lang="en-US" dirty="0"/>
              <a:t>Treatment Pathways</a:t>
            </a:r>
          </a:p>
        </p:txBody>
      </p:sp>
      <p:sp>
        <p:nvSpPr>
          <p:cNvPr id="3" name="Content Placeholder 2">
            <a:extLst>
              <a:ext uri="{FF2B5EF4-FFF2-40B4-BE49-F238E27FC236}">
                <a16:creationId xmlns:a16="http://schemas.microsoft.com/office/drawing/2014/main" id="{7B0E36C9-7932-4165-B3DE-54BE86E2CDA7}"/>
              </a:ext>
            </a:extLst>
          </p:cNvPr>
          <p:cNvSpPr>
            <a:spLocks noGrp="1"/>
          </p:cNvSpPr>
          <p:nvPr>
            <p:ph idx="1"/>
          </p:nvPr>
        </p:nvSpPr>
        <p:spPr>
          <a:xfrm>
            <a:off x="8686800" y="4800600"/>
            <a:ext cx="3200400" cy="1371600"/>
          </a:xfrm>
        </p:spPr>
        <p:style>
          <a:lnRef idx="2">
            <a:schemeClr val="accent3"/>
          </a:lnRef>
          <a:fillRef idx="1">
            <a:schemeClr val="lt1"/>
          </a:fillRef>
          <a:effectRef idx="0">
            <a:schemeClr val="accent3"/>
          </a:effectRef>
          <a:fontRef idx="minor">
            <a:schemeClr val="dk1"/>
          </a:fontRef>
        </p:style>
        <p:txBody>
          <a:bodyPr>
            <a:normAutofit fontScale="92500" lnSpcReduction="20000"/>
          </a:bodyPr>
          <a:lstStyle/>
          <a:p>
            <a:pPr marL="0" indent="0" algn="ctr">
              <a:buNone/>
            </a:pPr>
            <a:r>
              <a:rPr lang="en-US" dirty="0"/>
              <a:t>2016:</a:t>
            </a:r>
            <a:br>
              <a:rPr lang="en-US" dirty="0"/>
            </a:br>
            <a:r>
              <a:rPr lang="en-US" dirty="0"/>
              <a:t>17 authors</a:t>
            </a:r>
          </a:p>
          <a:p>
            <a:pPr marL="0" indent="0" algn="ctr">
              <a:buNone/>
            </a:pPr>
            <a:r>
              <a:rPr lang="en-US" dirty="0"/>
              <a:t>11 data sources</a:t>
            </a:r>
          </a:p>
          <a:p>
            <a:endParaRPr lang="en-US" dirty="0"/>
          </a:p>
          <a:p>
            <a:endParaRPr lang="en-US" dirty="0"/>
          </a:p>
        </p:txBody>
      </p:sp>
    </p:spTree>
    <p:extLst>
      <p:ext uri="{BB962C8B-B14F-4D97-AF65-F5344CB8AC3E}">
        <p14:creationId xmlns:p14="http://schemas.microsoft.com/office/powerpoint/2010/main" val="372967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E5EC6-02C9-4A12-8AF1-3E2E7D1771F1}"/>
              </a:ext>
            </a:extLst>
          </p:cNvPr>
          <p:cNvSpPr>
            <a:spLocks noGrp="1"/>
          </p:cNvSpPr>
          <p:nvPr>
            <p:ph type="title"/>
          </p:nvPr>
        </p:nvSpPr>
        <p:spPr/>
        <p:txBody>
          <a:bodyPr>
            <a:normAutofit fontScale="90000"/>
          </a:bodyPr>
          <a:lstStyle/>
          <a:p>
            <a:r>
              <a:rPr lang="en-US" dirty="0"/>
              <a:t>OHDSI in action:</a:t>
            </a:r>
            <a:br>
              <a:rPr lang="en-US" dirty="0"/>
            </a:br>
            <a:r>
              <a:rPr lang="en-US" dirty="0"/>
              <a:t>Safety surveillance</a:t>
            </a:r>
          </a:p>
        </p:txBody>
      </p:sp>
      <p:pic>
        <p:nvPicPr>
          <p:cNvPr id="4" name="Picture 3">
            <a:extLst>
              <a:ext uri="{FF2B5EF4-FFF2-40B4-BE49-F238E27FC236}">
                <a16:creationId xmlns:a16="http://schemas.microsoft.com/office/drawing/2014/main" id="{1723DFDA-C0ED-4087-B7D2-504978524DBB}"/>
              </a:ext>
            </a:extLst>
          </p:cNvPr>
          <p:cNvPicPr>
            <a:picLocks noChangeAspect="1"/>
          </p:cNvPicPr>
          <p:nvPr/>
        </p:nvPicPr>
        <p:blipFill>
          <a:blip r:embed="rId2"/>
          <a:stretch>
            <a:fillRect/>
          </a:stretch>
        </p:blipFill>
        <p:spPr>
          <a:xfrm>
            <a:off x="2928937" y="1038225"/>
            <a:ext cx="6334125" cy="5819775"/>
          </a:xfrm>
          <a:prstGeom prst="rect">
            <a:avLst/>
          </a:prstGeom>
        </p:spPr>
      </p:pic>
      <p:sp>
        <p:nvSpPr>
          <p:cNvPr id="5" name="Content Placeholder 2">
            <a:extLst>
              <a:ext uri="{FF2B5EF4-FFF2-40B4-BE49-F238E27FC236}">
                <a16:creationId xmlns:a16="http://schemas.microsoft.com/office/drawing/2014/main" id="{A583B0FF-F18A-45A6-8E34-65B2E5EAC551}"/>
              </a:ext>
            </a:extLst>
          </p:cNvPr>
          <p:cNvSpPr>
            <a:spLocks noGrp="1"/>
          </p:cNvSpPr>
          <p:nvPr>
            <p:ph idx="1"/>
          </p:nvPr>
        </p:nvSpPr>
        <p:spPr>
          <a:xfrm>
            <a:off x="8763000" y="4800600"/>
            <a:ext cx="3200400" cy="1401764"/>
          </a:xfrm>
        </p:spPr>
        <p:style>
          <a:lnRef idx="2">
            <a:schemeClr val="accent3"/>
          </a:lnRef>
          <a:fillRef idx="1">
            <a:schemeClr val="lt1"/>
          </a:fillRef>
          <a:effectRef idx="0">
            <a:schemeClr val="accent3"/>
          </a:effectRef>
          <a:fontRef idx="minor">
            <a:schemeClr val="dk1"/>
          </a:fontRef>
        </p:style>
        <p:txBody>
          <a:bodyPr>
            <a:normAutofit fontScale="92500" lnSpcReduction="20000"/>
          </a:bodyPr>
          <a:lstStyle/>
          <a:p>
            <a:pPr marL="0" indent="0" algn="ctr">
              <a:buNone/>
            </a:pPr>
            <a:r>
              <a:rPr lang="en-US" dirty="0"/>
              <a:t>2017:</a:t>
            </a:r>
            <a:br>
              <a:rPr lang="en-US" dirty="0"/>
            </a:br>
            <a:r>
              <a:rPr lang="en-US" dirty="0"/>
              <a:t>13 authors</a:t>
            </a:r>
          </a:p>
          <a:p>
            <a:pPr marL="0" indent="0" algn="ctr">
              <a:buNone/>
            </a:pPr>
            <a:r>
              <a:rPr lang="en-US" dirty="0"/>
              <a:t>10 data sources</a:t>
            </a:r>
          </a:p>
          <a:p>
            <a:endParaRPr lang="en-US" dirty="0"/>
          </a:p>
        </p:txBody>
      </p:sp>
    </p:spTree>
    <p:extLst>
      <p:ext uri="{BB962C8B-B14F-4D97-AF65-F5344CB8AC3E}">
        <p14:creationId xmlns:p14="http://schemas.microsoft.com/office/powerpoint/2010/main" val="201000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40FE0-E661-4C47-A08C-3B6552CD3875}"/>
              </a:ext>
            </a:extLst>
          </p:cNvPr>
          <p:cNvSpPr>
            <a:spLocks noGrp="1"/>
          </p:cNvSpPr>
          <p:nvPr>
            <p:ph type="title"/>
          </p:nvPr>
        </p:nvSpPr>
        <p:spPr/>
        <p:txBody>
          <a:bodyPr>
            <a:normAutofit fontScale="90000"/>
          </a:bodyPr>
          <a:lstStyle/>
          <a:p>
            <a:r>
              <a:rPr lang="en-US" dirty="0"/>
              <a:t>OHDSI in action:</a:t>
            </a:r>
            <a:br>
              <a:rPr lang="en-US" dirty="0"/>
            </a:br>
            <a:r>
              <a:rPr lang="en-US" dirty="0"/>
              <a:t>Comparative effectiveness </a:t>
            </a:r>
          </a:p>
        </p:txBody>
      </p:sp>
      <p:pic>
        <p:nvPicPr>
          <p:cNvPr id="4" name="Picture 3">
            <a:extLst>
              <a:ext uri="{FF2B5EF4-FFF2-40B4-BE49-F238E27FC236}">
                <a16:creationId xmlns:a16="http://schemas.microsoft.com/office/drawing/2014/main" id="{1D734FA2-C19B-412E-B3F7-A4279BD55E62}"/>
              </a:ext>
            </a:extLst>
          </p:cNvPr>
          <p:cNvPicPr>
            <a:picLocks noChangeAspect="1"/>
          </p:cNvPicPr>
          <p:nvPr/>
        </p:nvPicPr>
        <p:blipFill>
          <a:blip r:embed="rId2"/>
          <a:stretch>
            <a:fillRect/>
          </a:stretch>
        </p:blipFill>
        <p:spPr>
          <a:xfrm>
            <a:off x="947737" y="1090612"/>
            <a:ext cx="10296525" cy="4676775"/>
          </a:xfrm>
          <a:prstGeom prst="rect">
            <a:avLst/>
          </a:prstGeom>
        </p:spPr>
      </p:pic>
      <p:sp>
        <p:nvSpPr>
          <p:cNvPr id="5" name="Content Placeholder 2">
            <a:extLst>
              <a:ext uri="{FF2B5EF4-FFF2-40B4-BE49-F238E27FC236}">
                <a16:creationId xmlns:a16="http://schemas.microsoft.com/office/drawing/2014/main" id="{F933CDD9-90E5-4CFE-BBE7-2233EDE9F9F6}"/>
              </a:ext>
            </a:extLst>
          </p:cNvPr>
          <p:cNvSpPr>
            <a:spLocks noGrp="1"/>
          </p:cNvSpPr>
          <p:nvPr>
            <p:ph idx="1"/>
          </p:nvPr>
        </p:nvSpPr>
        <p:spPr>
          <a:xfrm>
            <a:off x="8763000" y="4876800"/>
            <a:ext cx="3200400" cy="1295400"/>
          </a:xfrm>
        </p:spPr>
        <p:style>
          <a:lnRef idx="2">
            <a:schemeClr val="accent3"/>
          </a:lnRef>
          <a:fillRef idx="1">
            <a:schemeClr val="lt1"/>
          </a:fillRef>
          <a:effectRef idx="0">
            <a:schemeClr val="accent3"/>
          </a:effectRef>
          <a:fontRef idx="minor">
            <a:schemeClr val="dk1"/>
          </a:fontRef>
        </p:style>
        <p:txBody>
          <a:bodyPr>
            <a:normAutofit fontScale="92500" lnSpcReduction="20000"/>
          </a:bodyPr>
          <a:lstStyle/>
          <a:p>
            <a:pPr marL="0" indent="0">
              <a:buNone/>
            </a:pPr>
            <a:r>
              <a:rPr lang="en-US" dirty="0"/>
              <a:t>2018:</a:t>
            </a:r>
            <a:br>
              <a:rPr lang="en-US" dirty="0"/>
            </a:br>
            <a:r>
              <a:rPr lang="en-US" dirty="0"/>
              <a:t>22 authors</a:t>
            </a:r>
          </a:p>
          <a:p>
            <a:pPr marL="0" indent="0">
              <a:buNone/>
            </a:pPr>
            <a:r>
              <a:rPr lang="en-US" dirty="0"/>
              <a:t>8 data sources</a:t>
            </a:r>
          </a:p>
          <a:p>
            <a:endParaRPr lang="en-US" dirty="0"/>
          </a:p>
        </p:txBody>
      </p:sp>
    </p:spTree>
    <p:extLst>
      <p:ext uri="{BB962C8B-B14F-4D97-AF65-F5344CB8AC3E}">
        <p14:creationId xmlns:p14="http://schemas.microsoft.com/office/powerpoint/2010/main" val="141268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626C8-805C-4AAF-A391-E2AF17A00567}"/>
              </a:ext>
            </a:extLst>
          </p:cNvPr>
          <p:cNvSpPr>
            <a:spLocks noGrp="1"/>
          </p:cNvSpPr>
          <p:nvPr>
            <p:ph type="title"/>
          </p:nvPr>
        </p:nvSpPr>
        <p:spPr/>
        <p:txBody>
          <a:bodyPr>
            <a:normAutofit fontScale="90000"/>
          </a:bodyPr>
          <a:lstStyle/>
          <a:p>
            <a:r>
              <a:rPr lang="en-US" dirty="0"/>
              <a:t>OHDSI in action:</a:t>
            </a:r>
            <a:br>
              <a:rPr lang="en-US" dirty="0"/>
            </a:br>
            <a:r>
              <a:rPr lang="en-US" dirty="0"/>
              <a:t>LEGEND-HTN</a:t>
            </a:r>
          </a:p>
        </p:txBody>
      </p:sp>
      <p:sp>
        <p:nvSpPr>
          <p:cNvPr id="4" name="Slide Number Placeholder 3">
            <a:extLst>
              <a:ext uri="{FF2B5EF4-FFF2-40B4-BE49-F238E27FC236}">
                <a16:creationId xmlns:a16="http://schemas.microsoft.com/office/drawing/2014/main" id="{5D38A87F-E702-4F56-97DD-2D1846F015BF}"/>
              </a:ext>
            </a:extLst>
          </p:cNvPr>
          <p:cNvSpPr>
            <a:spLocks noGrp="1"/>
          </p:cNvSpPr>
          <p:nvPr>
            <p:ph type="sldNum" sz="quarter" idx="4"/>
          </p:nvPr>
        </p:nvSpPr>
        <p:spPr/>
        <p:txBody>
          <a:bodyPr/>
          <a:lstStyle/>
          <a:p>
            <a:pPr defTabSz="913862"/>
            <a:fld id="{81BF0B4E-CE60-AB48-9D7E-4434414A7C38}" type="slidenum">
              <a:rPr lang="en-US" smtClean="0">
                <a:solidFill>
                  <a:srgbClr val="FFFFFF"/>
                </a:solidFill>
              </a:rPr>
              <a:pPr defTabSz="913862"/>
              <a:t>17</a:t>
            </a:fld>
            <a:endParaRPr lang="en-US" dirty="0">
              <a:solidFill>
                <a:srgbClr val="FFFFFF"/>
              </a:solidFill>
            </a:endParaRPr>
          </a:p>
        </p:txBody>
      </p:sp>
      <p:pic>
        <p:nvPicPr>
          <p:cNvPr id="5" name="Picture 4">
            <a:extLst>
              <a:ext uri="{FF2B5EF4-FFF2-40B4-BE49-F238E27FC236}">
                <a16:creationId xmlns:a16="http://schemas.microsoft.com/office/drawing/2014/main" id="{F2CC9271-9512-47D9-93CE-AF4B8F165317}"/>
              </a:ext>
            </a:extLst>
          </p:cNvPr>
          <p:cNvPicPr>
            <a:picLocks noChangeAspect="1"/>
          </p:cNvPicPr>
          <p:nvPr/>
        </p:nvPicPr>
        <p:blipFill>
          <a:blip r:embed="rId2"/>
          <a:stretch>
            <a:fillRect/>
          </a:stretch>
        </p:blipFill>
        <p:spPr>
          <a:xfrm>
            <a:off x="1061745" y="1219200"/>
            <a:ext cx="7548855" cy="6858000"/>
          </a:xfrm>
          <a:prstGeom prst="rect">
            <a:avLst/>
          </a:prstGeom>
        </p:spPr>
      </p:pic>
      <p:pic>
        <p:nvPicPr>
          <p:cNvPr id="6" name="Picture 5">
            <a:extLst>
              <a:ext uri="{FF2B5EF4-FFF2-40B4-BE49-F238E27FC236}">
                <a16:creationId xmlns:a16="http://schemas.microsoft.com/office/drawing/2014/main" id="{44E8A49A-4913-4430-8A52-7983C9B0CD2C}"/>
              </a:ext>
            </a:extLst>
          </p:cNvPr>
          <p:cNvPicPr>
            <a:picLocks noChangeAspect="1"/>
          </p:cNvPicPr>
          <p:nvPr/>
        </p:nvPicPr>
        <p:blipFill>
          <a:blip r:embed="rId3"/>
          <a:stretch>
            <a:fillRect/>
          </a:stretch>
        </p:blipFill>
        <p:spPr>
          <a:xfrm>
            <a:off x="2184442" y="1264957"/>
            <a:ext cx="3952875" cy="914400"/>
          </a:xfrm>
          <a:prstGeom prst="rect">
            <a:avLst/>
          </a:prstGeom>
        </p:spPr>
      </p:pic>
      <p:sp>
        <p:nvSpPr>
          <p:cNvPr id="7" name="Content Placeholder 2">
            <a:extLst>
              <a:ext uri="{FF2B5EF4-FFF2-40B4-BE49-F238E27FC236}">
                <a16:creationId xmlns:a16="http://schemas.microsoft.com/office/drawing/2014/main" id="{81FE035A-8699-428B-917B-8E457C9C48AE}"/>
              </a:ext>
            </a:extLst>
          </p:cNvPr>
          <p:cNvSpPr txBox="1">
            <a:spLocks/>
          </p:cNvSpPr>
          <p:nvPr/>
        </p:nvSpPr>
        <p:spPr>
          <a:xfrm>
            <a:off x="8763000" y="3962400"/>
            <a:ext cx="3080193" cy="2209800"/>
          </a:xfrm>
          <a:prstGeom prst="rect">
            <a:avLst/>
          </a:prstGeom>
        </p:spPr>
        <p:style>
          <a:lnRef idx="2">
            <a:schemeClr val="accent3"/>
          </a:lnRef>
          <a:fillRef idx="1">
            <a:schemeClr val="lt1"/>
          </a:fillRef>
          <a:effectRef idx="0">
            <a:schemeClr val="accent3"/>
          </a:effectRef>
          <a:fontRef idx="minor">
            <a:schemeClr val="dk1"/>
          </a:fontRef>
        </p:style>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indent="0" algn="ctr">
              <a:buFont typeface="Arial" panose="020B0604020202020204" pitchFamily="34" charset="0"/>
              <a:buNone/>
            </a:pPr>
            <a:r>
              <a:rPr lang="en-US" dirty="0"/>
              <a:t>Oct2018</a:t>
            </a:r>
            <a:r>
              <a:rPr lang="en-US" dirty="0">
                <a:sym typeface="Wingdings" panose="05000000000000000000" pitchFamily="2" charset="2"/>
              </a:rPr>
              <a:t></a:t>
            </a:r>
            <a:r>
              <a:rPr lang="en-US" dirty="0"/>
              <a:t>2019:</a:t>
            </a:r>
            <a:br>
              <a:rPr lang="en-US" dirty="0"/>
            </a:br>
            <a:r>
              <a:rPr lang="en-US" dirty="0"/>
              <a:t>11 authors</a:t>
            </a:r>
            <a:br>
              <a:rPr lang="en-US" dirty="0"/>
            </a:br>
            <a:r>
              <a:rPr lang="en-US" dirty="0"/>
              <a:t>9 sources</a:t>
            </a:r>
            <a:br>
              <a:rPr lang="en-US" dirty="0"/>
            </a:br>
            <a:r>
              <a:rPr lang="en-US" dirty="0"/>
              <a:t>1.4m TCOs</a:t>
            </a:r>
          </a:p>
          <a:p>
            <a:pPr marL="0" indent="0" algn="ctr">
              <a:buFont typeface="Arial" panose="020B0604020202020204" pitchFamily="34" charset="0"/>
              <a:buNone/>
            </a:pPr>
            <a:endParaRPr lang="en-US" dirty="0"/>
          </a:p>
        </p:txBody>
      </p:sp>
    </p:spTree>
    <p:extLst>
      <p:ext uri="{BB962C8B-B14F-4D97-AF65-F5344CB8AC3E}">
        <p14:creationId xmlns:p14="http://schemas.microsoft.com/office/powerpoint/2010/main" val="3568455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FE977-A463-486D-B2D7-9CFE546ACD26}"/>
              </a:ext>
            </a:extLst>
          </p:cNvPr>
          <p:cNvSpPr>
            <a:spLocks noGrp="1"/>
          </p:cNvSpPr>
          <p:nvPr>
            <p:ph type="title"/>
          </p:nvPr>
        </p:nvSpPr>
        <p:spPr/>
        <p:txBody>
          <a:bodyPr>
            <a:normAutofit fontScale="90000"/>
          </a:bodyPr>
          <a:lstStyle/>
          <a:p>
            <a:r>
              <a:rPr lang="en-US" dirty="0"/>
              <a:t>OHDSI In Action:</a:t>
            </a:r>
            <a:br>
              <a:rPr lang="en-US" dirty="0"/>
            </a:br>
            <a:r>
              <a:rPr lang="en-US" dirty="0"/>
              <a:t>Patient-Level Prediction Live at OHDSI’18</a:t>
            </a:r>
          </a:p>
        </p:txBody>
      </p:sp>
      <p:pic>
        <p:nvPicPr>
          <p:cNvPr id="4" name="Picture 3">
            <a:extLst>
              <a:ext uri="{FF2B5EF4-FFF2-40B4-BE49-F238E27FC236}">
                <a16:creationId xmlns:a16="http://schemas.microsoft.com/office/drawing/2014/main" id="{0DB491CC-E803-4AEB-8DBE-63D16B36454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208414"/>
            <a:ext cx="6887041" cy="4087486"/>
          </a:xfrm>
          <a:prstGeom prst="rect">
            <a:avLst/>
          </a:prstGeom>
        </p:spPr>
      </p:pic>
      <p:sp>
        <p:nvSpPr>
          <p:cNvPr id="6" name="Content Placeholder 2">
            <a:extLst>
              <a:ext uri="{FF2B5EF4-FFF2-40B4-BE49-F238E27FC236}">
                <a16:creationId xmlns:a16="http://schemas.microsoft.com/office/drawing/2014/main" id="{FCC29932-25CB-437A-8FE2-65D5FAD1FEBB}"/>
              </a:ext>
            </a:extLst>
          </p:cNvPr>
          <p:cNvSpPr txBox="1">
            <a:spLocks/>
          </p:cNvSpPr>
          <p:nvPr/>
        </p:nvSpPr>
        <p:spPr>
          <a:xfrm>
            <a:off x="228600" y="5382886"/>
            <a:ext cx="6005280" cy="533400"/>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indent="0" algn="ctr">
              <a:buNone/>
            </a:pPr>
            <a:r>
              <a:rPr lang="en-US" sz="2400" dirty="0"/>
              <a:t>From question to preliminary results in 1 day!</a:t>
            </a:r>
          </a:p>
          <a:p>
            <a:pPr algn="ctr"/>
            <a:endParaRPr lang="en-US" sz="2400" dirty="0"/>
          </a:p>
        </p:txBody>
      </p:sp>
      <p:pic>
        <p:nvPicPr>
          <p:cNvPr id="7" name="Picture 6">
            <a:extLst>
              <a:ext uri="{FF2B5EF4-FFF2-40B4-BE49-F238E27FC236}">
                <a16:creationId xmlns:a16="http://schemas.microsoft.com/office/drawing/2014/main" id="{9EACBC18-83C6-4708-B5F5-27B45C141443}"/>
              </a:ext>
            </a:extLst>
          </p:cNvPr>
          <p:cNvPicPr>
            <a:picLocks noChangeAspect="1"/>
          </p:cNvPicPr>
          <p:nvPr/>
        </p:nvPicPr>
        <p:blipFill>
          <a:blip r:embed="rId3"/>
          <a:stretch>
            <a:fillRect/>
          </a:stretch>
        </p:blipFill>
        <p:spPr>
          <a:xfrm>
            <a:off x="6801513" y="1676400"/>
            <a:ext cx="5360361" cy="6205870"/>
          </a:xfrm>
          <a:prstGeom prst="rect">
            <a:avLst/>
          </a:prstGeom>
        </p:spPr>
      </p:pic>
      <p:pic>
        <p:nvPicPr>
          <p:cNvPr id="8" name="Picture 7">
            <a:extLst>
              <a:ext uri="{FF2B5EF4-FFF2-40B4-BE49-F238E27FC236}">
                <a16:creationId xmlns:a16="http://schemas.microsoft.com/office/drawing/2014/main" id="{A91F6E42-7882-4558-85C1-FE495E255FCD}"/>
              </a:ext>
            </a:extLst>
          </p:cNvPr>
          <p:cNvPicPr>
            <a:picLocks noChangeAspect="1"/>
          </p:cNvPicPr>
          <p:nvPr/>
        </p:nvPicPr>
        <p:blipFill>
          <a:blip r:embed="rId4"/>
          <a:stretch>
            <a:fillRect/>
          </a:stretch>
        </p:blipFill>
        <p:spPr>
          <a:xfrm>
            <a:off x="6898193" y="1247584"/>
            <a:ext cx="1864808" cy="511165"/>
          </a:xfrm>
          <a:prstGeom prst="rect">
            <a:avLst/>
          </a:prstGeom>
        </p:spPr>
      </p:pic>
      <p:sp>
        <p:nvSpPr>
          <p:cNvPr id="9" name="TextBox 8">
            <a:extLst>
              <a:ext uri="{FF2B5EF4-FFF2-40B4-BE49-F238E27FC236}">
                <a16:creationId xmlns:a16="http://schemas.microsoft.com/office/drawing/2014/main" id="{FAA05298-8CC4-4077-8161-242C43C50598}"/>
              </a:ext>
            </a:extLst>
          </p:cNvPr>
          <p:cNvSpPr txBox="1"/>
          <p:nvPr/>
        </p:nvSpPr>
        <p:spPr>
          <a:xfrm>
            <a:off x="8724358" y="1419416"/>
            <a:ext cx="1600199" cy="369332"/>
          </a:xfrm>
          <a:prstGeom prst="rect">
            <a:avLst/>
          </a:prstGeom>
          <a:noFill/>
        </p:spPr>
        <p:txBody>
          <a:bodyPr wrap="square" rtlCol="0">
            <a:spAutoFit/>
          </a:bodyPr>
          <a:lstStyle/>
          <a:p>
            <a:r>
              <a:rPr lang="en-US" i="1" dirty="0"/>
              <a:t>accepted</a:t>
            </a:r>
          </a:p>
        </p:txBody>
      </p:sp>
      <p:sp>
        <p:nvSpPr>
          <p:cNvPr id="5" name="Content Placeholder 2">
            <a:extLst>
              <a:ext uri="{FF2B5EF4-FFF2-40B4-BE49-F238E27FC236}">
                <a16:creationId xmlns:a16="http://schemas.microsoft.com/office/drawing/2014/main" id="{745339EF-D581-436C-A51E-39A7FE5E175C}"/>
              </a:ext>
            </a:extLst>
          </p:cNvPr>
          <p:cNvSpPr>
            <a:spLocks noGrp="1"/>
          </p:cNvSpPr>
          <p:nvPr>
            <p:ph idx="1"/>
          </p:nvPr>
        </p:nvSpPr>
        <p:spPr>
          <a:xfrm>
            <a:off x="7391400" y="4368371"/>
            <a:ext cx="3200400" cy="1401764"/>
          </a:xfrm>
        </p:spPr>
        <p:style>
          <a:lnRef idx="2">
            <a:schemeClr val="accent3"/>
          </a:lnRef>
          <a:fillRef idx="1">
            <a:schemeClr val="lt1"/>
          </a:fillRef>
          <a:effectRef idx="0">
            <a:schemeClr val="accent3"/>
          </a:effectRef>
          <a:fontRef idx="minor">
            <a:schemeClr val="dk1"/>
          </a:fontRef>
        </p:style>
        <p:txBody>
          <a:bodyPr>
            <a:normAutofit fontScale="92500" lnSpcReduction="20000"/>
          </a:bodyPr>
          <a:lstStyle/>
          <a:p>
            <a:pPr marL="0" indent="0">
              <a:buNone/>
            </a:pPr>
            <a:r>
              <a:rPr lang="en-US" dirty="0"/>
              <a:t>Oct2018</a:t>
            </a:r>
            <a:r>
              <a:rPr lang="en-US" dirty="0">
                <a:sym typeface="Wingdings" panose="05000000000000000000" pitchFamily="2" charset="2"/>
              </a:rPr>
              <a:t></a:t>
            </a:r>
            <a:r>
              <a:rPr lang="en-US" dirty="0"/>
              <a:t>2019:</a:t>
            </a:r>
          </a:p>
          <a:p>
            <a:pPr marL="0" indent="0">
              <a:buNone/>
            </a:pPr>
            <a:r>
              <a:rPr lang="en-US" dirty="0"/>
              <a:t>23 authors</a:t>
            </a:r>
          </a:p>
          <a:p>
            <a:pPr marL="0" indent="0">
              <a:buNone/>
            </a:pPr>
            <a:r>
              <a:rPr lang="en-US" dirty="0"/>
              <a:t>11 data sources</a:t>
            </a:r>
          </a:p>
        </p:txBody>
      </p:sp>
    </p:spTree>
    <p:extLst>
      <p:ext uri="{BB962C8B-B14F-4D97-AF65-F5344CB8AC3E}">
        <p14:creationId xmlns:p14="http://schemas.microsoft.com/office/powerpoint/2010/main" val="4155179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uiExpand="1"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1950C5-62A0-401B-A6D3-7939AE8E87E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467600" y="1371600"/>
            <a:ext cx="3693021" cy="2769766"/>
          </a:xfrm>
          <a:prstGeom prst="rect">
            <a:avLst/>
          </a:prstGeom>
        </p:spPr>
      </p:pic>
      <p:sp>
        <p:nvSpPr>
          <p:cNvPr id="2" name="Title 1">
            <a:extLst>
              <a:ext uri="{FF2B5EF4-FFF2-40B4-BE49-F238E27FC236}">
                <a16:creationId xmlns:a16="http://schemas.microsoft.com/office/drawing/2014/main" id="{6B782AA6-B479-4244-864B-D526C543D8DF}"/>
              </a:ext>
            </a:extLst>
          </p:cNvPr>
          <p:cNvSpPr>
            <a:spLocks noGrp="1"/>
          </p:cNvSpPr>
          <p:nvPr>
            <p:ph type="title"/>
          </p:nvPr>
        </p:nvSpPr>
        <p:spPr/>
        <p:txBody>
          <a:bodyPr>
            <a:normAutofit fontScale="90000"/>
          </a:bodyPr>
          <a:lstStyle/>
          <a:p>
            <a:r>
              <a:rPr lang="en-US" dirty="0"/>
              <a:t>OHDSI in action:</a:t>
            </a:r>
            <a:br>
              <a:rPr lang="en-US" dirty="0"/>
            </a:br>
            <a:r>
              <a:rPr lang="en-US" dirty="0"/>
              <a:t>Oxford study-a-thon</a:t>
            </a:r>
          </a:p>
        </p:txBody>
      </p:sp>
      <p:pic>
        <p:nvPicPr>
          <p:cNvPr id="4" name="Picture 3">
            <a:extLst>
              <a:ext uri="{FF2B5EF4-FFF2-40B4-BE49-F238E27FC236}">
                <a16:creationId xmlns:a16="http://schemas.microsoft.com/office/drawing/2014/main" id="{DBB965BC-4F4D-4CD6-B4D2-BD4449BF6F20}"/>
              </a:ext>
            </a:extLst>
          </p:cNvPr>
          <p:cNvPicPr>
            <a:picLocks noChangeAspect="1"/>
          </p:cNvPicPr>
          <p:nvPr/>
        </p:nvPicPr>
        <p:blipFill>
          <a:blip r:embed="rId3"/>
          <a:stretch>
            <a:fillRect/>
          </a:stretch>
        </p:blipFill>
        <p:spPr>
          <a:xfrm>
            <a:off x="286193" y="1371600"/>
            <a:ext cx="6908800" cy="3886200"/>
          </a:xfrm>
          <a:prstGeom prst="rect">
            <a:avLst/>
          </a:prstGeom>
        </p:spPr>
      </p:pic>
      <p:sp>
        <p:nvSpPr>
          <p:cNvPr id="6" name="Content Placeholder 2">
            <a:extLst>
              <a:ext uri="{FF2B5EF4-FFF2-40B4-BE49-F238E27FC236}">
                <a16:creationId xmlns:a16="http://schemas.microsoft.com/office/drawing/2014/main" id="{DD52F3BA-D962-4FC8-9432-E4AAE5DFC3F9}"/>
              </a:ext>
            </a:extLst>
          </p:cNvPr>
          <p:cNvSpPr>
            <a:spLocks noGrp="1"/>
          </p:cNvSpPr>
          <p:nvPr>
            <p:ph idx="1"/>
          </p:nvPr>
        </p:nvSpPr>
        <p:spPr>
          <a:xfrm>
            <a:off x="1676399" y="4800600"/>
            <a:ext cx="3080193" cy="1752600"/>
          </a:xfrm>
        </p:spPr>
        <p:style>
          <a:lnRef idx="2">
            <a:schemeClr val="accent3"/>
          </a:lnRef>
          <a:fillRef idx="1">
            <a:schemeClr val="lt1"/>
          </a:fillRef>
          <a:effectRef idx="0">
            <a:schemeClr val="accent3"/>
          </a:effectRef>
          <a:fontRef idx="minor">
            <a:schemeClr val="dk1"/>
          </a:fontRef>
        </p:style>
        <p:txBody>
          <a:bodyPr>
            <a:noAutofit/>
          </a:bodyPr>
          <a:lstStyle/>
          <a:p>
            <a:pPr marL="0" indent="0" algn="ctr">
              <a:buNone/>
            </a:pPr>
            <a:r>
              <a:rPr lang="en-US" dirty="0"/>
              <a:t>Dec2018</a:t>
            </a:r>
            <a:r>
              <a:rPr lang="en-US" dirty="0">
                <a:sym typeface="Wingdings" panose="05000000000000000000" pitchFamily="2" charset="2"/>
              </a:rPr>
              <a:t></a:t>
            </a:r>
            <a:r>
              <a:rPr lang="en-US" dirty="0"/>
              <a:t>2019:</a:t>
            </a:r>
            <a:br>
              <a:rPr lang="en-US" dirty="0"/>
            </a:br>
            <a:r>
              <a:rPr lang="en-US" dirty="0"/>
              <a:t>26 authors</a:t>
            </a:r>
            <a:br>
              <a:rPr lang="en-US" dirty="0"/>
            </a:br>
            <a:r>
              <a:rPr lang="en-US" dirty="0"/>
              <a:t>5 sources</a:t>
            </a:r>
          </a:p>
        </p:txBody>
      </p:sp>
      <p:grpSp>
        <p:nvGrpSpPr>
          <p:cNvPr id="9" name="Group 8">
            <a:extLst>
              <a:ext uri="{FF2B5EF4-FFF2-40B4-BE49-F238E27FC236}">
                <a16:creationId xmlns:a16="http://schemas.microsoft.com/office/drawing/2014/main" id="{13980DFD-6154-477C-9A9E-E768EC6EA0E2}"/>
              </a:ext>
            </a:extLst>
          </p:cNvPr>
          <p:cNvGrpSpPr/>
          <p:nvPr/>
        </p:nvGrpSpPr>
        <p:grpSpPr>
          <a:xfrm>
            <a:off x="5029200" y="2275189"/>
            <a:ext cx="6991207" cy="4099179"/>
            <a:chOff x="5029200" y="2275189"/>
            <a:chExt cx="6991207" cy="4099179"/>
          </a:xfrm>
        </p:grpSpPr>
        <p:pic>
          <p:nvPicPr>
            <p:cNvPr id="5" name="Picture 4">
              <a:extLst>
                <a:ext uri="{FF2B5EF4-FFF2-40B4-BE49-F238E27FC236}">
                  <a16:creationId xmlns:a16="http://schemas.microsoft.com/office/drawing/2014/main" id="{EF2F1015-631B-4632-9EDF-3519A53CBF9B}"/>
                </a:ext>
              </a:extLst>
            </p:cNvPr>
            <p:cNvPicPr>
              <a:picLocks noChangeAspect="1"/>
            </p:cNvPicPr>
            <p:nvPr/>
          </p:nvPicPr>
          <p:blipFill>
            <a:blip r:embed="rId4"/>
            <a:stretch>
              <a:fillRect/>
            </a:stretch>
          </p:blipFill>
          <p:spPr>
            <a:xfrm>
              <a:off x="5029200" y="2275189"/>
              <a:ext cx="6991207" cy="4099179"/>
            </a:xfrm>
            <a:prstGeom prst="rect">
              <a:avLst/>
            </a:prstGeom>
          </p:spPr>
        </p:pic>
        <p:pic>
          <p:nvPicPr>
            <p:cNvPr id="8" name="Picture 7">
              <a:extLst>
                <a:ext uri="{FF2B5EF4-FFF2-40B4-BE49-F238E27FC236}">
                  <a16:creationId xmlns:a16="http://schemas.microsoft.com/office/drawing/2014/main" id="{CD7C3E19-35FF-4B97-B79B-729068C38003}"/>
                </a:ext>
              </a:extLst>
            </p:cNvPr>
            <p:cNvPicPr>
              <a:picLocks noChangeAspect="1"/>
            </p:cNvPicPr>
            <p:nvPr/>
          </p:nvPicPr>
          <p:blipFill>
            <a:blip r:embed="rId5"/>
            <a:stretch>
              <a:fillRect/>
            </a:stretch>
          </p:blipFill>
          <p:spPr>
            <a:xfrm>
              <a:off x="5095735" y="2362200"/>
              <a:ext cx="3080822" cy="1116240"/>
            </a:xfrm>
            <a:prstGeom prst="rect">
              <a:avLst/>
            </a:prstGeom>
          </p:spPr>
        </p:pic>
      </p:grpSp>
    </p:spTree>
    <p:extLst>
      <p:ext uri="{BB962C8B-B14F-4D97-AF65-F5344CB8AC3E}">
        <p14:creationId xmlns:p14="http://schemas.microsoft.com/office/powerpoint/2010/main" val="188481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28416-4C7B-4B39-A1ED-C1CA64BD47B9}"/>
              </a:ext>
            </a:extLst>
          </p:cNvPr>
          <p:cNvSpPr>
            <a:spLocks noGrp="1"/>
          </p:cNvSpPr>
          <p:nvPr>
            <p:ph type="title"/>
          </p:nvPr>
        </p:nvSpPr>
        <p:spPr/>
        <p:txBody>
          <a:bodyPr>
            <a:normAutofit fontScale="90000"/>
          </a:bodyPr>
          <a:lstStyle/>
          <a:p>
            <a:r>
              <a:rPr lang="en-US" dirty="0"/>
              <a:t>OHDSI in Action:</a:t>
            </a:r>
            <a:br>
              <a:rPr lang="en-US" dirty="0"/>
            </a:br>
            <a:r>
              <a:rPr lang="en-US" dirty="0"/>
              <a:t>Book of OHDSI</a:t>
            </a:r>
          </a:p>
        </p:txBody>
      </p:sp>
      <p:pic>
        <p:nvPicPr>
          <p:cNvPr id="1026" name="Picture 2" descr="Cover image">
            <a:extLst>
              <a:ext uri="{FF2B5EF4-FFF2-40B4-BE49-F238E27FC236}">
                <a16:creationId xmlns:a16="http://schemas.microsoft.com/office/drawing/2014/main" id="{0F01EA9D-300E-4976-8441-E76D3434AFB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219200"/>
            <a:ext cx="3200400" cy="51206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502F15E-6C31-431E-AFE6-A1D36136D992}"/>
              </a:ext>
            </a:extLst>
          </p:cNvPr>
          <p:cNvPicPr>
            <a:picLocks noChangeAspect="1"/>
          </p:cNvPicPr>
          <p:nvPr/>
        </p:nvPicPr>
        <p:blipFill>
          <a:blip r:embed="rId3"/>
          <a:stretch>
            <a:fillRect/>
          </a:stretch>
        </p:blipFill>
        <p:spPr>
          <a:xfrm>
            <a:off x="3581400" y="1238747"/>
            <a:ext cx="5791199" cy="5101093"/>
          </a:xfrm>
          <a:prstGeom prst="rect">
            <a:avLst/>
          </a:prstGeom>
        </p:spPr>
      </p:pic>
      <p:sp>
        <p:nvSpPr>
          <p:cNvPr id="6" name="Content Placeholder 2">
            <a:extLst>
              <a:ext uri="{FF2B5EF4-FFF2-40B4-BE49-F238E27FC236}">
                <a16:creationId xmlns:a16="http://schemas.microsoft.com/office/drawing/2014/main" id="{58835F2B-0432-4968-B575-A43594C28D8E}"/>
              </a:ext>
            </a:extLst>
          </p:cNvPr>
          <p:cNvSpPr>
            <a:spLocks noGrp="1"/>
          </p:cNvSpPr>
          <p:nvPr>
            <p:ph idx="1"/>
          </p:nvPr>
        </p:nvSpPr>
        <p:spPr>
          <a:xfrm>
            <a:off x="4191000" y="4191000"/>
            <a:ext cx="3276600" cy="1142999"/>
          </a:xfrm>
        </p:spPr>
        <p:style>
          <a:lnRef idx="2">
            <a:schemeClr val="accent3"/>
          </a:lnRef>
          <a:fillRef idx="1">
            <a:schemeClr val="lt1"/>
          </a:fillRef>
          <a:effectRef idx="0">
            <a:schemeClr val="accent3"/>
          </a:effectRef>
          <a:fontRef idx="minor">
            <a:schemeClr val="dk1"/>
          </a:fontRef>
        </p:style>
        <p:txBody>
          <a:bodyPr>
            <a:normAutofit/>
          </a:bodyPr>
          <a:lstStyle/>
          <a:p>
            <a:pPr marL="0" indent="0" algn="ctr">
              <a:buNone/>
            </a:pPr>
            <a:r>
              <a:rPr lang="en-US" dirty="0"/>
              <a:t>2019:</a:t>
            </a:r>
            <a:br>
              <a:rPr lang="en-US" dirty="0"/>
            </a:br>
            <a:r>
              <a:rPr lang="en-US" dirty="0"/>
              <a:t>56 contributors!</a:t>
            </a:r>
          </a:p>
        </p:txBody>
      </p:sp>
      <p:pic>
        <p:nvPicPr>
          <p:cNvPr id="3" name="Picture 2">
            <a:extLst>
              <a:ext uri="{FF2B5EF4-FFF2-40B4-BE49-F238E27FC236}">
                <a16:creationId xmlns:a16="http://schemas.microsoft.com/office/drawing/2014/main" id="{84483CD7-592B-41FA-858F-E69A3503F0E4}"/>
              </a:ext>
            </a:extLst>
          </p:cNvPr>
          <p:cNvPicPr>
            <a:picLocks noChangeAspect="1"/>
          </p:cNvPicPr>
          <p:nvPr/>
        </p:nvPicPr>
        <p:blipFill>
          <a:blip r:embed="rId4"/>
          <a:stretch>
            <a:fillRect/>
          </a:stretch>
        </p:blipFill>
        <p:spPr>
          <a:xfrm>
            <a:off x="8025809" y="1263556"/>
            <a:ext cx="3962400" cy="5024411"/>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11238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9278E-07A6-43AE-BB33-6C0F727B9635}"/>
              </a:ext>
            </a:extLst>
          </p:cNvPr>
          <p:cNvSpPr>
            <a:spLocks noGrp="1"/>
          </p:cNvSpPr>
          <p:nvPr>
            <p:ph type="title"/>
          </p:nvPr>
        </p:nvSpPr>
        <p:spPr/>
        <p:txBody>
          <a:bodyPr/>
          <a:lstStyle/>
          <a:p>
            <a:r>
              <a:rPr lang="en-US" dirty="0"/>
              <a:t>Why do we need more collaboration? </a:t>
            </a:r>
          </a:p>
        </p:txBody>
      </p:sp>
      <p:sp>
        <p:nvSpPr>
          <p:cNvPr id="3" name="Content Placeholder 2">
            <a:extLst>
              <a:ext uri="{FF2B5EF4-FFF2-40B4-BE49-F238E27FC236}">
                <a16:creationId xmlns:a16="http://schemas.microsoft.com/office/drawing/2014/main" id="{BFD6E87B-7DF7-4203-A1E8-7142A58A4810}"/>
              </a:ext>
            </a:extLst>
          </p:cNvPr>
          <p:cNvSpPr>
            <a:spLocks noGrp="1"/>
          </p:cNvSpPr>
          <p:nvPr>
            <p:ph idx="1"/>
          </p:nvPr>
        </p:nvSpPr>
        <p:spPr/>
        <p:txBody>
          <a:bodyPr>
            <a:normAutofit fontScale="92500" lnSpcReduction="10000"/>
          </a:bodyPr>
          <a:lstStyle/>
          <a:p>
            <a:r>
              <a:rPr lang="en-US" dirty="0"/>
              <a:t>We want to learn from as many data sources as the world as possible  (replicability, generalizability, heterogeneity)</a:t>
            </a:r>
          </a:p>
          <a:p>
            <a:pPr lvl="1"/>
            <a:r>
              <a:rPr lang="en-US" dirty="0"/>
              <a:t>Each data partner contributes source data understanding and shares in interpreting their results in the context of the entire network</a:t>
            </a:r>
          </a:p>
          <a:p>
            <a:r>
              <a:rPr lang="en-US" dirty="0"/>
              <a:t>As we grow the number of data partners, it is likely that the number of patient records per source will become smaller, which introduces new methodological challenges to overcome </a:t>
            </a:r>
            <a:r>
              <a:rPr lang="en-US" dirty="0">
                <a:sym typeface="Wingdings" panose="05000000000000000000" pitchFamily="2" charset="2"/>
              </a:rPr>
              <a:t> METIS</a:t>
            </a:r>
            <a:endParaRPr lang="en-US" dirty="0"/>
          </a:p>
          <a:p>
            <a:r>
              <a:rPr lang="en-US" dirty="0"/>
              <a:t>Large scale evidence generation requires large scale collaboration for interpretation</a:t>
            </a:r>
          </a:p>
          <a:p>
            <a:pPr lvl="1"/>
            <a:r>
              <a:rPr lang="en-US" dirty="0"/>
              <a:t>LEGEND : One causal evidence system </a:t>
            </a:r>
            <a:r>
              <a:rPr lang="en-US" dirty="0">
                <a:sym typeface="Wingdings" panose="05000000000000000000" pitchFamily="2" charset="2"/>
              </a:rPr>
              <a:t> Many clinical insights to inform different health decisions</a:t>
            </a:r>
            <a:endParaRPr lang="en-US" dirty="0"/>
          </a:p>
          <a:p>
            <a:pPr lvl="1"/>
            <a:endParaRPr lang="en-US" dirty="0"/>
          </a:p>
        </p:txBody>
      </p:sp>
    </p:spTree>
    <p:extLst>
      <p:ext uri="{BB962C8B-B14F-4D97-AF65-F5344CB8AC3E}">
        <p14:creationId xmlns:p14="http://schemas.microsoft.com/office/powerpoint/2010/main" val="2560733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Building the LHC of observational data science?</a:t>
            </a:r>
          </a:p>
        </p:txBody>
      </p:sp>
      <p:sp>
        <p:nvSpPr>
          <p:cNvPr id="4" name="Slide Number Placeholder 3"/>
          <p:cNvSpPr>
            <a:spLocks noGrp="1"/>
          </p:cNvSpPr>
          <p:nvPr>
            <p:ph type="sldNum" sz="quarter" idx="4"/>
          </p:nvPr>
        </p:nvSpPr>
        <p:spPr/>
        <p:txBody>
          <a:bodyPr/>
          <a:lstStyle/>
          <a:p>
            <a:fld id="{444583ED-F364-40B3-B25B-483B5033DFA3}" type="slidenum">
              <a:rPr lang="en-US" smtClean="0"/>
              <a:pPr/>
              <a:t>22</a:t>
            </a:fld>
            <a:endParaRPr lang="en-US" dirty="0"/>
          </a:p>
        </p:txBody>
      </p:sp>
      <p:pic>
        <p:nvPicPr>
          <p:cNvPr id="10243"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141" b="6308"/>
          <a:stretch/>
        </p:blipFill>
        <p:spPr bwMode="auto">
          <a:xfrm>
            <a:off x="2362200" y="1137784"/>
            <a:ext cx="7751109" cy="462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531FDDC4-EEEE-4583-AE67-20BA9A380AAA}"/>
              </a:ext>
            </a:extLst>
          </p:cNvPr>
          <p:cNvPicPr>
            <a:picLocks noChangeAspect="1"/>
          </p:cNvPicPr>
          <p:nvPr/>
        </p:nvPicPr>
        <p:blipFill>
          <a:blip r:embed="rId3"/>
          <a:stretch>
            <a:fillRect/>
          </a:stretch>
        </p:blipFill>
        <p:spPr>
          <a:xfrm>
            <a:off x="1143000" y="1097416"/>
            <a:ext cx="10332018" cy="5578022"/>
          </a:xfrm>
          <a:prstGeom prst="rect">
            <a:avLst/>
          </a:prstGeom>
        </p:spPr>
      </p:pic>
      <p:pic>
        <p:nvPicPr>
          <p:cNvPr id="5" name="Picture 4">
            <a:extLst>
              <a:ext uri="{FF2B5EF4-FFF2-40B4-BE49-F238E27FC236}">
                <a16:creationId xmlns:a16="http://schemas.microsoft.com/office/drawing/2014/main" id="{0963939B-C1EC-4324-85C7-FAAA4EFE500E}"/>
              </a:ext>
            </a:extLst>
          </p:cNvPr>
          <p:cNvPicPr>
            <a:picLocks noChangeAspect="1"/>
          </p:cNvPicPr>
          <p:nvPr/>
        </p:nvPicPr>
        <p:blipFill>
          <a:blip r:embed="rId4"/>
          <a:stretch>
            <a:fillRect/>
          </a:stretch>
        </p:blipFill>
        <p:spPr>
          <a:xfrm>
            <a:off x="571500" y="1549813"/>
            <a:ext cx="11049000" cy="5297554"/>
          </a:xfrm>
          <a:prstGeom prst="rect">
            <a:avLst/>
          </a:prstGeom>
        </p:spPr>
      </p:pic>
      <p:sp>
        <p:nvSpPr>
          <p:cNvPr id="6" name="Oval 5">
            <a:extLst>
              <a:ext uri="{FF2B5EF4-FFF2-40B4-BE49-F238E27FC236}">
                <a16:creationId xmlns:a16="http://schemas.microsoft.com/office/drawing/2014/main" id="{9C4F4616-BC8C-463D-830B-76F21B472237}"/>
              </a:ext>
            </a:extLst>
          </p:cNvPr>
          <p:cNvSpPr/>
          <p:nvPr/>
        </p:nvSpPr>
        <p:spPr>
          <a:xfrm>
            <a:off x="7162800" y="4648200"/>
            <a:ext cx="1752600" cy="457200"/>
          </a:xfrm>
          <a:prstGeom prst="ellipse">
            <a:avLst/>
          </a:prstGeom>
          <a:noFill/>
          <a:ln w="76200"/>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pic>
        <p:nvPicPr>
          <p:cNvPr id="7" name="Picture 6">
            <a:extLst>
              <a:ext uri="{FF2B5EF4-FFF2-40B4-BE49-F238E27FC236}">
                <a16:creationId xmlns:a16="http://schemas.microsoft.com/office/drawing/2014/main" id="{61593DAF-096D-4231-947B-6EA90FD30DE3}"/>
              </a:ext>
            </a:extLst>
          </p:cNvPr>
          <p:cNvPicPr>
            <a:picLocks noChangeAspect="1"/>
          </p:cNvPicPr>
          <p:nvPr/>
        </p:nvPicPr>
        <p:blipFill>
          <a:blip r:embed="rId5"/>
          <a:stretch>
            <a:fillRect/>
          </a:stretch>
        </p:blipFill>
        <p:spPr>
          <a:xfrm>
            <a:off x="571500" y="2105582"/>
            <a:ext cx="11010900" cy="5181219"/>
          </a:xfrm>
          <a:prstGeom prst="rect">
            <a:avLst/>
          </a:prstGeom>
        </p:spPr>
      </p:pic>
      <p:sp>
        <p:nvSpPr>
          <p:cNvPr id="9" name="Oval 8">
            <a:extLst>
              <a:ext uri="{FF2B5EF4-FFF2-40B4-BE49-F238E27FC236}">
                <a16:creationId xmlns:a16="http://schemas.microsoft.com/office/drawing/2014/main" id="{A8CF7EA8-3C00-4371-AB6D-A4F6C74D727B}"/>
              </a:ext>
            </a:extLst>
          </p:cNvPr>
          <p:cNvSpPr/>
          <p:nvPr/>
        </p:nvSpPr>
        <p:spPr>
          <a:xfrm>
            <a:off x="3124200" y="5073546"/>
            <a:ext cx="1752600" cy="457200"/>
          </a:xfrm>
          <a:prstGeom prst="ellipse">
            <a:avLst/>
          </a:prstGeom>
          <a:noFill/>
          <a:ln w="76200"/>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09920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6829D-BD3B-4CA8-8E83-CACDFB8B09BC}"/>
              </a:ext>
            </a:extLst>
          </p:cNvPr>
          <p:cNvSpPr>
            <a:spLocks noGrp="1"/>
          </p:cNvSpPr>
          <p:nvPr>
            <p:ph type="title"/>
          </p:nvPr>
        </p:nvSpPr>
        <p:spPr/>
        <p:txBody>
          <a:bodyPr>
            <a:normAutofit fontScale="90000"/>
          </a:bodyPr>
          <a:lstStyle/>
          <a:p>
            <a:r>
              <a:rPr lang="en-US" dirty="0"/>
              <a:t>What will be the research we do together that generates &gt;1000 co-author papers?</a:t>
            </a:r>
          </a:p>
        </p:txBody>
      </p:sp>
      <p:sp>
        <p:nvSpPr>
          <p:cNvPr id="3" name="Content Placeholder 2">
            <a:extLst>
              <a:ext uri="{FF2B5EF4-FFF2-40B4-BE49-F238E27FC236}">
                <a16:creationId xmlns:a16="http://schemas.microsoft.com/office/drawing/2014/main" id="{FB0B17C5-1CD0-48D2-8489-0E4114B5C746}"/>
              </a:ext>
            </a:extLst>
          </p:cNvPr>
          <p:cNvSpPr>
            <a:spLocks noGrp="1"/>
          </p:cNvSpPr>
          <p:nvPr>
            <p:ph idx="1"/>
          </p:nvPr>
        </p:nvSpPr>
        <p:spPr/>
        <p:txBody>
          <a:bodyPr>
            <a:normAutofit fontScale="85000" lnSpcReduction="20000"/>
          </a:bodyPr>
          <a:lstStyle/>
          <a:p>
            <a:r>
              <a:rPr lang="en-US" dirty="0"/>
              <a:t>Methods research:</a:t>
            </a:r>
          </a:p>
          <a:p>
            <a:pPr marL="400050" lvl="1" indent="0">
              <a:buNone/>
            </a:pPr>
            <a:r>
              <a:rPr lang="en-US" dirty="0"/>
              <a:t>“Examining data heterogeneity across a global health network”</a:t>
            </a:r>
          </a:p>
          <a:p>
            <a:pPr marL="400050" lvl="1" indent="0">
              <a:buNone/>
            </a:pPr>
            <a:r>
              <a:rPr lang="en-US" dirty="0"/>
              <a:t>“Development and evaluation of methods for integrating causal inference design and machine learning algorithms for patient-level estimation”</a:t>
            </a:r>
          </a:p>
          <a:p>
            <a:r>
              <a:rPr lang="en-US" dirty="0"/>
              <a:t>Open-source development:</a:t>
            </a:r>
          </a:p>
          <a:p>
            <a:pPr marL="400050" lvl="1" indent="0">
              <a:buNone/>
            </a:pPr>
            <a:r>
              <a:rPr lang="en-US" dirty="0"/>
              <a:t>“Implementation of a large-scale analytics ecosystem to enable evidence generation within health systems and across a global health network”</a:t>
            </a:r>
          </a:p>
          <a:p>
            <a:pPr marL="400050" lvl="1" indent="0">
              <a:buNone/>
            </a:pPr>
            <a:r>
              <a:rPr lang="en-US" dirty="0"/>
              <a:t>“Validation of a international phenotype library to define and identify disease across electronic health record systems”</a:t>
            </a:r>
          </a:p>
          <a:p>
            <a:r>
              <a:rPr lang="en-US" dirty="0"/>
              <a:t>Clinical applications:</a:t>
            </a:r>
          </a:p>
          <a:p>
            <a:pPr marL="400050" lvl="1" indent="0">
              <a:buNone/>
            </a:pPr>
            <a:r>
              <a:rPr lang="en-US" dirty="0"/>
              <a:t>“Characterization of disease incidence and treatment utilization patterns across the world”</a:t>
            </a:r>
          </a:p>
          <a:p>
            <a:pPr marL="400050" lvl="1" indent="0">
              <a:buNone/>
            </a:pPr>
            <a:r>
              <a:rPr lang="en-US" dirty="0"/>
              <a:t>“Comprehensive comparative safety and effectiveness of treatments for &lt;every disease&gt;: an OHDSI LEGEND study”</a:t>
            </a:r>
          </a:p>
          <a:p>
            <a:pPr marL="400050" lvl="1" indent="0">
              <a:buNone/>
            </a:pPr>
            <a:endParaRPr lang="en-US" dirty="0"/>
          </a:p>
          <a:p>
            <a:endParaRPr lang="en-US" dirty="0"/>
          </a:p>
        </p:txBody>
      </p:sp>
    </p:spTree>
    <p:extLst>
      <p:ext uri="{BB962C8B-B14F-4D97-AF65-F5344CB8AC3E}">
        <p14:creationId xmlns:p14="http://schemas.microsoft.com/office/powerpoint/2010/main" val="18420860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0E246-3E1D-4819-82C6-DCD2E50DB899}"/>
              </a:ext>
            </a:extLst>
          </p:cNvPr>
          <p:cNvSpPr>
            <a:spLocks noGrp="1"/>
          </p:cNvSpPr>
          <p:nvPr>
            <p:ph type="title"/>
          </p:nvPr>
        </p:nvSpPr>
        <p:spPr/>
        <p:txBody>
          <a:bodyPr/>
          <a:lstStyle/>
          <a:p>
            <a:r>
              <a:rPr lang="en-US" dirty="0"/>
              <a:t>OHDSI strategic priorities in 2020</a:t>
            </a:r>
          </a:p>
        </p:txBody>
      </p:sp>
      <p:sp>
        <p:nvSpPr>
          <p:cNvPr id="3" name="Content Placeholder 2">
            <a:extLst>
              <a:ext uri="{FF2B5EF4-FFF2-40B4-BE49-F238E27FC236}">
                <a16:creationId xmlns:a16="http://schemas.microsoft.com/office/drawing/2014/main" id="{C94CBD4A-2845-498D-B089-4F37E0A9A9E5}"/>
              </a:ext>
            </a:extLst>
          </p:cNvPr>
          <p:cNvSpPr>
            <a:spLocks noGrp="1"/>
          </p:cNvSpPr>
          <p:nvPr>
            <p:ph idx="1"/>
          </p:nvPr>
        </p:nvSpPr>
        <p:spPr>
          <a:xfrm>
            <a:off x="609600" y="1219201"/>
            <a:ext cx="11201400" cy="5486399"/>
          </a:xfrm>
        </p:spPr>
        <p:txBody>
          <a:bodyPr>
            <a:normAutofit fontScale="92500" lnSpcReduction="20000"/>
          </a:bodyPr>
          <a:lstStyle/>
          <a:p>
            <a:pPr marL="514350" indent="-514350">
              <a:buFont typeface="+mj-lt"/>
              <a:buAutoNum type="arabicPeriod"/>
            </a:pPr>
            <a:r>
              <a:rPr lang="en-US" sz="2400" dirty="0"/>
              <a:t>Finish publications from completed research before initiating new research</a:t>
            </a:r>
          </a:p>
          <a:p>
            <a:pPr marL="514350" indent="-514350">
              <a:buFont typeface="+mj-lt"/>
              <a:buAutoNum type="arabicPeriod"/>
            </a:pPr>
            <a:r>
              <a:rPr lang="en-US" sz="2400" dirty="0"/>
              <a:t>Execute the world’s largest network study – characterizing concept prevalence</a:t>
            </a:r>
          </a:p>
          <a:p>
            <a:pPr marL="914400" lvl="1" indent="-514350"/>
            <a:r>
              <a:rPr lang="en-US" sz="2400" dirty="0"/>
              <a:t>simple yet impactful research</a:t>
            </a:r>
          </a:p>
          <a:p>
            <a:pPr marL="914400" lvl="1" indent="-514350"/>
            <a:r>
              <a:rPr lang="en-US" sz="2400" dirty="0"/>
              <a:t>allow us to know who is (currently) interested and able to participate in network research moving forward</a:t>
            </a:r>
          </a:p>
          <a:p>
            <a:pPr marL="914400" lvl="1" indent="-514350"/>
            <a:r>
              <a:rPr lang="en-US" sz="2400" dirty="0"/>
              <a:t>target:   get &gt;67 of 133 databases participating</a:t>
            </a:r>
          </a:p>
          <a:p>
            <a:pPr marL="514350" indent="-514350">
              <a:buFont typeface="+mj-lt"/>
              <a:buAutoNum type="arabicPeriod"/>
            </a:pPr>
            <a:r>
              <a:rPr lang="en-US" sz="2400" dirty="0"/>
              <a:t>Collaboration on shared goals</a:t>
            </a:r>
          </a:p>
          <a:p>
            <a:pPr marL="914400" lvl="1" indent="-514350"/>
            <a:r>
              <a:rPr lang="en-US" sz="2400" dirty="0"/>
              <a:t>Phenotype library</a:t>
            </a:r>
          </a:p>
          <a:p>
            <a:pPr marL="914400" lvl="1" indent="-514350"/>
            <a:r>
              <a:rPr lang="en-US" sz="2400" dirty="0"/>
              <a:t>CDM documentation -  ETL conventions,  use guide </a:t>
            </a:r>
          </a:p>
          <a:p>
            <a:pPr marL="914400" lvl="1" indent="-514350"/>
            <a:r>
              <a:rPr lang="en-US" sz="2400" dirty="0"/>
              <a:t>Open-source development – expand community design, implementation and testing</a:t>
            </a:r>
          </a:p>
          <a:p>
            <a:pPr marL="514350" indent="-514350">
              <a:buFont typeface="+mj-lt"/>
              <a:buAutoNum type="arabicPeriod"/>
            </a:pPr>
            <a:r>
              <a:rPr lang="en-US" sz="2400" dirty="0"/>
              <a:t>Community Education through EHDEN Academy  </a:t>
            </a:r>
          </a:p>
          <a:p>
            <a:pPr marL="914400" lvl="1" indent="-514350"/>
            <a:r>
              <a:rPr lang="en-US" sz="2400" dirty="0"/>
              <a:t>more materials provided in public forum in structured curriculum</a:t>
            </a:r>
          </a:p>
          <a:p>
            <a:pPr marL="914400" lvl="1" indent="-514350"/>
            <a:r>
              <a:rPr lang="en-US" sz="2400" dirty="0"/>
              <a:t>less requirement of in-person tutorial sessions</a:t>
            </a:r>
          </a:p>
          <a:p>
            <a:pPr marL="914400" lvl="1" indent="-514350"/>
            <a:r>
              <a:rPr lang="en-US" sz="2400" dirty="0"/>
              <a:t>coordination of materials with EHDEN and Book of OHDSI</a:t>
            </a:r>
          </a:p>
          <a:p>
            <a:pPr marL="514350" indent="-514350">
              <a:buFont typeface="+mj-lt"/>
              <a:buAutoNum type="arabicPeriod"/>
            </a:pPr>
            <a:r>
              <a:rPr lang="en-US" sz="2400" dirty="0"/>
              <a:t>Cultivate other network studies which follow OHDSI best practices</a:t>
            </a:r>
          </a:p>
          <a:p>
            <a:endParaRPr lang="en-US" sz="2400" dirty="0"/>
          </a:p>
        </p:txBody>
      </p:sp>
    </p:spTree>
    <p:extLst>
      <p:ext uri="{BB962C8B-B14F-4D97-AF65-F5344CB8AC3E}">
        <p14:creationId xmlns:p14="http://schemas.microsoft.com/office/powerpoint/2010/main" val="369150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p:cNvSpPr/>
          <p:nvPr/>
        </p:nvSpPr>
        <p:spPr>
          <a:xfrm>
            <a:off x="3168002" y="1266702"/>
            <a:ext cx="2343705" cy="745671"/>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Methodological research</a:t>
            </a:r>
          </a:p>
        </p:txBody>
      </p:sp>
      <p:sp>
        <p:nvSpPr>
          <p:cNvPr id="7" name="Chevron 6"/>
          <p:cNvSpPr/>
          <p:nvPr/>
        </p:nvSpPr>
        <p:spPr>
          <a:xfrm>
            <a:off x="5445419" y="1263497"/>
            <a:ext cx="2343705" cy="745671"/>
          </a:xfrm>
          <a:prstGeom prst="chevr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Open-source analytics development</a:t>
            </a:r>
          </a:p>
        </p:txBody>
      </p:sp>
      <p:sp>
        <p:nvSpPr>
          <p:cNvPr id="12" name="Chevron 11"/>
          <p:cNvSpPr/>
          <p:nvPr/>
        </p:nvSpPr>
        <p:spPr>
          <a:xfrm>
            <a:off x="7749470" y="1264979"/>
            <a:ext cx="2338305" cy="745671"/>
          </a:xfrm>
          <a:prstGeom prst="chevr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Clinical applications</a:t>
            </a:r>
          </a:p>
        </p:txBody>
      </p:sp>
      <p:sp>
        <p:nvSpPr>
          <p:cNvPr id="16" name="Pentagon 15"/>
          <p:cNvSpPr/>
          <p:nvPr/>
        </p:nvSpPr>
        <p:spPr>
          <a:xfrm rot="5400000">
            <a:off x="1934904" y="1798573"/>
            <a:ext cx="881742" cy="1406165"/>
          </a:xfrm>
          <a:prstGeom prst="homePlate">
            <a:avLst>
              <a:gd name="adj" fmla="val 23457"/>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white"/>
                </a:solidFill>
              </a:rPr>
              <a:t>Observational data management</a:t>
            </a:r>
          </a:p>
        </p:txBody>
      </p:sp>
      <p:sp>
        <p:nvSpPr>
          <p:cNvPr id="17" name="Chevron 16"/>
          <p:cNvSpPr/>
          <p:nvPr/>
        </p:nvSpPr>
        <p:spPr>
          <a:xfrm rot="5400000">
            <a:off x="1858708" y="3680164"/>
            <a:ext cx="1077686" cy="1406165"/>
          </a:xfrm>
          <a:prstGeom prst="chevron">
            <a:avLst>
              <a:gd name="adj" fmla="val 20108"/>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white"/>
                </a:solidFill>
              </a:rPr>
              <a:t>Population-level estimation</a:t>
            </a:r>
          </a:p>
        </p:txBody>
      </p:sp>
      <p:sp>
        <p:nvSpPr>
          <p:cNvPr id="18" name="Chevron 17"/>
          <p:cNvSpPr/>
          <p:nvPr/>
        </p:nvSpPr>
        <p:spPr>
          <a:xfrm rot="5400000">
            <a:off x="1858708" y="4695066"/>
            <a:ext cx="1077686" cy="1406165"/>
          </a:xfrm>
          <a:prstGeom prst="chevron">
            <a:avLst>
              <a:gd name="adj" fmla="val 20108"/>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black"/>
                </a:solidFill>
              </a:rPr>
              <a:t>Patient-level prediction</a:t>
            </a:r>
          </a:p>
        </p:txBody>
      </p:sp>
      <p:sp>
        <p:nvSpPr>
          <p:cNvPr id="27" name="Chevron 26"/>
          <p:cNvSpPr/>
          <p:nvPr/>
        </p:nvSpPr>
        <p:spPr>
          <a:xfrm rot="5400000">
            <a:off x="1853308" y="2695366"/>
            <a:ext cx="1077686" cy="1406165"/>
          </a:xfrm>
          <a:prstGeom prst="chevron">
            <a:avLst>
              <a:gd name="adj" fmla="val 20108"/>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350" dirty="0">
                <a:solidFill>
                  <a:prstClr val="white"/>
                </a:solidFill>
              </a:rPr>
              <a:t>Clinical characterization</a:t>
            </a:r>
          </a:p>
        </p:txBody>
      </p:sp>
      <p:sp>
        <p:nvSpPr>
          <p:cNvPr id="6" name="Title 5"/>
          <p:cNvSpPr>
            <a:spLocks noGrp="1"/>
          </p:cNvSpPr>
          <p:nvPr>
            <p:ph type="title"/>
          </p:nvPr>
        </p:nvSpPr>
        <p:spPr>
          <a:xfrm>
            <a:off x="2590800" y="76200"/>
            <a:ext cx="8058150" cy="1143000"/>
          </a:xfrm>
        </p:spPr>
        <p:txBody>
          <a:bodyPr>
            <a:normAutofit fontScale="90000"/>
          </a:bodyPr>
          <a:lstStyle/>
          <a:p>
            <a:r>
              <a:rPr lang="en-US" dirty="0"/>
              <a:t>OHDSI’s areas of focus:</a:t>
            </a:r>
            <a:br>
              <a:rPr lang="en-US" dirty="0"/>
            </a:br>
            <a:r>
              <a:rPr lang="en-US" dirty="0"/>
              <a:t>Continuing our journey in 2020…</a:t>
            </a:r>
          </a:p>
        </p:txBody>
      </p:sp>
      <p:sp>
        <p:nvSpPr>
          <p:cNvPr id="2" name="TextBox 1"/>
          <p:cNvSpPr txBox="1"/>
          <p:nvPr/>
        </p:nvSpPr>
        <p:spPr>
          <a:xfrm>
            <a:off x="3276600" y="2059875"/>
            <a:ext cx="8058150" cy="4154984"/>
          </a:xfrm>
          <a:prstGeom prst="rect">
            <a:avLst/>
          </a:prstGeom>
          <a:noFill/>
        </p:spPr>
        <p:txBody>
          <a:bodyPr wrap="square" rtlCol="0">
            <a:spAutoFit/>
          </a:bodyPr>
          <a:lstStyle/>
          <a:p>
            <a:pPr marL="285750" indent="-285750">
              <a:buFont typeface="Arial" panose="020B0604020202020204" pitchFamily="34" charset="0"/>
              <a:buChar char="•"/>
            </a:pPr>
            <a:r>
              <a:rPr lang="en-US" sz="2400" b="1" dirty="0"/>
              <a:t>Evidence generation and dissemination:  Evolve from promising proof-of-concept to impactful production</a:t>
            </a:r>
          </a:p>
          <a:p>
            <a:pPr marL="285750" indent="-285750">
              <a:buFont typeface="Arial" panose="020B0604020202020204" pitchFamily="34" charset="0"/>
              <a:buChar char="•"/>
            </a:pPr>
            <a:r>
              <a:rPr lang="en-US" sz="2400" dirty="0"/>
              <a:t>Expand engagement of the OHDSI data network in the evidence generation process, starting with characterization of concept prevalence</a:t>
            </a:r>
          </a:p>
          <a:p>
            <a:pPr marL="285750" indent="-285750">
              <a:buFont typeface="Arial" panose="020B0604020202020204" pitchFamily="34" charset="0"/>
              <a:buChar char="•"/>
            </a:pPr>
            <a:r>
              <a:rPr lang="en-US" sz="2400" dirty="0"/>
              <a:t>Increase adoption of existing community data standards through improved documentation on shared ETL conventions and user guide</a:t>
            </a:r>
          </a:p>
          <a:p>
            <a:pPr marL="285750" indent="-285750">
              <a:buFont typeface="Arial" panose="020B0604020202020204" pitchFamily="34" charset="0"/>
              <a:buChar char="•"/>
            </a:pPr>
            <a:r>
              <a:rPr lang="en-US" sz="2400" dirty="0"/>
              <a:t>Improve community connections between methods research, open-source development, and clinical applications to promote greater adoption of community best practices</a:t>
            </a:r>
          </a:p>
        </p:txBody>
      </p:sp>
    </p:spTree>
    <p:extLst>
      <p:ext uri="{BB962C8B-B14F-4D97-AF65-F5344CB8AC3E}">
        <p14:creationId xmlns:p14="http://schemas.microsoft.com/office/powerpoint/2010/main" val="1726525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6A4F-E40F-49D1-9718-9FBCF2B8B82B}"/>
              </a:ext>
            </a:extLst>
          </p:cNvPr>
          <p:cNvSpPr>
            <a:spLocks noGrp="1"/>
          </p:cNvSpPr>
          <p:nvPr>
            <p:ph type="title"/>
          </p:nvPr>
        </p:nvSpPr>
        <p:spPr/>
        <p:txBody>
          <a:bodyPr/>
          <a:lstStyle/>
          <a:p>
            <a:r>
              <a:rPr lang="en-US" dirty="0"/>
              <a:t>OHDSI Collaboration activities in 2020</a:t>
            </a:r>
          </a:p>
        </p:txBody>
      </p:sp>
      <p:sp>
        <p:nvSpPr>
          <p:cNvPr id="3" name="Content Placeholder 2">
            <a:extLst>
              <a:ext uri="{FF2B5EF4-FFF2-40B4-BE49-F238E27FC236}">
                <a16:creationId xmlns:a16="http://schemas.microsoft.com/office/drawing/2014/main" id="{01AE9920-3516-4BCD-8902-A500E2C89653}"/>
              </a:ext>
            </a:extLst>
          </p:cNvPr>
          <p:cNvSpPr>
            <a:spLocks noGrp="1"/>
          </p:cNvSpPr>
          <p:nvPr>
            <p:ph idx="1"/>
          </p:nvPr>
        </p:nvSpPr>
        <p:spPr/>
        <p:txBody>
          <a:bodyPr>
            <a:normAutofit fontScale="92500" lnSpcReduction="20000"/>
          </a:bodyPr>
          <a:lstStyle/>
          <a:p>
            <a:pPr marL="0" indent="0">
              <a:buNone/>
            </a:pPr>
            <a:r>
              <a:rPr lang="en-US" dirty="0"/>
              <a:t>OHDSI events on the books:</a:t>
            </a:r>
          </a:p>
          <a:p>
            <a:r>
              <a:rPr lang="en-US" dirty="0"/>
              <a:t>EHDEN Study-a-thon – Barcelona ESP  Jan13-18</a:t>
            </a:r>
          </a:p>
          <a:p>
            <a:r>
              <a:rPr lang="en-US" dirty="0"/>
              <a:t>CMS AI Health Outcomes Challenge</a:t>
            </a:r>
          </a:p>
          <a:p>
            <a:r>
              <a:rPr lang="en-US" dirty="0"/>
              <a:t>OHDSI Europe – Oxford UK Mar27-29</a:t>
            </a:r>
          </a:p>
          <a:p>
            <a:r>
              <a:rPr lang="en-US" dirty="0"/>
              <a:t>OHDSI US  - Bethesda MD Oct 18-21</a:t>
            </a:r>
          </a:p>
          <a:p>
            <a:endParaRPr lang="en-US" dirty="0"/>
          </a:p>
          <a:p>
            <a:pPr marL="0" indent="0">
              <a:buNone/>
            </a:pPr>
            <a:r>
              <a:rPr lang="en-US" dirty="0"/>
              <a:t>Face-to-face sessions being considered:</a:t>
            </a:r>
          </a:p>
          <a:p>
            <a:r>
              <a:rPr lang="en-US" dirty="0"/>
              <a:t>Phenotype development and validation</a:t>
            </a:r>
          </a:p>
          <a:p>
            <a:r>
              <a:rPr lang="en-US" dirty="0"/>
              <a:t>ATLAS design-a-thon</a:t>
            </a:r>
          </a:p>
          <a:p>
            <a:r>
              <a:rPr lang="en-US" dirty="0"/>
              <a:t>OHDSI Asia</a:t>
            </a:r>
          </a:p>
          <a:p>
            <a:pPr marL="0" indent="0">
              <a:buNone/>
            </a:pPr>
            <a:endParaRPr lang="en-US" dirty="0"/>
          </a:p>
          <a:p>
            <a:endParaRPr lang="en-US" dirty="0"/>
          </a:p>
        </p:txBody>
      </p:sp>
    </p:spTree>
    <p:extLst>
      <p:ext uri="{BB962C8B-B14F-4D97-AF65-F5344CB8AC3E}">
        <p14:creationId xmlns:p14="http://schemas.microsoft.com/office/powerpoint/2010/main" val="2228865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D741D-6BA7-4702-A1AB-03CE2A828B15}"/>
              </a:ext>
            </a:extLst>
          </p:cNvPr>
          <p:cNvSpPr>
            <a:spLocks noGrp="1"/>
          </p:cNvSpPr>
          <p:nvPr>
            <p:ph type="title"/>
          </p:nvPr>
        </p:nvSpPr>
        <p:spPr/>
        <p:txBody>
          <a:bodyPr/>
          <a:lstStyle/>
          <a:p>
            <a:r>
              <a:rPr lang="en-US" dirty="0"/>
              <a:t>Join the journey</a:t>
            </a:r>
          </a:p>
        </p:txBody>
      </p:sp>
      <p:sp>
        <p:nvSpPr>
          <p:cNvPr id="3" name="Content Placeholder 2">
            <a:extLst>
              <a:ext uri="{FF2B5EF4-FFF2-40B4-BE49-F238E27FC236}">
                <a16:creationId xmlns:a16="http://schemas.microsoft.com/office/drawing/2014/main" id="{03512E5B-DD99-42C7-BCA0-E74A1B0E797E}"/>
              </a:ext>
            </a:extLst>
          </p:cNvPr>
          <p:cNvSpPr>
            <a:spLocks noGrp="1"/>
          </p:cNvSpPr>
          <p:nvPr>
            <p:ph idx="1"/>
          </p:nvPr>
        </p:nvSpPr>
        <p:spPr>
          <a:xfrm>
            <a:off x="1981200" y="1484785"/>
            <a:ext cx="8229600" cy="4641379"/>
          </a:xfrm>
        </p:spPr>
        <p:txBody>
          <a:bodyPr>
            <a:normAutofit lnSpcReduction="10000"/>
          </a:bodyPr>
          <a:lstStyle/>
          <a:p>
            <a:pPr marL="0" indent="0">
              <a:buNone/>
            </a:pPr>
            <a:endParaRPr lang="en-US" dirty="0"/>
          </a:p>
          <a:p>
            <a:pPr marL="0" indent="0">
              <a:buNone/>
            </a:pPr>
            <a:endParaRPr lang="en-US" dirty="0"/>
          </a:p>
          <a:p>
            <a:pPr marL="0" indent="0">
              <a:buNone/>
            </a:pPr>
            <a:r>
              <a:rPr lang="en-US" dirty="0"/>
              <a:t>More info: ohdsi.org</a:t>
            </a:r>
          </a:p>
          <a:p>
            <a:pPr marL="0" indent="0">
              <a:buNone/>
            </a:pPr>
            <a:r>
              <a:rPr lang="en-US" dirty="0"/>
              <a:t>Discussion:  forums.ohdsi.org</a:t>
            </a:r>
          </a:p>
          <a:p>
            <a:pPr marL="0" indent="0">
              <a:buNone/>
            </a:pPr>
            <a:r>
              <a:rPr lang="en-US" dirty="0"/>
              <a:t>Code: github.com/OHDSI</a:t>
            </a:r>
          </a:p>
          <a:p>
            <a:pPr marL="0" indent="0">
              <a:buNone/>
            </a:pPr>
            <a:endParaRPr lang="en-US" dirty="0"/>
          </a:p>
          <a:p>
            <a:pPr marL="0" indent="0">
              <a:buNone/>
            </a:pPr>
            <a:endParaRPr lang="en-US" dirty="0"/>
          </a:p>
          <a:p>
            <a:pPr marL="0" indent="0">
              <a:buNone/>
            </a:pPr>
            <a:r>
              <a:rPr lang="en-US" dirty="0"/>
              <a:t>contact@ohdsi.org</a:t>
            </a:r>
          </a:p>
        </p:txBody>
      </p:sp>
    </p:spTree>
    <p:extLst>
      <p:ext uri="{BB962C8B-B14F-4D97-AF65-F5344CB8AC3E}">
        <p14:creationId xmlns:p14="http://schemas.microsoft.com/office/powerpoint/2010/main" val="2145260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394</TotalTime>
  <Words>927</Words>
  <Application>Microsoft Office PowerPoint</Application>
  <PresentationFormat>Widescreen</PresentationFormat>
  <Paragraphs>141</Paragraphs>
  <Slides>27</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OHDSI Community in Action: Where have we been in 2019? Where should we go in 2020?</vt:lpstr>
      <vt:lpstr>OHDSI’s mission</vt:lpstr>
      <vt:lpstr>OHDSI’s areas of focus: Recapping our journey in 2019…</vt:lpstr>
      <vt:lpstr>Case Western Reserve University :  OHDSI face-to-face documentation-a-thon</vt:lpstr>
      <vt:lpstr>OHDSI China Symposium 2019</vt:lpstr>
      <vt:lpstr>The Journey From Data to Evidence OHDSI Europe 2019</vt:lpstr>
      <vt:lpstr>Fudan University – OHDSI tutorials</vt:lpstr>
      <vt:lpstr>OHDSI Korea – Study design datathon</vt:lpstr>
      <vt:lpstr>PowerPoint Presentation</vt:lpstr>
      <vt:lpstr>PowerPoint Presentation</vt:lpstr>
      <vt:lpstr>Building the LHC of observational data science?</vt:lpstr>
      <vt:lpstr>ICMJE guidelines</vt:lpstr>
      <vt:lpstr>OHDSI in action</vt:lpstr>
      <vt:lpstr>OHDSI in action: Treatment Pathways</vt:lpstr>
      <vt:lpstr>OHDSI in action: Safety surveillance</vt:lpstr>
      <vt:lpstr>OHDSI in action: Comparative effectiveness </vt:lpstr>
      <vt:lpstr>OHDSI in action: LEGEND-HTN</vt:lpstr>
      <vt:lpstr>OHDSI In Action: Patient-Level Prediction Live at OHDSI’18</vt:lpstr>
      <vt:lpstr>OHDSI in action: Oxford study-a-thon</vt:lpstr>
      <vt:lpstr>OHDSI in Action: Book of OHDSI</vt:lpstr>
      <vt:lpstr>Why do we need more collaboration? </vt:lpstr>
      <vt:lpstr>Building the LHC of observational data science?</vt:lpstr>
      <vt:lpstr>What will be the research we do together that generates &gt;1000 co-author papers?</vt:lpstr>
      <vt:lpstr>OHDSI strategic priorities in 2020</vt:lpstr>
      <vt:lpstr>OHDSI’s areas of focus: Continuing our journey in 2020…</vt:lpstr>
      <vt:lpstr>OHDSI Collaboration activities in 2020</vt:lpstr>
      <vt:lpstr>Join the journey</vt:lpstr>
    </vt:vector>
  </TitlesOfParts>
  <Company>Johnson &amp; Johnson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 Ryan</dc:creator>
  <cp:lastModifiedBy>Ryan, Patrick [JRDUS]</cp:lastModifiedBy>
  <cp:revision>41</cp:revision>
  <dcterms:created xsi:type="dcterms:W3CDTF">2013-12-30T14:14:20Z</dcterms:created>
  <dcterms:modified xsi:type="dcterms:W3CDTF">2019-12-17T16:50:47Z</dcterms:modified>
</cp:coreProperties>
</file>