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1269" r:id="rId3"/>
    <p:sldId id="1270" r:id="rId4"/>
    <p:sldId id="257" r:id="rId5"/>
    <p:sldId id="258" r:id="rId6"/>
    <p:sldId id="1271" r:id="rId7"/>
    <p:sldId id="1272" r:id="rId8"/>
    <p:sldId id="1278" r:id="rId9"/>
    <p:sldId id="1276" r:id="rId10"/>
    <p:sldId id="1273" r:id="rId11"/>
    <p:sldId id="512" r:id="rId12"/>
    <p:sldId id="542" r:id="rId13"/>
    <p:sldId id="1242" r:id="rId14"/>
    <p:sldId id="1240" r:id="rId15"/>
    <p:sldId id="690" r:id="rId16"/>
    <p:sldId id="1244" r:id="rId17"/>
    <p:sldId id="532" r:id="rId18"/>
    <p:sldId id="1274" r:id="rId19"/>
    <p:sldId id="1283" r:id="rId20"/>
    <p:sldId id="1284" r:id="rId21"/>
    <p:sldId id="1285" r:id="rId22"/>
    <p:sldId id="1277" r:id="rId23"/>
    <p:sldId id="1279" r:id="rId24"/>
    <p:sldId id="1280" r:id="rId25"/>
    <p:sldId id="1281" r:id="rId26"/>
    <p:sldId id="1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etzioni\AppData\Roaming\Microsoft\Excel\NY_medical%20expenditure2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Stage-specific survival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Localized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Sheet1!$A$3:$A$13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Sheet1!$B$3:$B$13</c:f>
              <c:numCache>
                <c:formatCode>0.00%</c:formatCode>
                <c:ptCount val="11"/>
                <c:pt idx="0" formatCode="General">
                  <c:v>1</c:v>
                </c:pt>
                <c:pt idx="1">
                  <c:v>0.996</c:v>
                </c:pt>
                <c:pt idx="2">
                  <c:v>0.98499999999999999</c:v>
                </c:pt>
                <c:pt idx="3">
                  <c:v>0.97199999999999998</c:v>
                </c:pt>
                <c:pt idx="4">
                  <c:v>0.96</c:v>
                </c:pt>
                <c:pt idx="5">
                  <c:v>0.95099999999999996</c:v>
                </c:pt>
                <c:pt idx="6">
                  <c:v>0.94199999999999995</c:v>
                </c:pt>
                <c:pt idx="7">
                  <c:v>0.93500000000000005</c:v>
                </c:pt>
                <c:pt idx="8">
                  <c:v>0.92900000000000005</c:v>
                </c:pt>
                <c:pt idx="9">
                  <c:v>0.92300000000000004</c:v>
                </c:pt>
                <c:pt idx="10">
                  <c:v>0.91800000000000004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8FE-4843-8C94-F413CAB428E2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Regional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Sheet1!$A$3:$A$13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Sheet1!$C$3:$C$13</c:f>
              <c:numCache>
                <c:formatCode>0.00%</c:formatCode>
                <c:ptCount val="11"/>
                <c:pt idx="0" formatCode="General">
                  <c:v>1</c:v>
                </c:pt>
                <c:pt idx="1">
                  <c:v>0.92700000000000005</c:v>
                </c:pt>
                <c:pt idx="2">
                  <c:v>0.81599999999999995</c:v>
                </c:pt>
                <c:pt idx="3">
                  <c:v>0.72899999999999998</c:v>
                </c:pt>
                <c:pt idx="4">
                  <c:v>0.67800000000000005</c:v>
                </c:pt>
                <c:pt idx="5">
                  <c:v>0.64100000000000001</c:v>
                </c:pt>
                <c:pt idx="6">
                  <c:v>0.61299999999999999</c:v>
                </c:pt>
                <c:pt idx="7">
                  <c:v>0.59199999999999997</c:v>
                </c:pt>
                <c:pt idx="8">
                  <c:v>0.57599999999999996</c:v>
                </c:pt>
                <c:pt idx="9">
                  <c:v>0.56100000000000005</c:v>
                </c:pt>
                <c:pt idx="10">
                  <c:v>0.55000000000000004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8FE-4843-8C94-F413CAB428E2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Distant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Sheet1!$A$3:$A$13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Sheet1!$D$3:$D$13</c:f>
              <c:numCache>
                <c:formatCode>0.00%</c:formatCode>
                <c:ptCount val="11"/>
                <c:pt idx="0" formatCode="General">
                  <c:v>1</c:v>
                </c:pt>
                <c:pt idx="1">
                  <c:v>0.436</c:v>
                </c:pt>
                <c:pt idx="2">
                  <c:v>0.31</c:v>
                </c:pt>
                <c:pt idx="3">
                  <c:v>0.251</c:v>
                </c:pt>
                <c:pt idx="4">
                  <c:v>0.217</c:v>
                </c:pt>
                <c:pt idx="5">
                  <c:v>0.19800000000000001</c:v>
                </c:pt>
                <c:pt idx="6">
                  <c:v>0.185</c:v>
                </c:pt>
                <c:pt idx="7">
                  <c:v>0.17599999999999999</c:v>
                </c:pt>
                <c:pt idx="8">
                  <c:v>0.17</c:v>
                </c:pt>
                <c:pt idx="9">
                  <c:v>0.16400000000000001</c:v>
                </c:pt>
                <c:pt idx="10">
                  <c:v>0.159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8FE-4843-8C94-F413CAB42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5817944"/>
        <c:axId val="485811712"/>
      </c:scatterChart>
      <c:valAx>
        <c:axId val="485817944"/>
        <c:scaling>
          <c:orientation val="minMax"/>
          <c:max val="1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811712"/>
        <c:crosses val="autoZero"/>
        <c:crossBetween val="midCat"/>
      </c:valAx>
      <c:valAx>
        <c:axId val="485811712"/>
        <c:scaling>
          <c:orientation val="minMax"/>
          <c:max val="1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817944"/>
        <c:crosses val="autoZero"/>
        <c:crossBetween val="midCat"/>
        <c:majorUnit val="0.2"/>
      </c:valAx>
      <c:spPr>
        <a:noFill/>
        <a:ln w="25400"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0ED02D-C34C-4D25-8AB9-B6AA3F76B3F9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7BC78C-C164-4209-AB38-45FA460F02AA}">
      <dgm:prSet phldrT="[Text]" custT="1"/>
      <dgm:spPr/>
      <dgm:t>
        <a:bodyPr/>
        <a:lstStyle/>
        <a:p>
          <a:r>
            <a:rPr lang="en-US" sz="2800" dirty="0" smtClean="0"/>
            <a:t> </a:t>
          </a:r>
          <a:endParaRPr lang="en-US" sz="2800" dirty="0"/>
        </a:p>
      </dgm:t>
    </dgm:pt>
    <dgm:pt modelId="{7FFE950C-13EC-4C1B-8B10-7E8FD4BEA4D7}" type="parTrans" cxnId="{76CBD997-FE8E-4816-A904-2662AD688CBC}">
      <dgm:prSet/>
      <dgm:spPr/>
      <dgm:t>
        <a:bodyPr/>
        <a:lstStyle/>
        <a:p>
          <a:endParaRPr lang="en-US" sz="2800"/>
        </a:p>
      </dgm:t>
    </dgm:pt>
    <dgm:pt modelId="{1E391759-C5FA-4E64-B70A-49A7B99C3D12}" type="sibTrans" cxnId="{76CBD997-FE8E-4816-A904-2662AD688CBC}">
      <dgm:prSet/>
      <dgm:spPr/>
      <dgm:t>
        <a:bodyPr/>
        <a:lstStyle/>
        <a:p>
          <a:endParaRPr lang="en-US" sz="2800"/>
        </a:p>
      </dgm:t>
    </dgm:pt>
    <dgm:pt modelId="{EFD6FD9B-2A69-4090-9E53-409D820B3C6D}">
      <dgm:prSet phldrT="[Text]" custT="1"/>
      <dgm:spPr/>
      <dgm:t>
        <a:bodyPr/>
        <a:lstStyle/>
        <a:p>
          <a:r>
            <a:rPr lang="en-US" sz="2800" dirty="0" smtClean="0"/>
            <a:t>Disease incidence by stage and type</a:t>
          </a:r>
          <a:endParaRPr lang="en-US" sz="2800" dirty="0"/>
        </a:p>
      </dgm:t>
    </dgm:pt>
    <dgm:pt modelId="{FD5F2643-E8E6-4910-B20F-BA4F022EE172}" type="parTrans" cxnId="{342D1C63-4A08-4C08-8369-5325D1BF9CAA}">
      <dgm:prSet/>
      <dgm:spPr/>
      <dgm:t>
        <a:bodyPr/>
        <a:lstStyle/>
        <a:p>
          <a:endParaRPr lang="en-US" sz="2800"/>
        </a:p>
      </dgm:t>
    </dgm:pt>
    <dgm:pt modelId="{97A42835-69AB-42F9-8E8C-3584B35171BC}" type="sibTrans" cxnId="{342D1C63-4A08-4C08-8369-5325D1BF9CAA}">
      <dgm:prSet/>
      <dgm:spPr/>
      <dgm:t>
        <a:bodyPr/>
        <a:lstStyle/>
        <a:p>
          <a:endParaRPr lang="en-US" sz="2800"/>
        </a:p>
      </dgm:t>
    </dgm:pt>
    <dgm:pt modelId="{5296ED74-6F75-48AD-BFE6-7FF938ADB7AB}">
      <dgm:prSet phldrT="[Text]" custT="1"/>
      <dgm:spPr/>
      <dgm:t>
        <a:bodyPr/>
        <a:lstStyle/>
        <a:p>
          <a:r>
            <a:rPr lang="en-US" sz="2800" dirty="0" smtClean="0"/>
            <a:t> </a:t>
          </a:r>
          <a:endParaRPr lang="en-US" sz="2800" dirty="0"/>
        </a:p>
      </dgm:t>
    </dgm:pt>
    <dgm:pt modelId="{9029DBE3-4C9A-4ED7-A9D3-E4E880AB3C87}" type="parTrans" cxnId="{38BDDC2C-B504-4890-B0D5-A26A265F858C}">
      <dgm:prSet/>
      <dgm:spPr/>
      <dgm:t>
        <a:bodyPr/>
        <a:lstStyle/>
        <a:p>
          <a:endParaRPr lang="en-US" sz="2800"/>
        </a:p>
      </dgm:t>
    </dgm:pt>
    <dgm:pt modelId="{9CFF5AC7-6790-40DB-8A2D-4A2E58C02F53}" type="sibTrans" cxnId="{38BDDC2C-B504-4890-B0D5-A26A265F858C}">
      <dgm:prSet/>
      <dgm:spPr/>
      <dgm:t>
        <a:bodyPr/>
        <a:lstStyle/>
        <a:p>
          <a:endParaRPr lang="en-US" sz="2800"/>
        </a:p>
      </dgm:t>
    </dgm:pt>
    <dgm:pt modelId="{E5435AAF-EE81-427F-A7B0-0FC96BA5070E}">
      <dgm:prSet phldrT="[Text]" custT="1"/>
      <dgm:spPr/>
      <dgm:t>
        <a:bodyPr/>
        <a:lstStyle/>
        <a:p>
          <a:r>
            <a:rPr lang="en-US" sz="2800" dirty="0" smtClean="0"/>
            <a:t>Survival without new treatments by stage and type</a:t>
          </a:r>
          <a:endParaRPr lang="en-US" sz="2800" dirty="0"/>
        </a:p>
      </dgm:t>
    </dgm:pt>
    <dgm:pt modelId="{19C0FE73-2E11-4574-BA33-AF0339868A49}" type="parTrans" cxnId="{BED37F40-759E-4D46-AB75-BF453CD93632}">
      <dgm:prSet/>
      <dgm:spPr/>
      <dgm:t>
        <a:bodyPr/>
        <a:lstStyle/>
        <a:p>
          <a:endParaRPr lang="en-US" sz="2800"/>
        </a:p>
      </dgm:t>
    </dgm:pt>
    <dgm:pt modelId="{4144F254-4798-4B7F-9BD9-D04FAC3559F0}" type="sibTrans" cxnId="{BED37F40-759E-4D46-AB75-BF453CD93632}">
      <dgm:prSet/>
      <dgm:spPr/>
      <dgm:t>
        <a:bodyPr/>
        <a:lstStyle/>
        <a:p>
          <a:endParaRPr lang="en-US" sz="2800"/>
        </a:p>
      </dgm:t>
    </dgm:pt>
    <dgm:pt modelId="{2C5F0CBA-4B41-42D8-8613-47F7435DB962}">
      <dgm:prSet phldrT="[Text]" custT="1"/>
      <dgm:spPr/>
      <dgm:t>
        <a:bodyPr/>
        <a:lstStyle/>
        <a:p>
          <a:r>
            <a:rPr lang="en-US" sz="2800" dirty="0" smtClean="0"/>
            <a:t> </a:t>
          </a:r>
          <a:endParaRPr lang="en-US" sz="2800" dirty="0"/>
        </a:p>
      </dgm:t>
    </dgm:pt>
    <dgm:pt modelId="{63547E69-7953-4788-B807-1786C45438DF}" type="parTrans" cxnId="{9ECF2F7F-89A3-4527-ACCF-98F8CDCA2B20}">
      <dgm:prSet/>
      <dgm:spPr/>
      <dgm:t>
        <a:bodyPr/>
        <a:lstStyle/>
        <a:p>
          <a:endParaRPr lang="en-US" sz="2800"/>
        </a:p>
      </dgm:t>
    </dgm:pt>
    <dgm:pt modelId="{49CE6FB5-9D93-4C9D-BB52-B654775C1AF8}" type="sibTrans" cxnId="{9ECF2F7F-89A3-4527-ACCF-98F8CDCA2B20}">
      <dgm:prSet/>
      <dgm:spPr/>
      <dgm:t>
        <a:bodyPr/>
        <a:lstStyle/>
        <a:p>
          <a:endParaRPr lang="en-US" sz="2800"/>
        </a:p>
      </dgm:t>
    </dgm:pt>
    <dgm:pt modelId="{E9576C07-91C7-4F76-9FB2-8B9FB5998CD5}">
      <dgm:prSet phldrT="[Text]" custT="1"/>
      <dgm:spPr/>
      <dgm:t>
        <a:bodyPr/>
        <a:lstStyle/>
        <a:p>
          <a:r>
            <a:rPr lang="en-US" sz="2400" b="0" dirty="0" smtClean="0"/>
            <a:t>Patterns and efficacy of new treatments</a:t>
          </a:r>
        </a:p>
        <a:p>
          <a:r>
            <a:rPr lang="en-US" sz="2400" b="0" dirty="0" smtClean="0"/>
            <a:t>Survival with new treatments by stage and type</a:t>
          </a:r>
        </a:p>
        <a:p>
          <a:endParaRPr lang="en-US" sz="2400" b="1" dirty="0"/>
        </a:p>
      </dgm:t>
    </dgm:pt>
    <dgm:pt modelId="{CB7C25A3-D156-4C1F-8A85-6A1069C0B746}" type="parTrans" cxnId="{2C458581-22B1-4CB7-B273-A722134AF077}">
      <dgm:prSet/>
      <dgm:spPr/>
      <dgm:t>
        <a:bodyPr/>
        <a:lstStyle/>
        <a:p>
          <a:endParaRPr lang="en-US" sz="2800"/>
        </a:p>
      </dgm:t>
    </dgm:pt>
    <dgm:pt modelId="{2B25AE0C-1C31-422E-9F8C-803760D31CE1}" type="sibTrans" cxnId="{2C458581-22B1-4CB7-B273-A722134AF077}">
      <dgm:prSet/>
      <dgm:spPr/>
      <dgm:t>
        <a:bodyPr/>
        <a:lstStyle/>
        <a:p>
          <a:endParaRPr lang="en-US" sz="2800"/>
        </a:p>
      </dgm:t>
    </dgm:pt>
    <dgm:pt modelId="{24B4000C-52B4-40A1-AAC7-BDF2428F320C}" type="pres">
      <dgm:prSet presAssocID="{F80ED02D-C34C-4D25-8AB9-B6AA3F76B3F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96929A-1318-4CDA-8D0D-736493FDAC72}" type="pres">
      <dgm:prSet presAssocID="{8E7BC78C-C164-4209-AB38-45FA460F02AA}" presName="compositeNode" presStyleCnt="0">
        <dgm:presLayoutVars>
          <dgm:bulletEnabled val="1"/>
        </dgm:presLayoutVars>
      </dgm:prSet>
      <dgm:spPr/>
    </dgm:pt>
    <dgm:pt modelId="{5DE6BBBC-F98D-49E0-B4EA-82489AA92CBF}" type="pres">
      <dgm:prSet presAssocID="{8E7BC78C-C164-4209-AB38-45FA460F02AA}" presName="bgRect" presStyleLbl="node1" presStyleIdx="0" presStyleCnt="3"/>
      <dgm:spPr/>
      <dgm:t>
        <a:bodyPr/>
        <a:lstStyle/>
        <a:p>
          <a:endParaRPr lang="en-US"/>
        </a:p>
      </dgm:t>
    </dgm:pt>
    <dgm:pt modelId="{E0A02E14-BEF9-4C2B-AC9E-A7D9AB8149F8}" type="pres">
      <dgm:prSet presAssocID="{8E7BC78C-C164-4209-AB38-45FA460F02AA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64C9FF-6715-4B90-B29F-D006CAC2FB9F}" type="pres">
      <dgm:prSet presAssocID="{8E7BC78C-C164-4209-AB38-45FA460F02AA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65F600-0A97-40FD-81F3-AE6C7A07B436}" type="pres">
      <dgm:prSet presAssocID="{1E391759-C5FA-4E64-B70A-49A7B99C3D12}" presName="hSp" presStyleCnt="0"/>
      <dgm:spPr/>
    </dgm:pt>
    <dgm:pt modelId="{42CEC723-237C-48AC-BF5E-F2373428EE37}" type="pres">
      <dgm:prSet presAssocID="{1E391759-C5FA-4E64-B70A-49A7B99C3D12}" presName="vProcSp" presStyleCnt="0"/>
      <dgm:spPr/>
    </dgm:pt>
    <dgm:pt modelId="{71DCFEEF-945E-4427-A2A8-3C98B1905E1F}" type="pres">
      <dgm:prSet presAssocID="{1E391759-C5FA-4E64-B70A-49A7B99C3D12}" presName="vSp1" presStyleCnt="0"/>
      <dgm:spPr/>
    </dgm:pt>
    <dgm:pt modelId="{AA1F48F6-4F19-42CA-8AFF-B4E387F9A5D7}" type="pres">
      <dgm:prSet presAssocID="{1E391759-C5FA-4E64-B70A-49A7B99C3D12}" presName="simulatedConn" presStyleLbl="solidFgAcc1" presStyleIdx="0" presStyleCnt="2"/>
      <dgm:spPr/>
    </dgm:pt>
    <dgm:pt modelId="{A53AF94A-384E-4B04-9B90-1DC7906AFF2E}" type="pres">
      <dgm:prSet presAssocID="{1E391759-C5FA-4E64-B70A-49A7B99C3D12}" presName="vSp2" presStyleCnt="0"/>
      <dgm:spPr/>
    </dgm:pt>
    <dgm:pt modelId="{ABFAF8A8-4065-45DA-83B1-83810E8DB7BD}" type="pres">
      <dgm:prSet presAssocID="{1E391759-C5FA-4E64-B70A-49A7B99C3D12}" presName="sibTrans" presStyleCnt="0"/>
      <dgm:spPr/>
    </dgm:pt>
    <dgm:pt modelId="{229A62C4-8FEB-4383-B720-B3CFE064D4BC}" type="pres">
      <dgm:prSet presAssocID="{5296ED74-6F75-48AD-BFE6-7FF938ADB7AB}" presName="compositeNode" presStyleCnt="0">
        <dgm:presLayoutVars>
          <dgm:bulletEnabled val="1"/>
        </dgm:presLayoutVars>
      </dgm:prSet>
      <dgm:spPr/>
    </dgm:pt>
    <dgm:pt modelId="{ACD23194-03B4-41B1-848A-0EB34EC68168}" type="pres">
      <dgm:prSet presAssocID="{5296ED74-6F75-48AD-BFE6-7FF938ADB7AB}" presName="bgRect" presStyleLbl="node1" presStyleIdx="1" presStyleCnt="3"/>
      <dgm:spPr/>
      <dgm:t>
        <a:bodyPr/>
        <a:lstStyle/>
        <a:p>
          <a:endParaRPr lang="en-US"/>
        </a:p>
      </dgm:t>
    </dgm:pt>
    <dgm:pt modelId="{96740927-03F5-4C8E-8140-26219F92963F}" type="pres">
      <dgm:prSet presAssocID="{5296ED74-6F75-48AD-BFE6-7FF938ADB7AB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F790E4-6C45-4CBE-A0EC-B7831E7324A9}" type="pres">
      <dgm:prSet presAssocID="{5296ED74-6F75-48AD-BFE6-7FF938ADB7AB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DCDBC8-0B86-40DC-A444-92C6576F3A07}" type="pres">
      <dgm:prSet presAssocID="{9CFF5AC7-6790-40DB-8A2D-4A2E58C02F53}" presName="hSp" presStyleCnt="0"/>
      <dgm:spPr/>
    </dgm:pt>
    <dgm:pt modelId="{2F38E1D3-DC81-4D75-9CB5-5E1A89F40835}" type="pres">
      <dgm:prSet presAssocID="{9CFF5AC7-6790-40DB-8A2D-4A2E58C02F53}" presName="vProcSp" presStyleCnt="0"/>
      <dgm:spPr/>
    </dgm:pt>
    <dgm:pt modelId="{9D6A065D-2F30-46C5-97B4-D3B03F59E4C2}" type="pres">
      <dgm:prSet presAssocID="{9CFF5AC7-6790-40DB-8A2D-4A2E58C02F53}" presName="vSp1" presStyleCnt="0"/>
      <dgm:spPr/>
    </dgm:pt>
    <dgm:pt modelId="{C87281EF-D273-4C82-AFAE-79F5924414EC}" type="pres">
      <dgm:prSet presAssocID="{9CFF5AC7-6790-40DB-8A2D-4A2E58C02F53}" presName="simulatedConn" presStyleLbl="solidFgAcc1" presStyleIdx="1" presStyleCnt="2"/>
      <dgm:spPr/>
    </dgm:pt>
    <dgm:pt modelId="{1533C260-8ACE-40D9-8961-177F1E0CFC84}" type="pres">
      <dgm:prSet presAssocID="{9CFF5AC7-6790-40DB-8A2D-4A2E58C02F53}" presName="vSp2" presStyleCnt="0"/>
      <dgm:spPr/>
    </dgm:pt>
    <dgm:pt modelId="{8B8DDA57-0888-4002-96B9-9BC7C49610F5}" type="pres">
      <dgm:prSet presAssocID="{9CFF5AC7-6790-40DB-8A2D-4A2E58C02F53}" presName="sibTrans" presStyleCnt="0"/>
      <dgm:spPr/>
    </dgm:pt>
    <dgm:pt modelId="{97B459EB-CA9F-466C-8B0F-C7926221CDA4}" type="pres">
      <dgm:prSet presAssocID="{2C5F0CBA-4B41-42D8-8613-47F7435DB962}" presName="compositeNode" presStyleCnt="0">
        <dgm:presLayoutVars>
          <dgm:bulletEnabled val="1"/>
        </dgm:presLayoutVars>
      </dgm:prSet>
      <dgm:spPr/>
    </dgm:pt>
    <dgm:pt modelId="{B7ABA145-360F-41F8-B2F5-9B9B5EB50D3A}" type="pres">
      <dgm:prSet presAssocID="{2C5F0CBA-4B41-42D8-8613-47F7435DB962}" presName="bgRect" presStyleLbl="node1" presStyleIdx="2" presStyleCnt="3"/>
      <dgm:spPr/>
      <dgm:t>
        <a:bodyPr/>
        <a:lstStyle/>
        <a:p>
          <a:endParaRPr lang="en-US"/>
        </a:p>
      </dgm:t>
    </dgm:pt>
    <dgm:pt modelId="{BFFF42C4-A234-4308-8C40-8257BE0B05DB}" type="pres">
      <dgm:prSet presAssocID="{2C5F0CBA-4B41-42D8-8613-47F7435DB962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92C325-D146-4BCB-BA1F-6B3EF506A76F}" type="pres">
      <dgm:prSet presAssocID="{2C5F0CBA-4B41-42D8-8613-47F7435DB962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CF2F7F-89A3-4527-ACCF-98F8CDCA2B20}" srcId="{F80ED02D-C34C-4D25-8AB9-B6AA3F76B3F9}" destId="{2C5F0CBA-4B41-42D8-8613-47F7435DB962}" srcOrd="2" destOrd="0" parTransId="{63547E69-7953-4788-B807-1786C45438DF}" sibTransId="{49CE6FB5-9D93-4C9D-BB52-B654775C1AF8}"/>
    <dgm:cxn modelId="{832829B7-A7F9-4C50-B7D0-61300759BFC6}" type="presOf" srcId="{E5435AAF-EE81-427F-A7B0-0FC96BA5070E}" destId="{4CF790E4-6C45-4CBE-A0EC-B7831E7324A9}" srcOrd="0" destOrd="0" presId="urn:microsoft.com/office/officeart/2005/8/layout/hProcess7"/>
    <dgm:cxn modelId="{2C458581-22B1-4CB7-B273-A722134AF077}" srcId="{2C5F0CBA-4B41-42D8-8613-47F7435DB962}" destId="{E9576C07-91C7-4F76-9FB2-8B9FB5998CD5}" srcOrd="0" destOrd="0" parTransId="{CB7C25A3-D156-4C1F-8A85-6A1069C0B746}" sibTransId="{2B25AE0C-1C31-422E-9F8C-803760D31CE1}"/>
    <dgm:cxn modelId="{B9AFFD6D-2747-4C10-A777-01E0175FAF45}" type="presOf" srcId="{5296ED74-6F75-48AD-BFE6-7FF938ADB7AB}" destId="{ACD23194-03B4-41B1-848A-0EB34EC68168}" srcOrd="0" destOrd="0" presId="urn:microsoft.com/office/officeart/2005/8/layout/hProcess7"/>
    <dgm:cxn modelId="{A4AC4F0F-49F2-47ED-B67A-6AB571001A1F}" type="presOf" srcId="{2C5F0CBA-4B41-42D8-8613-47F7435DB962}" destId="{B7ABA145-360F-41F8-B2F5-9B9B5EB50D3A}" srcOrd="0" destOrd="0" presId="urn:microsoft.com/office/officeart/2005/8/layout/hProcess7"/>
    <dgm:cxn modelId="{BBFE914B-C077-4FAC-9FF7-830ECDB2E8CC}" type="presOf" srcId="{8E7BC78C-C164-4209-AB38-45FA460F02AA}" destId="{5DE6BBBC-F98D-49E0-B4EA-82489AA92CBF}" srcOrd="0" destOrd="0" presId="urn:microsoft.com/office/officeart/2005/8/layout/hProcess7"/>
    <dgm:cxn modelId="{3F2DFB47-DD65-42DE-ADF3-1160E7E45430}" type="presOf" srcId="{EFD6FD9B-2A69-4090-9E53-409D820B3C6D}" destId="{7D64C9FF-6715-4B90-B29F-D006CAC2FB9F}" srcOrd="0" destOrd="0" presId="urn:microsoft.com/office/officeart/2005/8/layout/hProcess7"/>
    <dgm:cxn modelId="{C1AD3A5C-7A5E-4FD1-A36B-08E7B5E897E4}" type="presOf" srcId="{E9576C07-91C7-4F76-9FB2-8B9FB5998CD5}" destId="{0492C325-D146-4BCB-BA1F-6B3EF506A76F}" srcOrd="0" destOrd="0" presId="urn:microsoft.com/office/officeart/2005/8/layout/hProcess7"/>
    <dgm:cxn modelId="{76CBD997-FE8E-4816-A904-2662AD688CBC}" srcId="{F80ED02D-C34C-4D25-8AB9-B6AA3F76B3F9}" destId="{8E7BC78C-C164-4209-AB38-45FA460F02AA}" srcOrd="0" destOrd="0" parTransId="{7FFE950C-13EC-4C1B-8B10-7E8FD4BEA4D7}" sibTransId="{1E391759-C5FA-4E64-B70A-49A7B99C3D12}"/>
    <dgm:cxn modelId="{B119B679-62CE-425F-881E-372B1C0E16F0}" type="presOf" srcId="{5296ED74-6F75-48AD-BFE6-7FF938ADB7AB}" destId="{96740927-03F5-4C8E-8140-26219F92963F}" srcOrd="1" destOrd="0" presId="urn:microsoft.com/office/officeart/2005/8/layout/hProcess7"/>
    <dgm:cxn modelId="{38BDDC2C-B504-4890-B0D5-A26A265F858C}" srcId="{F80ED02D-C34C-4D25-8AB9-B6AA3F76B3F9}" destId="{5296ED74-6F75-48AD-BFE6-7FF938ADB7AB}" srcOrd="1" destOrd="0" parTransId="{9029DBE3-4C9A-4ED7-A9D3-E4E880AB3C87}" sibTransId="{9CFF5AC7-6790-40DB-8A2D-4A2E58C02F53}"/>
    <dgm:cxn modelId="{20188542-17BF-497E-A566-6FB0A8E37608}" type="presOf" srcId="{2C5F0CBA-4B41-42D8-8613-47F7435DB962}" destId="{BFFF42C4-A234-4308-8C40-8257BE0B05DB}" srcOrd="1" destOrd="0" presId="urn:microsoft.com/office/officeart/2005/8/layout/hProcess7"/>
    <dgm:cxn modelId="{A28FF3DB-695F-4D2E-BEB1-010C595123B1}" type="presOf" srcId="{8E7BC78C-C164-4209-AB38-45FA460F02AA}" destId="{E0A02E14-BEF9-4C2B-AC9E-A7D9AB8149F8}" srcOrd="1" destOrd="0" presId="urn:microsoft.com/office/officeart/2005/8/layout/hProcess7"/>
    <dgm:cxn modelId="{AACDCFC7-B0D5-44AC-BFA0-73F167436967}" type="presOf" srcId="{F80ED02D-C34C-4D25-8AB9-B6AA3F76B3F9}" destId="{24B4000C-52B4-40A1-AAC7-BDF2428F320C}" srcOrd="0" destOrd="0" presId="urn:microsoft.com/office/officeart/2005/8/layout/hProcess7"/>
    <dgm:cxn modelId="{342D1C63-4A08-4C08-8369-5325D1BF9CAA}" srcId="{8E7BC78C-C164-4209-AB38-45FA460F02AA}" destId="{EFD6FD9B-2A69-4090-9E53-409D820B3C6D}" srcOrd="0" destOrd="0" parTransId="{FD5F2643-E8E6-4910-B20F-BA4F022EE172}" sibTransId="{97A42835-69AB-42F9-8E8C-3584B35171BC}"/>
    <dgm:cxn modelId="{BED37F40-759E-4D46-AB75-BF453CD93632}" srcId="{5296ED74-6F75-48AD-BFE6-7FF938ADB7AB}" destId="{E5435AAF-EE81-427F-A7B0-0FC96BA5070E}" srcOrd="0" destOrd="0" parTransId="{19C0FE73-2E11-4574-BA33-AF0339868A49}" sibTransId="{4144F254-4798-4B7F-9BD9-D04FAC3559F0}"/>
    <dgm:cxn modelId="{4A11FF22-30EB-4416-958B-1C3E6C597B67}" type="presParOf" srcId="{24B4000C-52B4-40A1-AAC7-BDF2428F320C}" destId="{6296929A-1318-4CDA-8D0D-736493FDAC72}" srcOrd="0" destOrd="0" presId="urn:microsoft.com/office/officeart/2005/8/layout/hProcess7"/>
    <dgm:cxn modelId="{0E1DB91D-3E97-49DA-AFEB-9B93520390F5}" type="presParOf" srcId="{6296929A-1318-4CDA-8D0D-736493FDAC72}" destId="{5DE6BBBC-F98D-49E0-B4EA-82489AA92CBF}" srcOrd="0" destOrd="0" presId="urn:microsoft.com/office/officeart/2005/8/layout/hProcess7"/>
    <dgm:cxn modelId="{242C0EFE-FEEC-481C-BF6E-1EBF814C7E45}" type="presParOf" srcId="{6296929A-1318-4CDA-8D0D-736493FDAC72}" destId="{E0A02E14-BEF9-4C2B-AC9E-A7D9AB8149F8}" srcOrd="1" destOrd="0" presId="urn:microsoft.com/office/officeart/2005/8/layout/hProcess7"/>
    <dgm:cxn modelId="{81015BD0-8F15-4662-AD1A-6B932DAA81B3}" type="presParOf" srcId="{6296929A-1318-4CDA-8D0D-736493FDAC72}" destId="{7D64C9FF-6715-4B90-B29F-D006CAC2FB9F}" srcOrd="2" destOrd="0" presId="urn:microsoft.com/office/officeart/2005/8/layout/hProcess7"/>
    <dgm:cxn modelId="{F8F4ED00-A5F2-4F8C-A836-8B028DA4A361}" type="presParOf" srcId="{24B4000C-52B4-40A1-AAC7-BDF2428F320C}" destId="{4765F600-0A97-40FD-81F3-AE6C7A07B436}" srcOrd="1" destOrd="0" presId="urn:microsoft.com/office/officeart/2005/8/layout/hProcess7"/>
    <dgm:cxn modelId="{CAEF7334-C8A1-4BAA-A385-82D29F5EBAFF}" type="presParOf" srcId="{24B4000C-52B4-40A1-AAC7-BDF2428F320C}" destId="{42CEC723-237C-48AC-BF5E-F2373428EE37}" srcOrd="2" destOrd="0" presId="urn:microsoft.com/office/officeart/2005/8/layout/hProcess7"/>
    <dgm:cxn modelId="{B5A7F964-3F39-4C7F-80BF-49D01425703D}" type="presParOf" srcId="{42CEC723-237C-48AC-BF5E-F2373428EE37}" destId="{71DCFEEF-945E-4427-A2A8-3C98B1905E1F}" srcOrd="0" destOrd="0" presId="urn:microsoft.com/office/officeart/2005/8/layout/hProcess7"/>
    <dgm:cxn modelId="{80981E64-7EFB-4B32-8F93-0214DEEB4899}" type="presParOf" srcId="{42CEC723-237C-48AC-BF5E-F2373428EE37}" destId="{AA1F48F6-4F19-42CA-8AFF-B4E387F9A5D7}" srcOrd="1" destOrd="0" presId="urn:microsoft.com/office/officeart/2005/8/layout/hProcess7"/>
    <dgm:cxn modelId="{D3213E9E-5F72-479C-956D-6EBFF32B5F3E}" type="presParOf" srcId="{42CEC723-237C-48AC-BF5E-F2373428EE37}" destId="{A53AF94A-384E-4B04-9B90-1DC7906AFF2E}" srcOrd="2" destOrd="0" presId="urn:microsoft.com/office/officeart/2005/8/layout/hProcess7"/>
    <dgm:cxn modelId="{367F22CD-3653-44D6-BA2D-732E1B2C09F2}" type="presParOf" srcId="{24B4000C-52B4-40A1-AAC7-BDF2428F320C}" destId="{ABFAF8A8-4065-45DA-83B1-83810E8DB7BD}" srcOrd="3" destOrd="0" presId="urn:microsoft.com/office/officeart/2005/8/layout/hProcess7"/>
    <dgm:cxn modelId="{61476535-34B4-4FB3-AE3D-E03DA4ACE568}" type="presParOf" srcId="{24B4000C-52B4-40A1-AAC7-BDF2428F320C}" destId="{229A62C4-8FEB-4383-B720-B3CFE064D4BC}" srcOrd="4" destOrd="0" presId="urn:microsoft.com/office/officeart/2005/8/layout/hProcess7"/>
    <dgm:cxn modelId="{38A84A4F-BAE1-4D03-9BD4-791445B64E8C}" type="presParOf" srcId="{229A62C4-8FEB-4383-B720-B3CFE064D4BC}" destId="{ACD23194-03B4-41B1-848A-0EB34EC68168}" srcOrd="0" destOrd="0" presId="urn:microsoft.com/office/officeart/2005/8/layout/hProcess7"/>
    <dgm:cxn modelId="{DB0912A0-8FC7-49FE-ACBD-4D45D3EF802E}" type="presParOf" srcId="{229A62C4-8FEB-4383-B720-B3CFE064D4BC}" destId="{96740927-03F5-4C8E-8140-26219F92963F}" srcOrd="1" destOrd="0" presId="urn:microsoft.com/office/officeart/2005/8/layout/hProcess7"/>
    <dgm:cxn modelId="{D5CB21A1-4034-4706-98DB-99DF44EAADBC}" type="presParOf" srcId="{229A62C4-8FEB-4383-B720-B3CFE064D4BC}" destId="{4CF790E4-6C45-4CBE-A0EC-B7831E7324A9}" srcOrd="2" destOrd="0" presId="urn:microsoft.com/office/officeart/2005/8/layout/hProcess7"/>
    <dgm:cxn modelId="{F1ADCC26-6DF9-41E5-9522-49DBC5EAEE43}" type="presParOf" srcId="{24B4000C-52B4-40A1-AAC7-BDF2428F320C}" destId="{75DCDBC8-0B86-40DC-A444-92C6576F3A07}" srcOrd="5" destOrd="0" presId="urn:microsoft.com/office/officeart/2005/8/layout/hProcess7"/>
    <dgm:cxn modelId="{9F29F1DD-E426-4770-8DD5-5B9BC0B10645}" type="presParOf" srcId="{24B4000C-52B4-40A1-AAC7-BDF2428F320C}" destId="{2F38E1D3-DC81-4D75-9CB5-5E1A89F40835}" srcOrd="6" destOrd="0" presId="urn:microsoft.com/office/officeart/2005/8/layout/hProcess7"/>
    <dgm:cxn modelId="{6CFDF63F-B3C2-49B7-BF6E-B87943C7A4C0}" type="presParOf" srcId="{2F38E1D3-DC81-4D75-9CB5-5E1A89F40835}" destId="{9D6A065D-2F30-46C5-97B4-D3B03F59E4C2}" srcOrd="0" destOrd="0" presId="urn:microsoft.com/office/officeart/2005/8/layout/hProcess7"/>
    <dgm:cxn modelId="{7B4F5993-0B19-48C9-A9C6-8751965667FC}" type="presParOf" srcId="{2F38E1D3-DC81-4D75-9CB5-5E1A89F40835}" destId="{C87281EF-D273-4C82-AFAE-79F5924414EC}" srcOrd="1" destOrd="0" presId="urn:microsoft.com/office/officeart/2005/8/layout/hProcess7"/>
    <dgm:cxn modelId="{C716B7BA-A234-4DC0-8DDE-35F9C5852638}" type="presParOf" srcId="{2F38E1D3-DC81-4D75-9CB5-5E1A89F40835}" destId="{1533C260-8ACE-40D9-8961-177F1E0CFC84}" srcOrd="2" destOrd="0" presId="urn:microsoft.com/office/officeart/2005/8/layout/hProcess7"/>
    <dgm:cxn modelId="{F442B99A-C20D-4E61-B5F1-0A776F9DEEC4}" type="presParOf" srcId="{24B4000C-52B4-40A1-AAC7-BDF2428F320C}" destId="{8B8DDA57-0888-4002-96B9-9BC7C49610F5}" srcOrd="7" destOrd="0" presId="urn:microsoft.com/office/officeart/2005/8/layout/hProcess7"/>
    <dgm:cxn modelId="{6B0AD026-48D0-4AA7-80A4-CA3CB0AB4814}" type="presParOf" srcId="{24B4000C-52B4-40A1-AAC7-BDF2428F320C}" destId="{97B459EB-CA9F-466C-8B0F-C7926221CDA4}" srcOrd="8" destOrd="0" presId="urn:microsoft.com/office/officeart/2005/8/layout/hProcess7"/>
    <dgm:cxn modelId="{577F5A5B-3AC1-4529-88BA-24330D399024}" type="presParOf" srcId="{97B459EB-CA9F-466C-8B0F-C7926221CDA4}" destId="{B7ABA145-360F-41F8-B2F5-9B9B5EB50D3A}" srcOrd="0" destOrd="0" presId="urn:microsoft.com/office/officeart/2005/8/layout/hProcess7"/>
    <dgm:cxn modelId="{14F77244-2D78-40B7-9DC1-B989468E7AC2}" type="presParOf" srcId="{97B459EB-CA9F-466C-8B0F-C7926221CDA4}" destId="{BFFF42C4-A234-4308-8C40-8257BE0B05DB}" srcOrd="1" destOrd="0" presId="urn:microsoft.com/office/officeart/2005/8/layout/hProcess7"/>
    <dgm:cxn modelId="{A75B6E68-9A8D-48DE-8202-811EA121E28E}" type="presParOf" srcId="{97B459EB-CA9F-466C-8B0F-C7926221CDA4}" destId="{0492C325-D146-4BCB-BA1F-6B3EF506A76F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E6BBBC-F98D-49E0-B4EA-82489AA92CBF}">
      <dsp:nvSpPr>
        <dsp:cNvPr id="0" name=""/>
        <dsp:cNvSpPr/>
      </dsp:nvSpPr>
      <dsp:spPr>
        <a:xfrm>
          <a:off x="615" y="1121039"/>
          <a:ext cx="2647156" cy="3176587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 </a:t>
          </a:r>
          <a:endParaRPr lang="en-US" sz="2800" kern="1200" dirty="0"/>
        </a:p>
      </dsp:txBody>
      <dsp:txXfrm rot="16200000">
        <a:off x="-1037070" y="2158725"/>
        <a:ext cx="2604801" cy="529431"/>
      </dsp:txXfrm>
    </dsp:sp>
    <dsp:sp modelId="{7D64C9FF-6715-4B90-B29F-D006CAC2FB9F}">
      <dsp:nvSpPr>
        <dsp:cNvPr id="0" name=""/>
        <dsp:cNvSpPr/>
      </dsp:nvSpPr>
      <dsp:spPr>
        <a:xfrm>
          <a:off x="530046" y="1121039"/>
          <a:ext cx="1972131" cy="317658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Disease incidence by stage and type</a:t>
          </a:r>
          <a:endParaRPr lang="en-US" sz="2800" kern="1200" dirty="0"/>
        </a:p>
      </dsp:txBody>
      <dsp:txXfrm>
        <a:off x="530046" y="1121039"/>
        <a:ext cx="1972131" cy="3176587"/>
      </dsp:txXfrm>
    </dsp:sp>
    <dsp:sp modelId="{ACD23194-03B4-41B1-848A-0EB34EC68168}">
      <dsp:nvSpPr>
        <dsp:cNvPr id="0" name=""/>
        <dsp:cNvSpPr/>
      </dsp:nvSpPr>
      <dsp:spPr>
        <a:xfrm>
          <a:off x="2740421" y="1121039"/>
          <a:ext cx="2647156" cy="3176587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 </a:t>
          </a:r>
          <a:endParaRPr lang="en-US" sz="2800" kern="1200" dirty="0"/>
        </a:p>
      </dsp:txBody>
      <dsp:txXfrm rot="16200000">
        <a:off x="1702736" y="2158725"/>
        <a:ext cx="2604801" cy="529431"/>
      </dsp:txXfrm>
    </dsp:sp>
    <dsp:sp modelId="{AA1F48F6-4F19-42CA-8AFF-B4E387F9A5D7}">
      <dsp:nvSpPr>
        <dsp:cNvPr id="0" name=""/>
        <dsp:cNvSpPr/>
      </dsp:nvSpPr>
      <dsp:spPr>
        <a:xfrm rot="5400000">
          <a:off x="2520299" y="3645011"/>
          <a:ext cx="466715" cy="39707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F790E4-6C45-4CBE-A0EC-B7831E7324A9}">
      <dsp:nvSpPr>
        <dsp:cNvPr id="0" name=""/>
        <dsp:cNvSpPr/>
      </dsp:nvSpPr>
      <dsp:spPr>
        <a:xfrm>
          <a:off x="3269853" y="1121039"/>
          <a:ext cx="1972131" cy="317658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Survival without new treatments by stage and type</a:t>
          </a:r>
          <a:endParaRPr lang="en-US" sz="2800" kern="1200" dirty="0"/>
        </a:p>
      </dsp:txBody>
      <dsp:txXfrm>
        <a:off x="3269853" y="1121039"/>
        <a:ext cx="1972131" cy="3176587"/>
      </dsp:txXfrm>
    </dsp:sp>
    <dsp:sp modelId="{B7ABA145-360F-41F8-B2F5-9B9B5EB50D3A}">
      <dsp:nvSpPr>
        <dsp:cNvPr id="0" name=""/>
        <dsp:cNvSpPr/>
      </dsp:nvSpPr>
      <dsp:spPr>
        <a:xfrm>
          <a:off x="5480228" y="1121039"/>
          <a:ext cx="2647156" cy="3176587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 </a:t>
          </a:r>
          <a:endParaRPr lang="en-US" sz="2800" kern="1200" dirty="0"/>
        </a:p>
      </dsp:txBody>
      <dsp:txXfrm rot="16200000">
        <a:off x="4442543" y="2158725"/>
        <a:ext cx="2604801" cy="529431"/>
      </dsp:txXfrm>
    </dsp:sp>
    <dsp:sp modelId="{C87281EF-D273-4C82-AFAE-79F5924414EC}">
      <dsp:nvSpPr>
        <dsp:cNvPr id="0" name=""/>
        <dsp:cNvSpPr/>
      </dsp:nvSpPr>
      <dsp:spPr>
        <a:xfrm rot="5400000">
          <a:off x="5260106" y="3645011"/>
          <a:ext cx="466715" cy="39707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92C325-D146-4BCB-BA1F-6B3EF506A76F}">
      <dsp:nvSpPr>
        <dsp:cNvPr id="0" name=""/>
        <dsp:cNvSpPr/>
      </dsp:nvSpPr>
      <dsp:spPr>
        <a:xfrm>
          <a:off x="6009659" y="1121039"/>
          <a:ext cx="1972131" cy="317658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/>
            <a:t>Patterns and efficacy of new treatments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/>
            <a:t>Survival with new treatments by stage and type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b="1" kern="1200" dirty="0"/>
        </a:p>
      </dsp:txBody>
      <dsp:txXfrm>
        <a:off x="6009659" y="1121039"/>
        <a:ext cx="1972131" cy="31765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B747E-CADE-4E9C-A239-061CE35874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FA765-01AC-4A60-A6FB-C8C0B83F8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DBB12-5493-435C-9CC3-EE21E015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6928-60A9-4D31-8B4F-CF09076B48B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19837-5686-4E77-8929-67CBEDCE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0E308-3B6D-46D2-8AA6-0D87E682E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BE887-4C7F-484A-9CF4-2D7FC5026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34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5A17A-E716-4882-907E-D94EBF569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B9053-193D-4234-94C6-5BB2E330A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52D0B-7A32-4F2E-9E9E-59AAF274E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6928-60A9-4D31-8B4F-CF09076B48B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9FE50-C22B-4482-AF26-8D0532D06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F74B9-4604-40F7-B7F9-B9F6B13B7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BE887-4C7F-484A-9CF4-2D7FC5026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69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EC707-373C-4B99-81AD-775604BB5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E74F2-0334-40ED-8615-D78DD96F1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82F0E-D401-42D6-B10D-1557F9697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6928-60A9-4D31-8B4F-CF09076B48B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3A342-3469-4073-8D70-6E474F3A0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9A19C-B789-4BD1-80EC-4B593FD92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BE887-4C7F-484A-9CF4-2D7FC5026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53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BECD3-5479-4FFA-946C-84CCA85DE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F73DB-13D6-4FF6-B902-F89DDCFD7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1C7E8D-AFEA-437C-BF7A-F44BC6CC1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C47A8-455C-4206-BF94-6B8AA2B8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6928-60A9-4D31-8B4F-CF09076B48B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7922D-B6BD-4740-9855-D8E980276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177A6D-D9A9-4C83-972B-E9CAF07B9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BE887-4C7F-484A-9CF4-2D7FC5026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32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D61A-A919-460D-9877-B7FB70C60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CBCFA-8C8A-4923-AFC3-7C10428C2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1F5E5-23D0-4EEA-9B7D-617959B9E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BA57F4-93A8-4CD7-9242-E8092EECB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73D126-ED12-4B2B-B658-A0ACC80C3B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5D881A-EDB6-4638-8B0A-A4C9CDCAA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6928-60A9-4D31-8B4F-CF09076B48B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BCACB7-679C-4C19-9061-876B75AEB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4F9433-4FB5-456B-A370-D2901A33A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BE887-4C7F-484A-9CF4-2D7FC5026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6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E17BC-1643-44E9-A366-E9E0365FF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CBD339-B1D9-40AA-86E8-95FD240FF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6928-60A9-4D31-8B4F-CF09076B48B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3A88B7-DB9C-410B-841E-5976F5F24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77E05B-C6FE-4875-A5F3-1CBCABFBF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BE887-4C7F-484A-9CF4-2D7FC5026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58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931A9B-243B-4A47-8699-5F139FB15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6928-60A9-4D31-8B4F-CF09076B48B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06EDAB-0F63-4DD8-A7A7-DF3144389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67837-5546-4B8E-91E6-89D6C353D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BE887-4C7F-484A-9CF4-2D7FC5026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74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F26B3-8517-4895-9968-188F6BF3B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487E8-EABC-4D4D-BDB4-B9B919DA3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A2360-7B2E-4A45-A83F-E8338CCF75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0D649C-188A-49AA-9C02-D1BE6385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6928-60A9-4D31-8B4F-CF09076B48B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AE39E-3E88-41A8-8E39-E156D208E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27F339-36F8-4ACE-9EE2-756817C95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BE887-4C7F-484A-9CF4-2D7FC5026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9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4E760-D2CF-401C-AA43-0004CA2EA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F0572C-BCA1-432A-9FC9-94248F44D4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D8A1F-69AD-4DCE-8A24-DD510B710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D5553-4DD2-4D9A-9759-B320E86F8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6928-60A9-4D31-8B4F-CF09076B48B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D706B-CEB9-47A0-8E71-A0DFD6E4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DFD206-C1A8-416B-9635-1FD8CA7BB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BE887-4C7F-484A-9CF4-2D7FC5026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5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4826B-6008-42A6-A083-E86C942EB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1120F9-3A80-4620-ABC5-44550BEF6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C2423-E5A9-4773-90CA-87A73B581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6928-60A9-4D31-8B4F-CF09076B48B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65994-D9A1-4465-82DA-C1DD57DC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9A6D5-A540-4B93-80DE-E491E84B9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BE887-4C7F-484A-9CF4-2D7FC5026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53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5CF178-38B7-4C92-B2E7-74B878E32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E3833C-50DB-4B76-8A01-75C6FC550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2BEC8-7458-4CFA-8240-57681A497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6928-60A9-4D31-8B4F-CF09076B48B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495C3-DA21-4657-B92C-A172138C9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7DB08-855E-4008-B945-8611517AC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BE887-4C7F-484A-9CF4-2D7FC5026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4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0DB25E-DBFB-43EF-BBAC-2A2D7B8D6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3130D-18FD-4953-A0D1-0FFF15EE4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D3BE3-4F11-492F-B982-EA1F2FD99E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B6928-60A9-4D31-8B4F-CF09076B48B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19342-0347-4838-BF98-E83477D7E8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9C274-29A1-4B6D-9F3C-4366F74A15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BE887-4C7F-484A-9CF4-2D7FC5026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2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isnet.cancer.gov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cisnet.cancer.gov/" TargetMode="External"/><Relationship Id="rId3" Type="http://schemas.openxmlformats.org/officeDocument/2006/relationships/image" Target="../media/image22.emf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emf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cisnet.cancer.gov/" TargetMode="External"/><Relationship Id="rId2" Type="http://schemas.openxmlformats.org/officeDocument/2006/relationships/hyperlink" Target="mailto:retzioni@fredhutch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D82C9-A64B-4660-8607-DE161B34E0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i="1" dirty="0"/>
              <a:t>From Synergy to Impact: A Vision for </a:t>
            </a:r>
            <a:r>
              <a:rPr lang="en-US" sz="4800" i="1" dirty="0" smtClean="0"/>
              <a:t>An </a:t>
            </a:r>
            <a:r>
              <a:rPr lang="en-US" sz="4800" i="1" dirty="0"/>
              <a:t>OHDSI-CISNET </a:t>
            </a:r>
            <a:r>
              <a:rPr lang="en-US" sz="4800" i="1" dirty="0" smtClean="0"/>
              <a:t>Partnership</a:t>
            </a:r>
            <a:br>
              <a:rPr lang="en-US" sz="4800" i="1" dirty="0" smtClean="0"/>
            </a:b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CE0EBA-F5D5-4EA4-9421-82F13A6B64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dirty="0"/>
              <a:t>Ruth Etzioni</a:t>
            </a:r>
          </a:p>
          <a:p>
            <a:r>
              <a:rPr lang="en-US" dirty="0" smtClean="0"/>
              <a:t>Fred Hutch Cancer Center</a:t>
            </a:r>
          </a:p>
          <a:p>
            <a:r>
              <a:rPr lang="en-US" dirty="0" smtClean="0"/>
              <a:t>Knight Cancer Institute</a:t>
            </a:r>
          </a:p>
          <a:p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0A1A0BC-1B6C-4B29-8D6C-6F59F6A51C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212305"/>
              </p:ext>
            </p:extLst>
          </p:nvPr>
        </p:nvGraphicFramePr>
        <p:xfrm>
          <a:off x="1117843" y="4303101"/>
          <a:ext cx="2195880" cy="1793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Image" r:id="rId3" imgW="914402" imgH="746635" progId="Photoshop.Image.10">
                  <p:embed/>
                </p:oleObj>
              </mc:Choice>
              <mc:Fallback>
                <p:oleObj name="Image" r:id="rId3" imgW="914402" imgH="746635" progId="Photoshop.Image.1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C954048-D36E-4B81-BF91-D34B5E7EC0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843" y="4303101"/>
                        <a:ext cx="2195880" cy="17931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5273" y="4132875"/>
            <a:ext cx="21336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31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0" t="9023" r="26667" b="28754"/>
          <a:stretch/>
        </p:blipFill>
        <p:spPr>
          <a:xfrm>
            <a:off x="295563" y="157019"/>
            <a:ext cx="5828145" cy="4267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788727" y="22074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891" y="1055647"/>
            <a:ext cx="5903569" cy="56244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84" y="5940410"/>
            <a:ext cx="2920050" cy="519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437" y="6449413"/>
            <a:ext cx="4635000" cy="23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91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437" y="318943"/>
            <a:ext cx="10515600" cy="1325563"/>
          </a:xfrm>
        </p:spPr>
        <p:txBody>
          <a:bodyPr/>
          <a:lstStyle/>
          <a:p>
            <a:r>
              <a:rPr lang="en-US" dirty="0" smtClean="0"/>
              <a:t>Mortality by site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673" y="539613"/>
            <a:ext cx="7314086" cy="61844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84" y="5940410"/>
            <a:ext cx="2920050" cy="51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37" y="6449413"/>
            <a:ext cx="4635000" cy="2306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56800" y="1071418"/>
            <a:ext cx="1539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LUNG CANCER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164618" y="2101272"/>
            <a:ext cx="1935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PROSTATE CANCER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535039" y="5407891"/>
            <a:ext cx="1713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BREAST CANCER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058727" y="2369126"/>
            <a:ext cx="2206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COLORECTAL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25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A497-6E3A-46F0-AD6B-F4DD1A81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CISNET?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FCF49-F965-4C0E-9442-2BB7904A0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NCI Sponsored Collaborative Consortium (U01) of simulation modelers in Breast, Prostate, Colorectal, Lung, Esophagus, and Cervical cancers formed in 2000</a:t>
            </a:r>
          </a:p>
          <a:p>
            <a:r>
              <a:rPr lang="en-US" alt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Formed to learn about the drivers of population trends in cancer incidence and mortality</a:t>
            </a:r>
          </a:p>
          <a:p>
            <a:r>
              <a:rPr lang="en-US" alt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Extend 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evidence provided by trial, epidemiologic, and surveillance data using disease modeling to guide public health research and priorities</a:t>
            </a:r>
          </a:p>
          <a:p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3C2E694E-0E80-4A25-8208-D1CB830F8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473" y="6176963"/>
            <a:ext cx="29749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CC0000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w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CC0000"/>
              </a:buClr>
              <a:buFont typeface="Arial" panose="020B0604020202020204" pitchFamily="34" charset="0"/>
              <a:buChar char="&gt;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&gt;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&gt;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&gt;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&gt;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800" dirty="0">
                <a:hlinkClick r:id="rId2"/>
              </a:rPr>
              <a:t>https://cisnet.cancer.gov/</a:t>
            </a:r>
            <a:endParaRPr lang="en-US" altLang="en-US" sz="1800" dirty="0"/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B8A118-8905-4F22-B927-1D6B774636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44" t="2456" r="-902" b="66579"/>
          <a:stretch/>
        </p:blipFill>
        <p:spPr>
          <a:xfrm>
            <a:off x="544285" y="4274801"/>
            <a:ext cx="11647715" cy="222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458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0A754-F343-437F-A7C8-CA66CE23B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CISNET sites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8B92F9-15AF-42C6-9738-D898C4673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711" y="2011976"/>
            <a:ext cx="8450419" cy="4593955"/>
          </a:xfrm>
        </p:spPr>
      </p:pic>
    </p:spTree>
    <p:extLst>
      <p:ext uri="{BB962C8B-B14F-4D97-AF65-F5344CB8AC3E}">
        <p14:creationId xmlns:p14="http://schemas.microsoft.com/office/powerpoint/2010/main" val="661709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0" t="9023" r="26667" b="28754"/>
          <a:stretch/>
        </p:blipFill>
        <p:spPr>
          <a:xfrm>
            <a:off x="295563" y="157019"/>
            <a:ext cx="5828145" cy="4267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788727" y="22074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1" t="27745" r="28712" b="24040"/>
          <a:stretch/>
        </p:blipFill>
        <p:spPr>
          <a:xfrm>
            <a:off x="4959926" y="2660073"/>
            <a:ext cx="6758543" cy="41009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42069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382" y="1685925"/>
            <a:ext cx="10515600" cy="1325563"/>
          </a:xfrm>
        </p:spPr>
        <p:txBody>
          <a:bodyPr/>
          <a:lstStyle/>
          <a:p>
            <a:r>
              <a:rPr lang="en-US" dirty="0" smtClean="0"/>
              <a:t>How would you check whether advances in treatment explain mortality declines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84382" y="37871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Why is this of interest 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41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382" y="1685925"/>
            <a:ext cx="10515600" cy="1325563"/>
          </a:xfrm>
        </p:spPr>
        <p:txBody>
          <a:bodyPr/>
          <a:lstStyle/>
          <a:p>
            <a:r>
              <a:rPr lang="en-US" dirty="0" smtClean="0"/>
              <a:t>How would you check whether advances in treatment explain mortality declines? 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884382" y="225290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9307477" y="3373942"/>
            <a:ext cx="2647156" cy="3176587"/>
            <a:chOff x="5480228" y="1121039"/>
            <a:chExt cx="2647156" cy="3176587"/>
          </a:xfrm>
        </p:grpSpPr>
        <p:sp>
          <p:nvSpPr>
            <p:cNvPr id="6" name="Rounded Rectangle 5"/>
            <p:cNvSpPr/>
            <p:nvPr/>
          </p:nvSpPr>
          <p:spPr>
            <a:xfrm>
              <a:off x="5480228" y="1121039"/>
              <a:ext cx="2647156" cy="3176587"/>
            </a:xfrm>
            <a:prstGeom prst="roundRect">
              <a:avLst>
                <a:gd name="adj" fmla="val 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 txBox="1"/>
            <p:nvPr/>
          </p:nvSpPr>
          <p:spPr>
            <a:xfrm rot="16200000">
              <a:off x="4442543" y="2158725"/>
              <a:ext cx="2604801" cy="529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02870" rIns="133350" bIns="0" numCol="1" spcCol="1270" anchor="t" anchorCtr="0">
              <a:noAutofit/>
            </a:bodyPr>
            <a:lstStyle/>
            <a:p>
              <a:pPr lvl="0" algn="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000" kern="1200" dirty="0" smtClean="0"/>
                <a:t> </a:t>
              </a:r>
              <a:endParaRPr lang="en-US" sz="3000" kern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514465" y="3413557"/>
            <a:ext cx="2372735" cy="3176587"/>
            <a:chOff x="6009659" y="1121039"/>
            <a:chExt cx="1972131" cy="3176587"/>
          </a:xfrm>
        </p:grpSpPr>
        <p:sp>
          <p:nvSpPr>
            <p:cNvPr id="9" name="Rectangle 8"/>
            <p:cNvSpPr/>
            <p:nvPr/>
          </p:nvSpPr>
          <p:spPr>
            <a:xfrm>
              <a:off x="6009659" y="1121039"/>
              <a:ext cx="1972131" cy="3176587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TextBox 9"/>
            <p:cNvSpPr txBox="1"/>
            <p:nvPr/>
          </p:nvSpPr>
          <p:spPr>
            <a:xfrm>
              <a:off x="6009659" y="1121039"/>
              <a:ext cx="1972131" cy="31765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16586" rIns="0" bIns="0" numCol="1" spcCol="1270" anchor="t" anchorCtr="0">
              <a:noAutofit/>
            </a:bodyPr>
            <a:lstStyle/>
            <a:p>
              <a:pPr lvl="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/>
                <a:t>Mortality</a:t>
              </a:r>
            </a:p>
            <a:p>
              <a:pPr lvl="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 smtClean="0"/>
                <a:t>Without new treatments</a:t>
              </a:r>
              <a:endParaRPr lang="en-US" sz="2800" dirty="0"/>
            </a:p>
            <a:p>
              <a:pPr lvl="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 smtClean="0"/>
                <a:t>With new </a:t>
              </a:r>
              <a:r>
                <a:rPr lang="en-US" sz="2800" dirty="0" err="1" smtClean="0"/>
                <a:t>treaments</a:t>
              </a:r>
              <a:endParaRPr lang="en-US" sz="2800" dirty="0" smtClean="0"/>
            </a:p>
            <a:p>
              <a:pPr lvl="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400" kern="1200" dirty="0"/>
            </a:p>
          </p:txBody>
        </p:sp>
      </p:grpSp>
      <p:sp>
        <p:nvSpPr>
          <p:cNvPr id="11" name="Right Arrow 10"/>
          <p:cNvSpPr/>
          <p:nvPr/>
        </p:nvSpPr>
        <p:spPr>
          <a:xfrm>
            <a:off x="8636000" y="5837382"/>
            <a:ext cx="1071418" cy="56341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9356443" y="4202546"/>
            <a:ext cx="110836" cy="923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9351824" y="5140036"/>
            <a:ext cx="110836" cy="923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09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Melanoma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2" r="1178"/>
          <a:stretch/>
        </p:blipFill>
        <p:spPr>
          <a:xfrm>
            <a:off x="711201" y="1735982"/>
            <a:ext cx="4673600" cy="4367859"/>
          </a:xfrm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7853850"/>
              </p:ext>
            </p:extLst>
          </p:nvPr>
        </p:nvGraphicFramePr>
        <p:xfrm>
          <a:off x="6096000" y="1810328"/>
          <a:ext cx="5257799" cy="3684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2156483" y="1735982"/>
            <a:ext cx="2420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600" b="1" i="0" u="none" strike="noStrike" kern="1200" cap="all" spc="120" normalizeH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Incidence by gender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7402" y="2493818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7402" y="3510215"/>
            <a:ext cx="998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WOMEN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298545" y="6280728"/>
            <a:ext cx="1394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SEER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554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127" y="8477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Melanoma</a:t>
            </a:r>
            <a:br>
              <a:rPr lang="en-US" dirty="0" smtClean="0"/>
            </a:br>
            <a:r>
              <a:rPr lang="en-US" dirty="0" smtClean="0"/>
              <a:t>Treatments</a:t>
            </a:r>
            <a:br>
              <a:rPr lang="en-US" dirty="0" smtClean="0"/>
            </a:br>
            <a:r>
              <a:rPr lang="en-US" dirty="0" smtClean="0"/>
              <a:t>2014-2016</a:t>
            </a:r>
            <a:endParaRPr lang="en-US" dirty="0"/>
          </a:p>
        </p:txBody>
      </p:sp>
      <p:pic>
        <p:nvPicPr>
          <p:cNvPr id="6" name="Picture 4" descr="https://www.futuremedicine.com/na101/home/literatum/publisher/fum/journals/content/fon/2019/fon.2019.15.issue-5/fon-2018-0620/20190201/images/large/figure2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" r="50382" b="52519"/>
          <a:stretch/>
        </p:blipFill>
        <p:spPr bwMode="auto">
          <a:xfrm>
            <a:off x="4092869" y="601484"/>
            <a:ext cx="6965858" cy="538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3200" y="6391563"/>
            <a:ext cx="5170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Flatiron data: Whitman et al, Future </a:t>
            </a:r>
            <a:r>
              <a:rPr lang="en-US" dirty="0" err="1" smtClean="0"/>
              <a:t>Oncol</a:t>
            </a:r>
            <a:r>
              <a:rPr lang="en-US" dirty="0" smtClean="0"/>
              <a:t>, Feb 2019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783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0390" y="135928"/>
            <a:ext cx="11756571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What explains prostate cancer mortality declines?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903" y="2059709"/>
            <a:ext cx="5380169" cy="496021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 flipV="1">
            <a:off x="4375238" y="3262169"/>
            <a:ext cx="1" cy="284880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2553358" y="1301892"/>
            <a:ext cx="62484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Age-adjusted Prostate Cancer Mortality</a:t>
            </a:r>
          </a:p>
          <a:p>
            <a:pPr algn="ctr"/>
            <a:r>
              <a:rPr lang="en-US" sz="2400" b="1" dirty="0" smtClean="0"/>
              <a:t>1975-2016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984615" y="2595245"/>
            <a:ext cx="24252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Screening? Treatment? </a:t>
            </a:r>
          </a:p>
          <a:p>
            <a:r>
              <a:rPr lang="en-US" b="1" i="1" dirty="0"/>
              <a:t>Both? Other?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431883" y="2867070"/>
            <a:ext cx="1329135" cy="27541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0DA2C176-E2C4-48DA-A53C-CDB5C05705B7}"/>
              </a:ext>
            </a:extLst>
          </p:cNvPr>
          <p:cNvSpPr/>
          <p:nvPr/>
        </p:nvSpPr>
        <p:spPr>
          <a:xfrm>
            <a:off x="6891810" y="2348101"/>
            <a:ext cx="2482417" cy="103793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390992" y="5384800"/>
            <a:ext cx="1726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PSA SCREENING </a:t>
            </a:r>
          </a:p>
          <a:p>
            <a:r>
              <a:rPr lang="en-US" dirty="0" smtClean="0"/>
              <a:t>STARTS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81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0" dirty="0"/>
              <a:t>Screening and treatment dissemination</a:t>
            </a:r>
          </a:p>
        </p:txBody>
      </p:sp>
      <p:pic>
        <p:nvPicPr>
          <p:cNvPr id="12290" name="Picture 2" descr="L:\meetings\mthood\2012\plots\psa_pattern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5" y="1977190"/>
            <a:ext cx="5421251" cy="451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L:\meetings\mthood\2012\plots\treatment_pattern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656" y="1996240"/>
            <a:ext cx="5356242" cy="446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36136" y="1352297"/>
            <a:ext cx="2643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PSA screening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13758" y="1352297"/>
            <a:ext cx="3050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Initial treatments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01019" y="6452270"/>
            <a:ext cx="298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prstClr val="black"/>
                </a:solidFill>
              </a:rPr>
              <a:t>SEER and </a:t>
            </a:r>
            <a:r>
              <a:rPr lang="en-US" i="1" dirty="0" err="1">
                <a:solidFill>
                  <a:prstClr val="black"/>
                </a:solidFill>
              </a:rPr>
              <a:t>CaPSURE</a:t>
            </a:r>
            <a:r>
              <a:rPr lang="en-US" i="1" dirty="0">
                <a:solidFill>
                  <a:prstClr val="black"/>
                </a:solidFill>
              </a:rPr>
              <a:t>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929" y="6397149"/>
            <a:ext cx="577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prstClr val="black"/>
                </a:solidFill>
              </a:rPr>
              <a:t>Mariotto et al., Cancer, </a:t>
            </a:r>
            <a:r>
              <a:rPr lang="en-US" i="1" dirty="0" smtClean="0">
                <a:solidFill>
                  <a:prstClr val="black"/>
                </a:solidFill>
              </a:rPr>
              <a:t>2007: NHIS and SEER-Medicare data</a:t>
            </a:r>
            <a:endParaRPr lang="en-US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1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47393-BC2B-4FBE-8F49-F970AAE15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to answer this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811A1-F3A2-414F-BB76-F41B04F97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277" y="1837149"/>
            <a:ext cx="10826668" cy="4486275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Understand latent incidence and progression </a:t>
            </a:r>
            <a:r>
              <a:rPr lang="en-US" dirty="0" smtClean="0"/>
              <a:t>(disease natural history)</a:t>
            </a:r>
          </a:p>
          <a:p>
            <a:pPr lvl="2">
              <a:lnSpc>
                <a:spcPct val="100000"/>
              </a:lnSpc>
              <a:spcAft>
                <a:spcPts val="600"/>
              </a:spcAft>
            </a:pPr>
            <a:r>
              <a:rPr lang="en-US" sz="2400" dirty="0" smtClean="0"/>
              <a:t>Onset</a:t>
            </a:r>
          </a:p>
          <a:p>
            <a:pPr lvl="2">
              <a:lnSpc>
                <a:spcPct val="100000"/>
              </a:lnSpc>
              <a:spcAft>
                <a:spcPts val="600"/>
              </a:spcAft>
            </a:pPr>
            <a:r>
              <a:rPr lang="en-US" sz="2400" dirty="0" smtClean="0"/>
              <a:t>Stage transitions</a:t>
            </a:r>
          </a:p>
          <a:p>
            <a:pPr lvl="2">
              <a:lnSpc>
                <a:spcPct val="100000"/>
              </a:lnSpc>
              <a:spcAft>
                <a:spcPts val="600"/>
              </a:spcAft>
            </a:pPr>
            <a:r>
              <a:rPr lang="en-US" sz="2400" dirty="0" smtClean="0"/>
              <a:t>Survival without screening or new treatments</a:t>
            </a:r>
            <a:endParaRPr lang="en-US" sz="2400" dirty="0"/>
          </a:p>
          <a:p>
            <a:pPr marL="514350" indent="-51435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Quantify screening </a:t>
            </a:r>
            <a:r>
              <a:rPr lang="en-US" dirty="0" smtClean="0"/>
              <a:t>and </a:t>
            </a:r>
            <a:r>
              <a:rPr lang="en-US" dirty="0"/>
              <a:t>treatment practices </a:t>
            </a:r>
          </a:p>
          <a:p>
            <a:pPr marL="514350" indent="-51435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Superimpose </a:t>
            </a:r>
            <a:r>
              <a:rPr lang="en-US" dirty="0" smtClean="0"/>
              <a:t>screening and treatment practices on </a:t>
            </a:r>
            <a:r>
              <a:rPr lang="en-US" dirty="0"/>
              <a:t>natural history 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800" b="1" dirty="0"/>
              <a:t>Screening</a:t>
            </a:r>
            <a:r>
              <a:rPr lang="en-US" sz="2800" dirty="0"/>
              <a:t>  </a:t>
            </a:r>
            <a:r>
              <a:rPr lang="en-US" sz="2800" dirty="0">
                <a:sym typeface="Symbol" panose="05050102010706020507" pitchFamily="18" charset="2"/>
              </a:rPr>
              <a:t> project implied disease stage shift and survival benefit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800" b="1" dirty="0">
                <a:sym typeface="Symbol" panose="05050102010706020507" pitchFamily="18" charset="2"/>
              </a:rPr>
              <a:t>Treatment</a:t>
            </a:r>
            <a:r>
              <a:rPr lang="en-US" sz="2800" dirty="0">
                <a:sym typeface="Symbol" panose="05050102010706020507" pitchFamily="18" charset="2"/>
              </a:rPr>
              <a:t>  project implied survival improvement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2917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343" y="267242"/>
            <a:ext cx="11179628" cy="1325563"/>
          </a:xfrm>
        </p:spPr>
        <p:txBody>
          <a:bodyPr/>
          <a:lstStyle/>
          <a:p>
            <a:r>
              <a:rPr lang="en-US" sz="3600" dirty="0"/>
              <a:t>Screening, primary treatment and prostate cancer mortality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0" y="5410200"/>
            <a:ext cx="1453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FHCRC model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4B59DE-D0E1-4F4B-9CD3-0F24035A4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677" y="1772736"/>
            <a:ext cx="6309373" cy="4200153"/>
          </a:xfrm>
          <a:prstGeom prst="rect">
            <a:avLst/>
          </a:prstGeom>
        </p:spPr>
      </p:pic>
      <p:pic>
        <p:nvPicPr>
          <p:cNvPr id="7" name="Picture 2" descr="L:\meetings\mthood\2012\plots\psa_patterns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18" y="1356316"/>
            <a:ext cx="3019796" cy="251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L:\meetings\mthood\2012\plots\treatment_pattern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18" y="3872812"/>
            <a:ext cx="3103996" cy="258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3214" y="3607824"/>
            <a:ext cx="1010825" cy="77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01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power of comparative modeling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00" t="63579" r="17456" b="1"/>
          <a:stretch/>
        </p:blipFill>
        <p:spPr>
          <a:xfrm>
            <a:off x="6057438" y="2235100"/>
            <a:ext cx="3702578" cy="34163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60773" y="1904999"/>
            <a:ext cx="175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Calibri"/>
              </a:rPr>
              <a:t>UMICH model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57986" y="1887538"/>
            <a:ext cx="1692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Calibri"/>
              </a:rPr>
              <a:t>FHCRC model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27" r="66617" b="1"/>
          <a:stretch/>
        </p:blipFill>
        <p:spPr>
          <a:xfrm>
            <a:off x="1785718" y="2274331"/>
            <a:ext cx="4150811" cy="33730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00601" y="6183868"/>
            <a:ext cx="2487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Gulati et al, Cancer 2014</a:t>
            </a:r>
          </a:p>
        </p:txBody>
      </p:sp>
    </p:spTree>
    <p:extLst>
      <p:ext uri="{BB962C8B-B14F-4D97-AF65-F5344CB8AC3E}">
        <p14:creationId xmlns:p14="http://schemas.microsoft.com/office/powerpoint/2010/main" val="2983076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43936-6446-4680-9AC2-F4B795E66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2" y="254286"/>
            <a:ext cx="10515600" cy="1325563"/>
          </a:xfrm>
        </p:spPr>
        <p:txBody>
          <a:bodyPr/>
          <a:lstStyle/>
          <a:p>
            <a:r>
              <a:rPr lang="en-US" dirty="0" smtClean="0"/>
              <a:t>The power of a calibrated model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25982-4929-49EE-90E9-EFDCF0363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887" y="1579849"/>
            <a:ext cx="7272130" cy="48932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Level 1 evidence for policy recommendations   is frequently lacking</a:t>
            </a:r>
          </a:p>
          <a:p>
            <a:pPr lvl="1"/>
            <a:r>
              <a:rPr lang="en-US" dirty="0"/>
              <a:t>Age to start and stop screening</a:t>
            </a:r>
          </a:p>
          <a:p>
            <a:pPr lvl="1"/>
            <a:r>
              <a:rPr lang="en-US" dirty="0"/>
              <a:t>Screening intervals and thresholds</a:t>
            </a:r>
          </a:p>
          <a:p>
            <a:pPr lvl="1"/>
            <a:r>
              <a:rPr lang="en-US" dirty="0"/>
              <a:t>Tailoring recommendations for high-risk populations</a:t>
            </a:r>
          </a:p>
          <a:p>
            <a:pPr marL="0" indent="0">
              <a:buNone/>
            </a:pPr>
            <a:r>
              <a:rPr lang="en-US" dirty="0"/>
              <a:t>Modeling is a way of conducting “virtual trials”</a:t>
            </a:r>
          </a:p>
          <a:p>
            <a:pPr lvl="1"/>
            <a:r>
              <a:rPr lang="en-US" dirty="0"/>
              <a:t>Simulate population based on </a:t>
            </a:r>
            <a:r>
              <a:rPr lang="en-US" dirty="0" smtClean="0"/>
              <a:t>calibrated </a:t>
            </a:r>
            <a:r>
              <a:rPr lang="en-US" dirty="0"/>
              <a:t>model</a:t>
            </a:r>
          </a:p>
          <a:p>
            <a:pPr lvl="1"/>
            <a:r>
              <a:rPr lang="en-US" dirty="0"/>
              <a:t>Superimpose candidate policies</a:t>
            </a:r>
          </a:p>
          <a:p>
            <a:pPr lvl="1"/>
            <a:r>
              <a:rPr lang="en-US" dirty="0"/>
              <a:t>Project harm-benefit tradeoffs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882D38-CEC8-4C9D-8FEB-530D2417CD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9" r="38140" b="14043"/>
          <a:stretch/>
        </p:blipFill>
        <p:spPr bwMode="auto">
          <a:xfrm>
            <a:off x="8075780" y="1969655"/>
            <a:ext cx="2995943" cy="4224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3822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9" y="228601"/>
            <a:ext cx="88106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1" y="2237758"/>
            <a:ext cx="9067800" cy="413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3886200" y="4724400"/>
            <a:ext cx="609600" cy="685800"/>
          </a:xfrm>
          <a:prstGeom prst="ellipse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048000" y="3276600"/>
            <a:ext cx="838200" cy="0"/>
          </a:xfrm>
          <a:prstGeom prst="straightConnector1">
            <a:avLst/>
          </a:prstGeom>
          <a:ln w="1905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74903" y="2893087"/>
            <a:ext cx="1805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Reduced QOL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1601" y="6284936"/>
            <a:ext cx="4584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Preferred </a:t>
            </a:r>
            <a:r>
              <a:rPr lang="en-US" dirty="0" smtClean="0">
                <a:solidFill>
                  <a:srgbClr val="CC0000"/>
                </a:solidFill>
              </a:rPr>
              <a:t>strategies are the most conservative!</a:t>
            </a:r>
            <a:endParaRPr lang="en-US" dirty="0">
              <a:solidFill>
                <a:srgbClr val="CC000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4343401" y="5410201"/>
            <a:ext cx="380999" cy="984803"/>
          </a:xfrm>
          <a:prstGeom prst="straightConnector1">
            <a:avLst/>
          </a:prstGeom>
          <a:ln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116189" y="5623468"/>
            <a:ext cx="374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Roth et al JAMA Oncology 2016</a:t>
            </a:r>
          </a:p>
        </p:txBody>
      </p:sp>
    </p:spTree>
    <p:extLst>
      <p:ext uri="{BB962C8B-B14F-4D97-AF65-F5344CB8AC3E}">
        <p14:creationId xmlns:p14="http://schemas.microsoft.com/office/powerpoint/2010/main" val="212200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0970" y="4590473"/>
            <a:ext cx="6861287" cy="19689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249" y="249383"/>
            <a:ext cx="6901132" cy="21728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393" y="2412952"/>
            <a:ext cx="8385453" cy="1946611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0A1A0BC-1B6C-4B29-8D6C-6F59F6A51C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5434248"/>
              </p:ext>
            </p:extLst>
          </p:nvPr>
        </p:nvGraphicFramePr>
        <p:xfrm>
          <a:off x="8636243" y="249383"/>
          <a:ext cx="2195880" cy="1793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Image" r:id="rId6" imgW="914402" imgH="746635" progId="Photoshop.Image.10">
                  <p:embed/>
                </p:oleObj>
              </mc:Choice>
              <mc:Fallback>
                <p:oleObj name="Image" r:id="rId6" imgW="914402" imgH="746635" progId="Photoshop.Image.10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0A1A0BC-1B6C-4B29-8D6C-6F59F6A51C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243" y="249383"/>
                        <a:ext cx="2195880" cy="17931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9259533" y="6338466"/>
            <a:ext cx="2595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https://cisnet.cancer.gov/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184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Smoking generator for CISNET lung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53" y="1894419"/>
            <a:ext cx="6047987" cy="42825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429" y="1690688"/>
            <a:ext cx="5317128" cy="48562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9553" y="6362284"/>
            <a:ext cx="658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Appendix to Jeon et al, Annals of Internal Medicine November 2018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587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Screening and treatment for CISNET breast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68" y="1825625"/>
            <a:ext cx="5362272" cy="38477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554" y="1825624"/>
            <a:ext cx="5195719" cy="37878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9553" y="6362284"/>
            <a:ext cx="2547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Plevritis et al JAMA 2018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097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581" y="1690688"/>
            <a:ext cx="6015183" cy="474143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Cancer trends are a potential treasure trove of information </a:t>
            </a:r>
          </a:p>
          <a:p>
            <a:pPr lvl="1">
              <a:buFont typeface="Wingdings 3" panose="05040102010807070707" pitchFamily="18" charset="2"/>
              <a:buChar char="g"/>
            </a:pPr>
            <a:r>
              <a:rPr lang="en-US" dirty="0" smtClean="0"/>
              <a:t> Effectiveness of new interventions and treatments on outcomes</a:t>
            </a:r>
          </a:p>
          <a:p>
            <a:pPr lvl="1">
              <a:buFont typeface="Wingdings 3" panose="05040102010807070707" pitchFamily="18" charset="2"/>
              <a:buChar char="g"/>
            </a:pPr>
            <a:r>
              <a:rPr lang="en-US" dirty="0" smtClean="0"/>
              <a:t> Benefits and harms of novel diagnostic technologies</a:t>
            </a:r>
          </a:p>
          <a:p>
            <a:pPr lvl="1">
              <a:buFont typeface="Wingdings 3" panose="05040102010807070707" pitchFamily="18" charset="2"/>
              <a:buChar char="g"/>
            </a:pPr>
            <a:r>
              <a:rPr lang="en-US" dirty="0" smtClean="0"/>
              <a:t> Disparities in disease</a:t>
            </a:r>
          </a:p>
          <a:p>
            <a:r>
              <a:rPr lang="en-US" sz="2400" dirty="0" smtClean="0"/>
              <a:t>Cancer trends are also easily misinterpreted</a:t>
            </a:r>
          </a:p>
          <a:p>
            <a:r>
              <a:rPr lang="en-US" sz="2400" dirty="0" smtClean="0"/>
              <a:t>Validly learning from cancer trends requires close study of the patterns of exposure and care driving outcomes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8761" y="1607128"/>
            <a:ext cx="5013857" cy="423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522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CISNET models driven by practice patterns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Etiology, exposures, behaviors driving disease onset</a:t>
            </a:r>
          </a:p>
          <a:p>
            <a:pPr lvl="1"/>
            <a:r>
              <a:rPr lang="en-US" dirty="0" smtClean="0"/>
              <a:t>Smoking</a:t>
            </a:r>
          </a:p>
          <a:p>
            <a:pPr lvl="1"/>
            <a:r>
              <a:rPr lang="en-US" dirty="0" smtClean="0"/>
              <a:t>Obesity</a:t>
            </a:r>
          </a:p>
          <a:p>
            <a:pPr marL="0" indent="0">
              <a:buNone/>
            </a:pPr>
            <a:r>
              <a:rPr lang="en-US" b="1" dirty="0" smtClean="0"/>
              <a:t>Early detection and diagnosis</a:t>
            </a:r>
          </a:p>
          <a:p>
            <a:pPr lvl="1"/>
            <a:r>
              <a:rPr lang="en-US" dirty="0" smtClean="0"/>
              <a:t>Screening frequencies</a:t>
            </a:r>
          </a:p>
          <a:p>
            <a:pPr lvl="1"/>
            <a:r>
              <a:rPr lang="en-US" dirty="0" smtClean="0"/>
              <a:t>Biopsy referral criteria and compliance</a:t>
            </a:r>
          </a:p>
          <a:p>
            <a:pPr lvl="1"/>
            <a:r>
              <a:rPr lang="en-US" dirty="0" smtClean="0"/>
              <a:t>Imaging technologies for diagnosis and staging</a:t>
            </a:r>
          </a:p>
          <a:p>
            <a:pPr marL="0" indent="0">
              <a:buNone/>
            </a:pPr>
            <a:r>
              <a:rPr lang="en-US" b="1" dirty="0" smtClean="0"/>
              <a:t>Treatment</a:t>
            </a:r>
          </a:p>
          <a:p>
            <a:pPr lvl="1"/>
            <a:r>
              <a:rPr lang="en-US" dirty="0" smtClean="0"/>
              <a:t>Primary treatment following diagnosis</a:t>
            </a:r>
          </a:p>
          <a:p>
            <a:pPr lvl="1"/>
            <a:r>
              <a:rPr lang="en-US" dirty="0" smtClean="0"/>
              <a:t>Secondary and salvage treatment following recurrence</a:t>
            </a:r>
          </a:p>
          <a:p>
            <a:pPr lvl="1"/>
            <a:r>
              <a:rPr lang="en-US" dirty="0" smtClean="0"/>
              <a:t>Surveillance following diagnosis 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573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CISNET models driven by practice patterns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Etiology, exposures, behaviors driving disease onset</a:t>
            </a:r>
          </a:p>
          <a:p>
            <a:pPr lvl="1"/>
            <a:r>
              <a:rPr lang="en-US" dirty="0" smtClean="0"/>
              <a:t>Smoking</a:t>
            </a:r>
          </a:p>
          <a:p>
            <a:pPr lvl="1"/>
            <a:r>
              <a:rPr lang="en-US" dirty="0" smtClean="0"/>
              <a:t>Obesity</a:t>
            </a:r>
          </a:p>
          <a:p>
            <a:pPr marL="0" indent="0">
              <a:buNone/>
            </a:pPr>
            <a:r>
              <a:rPr lang="en-US" b="1" dirty="0" smtClean="0"/>
              <a:t>Early detection and diagnosis</a:t>
            </a:r>
          </a:p>
          <a:p>
            <a:pPr lvl="1"/>
            <a:r>
              <a:rPr lang="en-US" dirty="0" smtClean="0"/>
              <a:t>Screening frequencies</a:t>
            </a:r>
          </a:p>
          <a:p>
            <a:pPr lvl="1"/>
            <a:r>
              <a:rPr lang="en-US" dirty="0" smtClean="0"/>
              <a:t>Biopsy referral criteria and compliance</a:t>
            </a:r>
          </a:p>
          <a:p>
            <a:pPr lvl="1"/>
            <a:r>
              <a:rPr lang="en-US" dirty="0" smtClean="0"/>
              <a:t>Imaging technologies for diagnosis and staging</a:t>
            </a:r>
          </a:p>
          <a:p>
            <a:pPr marL="0" indent="0">
              <a:buNone/>
            </a:pPr>
            <a:r>
              <a:rPr lang="en-US" b="1" dirty="0"/>
              <a:t>T</a:t>
            </a:r>
            <a:r>
              <a:rPr lang="en-US" b="1" dirty="0" smtClean="0"/>
              <a:t>reatment</a:t>
            </a:r>
          </a:p>
          <a:p>
            <a:pPr lvl="1"/>
            <a:r>
              <a:rPr lang="en-US" dirty="0" smtClean="0"/>
              <a:t>Primary treatment following diagnosis</a:t>
            </a:r>
          </a:p>
          <a:p>
            <a:pPr lvl="1"/>
            <a:r>
              <a:rPr lang="en-US" dirty="0" smtClean="0"/>
              <a:t>Secondary and salvage treatment following recurrence</a:t>
            </a:r>
          </a:p>
          <a:p>
            <a:pPr lvl="1"/>
            <a:r>
              <a:rPr lang="en-US" dirty="0" smtClean="0"/>
              <a:t>Surveillance following diagnosis 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122" name="Picture 2" descr="[Old Stamper Regular]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64" b="2739"/>
          <a:stretch/>
        </p:blipFill>
        <p:spPr bwMode="auto">
          <a:xfrm>
            <a:off x="6801909" y="2887662"/>
            <a:ext cx="5110691" cy="60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[Old Stamper Regular]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7" t="1497"/>
          <a:stretch/>
        </p:blipFill>
        <p:spPr bwMode="auto">
          <a:xfrm>
            <a:off x="8669866" y="3623733"/>
            <a:ext cx="2324066" cy="62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506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520" y="179654"/>
            <a:ext cx="10515600" cy="1325563"/>
          </a:xfrm>
        </p:spPr>
        <p:txBody>
          <a:bodyPr/>
          <a:lstStyle/>
          <a:p>
            <a:r>
              <a:rPr lang="en-US" dirty="0" smtClean="0"/>
              <a:t>Salivating over </a:t>
            </a:r>
            <a:br>
              <a:rPr lang="en-US" dirty="0" smtClean="0"/>
            </a:br>
            <a:r>
              <a:rPr lang="en-US" dirty="0" smtClean="0"/>
              <a:t>OHDSI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31357"/>
            <a:ext cx="3655415" cy="22865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044086"/>
            <a:ext cx="3655415" cy="22801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734FA2-C19B-412E-B3F7-A4279BD55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2682" y="1982148"/>
            <a:ext cx="5632913" cy="25585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741" y="4832128"/>
            <a:ext cx="6813451" cy="1262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CC9271-9512-47D9-93CE-AF4B8F1653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48" t="15129" r="1211" b="62469"/>
          <a:stretch/>
        </p:blipFill>
        <p:spPr>
          <a:xfrm>
            <a:off x="4361809" y="230084"/>
            <a:ext cx="6948056" cy="153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1322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of intense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34" y="1444625"/>
            <a:ext cx="10515600" cy="496464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Recent trends in novel androgen-targeting treatments for prostate cancer</a:t>
            </a:r>
            <a:r>
              <a:rPr lang="en-US" dirty="0" smtClean="0"/>
              <a:t>? Immunotherapies for melanoma?</a:t>
            </a:r>
            <a:endParaRPr lang="en-US" dirty="0" smtClean="0"/>
          </a:p>
          <a:p>
            <a:r>
              <a:rPr lang="en-US" dirty="0" smtClean="0"/>
              <a:t>Changes in dose of radiation therapies and cancer-specific survival?</a:t>
            </a:r>
          </a:p>
          <a:p>
            <a:r>
              <a:rPr lang="en-US" dirty="0" smtClean="0"/>
              <a:t>Changes in imaging technologies used in cancer staging? </a:t>
            </a:r>
            <a:r>
              <a:rPr lang="en-US" dirty="0" smtClean="0"/>
              <a:t>Has this </a:t>
            </a:r>
            <a:r>
              <a:rPr lang="en-US" dirty="0" smtClean="0"/>
              <a:t>changed the definition of early versus late stage?</a:t>
            </a:r>
          </a:p>
          <a:p>
            <a:r>
              <a:rPr lang="en-US" dirty="0" smtClean="0"/>
              <a:t>How do hormonal treatments for prostate </a:t>
            </a:r>
            <a:r>
              <a:rPr lang="en-US" dirty="0" smtClean="0"/>
              <a:t>and breast cancer </a:t>
            </a:r>
            <a:r>
              <a:rPr lang="en-US" dirty="0" smtClean="0"/>
              <a:t>impact risk of cardiovascular disease and other-cause death?</a:t>
            </a:r>
          </a:p>
          <a:p>
            <a:r>
              <a:rPr lang="en-US" dirty="0" smtClean="0"/>
              <a:t>Distributions of various sequences of therapies for ovarian cancer? </a:t>
            </a:r>
          </a:p>
          <a:p>
            <a:r>
              <a:rPr lang="en-US" dirty="0" smtClean="0"/>
              <a:t>For all of these questions</a:t>
            </a:r>
          </a:p>
          <a:p>
            <a:pPr lvl="1"/>
            <a:r>
              <a:rPr lang="en-US" dirty="0" smtClean="0"/>
              <a:t>Racial/ethnic disparities</a:t>
            </a:r>
          </a:p>
          <a:p>
            <a:pPr lvl="1"/>
            <a:r>
              <a:rPr lang="en-US" dirty="0" smtClean="0"/>
              <a:t>Geographic variation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269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Thank you!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interested in discussion potential collaborations with the prostate or other CISNET groups please email me!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retzioni@fredhutch.org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CISNET website is at </a:t>
            </a:r>
            <a:r>
              <a:rPr lang="en-US" dirty="0">
                <a:hlinkClick r:id="rId3"/>
              </a:rPr>
              <a:t>https://cisnet.cancer.gov/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Many thanks to Roman Gulati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762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695</Words>
  <Application>Microsoft Office PowerPoint</Application>
  <PresentationFormat>Widescreen</PresentationFormat>
  <Paragraphs>132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Symbol</vt:lpstr>
      <vt:lpstr>Wingdings 3</vt:lpstr>
      <vt:lpstr>Office Theme</vt:lpstr>
      <vt:lpstr>Image</vt:lpstr>
      <vt:lpstr>From Synergy to Impact: A Vision for An OHDSI-CISNET Partnership </vt:lpstr>
      <vt:lpstr>PowerPoint Presentation</vt:lpstr>
      <vt:lpstr>Mortality by site</vt:lpstr>
      <vt:lpstr>What is CISNET?</vt:lpstr>
      <vt:lpstr>CISNET sites</vt:lpstr>
      <vt:lpstr>PowerPoint Presentation</vt:lpstr>
      <vt:lpstr>How would you check whether advances in treatment explain mortality declines? </vt:lpstr>
      <vt:lpstr>How would you check whether advances in treatment explain mortality declines? </vt:lpstr>
      <vt:lpstr>Example: Melanoma</vt:lpstr>
      <vt:lpstr>Melanoma Treatments 2014-2016</vt:lpstr>
      <vt:lpstr>What explains prostate cancer mortality declines?</vt:lpstr>
      <vt:lpstr>Screening and treatment dissemination</vt:lpstr>
      <vt:lpstr>Steps to answer this question</vt:lpstr>
      <vt:lpstr>Screening, primary treatment and prostate cancer mortality</vt:lpstr>
      <vt:lpstr>The power of comparative modeling</vt:lpstr>
      <vt:lpstr>The power of a calibrated model</vt:lpstr>
      <vt:lpstr>PowerPoint Presentation</vt:lpstr>
      <vt:lpstr>PowerPoint Presentation</vt:lpstr>
      <vt:lpstr>Smoking generator for CISNET lung models</vt:lpstr>
      <vt:lpstr>Screening and treatment for CISNET breast models</vt:lpstr>
      <vt:lpstr>In conclusion</vt:lpstr>
      <vt:lpstr>CISNET models driven by practice patterns</vt:lpstr>
      <vt:lpstr>CISNET models driven by practice patterns</vt:lpstr>
      <vt:lpstr>Salivating over  OHDSI</vt:lpstr>
      <vt:lpstr>Questions of intense interest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CISNET Prostate Group Past, present and future</dc:title>
  <dc:creator>Ruth Etzioni</dc:creator>
  <cp:lastModifiedBy>Etzioni, Ruth B</cp:lastModifiedBy>
  <cp:revision>44</cp:revision>
  <dcterms:created xsi:type="dcterms:W3CDTF">2019-10-31T03:16:03Z</dcterms:created>
  <dcterms:modified xsi:type="dcterms:W3CDTF">2020-01-14T15:50:11Z</dcterms:modified>
</cp:coreProperties>
</file>