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352" r:id="rId2"/>
    <p:sldId id="1305" r:id="rId3"/>
    <p:sldId id="1304" r:id="rId4"/>
    <p:sldId id="1317" r:id="rId5"/>
    <p:sldId id="356" r:id="rId6"/>
    <p:sldId id="1306" r:id="rId7"/>
    <p:sldId id="1318" r:id="rId8"/>
    <p:sldId id="1308" r:id="rId9"/>
    <p:sldId id="358" r:id="rId10"/>
    <p:sldId id="1319" r:id="rId11"/>
    <p:sldId id="360" r:id="rId12"/>
    <p:sldId id="1307" r:id="rId13"/>
    <p:sldId id="1320" r:id="rId14"/>
    <p:sldId id="1316" r:id="rId15"/>
    <p:sldId id="361" r:id="rId16"/>
    <p:sldId id="362" r:id="rId17"/>
    <p:sldId id="1314" r:id="rId18"/>
    <p:sldId id="1321" r:id="rId19"/>
    <p:sldId id="363" r:id="rId20"/>
    <p:sldId id="1315" r:id="rId21"/>
    <p:sldId id="1309" r:id="rId22"/>
    <p:sldId id="1322" r:id="rId23"/>
    <p:sldId id="365" r:id="rId24"/>
    <p:sldId id="366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3E56"/>
    <a:srgbClr val="0099CC"/>
    <a:srgbClr val="525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49" autoAdjust="0"/>
    <p:restoredTop sz="80652" autoAdjust="0"/>
  </p:normalViewPr>
  <p:slideViewPr>
    <p:cSldViewPr snapToGrid="0">
      <p:cViewPr varScale="1">
        <p:scale>
          <a:sx n="92" d="100"/>
          <a:sy n="92" d="100"/>
        </p:scale>
        <p:origin x="17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28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E5FD8-BDE2-4F87-91B8-13CB10CEFFA4}" type="datetimeFigureOut">
              <a:rPr lang="ko-KR" altLang="en-US" smtClean="0"/>
              <a:t>2020-02-25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A69A1-B7DC-432D-BE23-B52ADA831A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3011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59D27-A935-41EB-B7DA-2E6D86DBDF7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525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59D27-A935-41EB-B7DA-2E6D86DBDF7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795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구조화된 </a:t>
            </a:r>
            <a:r>
              <a:rPr lang="en-US" altLang="ko-KR" dirty="0"/>
              <a:t>JSON </a:t>
            </a:r>
            <a:r>
              <a:rPr lang="ko-KR" altLang="en-US" dirty="0"/>
              <a:t>형태의 요법 정보를 활용하여 기존 </a:t>
            </a:r>
            <a:r>
              <a:rPr lang="en-US" altLang="ko-KR" dirty="0"/>
              <a:t>CDM</a:t>
            </a:r>
            <a:r>
              <a:rPr lang="ko-KR" altLang="en-US" dirty="0"/>
              <a:t>내에 존재하는 단일 약물 기록으로 부터 항암 요법 단위의 </a:t>
            </a:r>
            <a:r>
              <a:rPr lang="en-US" altLang="ko-KR" dirty="0"/>
              <a:t>record</a:t>
            </a:r>
            <a:r>
              <a:rPr lang="ko-KR" altLang="en-US" dirty="0"/>
              <a:t>를 생성하여 </a:t>
            </a:r>
            <a:r>
              <a:rPr lang="en-US" altLang="ko-KR" dirty="0"/>
              <a:t>Oncology CDM</a:t>
            </a:r>
            <a:r>
              <a:rPr lang="ko-KR" altLang="en-US" dirty="0"/>
              <a:t>에서 제안하는 </a:t>
            </a:r>
            <a:r>
              <a:rPr lang="en-US" altLang="ko-KR" dirty="0"/>
              <a:t>episode </a:t>
            </a:r>
            <a:r>
              <a:rPr lang="ko-KR" altLang="en-US" dirty="0"/>
              <a:t>테이블 형태로 생성해주는 알고리즘을 개발하였다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59D27-A935-41EB-B7DA-2E6D86DBDF7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51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D82A-248A-4405-AC75-C3C33089C976}" type="datetimeFigureOut">
              <a:rPr lang="ko-KR" altLang="en-US" smtClean="0"/>
              <a:t>2020-02-25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E10B-3C6C-4EC1-ABFA-C79BDAEF400B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5C044B28-B03D-45D5-963A-D5101C80B6C9}"/>
              </a:ext>
            </a:extLst>
          </p:cNvPr>
          <p:cNvGrpSpPr/>
          <p:nvPr userDrawn="1"/>
        </p:nvGrpSpPr>
        <p:grpSpPr>
          <a:xfrm>
            <a:off x="224284" y="111436"/>
            <a:ext cx="9489659" cy="549792"/>
            <a:chOff x="224284" y="111436"/>
            <a:chExt cx="9489659" cy="549792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68CBCF4D-2E3C-418B-8540-CFF9C9C9EF21}"/>
                </a:ext>
              </a:extLst>
            </p:cNvPr>
            <p:cNvGrpSpPr/>
            <p:nvPr/>
          </p:nvGrpSpPr>
          <p:grpSpPr>
            <a:xfrm>
              <a:off x="224284" y="209588"/>
              <a:ext cx="1720874" cy="355663"/>
              <a:chOff x="224284" y="209588"/>
              <a:chExt cx="1720874" cy="355663"/>
            </a:xfrm>
          </p:grpSpPr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B6571C71-E37D-41B6-9A1E-3EDF1BFBC8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4284" y="209588"/>
                <a:ext cx="359067" cy="355663"/>
              </a:xfrm>
              <a:prstGeom prst="rect">
                <a:avLst/>
              </a:prstGeom>
            </p:spPr>
          </p:pic>
          <p:pic>
            <p:nvPicPr>
              <p:cNvPr id="11" name="그림 10">
                <a:extLst>
                  <a:ext uri="{FF2B5EF4-FFF2-40B4-BE49-F238E27FC236}">
                    <a16:creationId xmlns:a16="http://schemas.microsoft.com/office/drawing/2014/main" id="{F6DFD527-40CA-41D9-9950-3E707FA0A9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3351" y="210992"/>
                <a:ext cx="1361807" cy="350680"/>
              </a:xfrm>
              <a:prstGeom prst="rect">
                <a:avLst/>
              </a:prstGeom>
            </p:spPr>
          </p:pic>
        </p:grpSp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E3E269A9-4E04-4866-9717-CBFF5BA01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7742" y="111436"/>
              <a:ext cx="2526201" cy="5497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1675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D82A-248A-4405-AC75-C3C33089C976}" type="datetimeFigureOut">
              <a:rPr lang="ko-KR" altLang="en-US" smtClean="0"/>
              <a:t>2020-02-25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E10B-3C6C-4EC1-ABFA-C79BDAEF400B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E24FC17-2AEE-4EB3-93D6-54CE5EC0DF68}"/>
              </a:ext>
            </a:extLst>
          </p:cNvPr>
          <p:cNvGrpSpPr/>
          <p:nvPr userDrawn="1"/>
        </p:nvGrpSpPr>
        <p:grpSpPr>
          <a:xfrm>
            <a:off x="224284" y="111436"/>
            <a:ext cx="9489659" cy="549792"/>
            <a:chOff x="224284" y="111436"/>
            <a:chExt cx="9489659" cy="549792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190FDB13-7D39-4798-9B97-B9001B3785BD}"/>
                </a:ext>
              </a:extLst>
            </p:cNvPr>
            <p:cNvGrpSpPr/>
            <p:nvPr/>
          </p:nvGrpSpPr>
          <p:grpSpPr>
            <a:xfrm>
              <a:off x="224284" y="209588"/>
              <a:ext cx="1720874" cy="355663"/>
              <a:chOff x="224284" y="209588"/>
              <a:chExt cx="1720874" cy="355663"/>
            </a:xfrm>
          </p:grpSpPr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97A32739-7ABB-4CC1-858D-E310E4FF6F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4284" y="209588"/>
                <a:ext cx="359067" cy="355663"/>
              </a:xfrm>
              <a:prstGeom prst="rect">
                <a:avLst/>
              </a:prstGeom>
            </p:spPr>
          </p:pic>
          <p:pic>
            <p:nvPicPr>
              <p:cNvPr id="11" name="그림 10">
                <a:extLst>
                  <a:ext uri="{FF2B5EF4-FFF2-40B4-BE49-F238E27FC236}">
                    <a16:creationId xmlns:a16="http://schemas.microsoft.com/office/drawing/2014/main" id="{62AF1938-9A73-4059-A3D7-07E2AFBC6D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3351" y="210992"/>
                <a:ext cx="1361807" cy="350680"/>
              </a:xfrm>
              <a:prstGeom prst="rect">
                <a:avLst/>
              </a:prstGeom>
            </p:spPr>
          </p:pic>
        </p:grpSp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4D38E101-2FC1-4B7B-B980-C27EB5CE2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7742" y="111436"/>
              <a:ext cx="2526201" cy="5497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336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D82A-248A-4405-AC75-C3C33089C976}" type="datetimeFigureOut">
              <a:rPr lang="ko-KR" altLang="en-US" smtClean="0"/>
              <a:t>2020-02-25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E10B-3C6C-4EC1-ABFA-C79BDAEF4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75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D82A-248A-4405-AC75-C3C33089C976}" type="datetimeFigureOut">
              <a:rPr lang="ko-KR" altLang="en-US" smtClean="0"/>
              <a:t>2020-02-25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E10B-3C6C-4EC1-ABFA-C79BDAEF4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798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D82A-248A-4405-AC75-C3C33089C976}" type="datetimeFigureOut">
              <a:rPr lang="ko-KR" altLang="en-US" smtClean="0"/>
              <a:t>2020-02-25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E10B-3C6C-4EC1-ABFA-C79BDAEF4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6949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D82A-248A-4405-AC75-C3C33089C976}" type="datetimeFigureOut">
              <a:rPr lang="ko-KR" altLang="en-US" smtClean="0"/>
              <a:t>2020-02-25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E10B-3C6C-4EC1-ABFA-C79BDAEF4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6955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D82A-248A-4405-AC75-C3C33089C976}" type="datetimeFigureOut">
              <a:rPr lang="ko-KR" altLang="en-US" smtClean="0"/>
              <a:t>2020-02-25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E10B-3C6C-4EC1-ABFA-C79BDAEF4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173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D82A-248A-4405-AC75-C3C33089C976}" type="datetimeFigureOut">
              <a:rPr lang="ko-KR" altLang="en-US" smtClean="0"/>
              <a:t>2020-02-25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E10B-3C6C-4EC1-ABFA-C79BDAEF4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90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D82A-248A-4405-AC75-C3C33089C976}" type="datetimeFigureOut">
              <a:rPr lang="ko-KR" altLang="en-US" smtClean="0"/>
              <a:t>2020-02-25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E10B-3C6C-4EC1-ABFA-C79BDAEF4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248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D82A-248A-4405-AC75-C3C33089C976}" type="datetimeFigureOut">
              <a:rPr lang="ko-KR" altLang="en-US" smtClean="0"/>
              <a:t>2020-02-25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E10B-3C6C-4EC1-ABFA-C79BDAEF4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9969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D82A-248A-4405-AC75-C3C33089C976}" type="datetimeFigureOut">
              <a:rPr lang="ko-KR" altLang="en-US" smtClean="0"/>
              <a:t>2020-02-25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6E10B-3C6C-4EC1-ABFA-C79BDAEF4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9838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9D82A-248A-4405-AC75-C3C33089C976}" type="datetimeFigureOut">
              <a:rPr lang="ko-KR" altLang="en-US" smtClean="0"/>
              <a:t>2020-02-25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6E10B-3C6C-4EC1-ABFA-C79BDAEF400B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71FB4B4-DCDA-45BC-A576-993524870532}"/>
              </a:ext>
            </a:extLst>
          </p:cNvPr>
          <p:cNvGrpSpPr/>
          <p:nvPr userDrawn="1"/>
        </p:nvGrpSpPr>
        <p:grpSpPr>
          <a:xfrm>
            <a:off x="224284" y="111436"/>
            <a:ext cx="9489659" cy="549792"/>
            <a:chOff x="224284" y="111436"/>
            <a:chExt cx="9489659" cy="549792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6277BD64-3C85-4AFB-A39B-6AD8B1269679}"/>
                </a:ext>
              </a:extLst>
            </p:cNvPr>
            <p:cNvGrpSpPr/>
            <p:nvPr/>
          </p:nvGrpSpPr>
          <p:grpSpPr>
            <a:xfrm>
              <a:off x="224284" y="209588"/>
              <a:ext cx="1720874" cy="355663"/>
              <a:chOff x="224284" y="209588"/>
              <a:chExt cx="1720874" cy="355663"/>
            </a:xfrm>
          </p:grpSpPr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12C20B42-FE68-4ECF-93FA-7239173D99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24284" y="209588"/>
                <a:ext cx="359067" cy="355663"/>
              </a:xfrm>
              <a:prstGeom prst="rect">
                <a:avLst/>
              </a:prstGeom>
            </p:spPr>
          </p:pic>
          <p:pic>
            <p:nvPicPr>
              <p:cNvPr id="11" name="그림 10">
                <a:extLst>
                  <a:ext uri="{FF2B5EF4-FFF2-40B4-BE49-F238E27FC236}">
                    <a16:creationId xmlns:a16="http://schemas.microsoft.com/office/drawing/2014/main" id="{F6DAF917-20B0-4176-A422-8F330061E0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83351" y="210992"/>
                <a:ext cx="1361807" cy="350680"/>
              </a:xfrm>
              <a:prstGeom prst="rect">
                <a:avLst/>
              </a:prstGeom>
            </p:spPr>
          </p:pic>
        </p:grpSp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49B07D18-5B7B-494C-A803-3377446F9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7742" y="111436"/>
              <a:ext cx="2526201" cy="5497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0386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hdsi-studies/CancerTxPathway" TargetMode="External"/><Relationship Id="rId2" Type="http://schemas.openxmlformats.org/officeDocument/2006/relationships/hyperlink" Target="https://github.com/ABMI/CancerTxPathway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6152" y="2275159"/>
            <a:ext cx="697784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20425A"/>
                </a:solidFill>
                <a:latin typeface="+mj-lt"/>
              </a:rPr>
              <a:t>Clinical characterization of the cancer treatment using the Oncology CDM</a:t>
            </a:r>
            <a:endParaRPr lang="en-US" altLang="ko-KR" sz="2800" dirty="0">
              <a:solidFill>
                <a:srgbClr val="20425A"/>
              </a:solidFill>
              <a:latin typeface="+mj-lt"/>
            </a:endParaRPr>
          </a:p>
          <a:p>
            <a:pPr algn="ctr"/>
            <a:endParaRPr lang="en-US" altLang="ko-KR" dirty="0">
              <a:solidFill>
                <a:srgbClr val="20425A"/>
              </a:solidFill>
              <a:latin typeface="+mj-lt"/>
            </a:endParaRPr>
          </a:p>
          <a:p>
            <a:pPr algn="ctr"/>
            <a:r>
              <a:rPr lang="en-US" altLang="ko-KR" sz="2000" dirty="0">
                <a:solidFill>
                  <a:srgbClr val="20425A"/>
                </a:solidFill>
                <a:latin typeface="+mj-lt"/>
              </a:rPr>
              <a:t>2020-02-25</a:t>
            </a:r>
          </a:p>
          <a:p>
            <a:pPr algn="ctr"/>
            <a:endParaRPr lang="en-US" altLang="ko-KR" sz="1400" dirty="0">
              <a:solidFill>
                <a:srgbClr val="20425A"/>
              </a:solidFill>
              <a:latin typeface="+mj-lt"/>
            </a:endParaRPr>
          </a:p>
          <a:p>
            <a:pPr algn="ctr"/>
            <a:r>
              <a:rPr lang="en-US" altLang="ko-KR" sz="2000" dirty="0">
                <a:solidFill>
                  <a:srgbClr val="20425A"/>
                </a:solidFill>
                <a:latin typeface="+mj-lt"/>
              </a:rPr>
              <a:t>Hokyun Jeon, Seng Chan You MD, MS,  </a:t>
            </a:r>
            <a:br>
              <a:rPr lang="en-US" altLang="ko-KR" sz="2000" dirty="0">
                <a:solidFill>
                  <a:srgbClr val="20425A"/>
                </a:solidFill>
                <a:latin typeface="+mj-lt"/>
              </a:rPr>
            </a:br>
            <a:r>
              <a:rPr lang="en-US" altLang="ko-KR" sz="2000" dirty="0">
                <a:solidFill>
                  <a:srgbClr val="20425A"/>
                </a:solidFill>
                <a:latin typeface="+mj-lt"/>
              </a:rPr>
              <a:t>Rae </a:t>
            </a:r>
            <a:r>
              <a:rPr lang="en-US" altLang="ko-KR" sz="2000" dirty="0" err="1">
                <a:solidFill>
                  <a:srgbClr val="20425A"/>
                </a:solidFill>
                <a:latin typeface="+mj-lt"/>
              </a:rPr>
              <a:t>Woong</a:t>
            </a:r>
            <a:r>
              <a:rPr lang="en-US" altLang="ko-KR" sz="2000" dirty="0">
                <a:solidFill>
                  <a:srgbClr val="20425A"/>
                </a:solidFill>
                <a:latin typeface="+mj-lt"/>
              </a:rPr>
              <a:t> Park MD, PhD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24284" y="111436"/>
            <a:ext cx="9489659" cy="549792"/>
            <a:chOff x="224284" y="111436"/>
            <a:chExt cx="9489659" cy="549792"/>
          </a:xfrm>
        </p:grpSpPr>
        <p:grpSp>
          <p:nvGrpSpPr>
            <p:cNvPr id="13" name="그룹 12"/>
            <p:cNvGrpSpPr/>
            <p:nvPr/>
          </p:nvGrpSpPr>
          <p:grpSpPr>
            <a:xfrm>
              <a:off x="224284" y="209588"/>
              <a:ext cx="1720874" cy="355663"/>
              <a:chOff x="224284" y="209588"/>
              <a:chExt cx="1720874" cy="355663"/>
            </a:xfrm>
          </p:grpSpPr>
          <p:pic>
            <p:nvPicPr>
              <p:cNvPr id="6" name="그림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4284" y="209588"/>
                <a:ext cx="359067" cy="355663"/>
              </a:xfrm>
              <a:prstGeom prst="rect">
                <a:avLst/>
              </a:prstGeom>
            </p:spPr>
          </p:pic>
          <p:pic>
            <p:nvPicPr>
              <p:cNvPr id="7" name="그림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3351" y="210992"/>
                <a:ext cx="1361807" cy="350680"/>
              </a:xfrm>
              <a:prstGeom prst="rect">
                <a:avLst/>
              </a:prstGeom>
            </p:spPr>
          </p:pic>
        </p:grpSp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7742" y="111436"/>
              <a:ext cx="2526201" cy="549792"/>
            </a:xfrm>
            <a:prstGeom prst="rect">
              <a:avLst/>
            </a:prstGeom>
          </p:spPr>
        </p:pic>
      </p:grpSp>
      <p:grpSp>
        <p:nvGrpSpPr>
          <p:cNvPr id="17" name="그룹 16"/>
          <p:cNvGrpSpPr/>
          <p:nvPr/>
        </p:nvGrpSpPr>
        <p:grpSpPr>
          <a:xfrm>
            <a:off x="72194" y="2275159"/>
            <a:ext cx="2211513" cy="2743235"/>
            <a:chOff x="805310" y="2664047"/>
            <a:chExt cx="1499740" cy="1860328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360" y="4149569"/>
              <a:ext cx="1455496" cy="374806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5310" y="2664047"/>
              <a:ext cx="1499740" cy="14855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5923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타원 35">
            <a:extLst>
              <a:ext uri="{FF2B5EF4-FFF2-40B4-BE49-F238E27FC236}">
                <a16:creationId xmlns:a16="http://schemas.microsoft.com/office/drawing/2014/main" id="{63A5EBF6-8372-4FAB-9388-F05C5B9D0D39}"/>
              </a:ext>
            </a:extLst>
          </p:cNvPr>
          <p:cNvSpPr/>
          <p:nvPr/>
        </p:nvSpPr>
        <p:spPr>
          <a:xfrm>
            <a:off x="805306" y="1472855"/>
            <a:ext cx="2027894" cy="2027894"/>
          </a:xfrm>
          <a:prstGeom prst="ellipse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3F2311A-CB26-429D-A144-B250C2580CF9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785E409-4C88-41C5-8319-81E43C92451B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15BB909-49EF-496A-9B30-6012CE206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675" y="3637764"/>
            <a:ext cx="4853491" cy="154682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C53B2AB-1BC2-4BFA-8110-15E3C65D7F25}"/>
              </a:ext>
            </a:extLst>
          </p:cNvPr>
          <p:cNvSpPr txBox="1"/>
          <p:nvPr/>
        </p:nvSpPr>
        <p:spPr>
          <a:xfrm>
            <a:off x="169163" y="749068"/>
            <a:ext cx="2021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E5FC4110-87B9-4EB8-BE6E-32F864ABBD8E}"/>
              </a:ext>
            </a:extLst>
          </p:cNvPr>
          <p:cNvSpPr/>
          <p:nvPr/>
        </p:nvSpPr>
        <p:spPr>
          <a:xfrm>
            <a:off x="3992800" y="1472855"/>
            <a:ext cx="2486250" cy="121205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51A37EE-0EE9-4141-B796-C0EE0DF64D54}"/>
              </a:ext>
            </a:extLst>
          </p:cNvPr>
          <p:cNvGrpSpPr/>
          <p:nvPr/>
        </p:nvGrpSpPr>
        <p:grpSpPr>
          <a:xfrm>
            <a:off x="4080042" y="1512451"/>
            <a:ext cx="2311765" cy="1886058"/>
            <a:chOff x="2132238" y="2745214"/>
            <a:chExt cx="2311765" cy="1886058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372B8499-1FDC-42EE-89AD-61438DC1F331}"/>
                </a:ext>
              </a:extLst>
            </p:cNvPr>
            <p:cNvGrpSpPr/>
            <p:nvPr/>
          </p:nvGrpSpPr>
          <p:grpSpPr>
            <a:xfrm>
              <a:off x="2132238" y="2745214"/>
              <a:ext cx="2311765" cy="1886058"/>
              <a:chOff x="795545" y="1626089"/>
              <a:chExt cx="3306893" cy="2252175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A908110-ADF4-47A9-8F6B-4D830AB9156A}"/>
                  </a:ext>
                </a:extLst>
              </p:cNvPr>
              <p:cNvSpPr txBox="1"/>
              <p:nvPr/>
            </p:nvSpPr>
            <p:spPr>
              <a:xfrm>
                <a:off x="1764400" y="1626089"/>
                <a:ext cx="2231471" cy="551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b="1" dirty="0">
                    <a:solidFill>
                      <a:srgbClr val="C00000"/>
                    </a:solidFill>
                    <a:latin typeface="+mj-lt"/>
                  </a:rPr>
                  <a:t>FOLFOX</a:t>
                </a:r>
                <a:endParaRPr lang="ko-KR" altLang="en-US" sz="2400" b="1" dirty="0">
                  <a:solidFill>
                    <a:srgbClr val="C00000"/>
                  </a:solidFill>
                  <a:latin typeface="+mj-lt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783063D-1D7F-4423-B4D4-55C62541F8E8}"/>
                  </a:ext>
                </a:extLst>
              </p:cNvPr>
              <p:cNvSpPr txBox="1"/>
              <p:nvPr/>
            </p:nvSpPr>
            <p:spPr>
              <a:xfrm>
                <a:off x="795545" y="2067318"/>
                <a:ext cx="3306893" cy="882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rgbClr val="C00000"/>
                    </a:solidFill>
                    <a:latin typeface="+mj-lt"/>
                  </a:rPr>
                  <a:t>FOL</a:t>
                </a:r>
                <a:r>
                  <a:rPr lang="en-US" altLang="ko-KR" sz="1400" dirty="0">
                    <a:solidFill>
                      <a:srgbClr val="C00000"/>
                    </a:solidFill>
                    <a:latin typeface="+mj-lt"/>
                  </a:rPr>
                  <a:t> </a:t>
                </a:r>
                <a:r>
                  <a:rPr lang="en-US" altLang="ko-KR" sz="1400" dirty="0">
                    <a:latin typeface="+mj-lt"/>
                  </a:rPr>
                  <a:t>- </a:t>
                </a:r>
                <a:r>
                  <a:rPr lang="en-US" altLang="ko-KR" sz="1400" dirty="0" err="1">
                    <a:latin typeface="+mj-lt"/>
                  </a:rPr>
                  <a:t>FOLinic</a:t>
                </a:r>
                <a:r>
                  <a:rPr lang="en-US" altLang="ko-KR" sz="1400" dirty="0">
                    <a:latin typeface="+mj-lt"/>
                  </a:rPr>
                  <a:t> acid (leucovorin)</a:t>
                </a:r>
              </a:p>
              <a:p>
                <a:r>
                  <a:rPr lang="en-US" altLang="ko-KR" sz="1400" b="1" dirty="0">
                    <a:solidFill>
                      <a:srgbClr val="C00000"/>
                    </a:solidFill>
                    <a:latin typeface="+mj-lt"/>
                  </a:rPr>
                  <a:t>F </a:t>
                </a:r>
                <a:r>
                  <a:rPr lang="en-US" altLang="ko-KR" sz="1400" b="1" dirty="0">
                    <a:latin typeface="+mj-lt"/>
                  </a:rPr>
                  <a:t>    </a:t>
                </a:r>
                <a:r>
                  <a:rPr lang="en-US" altLang="ko-KR" sz="1400" dirty="0">
                    <a:latin typeface="+mj-lt"/>
                  </a:rPr>
                  <a:t>- Fluorouracil (5-FU)</a:t>
                </a:r>
              </a:p>
              <a:p>
                <a:r>
                  <a:rPr lang="en-US" altLang="ko-KR" sz="1400" b="1" dirty="0">
                    <a:solidFill>
                      <a:srgbClr val="C00000"/>
                    </a:solidFill>
                    <a:latin typeface="+mj-lt"/>
                  </a:rPr>
                  <a:t>OX</a:t>
                </a:r>
                <a:r>
                  <a:rPr lang="en-US" altLang="ko-KR" sz="1400" dirty="0">
                    <a:solidFill>
                      <a:srgbClr val="C00000"/>
                    </a:solidFill>
                    <a:latin typeface="+mj-lt"/>
                  </a:rPr>
                  <a:t> </a:t>
                </a:r>
                <a:r>
                  <a:rPr lang="en-US" altLang="ko-KR" sz="1400" dirty="0">
                    <a:latin typeface="+mj-lt"/>
                  </a:rPr>
                  <a:t>  - </a:t>
                </a:r>
                <a:r>
                  <a:rPr lang="en-US" altLang="ko-KR" sz="1400" dirty="0" err="1">
                    <a:latin typeface="+mj-lt"/>
                  </a:rPr>
                  <a:t>OXaliplatin</a:t>
                </a:r>
                <a:endParaRPr lang="ko-KR" altLang="en-US" sz="1400" dirty="0">
                  <a:latin typeface="+mj-lt"/>
                </a:endParaRPr>
              </a:p>
            </p:txBody>
          </p:sp>
          <p:pic>
            <p:nvPicPr>
              <p:cNvPr id="22" name="그래픽 21" descr="니들">
                <a:extLst>
                  <a:ext uri="{FF2B5EF4-FFF2-40B4-BE49-F238E27FC236}">
                    <a16:creationId xmlns:a16="http://schemas.microsoft.com/office/drawing/2014/main" id="{E2765A0A-6850-44BE-9074-6E25393AB9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767209" y="3166305"/>
                <a:ext cx="609253" cy="609253"/>
              </a:xfrm>
              <a:prstGeom prst="rect">
                <a:avLst/>
              </a:prstGeom>
            </p:spPr>
          </p:pic>
          <p:pic>
            <p:nvPicPr>
              <p:cNvPr id="23" name="그래픽 22" descr="약">
                <a:extLst>
                  <a:ext uri="{FF2B5EF4-FFF2-40B4-BE49-F238E27FC236}">
                    <a16:creationId xmlns:a16="http://schemas.microsoft.com/office/drawing/2014/main" id="{012F823E-B82A-4A1C-9035-B4399CCC9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616827" y="3142861"/>
                <a:ext cx="735404" cy="735403"/>
              </a:xfrm>
              <a:prstGeom prst="rect">
                <a:avLst/>
              </a:prstGeom>
            </p:spPr>
          </p:pic>
        </p:grpSp>
        <p:sp>
          <p:nvSpPr>
            <p:cNvPr id="19" name="더하기 기호 18">
              <a:extLst>
                <a:ext uri="{FF2B5EF4-FFF2-40B4-BE49-F238E27FC236}">
                  <a16:creationId xmlns:a16="http://schemas.microsoft.com/office/drawing/2014/main" id="{5553558A-133F-49E8-8A4F-77C4997D7587}"/>
                </a:ext>
              </a:extLst>
            </p:cNvPr>
            <p:cNvSpPr/>
            <p:nvPr/>
          </p:nvSpPr>
          <p:spPr>
            <a:xfrm>
              <a:off x="3212614" y="4171874"/>
              <a:ext cx="208875" cy="255106"/>
            </a:xfrm>
            <a:prstGeom prst="mathPlus">
              <a:avLst/>
            </a:prstGeom>
            <a:solidFill>
              <a:srgbClr val="0099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7" name="그래픽 34" descr="Stomach">
            <a:extLst>
              <a:ext uri="{FF2B5EF4-FFF2-40B4-BE49-F238E27FC236}">
                <a16:creationId xmlns:a16="http://schemas.microsoft.com/office/drawing/2014/main" id="{81A25C7F-61F2-49C4-8171-60F5B3FF8B0E}"/>
              </a:ext>
            </a:extLst>
          </p:cNvPr>
          <p:cNvSpPr/>
          <p:nvPr/>
        </p:nvSpPr>
        <p:spPr>
          <a:xfrm>
            <a:off x="1477105" y="2470965"/>
            <a:ext cx="684296" cy="621395"/>
          </a:xfrm>
          <a:custGeom>
            <a:avLst/>
            <a:gdLst>
              <a:gd name="connsiteX0" fmla="*/ 519772 w 684296"/>
              <a:gd name="connsiteY0" fmla="*/ 54530 h 621395"/>
              <a:gd name="connsiteX1" fmla="*/ 407583 w 684296"/>
              <a:gd name="connsiteY1" fmla="*/ 94858 h 621395"/>
              <a:gd name="connsiteX2" fmla="*/ 370046 w 684296"/>
              <a:gd name="connsiteY2" fmla="*/ 73637 h 621395"/>
              <a:gd name="connsiteX3" fmla="*/ 338934 w 684296"/>
              <a:gd name="connsiteY3" fmla="*/ 0 h 621395"/>
              <a:gd name="connsiteX4" fmla="*/ 254391 w 684296"/>
              <a:gd name="connsiteY4" fmla="*/ 0 h 621395"/>
              <a:gd name="connsiteX5" fmla="*/ 306808 w 684296"/>
              <a:gd name="connsiteY5" fmla="*/ 129267 h 621395"/>
              <a:gd name="connsiteX6" fmla="*/ 357534 w 684296"/>
              <a:gd name="connsiteY6" fmla="*/ 184474 h 621395"/>
              <a:gd name="connsiteX7" fmla="*/ 376049 w 684296"/>
              <a:gd name="connsiteY7" fmla="*/ 310359 h 621395"/>
              <a:gd name="connsiteX8" fmla="*/ 325323 w 684296"/>
              <a:gd name="connsiteY8" fmla="*/ 411811 h 621395"/>
              <a:gd name="connsiteX9" fmla="*/ 215416 w 684296"/>
              <a:gd name="connsiteY9" fmla="*/ 426521 h 621395"/>
              <a:gd name="connsiteX10" fmla="*/ 200706 w 684296"/>
              <a:gd name="connsiteY10" fmla="*/ 435905 h 621395"/>
              <a:gd name="connsiteX11" fmla="*/ 69410 w 684296"/>
              <a:gd name="connsiteY11" fmla="*/ 437850 h 621395"/>
              <a:gd name="connsiteX12" fmla="*/ 0 w 684296"/>
              <a:gd name="connsiteY12" fmla="*/ 616744 h 621395"/>
              <a:gd name="connsiteX13" fmla="*/ 84543 w 684296"/>
              <a:gd name="connsiteY13" fmla="*/ 616744 h 621395"/>
              <a:gd name="connsiteX14" fmla="*/ 116501 w 684296"/>
              <a:gd name="connsiteY14" fmla="*/ 508105 h 621395"/>
              <a:gd name="connsiteX15" fmla="*/ 173821 w 684296"/>
              <a:gd name="connsiteY15" fmla="*/ 516560 h 621395"/>
              <a:gd name="connsiteX16" fmla="*/ 194450 w 684296"/>
              <a:gd name="connsiteY16" fmla="*/ 549363 h 621395"/>
              <a:gd name="connsiteX17" fmla="*/ 439625 w 684296"/>
              <a:gd name="connsiteY17" fmla="*/ 616997 h 621395"/>
              <a:gd name="connsiteX18" fmla="*/ 680405 w 684296"/>
              <a:gd name="connsiteY18" fmla="*/ 316615 h 621395"/>
              <a:gd name="connsiteX19" fmla="*/ 519772 w 684296"/>
              <a:gd name="connsiteY19" fmla="*/ 54530 h 621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4296" h="621395">
                <a:moveTo>
                  <a:pt x="519772" y="54530"/>
                </a:moveTo>
                <a:cubicBezTo>
                  <a:pt x="465242" y="54530"/>
                  <a:pt x="431256" y="71439"/>
                  <a:pt x="407583" y="94858"/>
                </a:cubicBezTo>
                <a:cubicBezTo>
                  <a:pt x="392684" y="93251"/>
                  <a:pt x="379105" y="85576"/>
                  <a:pt x="370046" y="73637"/>
                </a:cubicBezTo>
                <a:cubicBezTo>
                  <a:pt x="352592" y="52726"/>
                  <a:pt x="341761" y="27091"/>
                  <a:pt x="338934" y="0"/>
                </a:cubicBezTo>
                <a:lnTo>
                  <a:pt x="254391" y="0"/>
                </a:lnTo>
                <a:cubicBezTo>
                  <a:pt x="257651" y="47572"/>
                  <a:pt x="276015" y="92860"/>
                  <a:pt x="306808" y="129267"/>
                </a:cubicBezTo>
                <a:cubicBezTo>
                  <a:pt x="319997" y="144315"/>
                  <a:pt x="344514" y="167480"/>
                  <a:pt x="357534" y="184474"/>
                </a:cubicBezTo>
                <a:cubicBezTo>
                  <a:pt x="336905" y="249318"/>
                  <a:pt x="363114" y="284996"/>
                  <a:pt x="376049" y="310359"/>
                </a:cubicBezTo>
                <a:cubicBezTo>
                  <a:pt x="392957" y="344176"/>
                  <a:pt x="350686" y="403356"/>
                  <a:pt x="325323" y="411811"/>
                </a:cubicBezTo>
                <a:cubicBezTo>
                  <a:pt x="278570" y="427367"/>
                  <a:pt x="257688" y="401158"/>
                  <a:pt x="215416" y="426521"/>
                </a:cubicBezTo>
                <a:cubicBezTo>
                  <a:pt x="209583" y="430072"/>
                  <a:pt x="204764" y="433200"/>
                  <a:pt x="200706" y="435905"/>
                </a:cubicBezTo>
                <a:cubicBezTo>
                  <a:pt x="163000" y="420434"/>
                  <a:pt x="111682" y="409612"/>
                  <a:pt x="69410" y="437850"/>
                </a:cubicBezTo>
                <a:cubicBezTo>
                  <a:pt x="3382" y="481982"/>
                  <a:pt x="0" y="594593"/>
                  <a:pt x="0" y="616744"/>
                </a:cubicBezTo>
                <a:lnTo>
                  <a:pt x="84543" y="616744"/>
                </a:lnTo>
                <a:cubicBezTo>
                  <a:pt x="84543" y="580052"/>
                  <a:pt x="95872" y="521886"/>
                  <a:pt x="116501" y="508105"/>
                </a:cubicBezTo>
                <a:cubicBezTo>
                  <a:pt x="127745" y="500581"/>
                  <a:pt x="151671" y="506415"/>
                  <a:pt x="173821" y="516560"/>
                </a:cubicBezTo>
                <a:cubicBezTo>
                  <a:pt x="178867" y="528544"/>
                  <a:pt x="185834" y="539624"/>
                  <a:pt x="194450" y="549363"/>
                </a:cubicBezTo>
                <a:cubicBezTo>
                  <a:pt x="245176" y="600089"/>
                  <a:pt x="346628" y="633906"/>
                  <a:pt x="439625" y="616997"/>
                </a:cubicBezTo>
                <a:cubicBezTo>
                  <a:pt x="539471" y="598567"/>
                  <a:pt x="655042" y="502610"/>
                  <a:pt x="680405" y="316615"/>
                </a:cubicBezTo>
                <a:cubicBezTo>
                  <a:pt x="707712" y="117600"/>
                  <a:pt x="584617" y="54530"/>
                  <a:pt x="519772" y="54530"/>
                </a:cubicBezTo>
                <a:close/>
              </a:path>
            </a:pathLst>
          </a:custGeom>
          <a:solidFill>
            <a:schemeClr val="bg1"/>
          </a:solidFill>
          <a:ln w="8434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2168C6-E085-4070-8121-230FE1803292}"/>
              </a:ext>
            </a:extLst>
          </p:cNvPr>
          <p:cNvSpPr txBox="1"/>
          <p:nvPr/>
        </p:nvSpPr>
        <p:spPr>
          <a:xfrm>
            <a:off x="773745" y="2053961"/>
            <a:ext cx="2252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+mj-lt"/>
              </a:rPr>
              <a:t>Malignant Neoplasm</a:t>
            </a:r>
            <a:endParaRPr lang="ko-KR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화살표: 왼쪽 39">
            <a:extLst>
              <a:ext uri="{FF2B5EF4-FFF2-40B4-BE49-F238E27FC236}">
                <a16:creationId xmlns:a16="http://schemas.microsoft.com/office/drawing/2014/main" id="{E89B6C95-8BFC-4FB9-8945-E6AD5D2EF13F}"/>
              </a:ext>
            </a:extLst>
          </p:cNvPr>
          <p:cNvSpPr/>
          <p:nvPr/>
        </p:nvSpPr>
        <p:spPr>
          <a:xfrm>
            <a:off x="3211709" y="2104892"/>
            <a:ext cx="425913" cy="538875"/>
          </a:xfrm>
          <a:prstGeom prst="leftArrow">
            <a:avLst/>
          </a:prstGeom>
          <a:gradFill>
            <a:gsLst>
              <a:gs pos="0">
                <a:srgbClr val="0099CC"/>
              </a:gs>
              <a:gs pos="100000">
                <a:srgbClr val="1B3E5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F0F8190-15B3-46BA-82C0-56BE8C612482}"/>
              </a:ext>
            </a:extLst>
          </p:cNvPr>
          <p:cNvSpPr txBox="1"/>
          <p:nvPr/>
        </p:nvSpPr>
        <p:spPr>
          <a:xfrm>
            <a:off x="6671728" y="2133550"/>
            <a:ext cx="2293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+mj-lt"/>
              </a:rPr>
              <a:t>X 12 cycles</a:t>
            </a:r>
            <a:endParaRPr lang="ko-KR" altLang="en-US" sz="3200" dirty="0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7A0A4D-B753-4576-B7AF-0EC7FF390083}"/>
              </a:ext>
            </a:extLst>
          </p:cNvPr>
          <p:cNvSpPr txBox="1"/>
          <p:nvPr/>
        </p:nvSpPr>
        <p:spPr>
          <a:xfrm>
            <a:off x="119189" y="5184592"/>
            <a:ext cx="87817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altLang="ko-KR" sz="2400" dirty="0">
                <a:latin typeface="+mj-lt"/>
              </a:rPr>
              <a:t>Cancer patients are treated with </a:t>
            </a:r>
            <a:r>
              <a:rPr lang="en-US" altLang="ko-KR" sz="2400" b="1" dirty="0">
                <a:latin typeface="+mj-lt"/>
              </a:rPr>
              <a:t>combination of the multiple drugs </a:t>
            </a:r>
            <a:r>
              <a:rPr lang="en-US" altLang="ko-KR" sz="2400" dirty="0">
                <a:latin typeface="+mj-lt"/>
              </a:rPr>
              <a:t>in several </a:t>
            </a:r>
            <a:r>
              <a:rPr lang="en-US" altLang="ko-KR" sz="2400" b="1" dirty="0">
                <a:latin typeface="+mj-lt"/>
              </a:rPr>
              <a:t>cycles</a:t>
            </a:r>
            <a:r>
              <a:rPr lang="en-US" altLang="ko-KR" sz="2400" dirty="0">
                <a:latin typeface="+mj-lt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altLang="ko-KR" sz="2400" dirty="0">
                <a:latin typeface="+mj-lt"/>
              </a:rPr>
              <a:t>Treatment studies for cancer patient are based on </a:t>
            </a:r>
            <a:r>
              <a:rPr lang="en-US" altLang="ko-KR" sz="2400" b="1" dirty="0">
                <a:latin typeface="+mj-lt"/>
              </a:rPr>
              <a:t>regimen-level comparison</a:t>
            </a:r>
            <a:r>
              <a:rPr lang="en-US" altLang="ko-KR" sz="2400" dirty="0">
                <a:latin typeface="+mj-lt"/>
              </a:rPr>
              <a:t>. </a:t>
            </a:r>
            <a:endParaRPr lang="ko-KR" alt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7693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A6C68250-CE1C-4B51-9F90-4710B68A43A6}"/>
              </a:ext>
            </a:extLst>
          </p:cNvPr>
          <p:cNvSpPr txBox="1"/>
          <p:nvPr/>
        </p:nvSpPr>
        <p:spPr>
          <a:xfrm>
            <a:off x="169163" y="749068"/>
            <a:ext cx="2021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E160FAB-B3CA-4B9B-88B7-71A1717291E2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FCF80B1D-076B-4DC4-A1D2-D21DAFF15A8C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45125E06-93BB-4B85-94EA-E64448F66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194" y="1709792"/>
            <a:ext cx="4289467" cy="221431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AE3F142-5D03-4336-AFA9-3C36FC64B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341" y="1608298"/>
            <a:ext cx="4562396" cy="26456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05938E-33BE-467A-A4AA-B483955F618D}"/>
              </a:ext>
            </a:extLst>
          </p:cNvPr>
          <p:cNvSpPr txBox="1"/>
          <p:nvPr/>
        </p:nvSpPr>
        <p:spPr>
          <a:xfrm>
            <a:off x="146304" y="5148208"/>
            <a:ext cx="90510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+mj-lt"/>
              </a:rPr>
              <a:t>- Oncology working group proposed </a:t>
            </a:r>
            <a:r>
              <a:rPr lang="en-US" altLang="ko-KR" sz="2800" b="1" dirty="0">
                <a:latin typeface="+mj-lt"/>
              </a:rPr>
              <a:t>Episode / </a:t>
            </a:r>
            <a:r>
              <a:rPr lang="en-US" altLang="ko-KR" sz="2800" b="1" dirty="0" err="1">
                <a:latin typeface="+mj-lt"/>
              </a:rPr>
              <a:t>Episode_event</a:t>
            </a:r>
            <a:r>
              <a:rPr lang="en-US" altLang="ko-KR" sz="2800" dirty="0">
                <a:latin typeface="+mj-lt"/>
              </a:rPr>
              <a:t> table to curate regimen-level records of the cancer patients in Common Data Model.</a:t>
            </a:r>
            <a:endParaRPr lang="ko-KR" alt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15384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62D44D8-3A02-4F63-B6CB-DF02C5F6F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268"/>
            <a:ext cx="9115425" cy="3771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8BE168-D93F-40B1-B44E-22705AE6915C}"/>
              </a:ext>
            </a:extLst>
          </p:cNvPr>
          <p:cNvSpPr txBox="1"/>
          <p:nvPr/>
        </p:nvSpPr>
        <p:spPr>
          <a:xfrm>
            <a:off x="0" y="5657671"/>
            <a:ext cx="9501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+mj-lt"/>
              </a:rPr>
              <a:t>As the standard reference and vocabulary of the chemotherapy regimen, the oncology WG used </a:t>
            </a:r>
            <a:r>
              <a:rPr lang="en-US" altLang="ko-KR" sz="2400" b="1" dirty="0">
                <a:latin typeface="+mj-lt"/>
              </a:rPr>
              <a:t>HemOnc database.</a:t>
            </a:r>
            <a:endParaRPr lang="ko-KR" alt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818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7F16C4EB-196B-4F7F-8818-2FEC2673EB96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7B7FE8B-CBAE-435D-B37D-42A23B7D3C3B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A90C85-8F3B-4E72-AE76-026EEA133E49}"/>
              </a:ext>
            </a:extLst>
          </p:cNvPr>
          <p:cNvSpPr txBox="1"/>
          <p:nvPr/>
        </p:nvSpPr>
        <p:spPr>
          <a:xfrm>
            <a:off x="169163" y="749068"/>
            <a:ext cx="2021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E22220-39C0-4BD0-BEAE-D64687C021AA}"/>
              </a:ext>
            </a:extLst>
          </p:cNvPr>
          <p:cNvSpPr txBox="1"/>
          <p:nvPr/>
        </p:nvSpPr>
        <p:spPr>
          <a:xfrm>
            <a:off x="0" y="5365371"/>
            <a:ext cx="95111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+mj-lt"/>
              </a:rPr>
              <a:t>HemOnc Database includes 3,362 of chemotherapy regimen descriptions.</a:t>
            </a:r>
          </a:p>
          <a:p>
            <a:pPr marL="285750" indent="-285750">
              <a:buFontTx/>
              <a:buChar char="-"/>
            </a:pPr>
            <a:r>
              <a:rPr lang="en-US" altLang="ko-KR" sz="2000" dirty="0">
                <a:latin typeface="+mj-lt"/>
              </a:rPr>
              <a:t>The composition of the drugs in 1 cycle treatment</a:t>
            </a:r>
          </a:p>
          <a:p>
            <a:pPr marL="285750" indent="-285750">
              <a:buFontTx/>
              <a:buChar char="-"/>
            </a:pPr>
            <a:r>
              <a:rPr lang="en-US" altLang="ko-KR" sz="2000" dirty="0">
                <a:latin typeface="+mj-lt"/>
              </a:rPr>
              <a:t>Gap dates between each cycle</a:t>
            </a:r>
          </a:p>
          <a:p>
            <a:pPr marL="285750" indent="-285750">
              <a:buFontTx/>
              <a:buChar char="-"/>
            </a:pPr>
            <a:r>
              <a:rPr lang="en-US" altLang="ko-KR" sz="2000" dirty="0">
                <a:latin typeface="+mj-lt"/>
              </a:rPr>
              <a:t>The recommended number of cycles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F27D3E5-82D4-450F-85EC-0E3B6325F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770" y="1210733"/>
            <a:ext cx="4905624" cy="375945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85233840-EA66-415E-A30E-EE009F801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606" y="2298419"/>
            <a:ext cx="1373240" cy="138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243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676D5D52-E103-4278-B11C-06C8DA61A2D6}"/>
              </a:ext>
            </a:extLst>
          </p:cNvPr>
          <p:cNvSpPr/>
          <p:nvPr/>
        </p:nvSpPr>
        <p:spPr>
          <a:xfrm>
            <a:off x="3164283" y="1779602"/>
            <a:ext cx="2633658" cy="1631537"/>
          </a:xfrm>
          <a:prstGeom prst="roundRect">
            <a:avLst/>
          </a:prstGeom>
          <a:solidFill>
            <a:srgbClr val="2142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래픽 22" descr="약">
            <a:extLst>
              <a:ext uri="{FF2B5EF4-FFF2-40B4-BE49-F238E27FC236}">
                <a16:creationId xmlns:a16="http://schemas.microsoft.com/office/drawing/2014/main" id="{B50DAC1B-E745-4098-AC54-747DC3559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2807">
            <a:off x="5249758" y="2739014"/>
            <a:ext cx="370346" cy="44364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54C937E-99E5-4C02-A4F0-3A6ACADBC6F5}"/>
              </a:ext>
            </a:extLst>
          </p:cNvPr>
          <p:cNvSpPr txBox="1"/>
          <p:nvPr/>
        </p:nvSpPr>
        <p:spPr>
          <a:xfrm>
            <a:off x="169163" y="749068"/>
            <a:ext cx="2021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654CE0FC-BFDB-4309-B352-29F06FBC85B4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5C20BD90-D508-4EAC-B631-09570EC28D7B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래픽 2" descr="병원">
            <a:extLst>
              <a:ext uri="{FF2B5EF4-FFF2-40B4-BE49-F238E27FC236}">
                <a16:creationId xmlns:a16="http://schemas.microsoft.com/office/drawing/2014/main" id="{30050475-B42D-4351-9B1D-2E4A355425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85743" y="2066596"/>
            <a:ext cx="1222029" cy="1222029"/>
          </a:xfrm>
          <a:prstGeom prst="rect">
            <a:avLst/>
          </a:prstGeom>
        </p:spPr>
      </p:pic>
      <p:pic>
        <p:nvPicPr>
          <p:cNvPr id="28" name="그래픽 27" descr="의료">
            <a:extLst>
              <a:ext uri="{FF2B5EF4-FFF2-40B4-BE49-F238E27FC236}">
                <a16:creationId xmlns:a16="http://schemas.microsoft.com/office/drawing/2014/main" id="{6BA0C40D-66CC-4D71-9C5D-E3289D737C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77261" y="2248533"/>
            <a:ext cx="271705" cy="271705"/>
          </a:xfrm>
          <a:prstGeom prst="rect">
            <a:avLst/>
          </a:prstGeom>
        </p:spPr>
      </p:pic>
      <p:pic>
        <p:nvPicPr>
          <p:cNvPr id="30" name="그래픽 29" descr="목록">
            <a:extLst>
              <a:ext uri="{FF2B5EF4-FFF2-40B4-BE49-F238E27FC236}">
                <a16:creationId xmlns:a16="http://schemas.microsoft.com/office/drawing/2014/main" id="{2EAE67E7-C3E2-4DBF-B245-5DA0B0215E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25938" y="2397395"/>
            <a:ext cx="751428" cy="75142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7A33410-C7F6-4A76-B7C8-61AA3BBABF28}"/>
              </a:ext>
            </a:extLst>
          </p:cNvPr>
          <p:cNvSpPr txBox="1"/>
          <p:nvPr/>
        </p:nvSpPr>
        <p:spPr>
          <a:xfrm>
            <a:off x="3378853" y="1820089"/>
            <a:ext cx="2633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+mj-lt"/>
              </a:rPr>
              <a:t>Regimen data in EHRs ..</a:t>
            </a:r>
            <a:endParaRPr lang="ko-KR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0CBDD9-9B55-401A-B8C1-5EF8F44A51A2}"/>
              </a:ext>
            </a:extLst>
          </p:cNvPr>
          <p:cNvSpPr txBox="1"/>
          <p:nvPr/>
        </p:nvSpPr>
        <p:spPr>
          <a:xfrm>
            <a:off x="0" y="3693385"/>
            <a:ext cx="914400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400" dirty="0">
                <a:latin typeface="+mj-lt"/>
              </a:rPr>
              <a:t>Although the structure for chemotherapy records are constructed by Oncology WG, it is not easy to extract chemotherapy regimen from </a:t>
            </a:r>
            <a:r>
              <a:rPr lang="en-US" altLang="ko-KR" sz="2400" b="1" dirty="0">
                <a:latin typeface="+mj-lt"/>
              </a:rPr>
              <a:t>Electronic Health Records (EHRs) </a:t>
            </a:r>
            <a:r>
              <a:rPr lang="en-US" altLang="ko-KR" sz="2400" dirty="0">
                <a:latin typeface="+mj-lt"/>
              </a:rPr>
              <a:t>compared to registry data.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altLang="ko-KR" sz="2400" dirty="0">
                <a:latin typeface="+mj-lt"/>
              </a:rPr>
              <a:t>Most of the cases, the chemotherapy regimen descripted in </a:t>
            </a:r>
            <a:r>
              <a:rPr lang="en-US" altLang="ko-KR" sz="2400" b="1" dirty="0">
                <a:latin typeface="+mj-lt"/>
              </a:rPr>
              <a:t>narrative medical notes</a:t>
            </a:r>
            <a:r>
              <a:rPr lang="en-US" altLang="ko-KR" sz="2400" dirty="0">
                <a:latin typeface="+mj-lt"/>
              </a:rPr>
              <a:t>.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altLang="ko-KR" sz="2400" dirty="0">
                <a:latin typeface="+mj-lt"/>
              </a:rPr>
              <a:t>So, </a:t>
            </a:r>
            <a:r>
              <a:rPr lang="en-US" altLang="ko-KR" sz="2400" b="1" dirty="0">
                <a:latin typeface="+mj-lt"/>
              </a:rPr>
              <a:t>manual process</a:t>
            </a:r>
            <a:r>
              <a:rPr lang="en-US" altLang="ko-KR" sz="2400" dirty="0">
                <a:latin typeface="+mj-lt"/>
              </a:rPr>
              <a:t> is inevitable to extract chemotherapy regimen information from EHRs.</a:t>
            </a:r>
          </a:p>
          <a:p>
            <a:pPr marL="285750" indent="-285750">
              <a:buFontTx/>
              <a:buChar char="-"/>
            </a:pPr>
            <a:endParaRPr lang="en-US" altLang="ko-K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0010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77FE665A-F22F-4F8E-8382-AE0395BFAF57}"/>
              </a:ext>
            </a:extLst>
          </p:cNvPr>
          <p:cNvSpPr txBox="1"/>
          <p:nvPr/>
        </p:nvSpPr>
        <p:spPr>
          <a:xfrm>
            <a:off x="169163" y="764000"/>
            <a:ext cx="2315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F4977D06-7126-4857-93DB-52026DFB02BC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BC481FB2-8ACE-4B42-8C66-EE9ED8F21465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18880D-1E9F-4910-A29D-A15FE0DA3D95}"/>
              </a:ext>
            </a:extLst>
          </p:cNvPr>
          <p:cNvSpPr txBox="1"/>
          <p:nvPr/>
        </p:nvSpPr>
        <p:spPr>
          <a:xfrm>
            <a:off x="0" y="1308332"/>
            <a:ext cx="8711798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400" dirty="0">
                <a:solidFill>
                  <a:srgbClr val="1B3E56"/>
                </a:solidFill>
                <a:latin typeface="+mj-lt"/>
              </a:rPr>
              <a:t>1. Development of R packages for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US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 package to </a:t>
            </a:r>
            <a:r>
              <a:rPr lang="en-US" altLang="ko-K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extract regimen-level treatment records </a:t>
            </a:r>
            <a:r>
              <a:rPr lang="en-US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from EHRs / Claim data.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US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An R package to generate </a:t>
            </a:r>
            <a:r>
              <a:rPr lang="en-US" altLang="ko-K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episode / </a:t>
            </a:r>
            <a:r>
              <a:rPr lang="en-US" altLang="ko-KR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episode_event</a:t>
            </a:r>
            <a:r>
              <a:rPr lang="en-US" altLang="ko-K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table</a:t>
            </a:r>
            <a:r>
              <a:rPr lang="en-US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based on extracted treatment.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US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An R package to visualize of </a:t>
            </a:r>
            <a:r>
              <a:rPr lang="en-US" altLang="ko-K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cohort pathways. </a:t>
            </a:r>
          </a:p>
          <a:p>
            <a:pPr>
              <a:spcAft>
                <a:spcPts val="600"/>
              </a:spcAft>
            </a:pPr>
            <a:r>
              <a:rPr lang="en-US" altLang="ko-K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-    Validation </a:t>
            </a:r>
            <a:r>
              <a:rPr lang="en-US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of suggested algorithm</a:t>
            </a:r>
          </a:p>
          <a:p>
            <a:pPr>
              <a:spcAft>
                <a:spcPts val="600"/>
              </a:spcAft>
            </a:pPr>
            <a:endParaRPr lang="en-US" altLang="ko-KR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3DBFA7-048D-4085-A1D7-59914FE2E42A}"/>
              </a:ext>
            </a:extLst>
          </p:cNvPr>
          <p:cNvSpPr txBox="1"/>
          <p:nvPr/>
        </p:nvSpPr>
        <p:spPr>
          <a:xfrm>
            <a:off x="-104361" y="5132990"/>
            <a:ext cx="935272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400" dirty="0">
                <a:solidFill>
                  <a:srgbClr val="1B3E56"/>
                </a:solidFill>
                <a:latin typeface="+mj-lt"/>
              </a:rPr>
              <a:t>2. Proof-of-concept study: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US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The onset time identification of the </a:t>
            </a:r>
            <a:r>
              <a:rPr lang="en-US" altLang="ko-K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chemotherapy-induced neutropenia</a:t>
            </a:r>
            <a:r>
              <a:rPr lang="en-US" altLang="ko-K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after various chemotherapy regimens</a:t>
            </a:r>
          </a:p>
        </p:txBody>
      </p:sp>
    </p:spTree>
    <p:extLst>
      <p:ext uri="{BB962C8B-B14F-4D97-AF65-F5344CB8AC3E}">
        <p14:creationId xmlns:p14="http://schemas.microsoft.com/office/powerpoint/2010/main" val="3821612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래픽 12" descr="데이터베이스">
            <a:extLst>
              <a:ext uri="{FF2B5EF4-FFF2-40B4-BE49-F238E27FC236}">
                <a16:creationId xmlns:a16="http://schemas.microsoft.com/office/drawing/2014/main" id="{6C09BBC2-23DA-4E15-9FCC-945885B19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21817" y="1557575"/>
            <a:ext cx="914400" cy="914400"/>
          </a:xfrm>
          <a:prstGeom prst="rect">
            <a:avLst/>
          </a:prstGeom>
        </p:spPr>
      </p:pic>
      <p:pic>
        <p:nvPicPr>
          <p:cNvPr id="14" name="그래픽 13" descr="표">
            <a:extLst>
              <a:ext uri="{FF2B5EF4-FFF2-40B4-BE49-F238E27FC236}">
                <a16:creationId xmlns:a16="http://schemas.microsoft.com/office/drawing/2014/main" id="{E66C4497-C32F-4DF0-877F-6378F4AE6B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4742">
            <a:off x="7693976" y="1922585"/>
            <a:ext cx="580891" cy="580891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503FB34A-DCB2-4F3D-B18C-E2FF83EF8A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370" y="1662397"/>
            <a:ext cx="2592183" cy="2807872"/>
          </a:xfrm>
          <a:prstGeom prst="rect">
            <a:avLst/>
          </a:prstGeom>
        </p:spPr>
      </p:pic>
      <p:graphicFrame>
        <p:nvGraphicFramePr>
          <p:cNvPr id="29" name="표 63">
            <a:extLst>
              <a:ext uri="{FF2B5EF4-FFF2-40B4-BE49-F238E27FC236}">
                <a16:creationId xmlns:a16="http://schemas.microsoft.com/office/drawing/2014/main" id="{2E2E245C-E6D3-44DE-B658-8AC0AD430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086716"/>
              </p:ext>
            </p:extLst>
          </p:nvPr>
        </p:nvGraphicFramePr>
        <p:xfrm>
          <a:off x="4297422" y="2497382"/>
          <a:ext cx="4634996" cy="16067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2477">
                  <a:extLst>
                    <a:ext uri="{9D8B030D-6E8A-4147-A177-3AD203B41FA5}">
                      <a16:colId xmlns:a16="http://schemas.microsoft.com/office/drawing/2014/main" val="646672772"/>
                    </a:ext>
                  </a:extLst>
                </a:gridCol>
                <a:gridCol w="1197427">
                  <a:extLst>
                    <a:ext uri="{9D8B030D-6E8A-4147-A177-3AD203B41FA5}">
                      <a16:colId xmlns:a16="http://schemas.microsoft.com/office/drawing/2014/main" val="2830536479"/>
                    </a:ext>
                  </a:extLst>
                </a:gridCol>
                <a:gridCol w="687705">
                  <a:extLst>
                    <a:ext uri="{9D8B030D-6E8A-4147-A177-3AD203B41FA5}">
                      <a16:colId xmlns:a16="http://schemas.microsoft.com/office/drawing/2014/main" val="2376313972"/>
                    </a:ext>
                  </a:extLst>
                </a:gridCol>
                <a:gridCol w="1049124">
                  <a:extLst>
                    <a:ext uri="{9D8B030D-6E8A-4147-A177-3AD203B41FA5}">
                      <a16:colId xmlns:a16="http://schemas.microsoft.com/office/drawing/2014/main" val="4014951333"/>
                    </a:ext>
                  </a:extLst>
                </a:gridCol>
                <a:gridCol w="968263">
                  <a:extLst>
                    <a:ext uri="{9D8B030D-6E8A-4147-A177-3AD203B41FA5}">
                      <a16:colId xmlns:a16="http://schemas.microsoft.com/office/drawing/2014/main" val="1521182563"/>
                    </a:ext>
                  </a:extLst>
                </a:gridCol>
              </a:tblGrid>
              <a:tr h="170915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err="1">
                          <a:solidFill>
                            <a:schemeClr val="bg1"/>
                          </a:solidFill>
                        </a:rPr>
                        <a:t>Episode_source</a:t>
                      </a:r>
                      <a:r>
                        <a:rPr lang="en-US" altLang="ko-KR" sz="1100" b="1" dirty="0">
                          <a:solidFill>
                            <a:schemeClr val="bg1"/>
                          </a:solidFill>
                        </a:rPr>
                        <a:t>_</a:t>
                      </a:r>
                    </a:p>
                    <a:p>
                      <a:pPr algn="ctr" latinLnBrk="1"/>
                      <a:r>
                        <a:rPr lang="en-US" altLang="ko-KR" sz="1100" b="1" dirty="0" err="1">
                          <a:solidFill>
                            <a:schemeClr val="bg1"/>
                          </a:solidFill>
                        </a:rPr>
                        <a:t>concept_id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</a:rPr>
                        <a:t>Episode_</a:t>
                      </a:r>
                    </a:p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</a:rPr>
                        <a:t>Number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err="1">
                          <a:solidFill>
                            <a:schemeClr val="bg1"/>
                          </a:solidFill>
                        </a:rPr>
                        <a:t>Episode_start</a:t>
                      </a:r>
                      <a:r>
                        <a:rPr lang="en-US" altLang="ko-KR" sz="1100" b="1" dirty="0">
                          <a:solidFill>
                            <a:schemeClr val="bg1"/>
                          </a:solidFill>
                        </a:rPr>
                        <a:t>_</a:t>
                      </a:r>
                    </a:p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</a:rPr>
                        <a:t>Datetime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err="1">
                          <a:solidFill>
                            <a:schemeClr val="bg1"/>
                          </a:solidFill>
                        </a:rPr>
                        <a:t>Episode_end</a:t>
                      </a:r>
                      <a:r>
                        <a:rPr lang="en-US" altLang="ko-KR" sz="1100" b="1" dirty="0">
                          <a:solidFill>
                            <a:schemeClr val="bg1"/>
                          </a:solidFill>
                        </a:rPr>
                        <a:t>_</a:t>
                      </a:r>
                    </a:p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</a:rPr>
                        <a:t>datetime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276847"/>
                  </a:ext>
                </a:extLst>
              </a:tr>
              <a:tr h="3374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FOLFOX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35804199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1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2005-10-14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2005-10-14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97960"/>
                  </a:ext>
                </a:extLst>
              </a:tr>
              <a:tr h="3374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/>
                        <a:t>FOLFOX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35804199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2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2005-11-14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2005-11-14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1623"/>
                  </a:ext>
                </a:extLst>
              </a:tr>
              <a:tr h="3374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/>
                        <a:t>FOLFOX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35804199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3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2005-12-12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/>
                        <a:t>2005-12-12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619454"/>
                  </a:ext>
                </a:extLst>
              </a:tr>
            </a:tbl>
          </a:graphicData>
        </a:graphic>
      </p:graphicFrame>
      <p:pic>
        <p:nvPicPr>
          <p:cNvPr id="34" name="그림 33">
            <a:extLst>
              <a:ext uri="{FF2B5EF4-FFF2-40B4-BE49-F238E27FC236}">
                <a16:creationId xmlns:a16="http://schemas.microsoft.com/office/drawing/2014/main" id="{0AAF2525-8F77-4845-8520-595411A4BB5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87913" y="2785742"/>
            <a:ext cx="2686604" cy="561182"/>
          </a:xfrm>
          <a:prstGeom prst="rect">
            <a:avLst/>
          </a:prstGeom>
        </p:spPr>
      </p:pic>
      <p:sp>
        <p:nvSpPr>
          <p:cNvPr id="41" name="직사각형 40">
            <a:extLst>
              <a:ext uri="{FF2B5EF4-FFF2-40B4-BE49-F238E27FC236}">
                <a16:creationId xmlns:a16="http://schemas.microsoft.com/office/drawing/2014/main" id="{3C89DF2F-B588-4DCC-A2F4-3116C971169B}"/>
              </a:ext>
            </a:extLst>
          </p:cNvPr>
          <p:cNvSpPr/>
          <p:nvPr/>
        </p:nvSpPr>
        <p:spPr>
          <a:xfrm>
            <a:off x="823541" y="1262287"/>
            <a:ext cx="17633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21425A"/>
                </a:solidFill>
              </a:rPr>
              <a:t>Drug Exposure</a:t>
            </a:r>
            <a:endParaRPr lang="ko-KR" altLang="en-US" sz="2000" b="1" dirty="0">
              <a:solidFill>
                <a:srgbClr val="21425A"/>
              </a:solidFill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F0CE63A3-615C-482E-9ABA-C27000A543F7}"/>
              </a:ext>
            </a:extLst>
          </p:cNvPr>
          <p:cNvSpPr/>
          <p:nvPr/>
        </p:nvSpPr>
        <p:spPr>
          <a:xfrm>
            <a:off x="4473984" y="1812920"/>
            <a:ext cx="28570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21425A"/>
                </a:solidFill>
              </a:rPr>
              <a:t>Treatment Episode table</a:t>
            </a:r>
            <a:endParaRPr lang="ko-KR" altLang="en-US" sz="2000" b="1" dirty="0">
              <a:solidFill>
                <a:srgbClr val="21425A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C054D97-BA17-4842-9EDE-6304339EF925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Schema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9DDB9996-8F73-48C0-8F6F-330A7672DC82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DCE7688D-6F6A-49A9-8BCD-EB6F30ED0268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226F46-5072-4B69-B83F-C16F14C4BC72}"/>
              </a:ext>
            </a:extLst>
          </p:cNvPr>
          <p:cNvSpPr txBox="1"/>
          <p:nvPr/>
        </p:nvSpPr>
        <p:spPr>
          <a:xfrm>
            <a:off x="313289" y="4754621"/>
            <a:ext cx="88307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+mj-lt"/>
              </a:rPr>
              <a:t>We generated an </a:t>
            </a:r>
            <a:r>
              <a:rPr lang="en-US" altLang="ko-KR" b="1" dirty="0">
                <a:latin typeface="+mj-lt"/>
              </a:rPr>
              <a:t>R package for extract chemotherapy regimen records </a:t>
            </a:r>
            <a:r>
              <a:rPr lang="en-US" altLang="ko-KR" dirty="0">
                <a:latin typeface="+mj-lt"/>
              </a:rPr>
              <a:t>and generate episode / </a:t>
            </a:r>
            <a:r>
              <a:rPr lang="en-US" altLang="ko-KR" dirty="0" err="1">
                <a:latin typeface="+mj-lt"/>
              </a:rPr>
              <a:t>episode_event</a:t>
            </a:r>
            <a:r>
              <a:rPr lang="en-US" altLang="ko-KR" dirty="0">
                <a:latin typeface="+mj-lt"/>
              </a:rPr>
              <a:t> table from single medication records in the CDM database.</a:t>
            </a:r>
          </a:p>
          <a:p>
            <a:endParaRPr lang="en-US" altLang="ko-KR" dirty="0">
              <a:latin typeface="+mj-lt"/>
            </a:endParaRPr>
          </a:p>
          <a:p>
            <a:r>
              <a:rPr lang="en-US" altLang="ko-KR" dirty="0">
                <a:latin typeface="+mj-lt"/>
              </a:rPr>
              <a:t>In this package, we used </a:t>
            </a:r>
            <a:r>
              <a:rPr lang="en-US" altLang="ko-KR" b="1" dirty="0">
                <a:latin typeface="+mj-lt"/>
              </a:rPr>
              <a:t>HemOnc database </a:t>
            </a:r>
            <a:r>
              <a:rPr lang="en-US" altLang="ko-KR" dirty="0">
                <a:latin typeface="+mj-lt"/>
              </a:rPr>
              <a:t>as a reference of the regimen and parameterized the regimen descriptions as a JSON (JavaScript Object Notation) to leverage in the package.</a:t>
            </a:r>
          </a:p>
          <a:p>
            <a:r>
              <a:rPr lang="en-US" altLang="ko-KR" dirty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47703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32BB80-824A-49CE-AF65-DD0BD46FCE07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Methods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1D92FB9-961A-4043-82F5-C979674610F2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924B6EC-1A83-4B50-9379-AF54C06DC4BA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F2C6F1-E578-4F11-B058-D9CF52B56273}"/>
              </a:ext>
            </a:extLst>
          </p:cNvPr>
          <p:cNvSpPr txBox="1"/>
          <p:nvPr/>
        </p:nvSpPr>
        <p:spPr>
          <a:xfrm>
            <a:off x="169163" y="5373479"/>
            <a:ext cx="9028177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1600" dirty="0">
                <a:latin typeface="+mj-lt"/>
              </a:rPr>
              <a:t>Based on parameterized JSON regimen descriptions, R package extract chemotherapy records considering: 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altLang="ko-KR" sz="1600" dirty="0">
                <a:latin typeface="+mj-lt"/>
              </a:rPr>
              <a:t>After the dispense date of </a:t>
            </a:r>
            <a:r>
              <a:rPr lang="en-US" altLang="ko-KR" sz="1600" b="1" dirty="0">
                <a:latin typeface="+mj-lt"/>
              </a:rPr>
              <a:t>‘primary drug’</a:t>
            </a:r>
            <a:r>
              <a:rPr lang="en-US" altLang="ko-KR" sz="1600" dirty="0">
                <a:latin typeface="+mj-lt"/>
              </a:rPr>
              <a:t> indexing </a:t>
            </a:r>
            <a:r>
              <a:rPr lang="en-US" altLang="ko-KR" sz="1600" b="1" dirty="0">
                <a:latin typeface="+mj-lt"/>
              </a:rPr>
              <a:t>the first date of chemotherapy</a:t>
            </a:r>
            <a:r>
              <a:rPr lang="en-US" altLang="ko-KR" sz="1600" dirty="0">
                <a:latin typeface="+mj-lt"/>
              </a:rPr>
              <a:t>, whether the </a:t>
            </a:r>
            <a:r>
              <a:rPr lang="en-US" altLang="ko-KR" sz="1600" b="1" dirty="0">
                <a:latin typeface="+mj-lt"/>
              </a:rPr>
              <a:t>combination drugs of the regimen are dispensed or not</a:t>
            </a:r>
            <a:r>
              <a:rPr lang="en-US" altLang="ko-KR" sz="1600" dirty="0">
                <a:latin typeface="+mj-lt"/>
              </a:rPr>
              <a:t>.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altLang="ko-KR" sz="1600" dirty="0">
                <a:latin typeface="+mj-lt"/>
              </a:rPr>
              <a:t>When each combination of prescribed dates is regard as one cycle,  whether the cycles are in the</a:t>
            </a:r>
            <a:r>
              <a:rPr lang="en-US" altLang="ko-KR" sz="1600" b="1" dirty="0">
                <a:latin typeface="+mj-lt"/>
              </a:rPr>
              <a:t> identical treatment line</a:t>
            </a:r>
            <a:r>
              <a:rPr lang="en-US" altLang="ko-KR" sz="1600" dirty="0">
                <a:latin typeface="+mj-lt"/>
              </a:rPr>
              <a:t> or different treatment line. </a:t>
            </a:r>
          </a:p>
          <a:p>
            <a:pPr marL="285750" indent="-285750">
              <a:buFontTx/>
              <a:buChar char="-"/>
            </a:pPr>
            <a:endParaRPr lang="en-US" altLang="ko-KR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A1400EC-C25A-47BA-A74C-1BEA6C5AD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5741"/>
            <a:ext cx="9144000" cy="408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11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32BB80-824A-49CE-AF65-DD0BD46FCE07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Methods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1D92FB9-961A-4043-82F5-C979674610F2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924B6EC-1A83-4B50-9379-AF54C06DC4BA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F981C7-B88D-495C-8931-27EC88D51B8A}"/>
              </a:ext>
            </a:extLst>
          </p:cNvPr>
          <p:cNvSpPr txBox="1"/>
          <p:nvPr/>
        </p:nvSpPr>
        <p:spPr>
          <a:xfrm>
            <a:off x="342900" y="1769167"/>
            <a:ext cx="8458200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+mj-lt"/>
              </a:rPr>
              <a:t>We validated this algorithm by manual reviewing the clinical notes of 300 patients with colorectal cancer. </a:t>
            </a:r>
          </a:p>
          <a:p>
            <a:endParaRPr lang="en-US" altLang="ko-KR" sz="2400" dirty="0">
              <a:latin typeface="+mj-lt"/>
            </a:endParaRPr>
          </a:p>
          <a:p>
            <a:r>
              <a:rPr lang="en-US" altLang="ko-KR" sz="2400" dirty="0">
                <a:latin typeface="+mj-lt"/>
              </a:rPr>
              <a:t>Targeted regimens were </a:t>
            </a:r>
            <a:r>
              <a:rPr lang="en-US" altLang="ko-KR" sz="2400" b="1" dirty="0">
                <a:latin typeface="+mj-lt"/>
              </a:rPr>
              <a:t>FOLFOX, FOLFIRI, XELODA </a:t>
            </a:r>
            <a:r>
              <a:rPr lang="en-US" altLang="ko-KR" sz="2400" dirty="0">
                <a:latin typeface="+mj-lt"/>
              </a:rPr>
              <a:t>.</a:t>
            </a:r>
          </a:p>
          <a:p>
            <a:endParaRPr lang="en-US" altLang="ko-KR" sz="2400" dirty="0">
              <a:latin typeface="+mj-lt"/>
            </a:endParaRPr>
          </a:p>
          <a:p>
            <a:r>
              <a:rPr lang="en-US" altLang="ko-KR" sz="2400" dirty="0">
                <a:latin typeface="+mj-lt"/>
              </a:rPr>
              <a:t>We confirmed an accuracy for :</a:t>
            </a:r>
          </a:p>
          <a:p>
            <a:endParaRPr lang="en-US" altLang="ko-KR" sz="2400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US" altLang="ko-KR" sz="2400" dirty="0">
                <a:latin typeface="+mj-lt"/>
              </a:rPr>
              <a:t>The types of regimen are matched to clinical notes.</a:t>
            </a:r>
          </a:p>
          <a:p>
            <a:pPr marL="342900" indent="-342900">
              <a:buFontTx/>
              <a:buChar char="-"/>
            </a:pPr>
            <a:r>
              <a:rPr lang="en-US" altLang="ko-KR" sz="2400" dirty="0">
                <a:latin typeface="+mj-lt"/>
              </a:rPr>
              <a:t>The repeated cycle number of each patient is matched to clinical notes. </a:t>
            </a:r>
          </a:p>
        </p:txBody>
      </p:sp>
    </p:spTree>
    <p:extLst>
      <p:ext uri="{BB962C8B-B14F-4D97-AF65-F5344CB8AC3E}">
        <p14:creationId xmlns:p14="http://schemas.microsoft.com/office/powerpoint/2010/main" val="2860581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357774C-4A0C-49C5-AF41-E75D3610C1CE}"/>
              </a:ext>
            </a:extLst>
          </p:cNvPr>
          <p:cNvSpPr txBox="1"/>
          <p:nvPr/>
        </p:nvSpPr>
        <p:spPr>
          <a:xfrm>
            <a:off x="-39755" y="4608663"/>
            <a:ext cx="918375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sz="2000" b="1" dirty="0">
                <a:latin typeface="+mj-lt"/>
              </a:rPr>
              <a:t>Visualization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altLang="ko-KR" sz="2000" dirty="0">
                <a:latin typeface="+mj-lt"/>
              </a:rPr>
              <a:t>The annual usage change of the chemotherapy regimen in each cancer types (2010~2018).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altLang="ko-KR" sz="2000" dirty="0">
                <a:latin typeface="+mj-lt"/>
              </a:rPr>
              <a:t>The trends of the iteration number for the chemotherapy compared to recommended number of cycle in HemOnc database.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altLang="ko-KR" sz="2000" dirty="0">
                <a:latin typeface="+mj-lt"/>
              </a:rPr>
              <a:t>Treatment pathway of the cohorts including surgery and chemotherapy.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DACDD7-5385-4F1C-A344-F86BFB97FEE9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Methods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FAB2BC8-8B80-4B57-9985-670514171568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585549D-B2E1-49A7-8452-FB52F516E7FB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래픽 4" descr="사용자 그룹">
            <a:extLst>
              <a:ext uri="{FF2B5EF4-FFF2-40B4-BE49-F238E27FC236}">
                <a16:creationId xmlns:a16="http://schemas.microsoft.com/office/drawing/2014/main" id="{ACBF9E64-5BD8-4B31-9ECD-2948DA6A25AB}"/>
              </a:ext>
            </a:extLst>
          </p:cNvPr>
          <p:cNvGrpSpPr/>
          <p:nvPr/>
        </p:nvGrpSpPr>
        <p:grpSpPr>
          <a:xfrm>
            <a:off x="2661606" y="1709179"/>
            <a:ext cx="1227144" cy="1143261"/>
            <a:chOff x="550856" y="897206"/>
            <a:chExt cx="914400" cy="914400"/>
          </a:xfrm>
          <a:gradFill>
            <a:gsLst>
              <a:gs pos="0">
                <a:srgbClr val="92D050"/>
              </a:gs>
              <a:gs pos="100000">
                <a:srgbClr val="00B050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734243BF-BA81-4F31-AB8A-B95B718CAF7E}"/>
                </a:ext>
              </a:extLst>
            </p:cNvPr>
            <p:cNvSpPr/>
            <p:nvPr/>
          </p:nvSpPr>
          <p:spPr>
            <a:xfrm>
              <a:off x="1203318" y="1506806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4775821D-CF0D-4CD4-B2B1-DC42913904C8}"/>
                </a:ext>
              </a:extLst>
            </p:cNvPr>
            <p:cNvSpPr/>
            <p:nvPr/>
          </p:nvSpPr>
          <p:spPr>
            <a:xfrm>
              <a:off x="1308093" y="1506806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54DB9B61-8B14-414F-A189-1FDB07B63380}"/>
                </a:ext>
              </a:extLst>
            </p:cNvPr>
            <p:cNvSpPr/>
            <p:nvPr/>
          </p:nvSpPr>
          <p:spPr>
            <a:xfrm>
              <a:off x="993768" y="1506806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BA66501F-F4D2-4E2B-8C45-35618020D0F7}"/>
                </a:ext>
              </a:extLst>
            </p:cNvPr>
            <p:cNvSpPr/>
            <p:nvPr/>
          </p:nvSpPr>
          <p:spPr>
            <a:xfrm>
              <a:off x="1098543" y="1506806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C44F2B0C-F1B5-4CD2-B41E-5D078CBCB730}"/>
                </a:ext>
              </a:extLst>
            </p:cNvPr>
            <p:cNvSpPr/>
            <p:nvPr/>
          </p:nvSpPr>
          <p:spPr>
            <a:xfrm>
              <a:off x="784218" y="1506806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9BFA6520-F9B3-4EB9-9CCD-6B817523D4EE}"/>
                </a:ext>
              </a:extLst>
            </p:cNvPr>
            <p:cNvSpPr/>
            <p:nvPr/>
          </p:nvSpPr>
          <p:spPr>
            <a:xfrm>
              <a:off x="888993" y="1506806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DEDEEC70-7E78-437C-8D94-98A5CCCC353B}"/>
                </a:ext>
              </a:extLst>
            </p:cNvPr>
            <p:cNvSpPr/>
            <p:nvPr/>
          </p:nvSpPr>
          <p:spPr>
            <a:xfrm>
              <a:off x="679443" y="1506806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6964"/>
                    <a:pt x="36964" y="47625"/>
                    <a:pt x="23813" y="47625"/>
                  </a:cubicBezTo>
                  <a:cubicBezTo>
                    <a:pt x="10661" y="47625"/>
                    <a:pt x="0" y="36964"/>
                    <a:pt x="0" y="23813"/>
                  </a:cubicBezTo>
                  <a:cubicBezTo>
                    <a:pt x="0" y="10661"/>
                    <a:pt x="10661" y="0"/>
                    <a:pt x="23813" y="0"/>
                  </a:cubicBezTo>
                  <a:cubicBezTo>
                    <a:pt x="36964" y="0"/>
                    <a:pt x="47625" y="10661"/>
                    <a:pt x="47625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63E55721-3757-47D7-9F45-4F7D1240346B}"/>
                </a:ext>
              </a:extLst>
            </p:cNvPr>
            <p:cNvSpPr/>
            <p:nvPr/>
          </p:nvSpPr>
          <p:spPr>
            <a:xfrm>
              <a:off x="641633" y="1563933"/>
              <a:ext cx="752203" cy="209572"/>
            </a:xfrm>
            <a:custGeom>
              <a:avLst/>
              <a:gdLst>
                <a:gd name="connsiteX0" fmla="*/ 751899 w 752203"/>
                <a:gd name="connsiteY0" fmla="*/ 92034 h 209572"/>
                <a:gd name="connsiteX1" fmla="*/ 733516 w 752203"/>
                <a:gd name="connsiteY1" fmla="*/ 22692 h 209572"/>
                <a:gd name="connsiteX2" fmla="*/ 730658 w 752203"/>
                <a:gd name="connsiteY2" fmla="*/ 17358 h 209572"/>
                <a:gd name="connsiteX3" fmla="*/ 708084 w 752203"/>
                <a:gd name="connsiteY3" fmla="*/ 2975 h 209572"/>
                <a:gd name="connsiteX4" fmla="*/ 690272 w 752203"/>
                <a:gd name="connsiteY4" fmla="*/ 23 h 209572"/>
                <a:gd name="connsiteX5" fmla="*/ 672556 w 752203"/>
                <a:gd name="connsiteY5" fmla="*/ 2975 h 209572"/>
                <a:gd name="connsiteX6" fmla="*/ 649886 w 752203"/>
                <a:gd name="connsiteY6" fmla="*/ 17453 h 209572"/>
                <a:gd name="connsiteX7" fmla="*/ 647219 w 752203"/>
                <a:gd name="connsiteY7" fmla="*/ 22787 h 209572"/>
                <a:gd name="connsiteX8" fmla="*/ 637694 w 752203"/>
                <a:gd name="connsiteY8" fmla="*/ 58220 h 209572"/>
                <a:gd name="connsiteX9" fmla="*/ 628169 w 752203"/>
                <a:gd name="connsiteY9" fmla="*/ 23073 h 209572"/>
                <a:gd name="connsiteX10" fmla="*/ 625407 w 752203"/>
                <a:gd name="connsiteY10" fmla="*/ 17739 h 209572"/>
                <a:gd name="connsiteX11" fmla="*/ 602738 w 752203"/>
                <a:gd name="connsiteY11" fmla="*/ 3356 h 209572"/>
                <a:gd name="connsiteX12" fmla="*/ 585497 w 752203"/>
                <a:gd name="connsiteY12" fmla="*/ 23 h 209572"/>
                <a:gd name="connsiteX13" fmla="*/ 567781 w 752203"/>
                <a:gd name="connsiteY13" fmla="*/ 2975 h 209572"/>
                <a:gd name="connsiteX14" fmla="*/ 545207 w 752203"/>
                <a:gd name="connsiteY14" fmla="*/ 17453 h 209572"/>
                <a:gd name="connsiteX15" fmla="*/ 542444 w 752203"/>
                <a:gd name="connsiteY15" fmla="*/ 22787 h 209572"/>
                <a:gd name="connsiteX16" fmla="*/ 533110 w 752203"/>
                <a:gd name="connsiteY16" fmla="*/ 57173 h 209572"/>
                <a:gd name="connsiteX17" fmla="*/ 523585 w 752203"/>
                <a:gd name="connsiteY17" fmla="*/ 22692 h 209572"/>
                <a:gd name="connsiteX18" fmla="*/ 520727 w 752203"/>
                <a:gd name="connsiteY18" fmla="*/ 17358 h 209572"/>
                <a:gd name="connsiteX19" fmla="*/ 498153 w 752203"/>
                <a:gd name="connsiteY19" fmla="*/ 2975 h 209572"/>
                <a:gd name="connsiteX20" fmla="*/ 480722 w 752203"/>
                <a:gd name="connsiteY20" fmla="*/ 23 h 209572"/>
                <a:gd name="connsiteX21" fmla="*/ 463006 w 752203"/>
                <a:gd name="connsiteY21" fmla="*/ 2975 h 209572"/>
                <a:gd name="connsiteX22" fmla="*/ 440336 w 752203"/>
                <a:gd name="connsiteY22" fmla="*/ 17453 h 209572"/>
                <a:gd name="connsiteX23" fmla="*/ 437669 w 752203"/>
                <a:gd name="connsiteY23" fmla="*/ 22787 h 209572"/>
                <a:gd name="connsiteX24" fmla="*/ 428144 w 752203"/>
                <a:gd name="connsiteY24" fmla="*/ 58220 h 209572"/>
                <a:gd name="connsiteX25" fmla="*/ 418619 w 752203"/>
                <a:gd name="connsiteY25" fmla="*/ 23073 h 209572"/>
                <a:gd name="connsiteX26" fmla="*/ 415857 w 752203"/>
                <a:gd name="connsiteY26" fmla="*/ 17739 h 209572"/>
                <a:gd name="connsiteX27" fmla="*/ 393188 w 752203"/>
                <a:gd name="connsiteY27" fmla="*/ 3356 h 209572"/>
                <a:gd name="connsiteX28" fmla="*/ 375947 w 752203"/>
                <a:gd name="connsiteY28" fmla="*/ 23 h 209572"/>
                <a:gd name="connsiteX29" fmla="*/ 358231 w 752203"/>
                <a:gd name="connsiteY29" fmla="*/ 2975 h 209572"/>
                <a:gd name="connsiteX30" fmla="*/ 335657 w 752203"/>
                <a:gd name="connsiteY30" fmla="*/ 17453 h 209572"/>
                <a:gd name="connsiteX31" fmla="*/ 332894 w 752203"/>
                <a:gd name="connsiteY31" fmla="*/ 22787 h 209572"/>
                <a:gd name="connsiteX32" fmla="*/ 323560 w 752203"/>
                <a:gd name="connsiteY32" fmla="*/ 57173 h 209572"/>
                <a:gd name="connsiteX33" fmla="*/ 314035 w 752203"/>
                <a:gd name="connsiteY33" fmla="*/ 22692 h 209572"/>
                <a:gd name="connsiteX34" fmla="*/ 311177 w 752203"/>
                <a:gd name="connsiteY34" fmla="*/ 17358 h 209572"/>
                <a:gd name="connsiteX35" fmla="*/ 288603 w 752203"/>
                <a:gd name="connsiteY35" fmla="*/ 2975 h 209572"/>
                <a:gd name="connsiteX36" fmla="*/ 271172 w 752203"/>
                <a:gd name="connsiteY36" fmla="*/ 23 h 209572"/>
                <a:gd name="connsiteX37" fmla="*/ 253456 w 752203"/>
                <a:gd name="connsiteY37" fmla="*/ 2975 h 209572"/>
                <a:gd name="connsiteX38" fmla="*/ 230786 w 752203"/>
                <a:gd name="connsiteY38" fmla="*/ 17453 h 209572"/>
                <a:gd name="connsiteX39" fmla="*/ 228119 w 752203"/>
                <a:gd name="connsiteY39" fmla="*/ 22787 h 209572"/>
                <a:gd name="connsiteX40" fmla="*/ 218594 w 752203"/>
                <a:gd name="connsiteY40" fmla="*/ 58220 h 209572"/>
                <a:gd name="connsiteX41" fmla="*/ 209069 w 752203"/>
                <a:gd name="connsiteY41" fmla="*/ 23073 h 209572"/>
                <a:gd name="connsiteX42" fmla="*/ 206307 w 752203"/>
                <a:gd name="connsiteY42" fmla="*/ 17739 h 209572"/>
                <a:gd name="connsiteX43" fmla="*/ 183638 w 752203"/>
                <a:gd name="connsiteY43" fmla="*/ 3356 h 209572"/>
                <a:gd name="connsiteX44" fmla="*/ 166397 w 752203"/>
                <a:gd name="connsiteY44" fmla="*/ 23 h 209572"/>
                <a:gd name="connsiteX45" fmla="*/ 148681 w 752203"/>
                <a:gd name="connsiteY45" fmla="*/ 2975 h 209572"/>
                <a:gd name="connsiteX46" fmla="*/ 126107 w 752203"/>
                <a:gd name="connsiteY46" fmla="*/ 17453 h 209572"/>
                <a:gd name="connsiteX47" fmla="*/ 123344 w 752203"/>
                <a:gd name="connsiteY47" fmla="*/ 22787 h 209572"/>
                <a:gd name="connsiteX48" fmla="*/ 114010 w 752203"/>
                <a:gd name="connsiteY48" fmla="*/ 57173 h 209572"/>
                <a:gd name="connsiteX49" fmla="*/ 104485 w 752203"/>
                <a:gd name="connsiteY49" fmla="*/ 22692 h 209572"/>
                <a:gd name="connsiteX50" fmla="*/ 101627 w 752203"/>
                <a:gd name="connsiteY50" fmla="*/ 17358 h 209572"/>
                <a:gd name="connsiteX51" fmla="*/ 79053 w 752203"/>
                <a:gd name="connsiteY51" fmla="*/ 2975 h 209572"/>
                <a:gd name="connsiteX52" fmla="*/ 61622 w 752203"/>
                <a:gd name="connsiteY52" fmla="*/ 23 h 209572"/>
                <a:gd name="connsiteX53" fmla="*/ 43906 w 752203"/>
                <a:gd name="connsiteY53" fmla="*/ 2975 h 209572"/>
                <a:gd name="connsiteX54" fmla="*/ 21236 w 752203"/>
                <a:gd name="connsiteY54" fmla="*/ 17453 h 209572"/>
                <a:gd name="connsiteX55" fmla="*/ 18569 w 752203"/>
                <a:gd name="connsiteY55" fmla="*/ 22787 h 209572"/>
                <a:gd name="connsiteX56" fmla="*/ 186 w 752203"/>
                <a:gd name="connsiteY56" fmla="*/ 92034 h 209572"/>
                <a:gd name="connsiteX57" fmla="*/ 7662 w 752203"/>
                <a:gd name="connsiteY57" fmla="*/ 103239 h 209572"/>
                <a:gd name="connsiteX58" fmla="*/ 18569 w 752203"/>
                <a:gd name="connsiteY58" fmla="*/ 96892 h 209572"/>
                <a:gd name="connsiteX59" fmla="*/ 33047 w 752203"/>
                <a:gd name="connsiteY59" fmla="*/ 42314 h 209572"/>
                <a:gd name="connsiteX60" fmla="*/ 33047 w 752203"/>
                <a:gd name="connsiteY60" fmla="*/ 72222 h 209572"/>
                <a:gd name="connsiteX61" fmla="*/ 16664 w 752203"/>
                <a:gd name="connsiteY61" fmla="*/ 133373 h 209572"/>
                <a:gd name="connsiteX62" fmla="*/ 33047 w 752203"/>
                <a:gd name="connsiteY62" fmla="*/ 133373 h 209572"/>
                <a:gd name="connsiteX63" fmla="*/ 33047 w 752203"/>
                <a:gd name="connsiteY63" fmla="*/ 209573 h 209572"/>
                <a:gd name="connsiteX64" fmla="*/ 52097 w 752203"/>
                <a:gd name="connsiteY64" fmla="*/ 209573 h 209572"/>
                <a:gd name="connsiteX65" fmla="*/ 52097 w 752203"/>
                <a:gd name="connsiteY65" fmla="*/ 133373 h 209572"/>
                <a:gd name="connsiteX66" fmla="*/ 71147 w 752203"/>
                <a:gd name="connsiteY66" fmla="*/ 133373 h 209572"/>
                <a:gd name="connsiteX67" fmla="*/ 71147 w 752203"/>
                <a:gd name="connsiteY67" fmla="*/ 209573 h 209572"/>
                <a:gd name="connsiteX68" fmla="*/ 90197 w 752203"/>
                <a:gd name="connsiteY68" fmla="*/ 209573 h 209572"/>
                <a:gd name="connsiteX69" fmla="*/ 90197 w 752203"/>
                <a:gd name="connsiteY69" fmla="*/ 133373 h 209572"/>
                <a:gd name="connsiteX70" fmla="*/ 106580 w 752203"/>
                <a:gd name="connsiteY70" fmla="*/ 133373 h 209572"/>
                <a:gd name="connsiteX71" fmla="*/ 90197 w 752203"/>
                <a:gd name="connsiteY71" fmla="*/ 72222 h 209572"/>
                <a:gd name="connsiteX72" fmla="*/ 90197 w 752203"/>
                <a:gd name="connsiteY72" fmla="*/ 41647 h 209572"/>
                <a:gd name="connsiteX73" fmla="*/ 104771 w 752203"/>
                <a:gd name="connsiteY73" fmla="*/ 96892 h 209572"/>
                <a:gd name="connsiteX74" fmla="*/ 116325 w 752203"/>
                <a:gd name="connsiteY74" fmla="*/ 103816 h 209572"/>
                <a:gd name="connsiteX75" fmla="*/ 123249 w 752203"/>
                <a:gd name="connsiteY75" fmla="*/ 96892 h 209572"/>
                <a:gd name="connsiteX76" fmla="*/ 137822 w 752203"/>
                <a:gd name="connsiteY76" fmla="*/ 41647 h 209572"/>
                <a:gd name="connsiteX77" fmla="*/ 137822 w 752203"/>
                <a:gd name="connsiteY77" fmla="*/ 209573 h 209572"/>
                <a:gd name="connsiteX78" fmla="*/ 156872 w 752203"/>
                <a:gd name="connsiteY78" fmla="*/ 209573 h 209572"/>
                <a:gd name="connsiteX79" fmla="*/ 156872 w 752203"/>
                <a:gd name="connsiteY79" fmla="*/ 104798 h 209572"/>
                <a:gd name="connsiteX80" fmla="*/ 175922 w 752203"/>
                <a:gd name="connsiteY80" fmla="*/ 104798 h 209572"/>
                <a:gd name="connsiteX81" fmla="*/ 175922 w 752203"/>
                <a:gd name="connsiteY81" fmla="*/ 209573 h 209572"/>
                <a:gd name="connsiteX82" fmla="*/ 194972 w 752203"/>
                <a:gd name="connsiteY82" fmla="*/ 209573 h 209572"/>
                <a:gd name="connsiteX83" fmla="*/ 194972 w 752203"/>
                <a:gd name="connsiteY83" fmla="*/ 42218 h 209572"/>
                <a:gd name="connsiteX84" fmla="*/ 209450 w 752203"/>
                <a:gd name="connsiteY84" fmla="*/ 96892 h 209572"/>
                <a:gd name="connsiteX85" fmla="*/ 218975 w 752203"/>
                <a:gd name="connsiteY85" fmla="*/ 106417 h 209572"/>
                <a:gd name="connsiteX86" fmla="*/ 228500 w 752203"/>
                <a:gd name="connsiteY86" fmla="*/ 96892 h 209572"/>
                <a:gd name="connsiteX87" fmla="*/ 242597 w 752203"/>
                <a:gd name="connsiteY87" fmla="*/ 42218 h 209572"/>
                <a:gd name="connsiteX88" fmla="*/ 242597 w 752203"/>
                <a:gd name="connsiteY88" fmla="*/ 72222 h 209572"/>
                <a:gd name="connsiteX89" fmla="*/ 226214 w 752203"/>
                <a:gd name="connsiteY89" fmla="*/ 133373 h 209572"/>
                <a:gd name="connsiteX90" fmla="*/ 242597 w 752203"/>
                <a:gd name="connsiteY90" fmla="*/ 133373 h 209572"/>
                <a:gd name="connsiteX91" fmla="*/ 242597 w 752203"/>
                <a:gd name="connsiteY91" fmla="*/ 209573 h 209572"/>
                <a:gd name="connsiteX92" fmla="*/ 261647 w 752203"/>
                <a:gd name="connsiteY92" fmla="*/ 209573 h 209572"/>
                <a:gd name="connsiteX93" fmla="*/ 261647 w 752203"/>
                <a:gd name="connsiteY93" fmla="*/ 133373 h 209572"/>
                <a:gd name="connsiteX94" fmla="*/ 280697 w 752203"/>
                <a:gd name="connsiteY94" fmla="*/ 133373 h 209572"/>
                <a:gd name="connsiteX95" fmla="*/ 280697 w 752203"/>
                <a:gd name="connsiteY95" fmla="*/ 209573 h 209572"/>
                <a:gd name="connsiteX96" fmla="*/ 299747 w 752203"/>
                <a:gd name="connsiteY96" fmla="*/ 209573 h 209572"/>
                <a:gd name="connsiteX97" fmla="*/ 299747 w 752203"/>
                <a:gd name="connsiteY97" fmla="*/ 133373 h 209572"/>
                <a:gd name="connsiteX98" fmla="*/ 316130 w 752203"/>
                <a:gd name="connsiteY98" fmla="*/ 133373 h 209572"/>
                <a:gd name="connsiteX99" fmla="*/ 299747 w 752203"/>
                <a:gd name="connsiteY99" fmla="*/ 72222 h 209572"/>
                <a:gd name="connsiteX100" fmla="*/ 299747 w 752203"/>
                <a:gd name="connsiteY100" fmla="*/ 41647 h 209572"/>
                <a:gd name="connsiteX101" fmla="*/ 314321 w 752203"/>
                <a:gd name="connsiteY101" fmla="*/ 96892 h 209572"/>
                <a:gd name="connsiteX102" fmla="*/ 325875 w 752203"/>
                <a:gd name="connsiteY102" fmla="*/ 103816 h 209572"/>
                <a:gd name="connsiteX103" fmla="*/ 332799 w 752203"/>
                <a:gd name="connsiteY103" fmla="*/ 96892 h 209572"/>
                <a:gd name="connsiteX104" fmla="*/ 347372 w 752203"/>
                <a:gd name="connsiteY104" fmla="*/ 41647 h 209572"/>
                <a:gd name="connsiteX105" fmla="*/ 347372 w 752203"/>
                <a:gd name="connsiteY105" fmla="*/ 209573 h 209572"/>
                <a:gd name="connsiteX106" fmla="*/ 366422 w 752203"/>
                <a:gd name="connsiteY106" fmla="*/ 209573 h 209572"/>
                <a:gd name="connsiteX107" fmla="*/ 366422 w 752203"/>
                <a:gd name="connsiteY107" fmla="*/ 104798 h 209572"/>
                <a:gd name="connsiteX108" fmla="*/ 385472 w 752203"/>
                <a:gd name="connsiteY108" fmla="*/ 104798 h 209572"/>
                <a:gd name="connsiteX109" fmla="*/ 385472 w 752203"/>
                <a:gd name="connsiteY109" fmla="*/ 209573 h 209572"/>
                <a:gd name="connsiteX110" fmla="*/ 404522 w 752203"/>
                <a:gd name="connsiteY110" fmla="*/ 209573 h 209572"/>
                <a:gd name="connsiteX111" fmla="*/ 404522 w 752203"/>
                <a:gd name="connsiteY111" fmla="*/ 42218 h 209572"/>
                <a:gd name="connsiteX112" fmla="*/ 419000 w 752203"/>
                <a:gd name="connsiteY112" fmla="*/ 96892 h 209572"/>
                <a:gd name="connsiteX113" fmla="*/ 428525 w 752203"/>
                <a:gd name="connsiteY113" fmla="*/ 106417 h 209572"/>
                <a:gd name="connsiteX114" fmla="*/ 438050 w 752203"/>
                <a:gd name="connsiteY114" fmla="*/ 96892 h 209572"/>
                <a:gd name="connsiteX115" fmla="*/ 452147 w 752203"/>
                <a:gd name="connsiteY115" fmla="*/ 42218 h 209572"/>
                <a:gd name="connsiteX116" fmla="*/ 452147 w 752203"/>
                <a:gd name="connsiteY116" fmla="*/ 72222 h 209572"/>
                <a:gd name="connsiteX117" fmla="*/ 435764 w 752203"/>
                <a:gd name="connsiteY117" fmla="*/ 133373 h 209572"/>
                <a:gd name="connsiteX118" fmla="*/ 452147 w 752203"/>
                <a:gd name="connsiteY118" fmla="*/ 133373 h 209572"/>
                <a:gd name="connsiteX119" fmla="*/ 452147 w 752203"/>
                <a:gd name="connsiteY119" fmla="*/ 209573 h 209572"/>
                <a:gd name="connsiteX120" fmla="*/ 471197 w 752203"/>
                <a:gd name="connsiteY120" fmla="*/ 209573 h 209572"/>
                <a:gd name="connsiteX121" fmla="*/ 471197 w 752203"/>
                <a:gd name="connsiteY121" fmla="*/ 133373 h 209572"/>
                <a:gd name="connsiteX122" fmla="*/ 490247 w 752203"/>
                <a:gd name="connsiteY122" fmla="*/ 133373 h 209572"/>
                <a:gd name="connsiteX123" fmla="*/ 490247 w 752203"/>
                <a:gd name="connsiteY123" fmla="*/ 209573 h 209572"/>
                <a:gd name="connsiteX124" fmla="*/ 509297 w 752203"/>
                <a:gd name="connsiteY124" fmla="*/ 209573 h 209572"/>
                <a:gd name="connsiteX125" fmla="*/ 509297 w 752203"/>
                <a:gd name="connsiteY125" fmla="*/ 133373 h 209572"/>
                <a:gd name="connsiteX126" fmla="*/ 525680 w 752203"/>
                <a:gd name="connsiteY126" fmla="*/ 133373 h 209572"/>
                <a:gd name="connsiteX127" fmla="*/ 509297 w 752203"/>
                <a:gd name="connsiteY127" fmla="*/ 72222 h 209572"/>
                <a:gd name="connsiteX128" fmla="*/ 509297 w 752203"/>
                <a:gd name="connsiteY128" fmla="*/ 41647 h 209572"/>
                <a:gd name="connsiteX129" fmla="*/ 523871 w 752203"/>
                <a:gd name="connsiteY129" fmla="*/ 96892 h 209572"/>
                <a:gd name="connsiteX130" fmla="*/ 535426 w 752203"/>
                <a:gd name="connsiteY130" fmla="*/ 103816 h 209572"/>
                <a:gd name="connsiteX131" fmla="*/ 542349 w 752203"/>
                <a:gd name="connsiteY131" fmla="*/ 96892 h 209572"/>
                <a:gd name="connsiteX132" fmla="*/ 556922 w 752203"/>
                <a:gd name="connsiteY132" fmla="*/ 41647 h 209572"/>
                <a:gd name="connsiteX133" fmla="*/ 556922 w 752203"/>
                <a:gd name="connsiteY133" fmla="*/ 209573 h 209572"/>
                <a:gd name="connsiteX134" fmla="*/ 575972 w 752203"/>
                <a:gd name="connsiteY134" fmla="*/ 209573 h 209572"/>
                <a:gd name="connsiteX135" fmla="*/ 575972 w 752203"/>
                <a:gd name="connsiteY135" fmla="*/ 104798 h 209572"/>
                <a:gd name="connsiteX136" fmla="*/ 595022 w 752203"/>
                <a:gd name="connsiteY136" fmla="*/ 104798 h 209572"/>
                <a:gd name="connsiteX137" fmla="*/ 595022 w 752203"/>
                <a:gd name="connsiteY137" fmla="*/ 209573 h 209572"/>
                <a:gd name="connsiteX138" fmla="*/ 614072 w 752203"/>
                <a:gd name="connsiteY138" fmla="*/ 209573 h 209572"/>
                <a:gd name="connsiteX139" fmla="*/ 614072 w 752203"/>
                <a:gd name="connsiteY139" fmla="*/ 42218 h 209572"/>
                <a:gd name="connsiteX140" fmla="*/ 628550 w 752203"/>
                <a:gd name="connsiteY140" fmla="*/ 96892 h 209572"/>
                <a:gd name="connsiteX141" fmla="*/ 638075 w 752203"/>
                <a:gd name="connsiteY141" fmla="*/ 106417 h 209572"/>
                <a:gd name="connsiteX142" fmla="*/ 647600 w 752203"/>
                <a:gd name="connsiteY142" fmla="*/ 96892 h 209572"/>
                <a:gd name="connsiteX143" fmla="*/ 661697 w 752203"/>
                <a:gd name="connsiteY143" fmla="*/ 42218 h 209572"/>
                <a:gd name="connsiteX144" fmla="*/ 661697 w 752203"/>
                <a:gd name="connsiteY144" fmla="*/ 72222 h 209572"/>
                <a:gd name="connsiteX145" fmla="*/ 645314 w 752203"/>
                <a:gd name="connsiteY145" fmla="*/ 133373 h 209572"/>
                <a:gd name="connsiteX146" fmla="*/ 661697 w 752203"/>
                <a:gd name="connsiteY146" fmla="*/ 133373 h 209572"/>
                <a:gd name="connsiteX147" fmla="*/ 661697 w 752203"/>
                <a:gd name="connsiteY147" fmla="*/ 209573 h 209572"/>
                <a:gd name="connsiteX148" fmla="*/ 680747 w 752203"/>
                <a:gd name="connsiteY148" fmla="*/ 209573 h 209572"/>
                <a:gd name="connsiteX149" fmla="*/ 680747 w 752203"/>
                <a:gd name="connsiteY149" fmla="*/ 133373 h 209572"/>
                <a:gd name="connsiteX150" fmla="*/ 699797 w 752203"/>
                <a:gd name="connsiteY150" fmla="*/ 133373 h 209572"/>
                <a:gd name="connsiteX151" fmla="*/ 699797 w 752203"/>
                <a:gd name="connsiteY151" fmla="*/ 209573 h 209572"/>
                <a:gd name="connsiteX152" fmla="*/ 718847 w 752203"/>
                <a:gd name="connsiteY152" fmla="*/ 209573 h 209572"/>
                <a:gd name="connsiteX153" fmla="*/ 718847 w 752203"/>
                <a:gd name="connsiteY153" fmla="*/ 133373 h 209572"/>
                <a:gd name="connsiteX154" fmla="*/ 735230 w 752203"/>
                <a:gd name="connsiteY154" fmla="*/ 133373 h 209572"/>
                <a:gd name="connsiteX155" fmla="*/ 718847 w 752203"/>
                <a:gd name="connsiteY155" fmla="*/ 72222 h 209572"/>
                <a:gd name="connsiteX156" fmla="*/ 718847 w 752203"/>
                <a:gd name="connsiteY156" fmla="*/ 41647 h 209572"/>
                <a:gd name="connsiteX157" fmla="*/ 733421 w 752203"/>
                <a:gd name="connsiteY157" fmla="*/ 96892 h 209572"/>
                <a:gd name="connsiteX158" fmla="*/ 742946 w 752203"/>
                <a:gd name="connsiteY158" fmla="*/ 103940 h 209572"/>
                <a:gd name="connsiteX159" fmla="*/ 752199 w 752203"/>
                <a:gd name="connsiteY159" fmla="*/ 94151 h 209572"/>
                <a:gd name="connsiteX160" fmla="*/ 751899 w 752203"/>
                <a:gd name="connsiteY160" fmla="*/ 92034 h 20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752203" h="209572">
                  <a:moveTo>
                    <a:pt x="751899" y="92034"/>
                  </a:moveTo>
                  <a:lnTo>
                    <a:pt x="733516" y="22692"/>
                  </a:lnTo>
                  <a:cubicBezTo>
                    <a:pt x="732952" y="20732"/>
                    <a:pt x="731979" y="18914"/>
                    <a:pt x="730658" y="17358"/>
                  </a:cubicBezTo>
                  <a:cubicBezTo>
                    <a:pt x="724392" y="10828"/>
                    <a:pt x="716651" y="5895"/>
                    <a:pt x="708084" y="2975"/>
                  </a:cubicBezTo>
                  <a:cubicBezTo>
                    <a:pt x="702397" y="836"/>
                    <a:pt x="696346" y="-167"/>
                    <a:pt x="690272" y="23"/>
                  </a:cubicBezTo>
                  <a:cubicBezTo>
                    <a:pt x="684243" y="11"/>
                    <a:pt x="678255" y="1009"/>
                    <a:pt x="672556" y="2975"/>
                  </a:cubicBezTo>
                  <a:cubicBezTo>
                    <a:pt x="663922" y="5860"/>
                    <a:pt x="656135" y="10834"/>
                    <a:pt x="649886" y="17453"/>
                  </a:cubicBezTo>
                  <a:cubicBezTo>
                    <a:pt x="648700" y="19066"/>
                    <a:pt x="647797" y="20870"/>
                    <a:pt x="647219" y="22787"/>
                  </a:cubicBezTo>
                  <a:lnTo>
                    <a:pt x="637694" y="58220"/>
                  </a:lnTo>
                  <a:lnTo>
                    <a:pt x="628169" y="23073"/>
                  </a:lnTo>
                  <a:cubicBezTo>
                    <a:pt x="627660" y="21111"/>
                    <a:pt x="626716" y="19288"/>
                    <a:pt x="625407" y="17739"/>
                  </a:cubicBezTo>
                  <a:cubicBezTo>
                    <a:pt x="619100" y="11213"/>
                    <a:pt x="611329" y="6282"/>
                    <a:pt x="602738" y="3356"/>
                  </a:cubicBezTo>
                  <a:cubicBezTo>
                    <a:pt x="597260" y="1144"/>
                    <a:pt x="591406" y="12"/>
                    <a:pt x="585497" y="23"/>
                  </a:cubicBezTo>
                  <a:cubicBezTo>
                    <a:pt x="579470" y="27"/>
                    <a:pt x="573485" y="1025"/>
                    <a:pt x="567781" y="2975"/>
                  </a:cubicBezTo>
                  <a:cubicBezTo>
                    <a:pt x="559164" y="5838"/>
                    <a:pt x="551403" y="10815"/>
                    <a:pt x="545207" y="17453"/>
                  </a:cubicBezTo>
                  <a:cubicBezTo>
                    <a:pt x="543953" y="19038"/>
                    <a:pt x="543016" y="20849"/>
                    <a:pt x="542444" y="22787"/>
                  </a:cubicBezTo>
                  <a:lnTo>
                    <a:pt x="533110" y="57173"/>
                  </a:lnTo>
                  <a:lnTo>
                    <a:pt x="523585" y="22692"/>
                  </a:lnTo>
                  <a:cubicBezTo>
                    <a:pt x="523021" y="20732"/>
                    <a:pt x="522048" y="18914"/>
                    <a:pt x="520727" y="17358"/>
                  </a:cubicBezTo>
                  <a:cubicBezTo>
                    <a:pt x="514461" y="10828"/>
                    <a:pt x="506720" y="5895"/>
                    <a:pt x="498153" y="2975"/>
                  </a:cubicBezTo>
                  <a:cubicBezTo>
                    <a:pt x="492585" y="885"/>
                    <a:pt x="486668" y="-117"/>
                    <a:pt x="480722" y="23"/>
                  </a:cubicBezTo>
                  <a:cubicBezTo>
                    <a:pt x="474693" y="11"/>
                    <a:pt x="468705" y="1009"/>
                    <a:pt x="463006" y="2975"/>
                  </a:cubicBezTo>
                  <a:cubicBezTo>
                    <a:pt x="454372" y="5860"/>
                    <a:pt x="446585" y="10834"/>
                    <a:pt x="440336" y="17453"/>
                  </a:cubicBezTo>
                  <a:cubicBezTo>
                    <a:pt x="439150" y="19066"/>
                    <a:pt x="438247" y="20870"/>
                    <a:pt x="437669" y="22787"/>
                  </a:cubicBezTo>
                  <a:lnTo>
                    <a:pt x="428144" y="58220"/>
                  </a:lnTo>
                  <a:lnTo>
                    <a:pt x="418619" y="23073"/>
                  </a:lnTo>
                  <a:cubicBezTo>
                    <a:pt x="418110" y="21111"/>
                    <a:pt x="417166" y="19288"/>
                    <a:pt x="415857" y="17739"/>
                  </a:cubicBezTo>
                  <a:cubicBezTo>
                    <a:pt x="409550" y="11213"/>
                    <a:pt x="401779" y="6282"/>
                    <a:pt x="393188" y="3356"/>
                  </a:cubicBezTo>
                  <a:cubicBezTo>
                    <a:pt x="387710" y="1144"/>
                    <a:pt x="381856" y="12"/>
                    <a:pt x="375947" y="23"/>
                  </a:cubicBezTo>
                  <a:cubicBezTo>
                    <a:pt x="369920" y="27"/>
                    <a:pt x="363935" y="1025"/>
                    <a:pt x="358231" y="2975"/>
                  </a:cubicBezTo>
                  <a:cubicBezTo>
                    <a:pt x="349614" y="5838"/>
                    <a:pt x="341853" y="10815"/>
                    <a:pt x="335657" y="17453"/>
                  </a:cubicBezTo>
                  <a:cubicBezTo>
                    <a:pt x="334403" y="19038"/>
                    <a:pt x="333466" y="20849"/>
                    <a:pt x="332894" y="22787"/>
                  </a:cubicBezTo>
                  <a:lnTo>
                    <a:pt x="323560" y="57173"/>
                  </a:lnTo>
                  <a:lnTo>
                    <a:pt x="314035" y="22692"/>
                  </a:lnTo>
                  <a:cubicBezTo>
                    <a:pt x="313471" y="20732"/>
                    <a:pt x="312498" y="18914"/>
                    <a:pt x="311177" y="17358"/>
                  </a:cubicBezTo>
                  <a:cubicBezTo>
                    <a:pt x="304911" y="10828"/>
                    <a:pt x="297170" y="5895"/>
                    <a:pt x="288603" y="2975"/>
                  </a:cubicBezTo>
                  <a:cubicBezTo>
                    <a:pt x="283036" y="885"/>
                    <a:pt x="277118" y="-117"/>
                    <a:pt x="271172" y="23"/>
                  </a:cubicBezTo>
                  <a:cubicBezTo>
                    <a:pt x="265143" y="11"/>
                    <a:pt x="259155" y="1009"/>
                    <a:pt x="253456" y="2975"/>
                  </a:cubicBezTo>
                  <a:cubicBezTo>
                    <a:pt x="244822" y="5860"/>
                    <a:pt x="237035" y="10834"/>
                    <a:pt x="230786" y="17453"/>
                  </a:cubicBezTo>
                  <a:cubicBezTo>
                    <a:pt x="229600" y="19066"/>
                    <a:pt x="228698" y="20870"/>
                    <a:pt x="228119" y="22787"/>
                  </a:cubicBezTo>
                  <a:lnTo>
                    <a:pt x="218594" y="58220"/>
                  </a:lnTo>
                  <a:lnTo>
                    <a:pt x="209069" y="23073"/>
                  </a:lnTo>
                  <a:cubicBezTo>
                    <a:pt x="208560" y="21111"/>
                    <a:pt x="207616" y="19288"/>
                    <a:pt x="206307" y="17739"/>
                  </a:cubicBezTo>
                  <a:cubicBezTo>
                    <a:pt x="200000" y="11213"/>
                    <a:pt x="192229" y="6282"/>
                    <a:pt x="183638" y="3356"/>
                  </a:cubicBezTo>
                  <a:cubicBezTo>
                    <a:pt x="178160" y="1144"/>
                    <a:pt x="172306" y="12"/>
                    <a:pt x="166397" y="23"/>
                  </a:cubicBezTo>
                  <a:cubicBezTo>
                    <a:pt x="160370" y="27"/>
                    <a:pt x="154385" y="1025"/>
                    <a:pt x="148681" y="2975"/>
                  </a:cubicBezTo>
                  <a:cubicBezTo>
                    <a:pt x="140064" y="5838"/>
                    <a:pt x="132303" y="10815"/>
                    <a:pt x="126107" y="17453"/>
                  </a:cubicBezTo>
                  <a:cubicBezTo>
                    <a:pt x="124853" y="19038"/>
                    <a:pt x="123916" y="20849"/>
                    <a:pt x="123344" y="22787"/>
                  </a:cubicBezTo>
                  <a:lnTo>
                    <a:pt x="114010" y="57173"/>
                  </a:lnTo>
                  <a:lnTo>
                    <a:pt x="104485" y="22692"/>
                  </a:lnTo>
                  <a:cubicBezTo>
                    <a:pt x="103921" y="20732"/>
                    <a:pt x="102948" y="18914"/>
                    <a:pt x="101627" y="17358"/>
                  </a:cubicBezTo>
                  <a:cubicBezTo>
                    <a:pt x="95361" y="10828"/>
                    <a:pt x="87620" y="5895"/>
                    <a:pt x="79053" y="2975"/>
                  </a:cubicBezTo>
                  <a:cubicBezTo>
                    <a:pt x="73485" y="885"/>
                    <a:pt x="67568" y="-117"/>
                    <a:pt x="61622" y="23"/>
                  </a:cubicBezTo>
                  <a:cubicBezTo>
                    <a:pt x="55593" y="11"/>
                    <a:pt x="49606" y="1009"/>
                    <a:pt x="43906" y="2975"/>
                  </a:cubicBezTo>
                  <a:cubicBezTo>
                    <a:pt x="35272" y="5860"/>
                    <a:pt x="27485" y="10834"/>
                    <a:pt x="21236" y="17453"/>
                  </a:cubicBezTo>
                  <a:cubicBezTo>
                    <a:pt x="20050" y="19066"/>
                    <a:pt x="19148" y="20870"/>
                    <a:pt x="18569" y="22787"/>
                  </a:cubicBezTo>
                  <a:lnTo>
                    <a:pt x="186" y="92034"/>
                  </a:lnTo>
                  <a:cubicBezTo>
                    <a:pt x="-844" y="97193"/>
                    <a:pt x="2503" y="102210"/>
                    <a:pt x="7662" y="103239"/>
                  </a:cubicBezTo>
                  <a:cubicBezTo>
                    <a:pt x="12379" y="104181"/>
                    <a:pt x="17058" y="101458"/>
                    <a:pt x="18569" y="96892"/>
                  </a:cubicBezTo>
                  <a:lnTo>
                    <a:pt x="33047" y="42314"/>
                  </a:lnTo>
                  <a:lnTo>
                    <a:pt x="33047" y="72222"/>
                  </a:lnTo>
                  <a:lnTo>
                    <a:pt x="16664" y="133373"/>
                  </a:lnTo>
                  <a:lnTo>
                    <a:pt x="33047" y="133373"/>
                  </a:lnTo>
                  <a:lnTo>
                    <a:pt x="33047" y="209573"/>
                  </a:lnTo>
                  <a:lnTo>
                    <a:pt x="52097" y="209573"/>
                  </a:lnTo>
                  <a:lnTo>
                    <a:pt x="52097" y="133373"/>
                  </a:lnTo>
                  <a:lnTo>
                    <a:pt x="71147" y="133373"/>
                  </a:lnTo>
                  <a:lnTo>
                    <a:pt x="71147" y="209573"/>
                  </a:lnTo>
                  <a:lnTo>
                    <a:pt x="90197" y="209573"/>
                  </a:lnTo>
                  <a:lnTo>
                    <a:pt x="90197" y="133373"/>
                  </a:lnTo>
                  <a:lnTo>
                    <a:pt x="106580" y="133373"/>
                  </a:lnTo>
                  <a:lnTo>
                    <a:pt x="90197" y="72222"/>
                  </a:lnTo>
                  <a:lnTo>
                    <a:pt x="90197" y="41647"/>
                  </a:lnTo>
                  <a:lnTo>
                    <a:pt x="104771" y="96892"/>
                  </a:lnTo>
                  <a:cubicBezTo>
                    <a:pt x="106050" y="101994"/>
                    <a:pt x="111223" y="105095"/>
                    <a:pt x="116325" y="103816"/>
                  </a:cubicBezTo>
                  <a:cubicBezTo>
                    <a:pt x="119734" y="102961"/>
                    <a:pt x="122395" y="100300"/>
                    <a:pt x="123249" y="96892"/>
                  </a:cubicBezTo>
                  <a:lnTo>
                    <a:pt x="137822" y="41647"/>
                  </a:lnTo>
                  <a:lnTo>
                    <a:pt x="137822" y="209573"/>
                  </a:lnTo>
                  <a:lnTo>
                    <a:pt x="156872" y="209573"/>
                  </a:lnTo>
                  <a:lnTo>
                    <a:pt x="156872" y="104798"/>
                  </a:lnTo>
                  <a:lnTo>
                    <a:pt x="175922" y="104798"/>
                  </a:lnTo>
                  <a:lnTo>
                    <a:pt x="175922" y="209573"/>
                  </a:lnTo>
                  <a:lnTo>
                    <a:pt x="194972" y="209573"/>
                  </a:lnTo>
                  <a:lnTo>
                    <a:pt x="194972" y="42218"/>
                  </a:lnTo>
                  <a:lnTo>
                    <a:pt x="209450" y="96892"/>
                  </a:lnTo>
                  <a:cubicBezTo>
                    <a:pt x="209450" y="102153"/>
                    <a:pt x="213715" y="106417"/>
                    <a:pt x="218975" y="106417"/>
                  </a:cubicBezTo>
                  <a:cubicBezTo>
                    <a:pt x="224236" y="106417"/>
                    <a:pt x="228500" y="102153"/>
                    <a:pt x="228500" y="96892"/>
                  </a:cubicBezTo>
                  <a:lnTo>
                    <a:pt x="242597" y="42218"/>
                  </a:lnTo>
                  <a:lnTo>
                    <a:pt x="242597" y="72222"/>
                  </a:lnTo>
                  <a:lnTo>
                    <a:pt x="226214" y="133373"/>
                  </a:lnTo>
                  <a:lnTo>
                    <a:pt x="242597" y="133373"/>
                  </a:lnTo>
                  <a:lnTo>
                    <a:pt x="242597" y="209573"/>
                  </a:lnTo>
                  <a:lnTo>
                    <a:pt x="261647" y="209573"/>
                  </a:lnTo>
                  <a:lnTo>
                    <a:pt x="261647" y="133373"/>
                  </a:lnTo>
                  <a:lnTo>
                    <a:pt x="280697" y="133373"/>
                  </a:lnTo>
                  <a:lnTo>
                    <a:pt x="280697" y="209573"/>
                  </a:lnTo>
                  <a:lnTo>
                    <a:pt x="299747" y="209573"/>
                  </a:lnTo>
                  <a:lnTo>
                    <a:pt x="299747" y="133373"/>
                  </a:lnTo>
                  <a:lnTo>
                    <a:pt x="316130" y="133373"/>
                  </a:lnTo>
                  <a:lnTo>
                    <a:pt x="299747" y="72222"/>
                  </a:lnTo>
                  <a:lnTo>
                    <a:pt x="299747" y="41647"/>
                  </a:lnTo>
                  <a:lnTo>
                    <a:pt x="314321" y="96892"/>
                  </a:lnTo>
                  <a:cubicBezTo>
                    <a:pt x="315600" y="101994"/>
                    <a:pt x="320773" y="105095"/>
                    <a:pt x="325875" y="103816"/>
                  </a:cubicBezTo>
                  <a:cubicBezTo>
                    <a:pt x="329284" y="102961"/>
                    <a:pt x="331945" y="100300"/>
                    <a:pt x="332799" y="96892"/>
                  </a:cubicBezTo>
                  <a:lnTo>
                    <a:pt x="347372" y="41647"/>
                  </a:lnTo>
                  <a:lnTo>
                    <a:pt x="347372" y="209573"/>
                  </a:lnTo>
                  <a:lnTo>
                    <a:pt x="366422" y="209573"/>
                  </a:lnTo>
                  <a:lnTo>
                    <a:pt x="366422" y="104798"/>
                  </a:lnTo>
                  <a:lnTo>
                    <a:pt x="385472" y="104798"/>
                  </a:lnTo>
                  <a:lnTo>
                    <a:pt x="385472" y="209573"/>
                  </a:lnTo>
                  <a:lnTo>
                    <a:pt x="404522" y="209573"/>
                  </a:lnTo>
                  <a:lnTo>
                    <a:pt x="404522" y="42218"/>
                  </a:lnTo>
                  <a:lnTo>
                    <a:pt x="419000" y="96892"/>
                  </a:lnTo>
                  <a:cubicBezTo>
                    <a:pt x="419000" y="102153"/>
                    <a:pt x="423265" y="106417"/>
                    <a:pt x="428525" y="106417"/>
                  </a:cubicBezTo>
                  <a:cubicBezTo>
                    <a:pt x="433786" y="106417"/>
                    <a:pt x="438050" y="102153"/>
                    <a:pt x="438050" y="96892"/>
                  </a:cubicBezTo>
                  <a:lnTo>
                    <a:pt x="452147" y="42218"/>
                  </a:lnTo>
                  <a:lnTo>
                    <a:pt x="452147" y="72222"/>
                  </a:lnTo>
                  <a:lnTo>
                    <a:pt x="435764" y="133373"/>
                  </a:lnTo>
                  <a:lnTo>
                    <a:pt x="452147" y="133373"/>
                  </a:lnTo>
                  <a:lnTo>
                    <a:pt x="452147" y="209573"/>
                  </a:lnTo>
                  <a:lnTo>
                    <a:pt x="471197" y="209573"/>
                  </a:lnTo>
                  <a:lnTo>
                    <a:pt x="471197" y="133373"/>
                  </a:lnTo>
                  <a:lnTo>
                    <a:pt x="490247" y="133373"/>
                  </a:lnTo>
                  <a:lnTo>
                    <a:pt x="490247" y="209573"/>
                  </a:lnTo>
                  <a:lnTo>
                    <a:pt x="509297" y="209573"/>
                  </a:lnTo>
                  <a:lnTo>
                    <a:pt x="509297" y="133373"/>
                  </a:lnTo>
                  <a:lnTo>
                    <a:pt x="525680" y="133373"/>
                  </a:lnTo>
                  <a:lnTo>
                    <a:pt x="509297" y="72222"/>
                  </a:lnTo>
                  <a:lnTo>
                    <a:pt x="509297" y="41647"/>
                  </a:lnTo>
                  <a:lnTo>
                    <a:pt x="523871" y="96892"/>
                  </a:lnTo>
                  <a:cubicBezTo>
                    <a:pt x="525150" y="101994"/>
                    <a:pt x="530323" y="105095"/>
                    <a:pt x="535426" y="103816"/>
                  </a:cubicBezTo>
                  <a:cubicBezTo>
                    <a:pt x="538834" y="102961"/>
                    <a:pt x="541495" y="100300"/>
                    <a:pt x="542349" y="96892"/>
                  </a:cubicBezTo>
                  <a:lnTo>
                    <a:pt x="556922" y="41647"/>
                  </a:lnTo>
                  <a:lnTo>
                    <a:pt x="556922" y="209573"/>
                  </a:lnTo>
                  <a:lnTo>
                    <a:pt x="575972" y="209573"/>
                  </a:lnTo>
                  <a:lnTo>
                    <a:pt x="575972" y="104798"/>
                  </a:lnTo>
                  <a:lnTo>
                    <a:pt x="595022" y="104798"/>
                  </a:lnTo>
                  <a:lnTo>
                    <a:pt x="595022" y="209573"/>
                  </a:lnTo>
                  <a:lnTo>
                    <a:pt x="614072" y="209573"/>
                  </a:lnTo>
                  <a:lnTo>
                    <a:pt x="614072" y="42218"/>
                  </a:lnTo>
                  <a:lnTo>
                    <a:pt x="628550" y="96892"/>
                  </a:lnTo>
                  <a:cubicBezTo>
                    <a:pt x="628550" y="102153"/>
                    <a:pt x="632815" y="106417"/>
                    <a:pt x="638075" y="106417"/>
                  </a:cubicBezTo>
                  <a:cubicBezTo>
                    <a:pt x="643336" y="106417"/>
                    <a:pt x="647600" y="102153"/>
                    <a:pt x="647600" y="96892"/>
                  </a:cubicBezTo>
                  <a:lnTo>
                    <a:pt x="661697" y="42218"/>
                  </a:lnTo>
                  <a:lnTo>
                    <a:pt x="661697" y="72222"/>
                  </a:lnTo>
                  <a:lnTo>
                    <a:pt x="645314" y="133373"/>
                  </a:lnTo>
                  <a:lnTo>
                    <a:pt x="661697" y="133373"/>
                  </a:lnTo>
                  <a:lnTo>
                    <a:pt x="661697" y="209573"/>
                  </a:lnTo>
                  <a:lnTo>
                    <a:pt x="680747" y="209573"/>
                  </a:lnTo>
                  <a:lnTo>
                    <a:pt x="680747" y="133373"/>
                  </a:lnTo>
                  <a:lnTo>
                    <a:pt x="699797" y="133373"/>
                  </a:lnTo>
                  <a:lnTo>
                    <a:pt x="699797" y="209573"/>
                  </a:lnTo>
                  <a:lnTo>
                    <a:pt x="718847" y="209573"/>
                  </a:lnTo>
                  <a:lnTo>
                    <a:pt x="718847" y="133373"/>
                  </a:lnTo>
                  <a:lnTo>
                    <a:pt x="735230" y="133373"/>
                  </a:lnTo>
                  <a:lnTo>
                    <a:pt x="718847" y="72222"/>
                  </a:lnTo>
                  <a:lnTo>
                    <a:pt x="718847" y="41647"/>
                  </a:lnTo>
                  <a:lnTo>
                    <a:pt x="733421" y="96892"/>
                  </a:lnTo>
                  <a:cubicBezTo>
                    <a:pt x="734570" y="101171"/>
                    <a:pt x="738518" y="104092"/>
                    <a:pt x="742946" y="103940"/>
                  </a:cubicBezTo>
                  <a:cubicBezTo>
                    <a:pt x="748204" y="103793"/>
                    <a:pt x="752347" y="99409"/>
                    <a:pt x="752199" y="94151"/>
                  </a:cubicBezTo>
                  <a:cubicBezTo>
                    <a:pt x="752178" y="93436"/>
                    <a:pt x="752078" y="92727"/>
                    <a:pt x="751899" y="920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26A88D4C-9676-456F-A2B4-D4EAFF898AC8}"/>
                </a:ext>
              </a:extLst>
            </p:cNvPr>
            <p:cNvSpPr/>
            <p:nvPr/>
          </p:nvSpPr>
          <p:spPr>
            <a:xfrm>
              <a:off x="1203318" y="122105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" name="자유형: 도형 19">
              <a:extLst>
                <a:ext uri="{FF2B5EF4-FFF2-40B4-BE49-F238E27FC236}">
                  <a16:creationId xmlns:a16="http://schemas.microsoft.com/office/drawing/2014/main" id="{3A10D13B-475E-4DB5-A2A2-C82A3184EDF6}"/>
                </a:ext>
              </a:extLst>
            </p:cNvPr>
            <p:cNvSpPr/>
            <p:nvPr/>
          </p:nvSpPr>
          <p:spPr>
            <a:xfrm>
              <a:off x="993768" y="122105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4CB760C6-DBB0-4AFE-9E17-90DFA6F7EAB2}"/>
                </a:ext>
              </a:extLst>
            </p:cNvPr>
            <p:cNvSpPr/>
            <p:nvPr/>
          </p:nvSpPr>
          <p:spPr>
            <a:xfrm>
              <a:off x="1098543" y="122105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" name="자유형: 도형 21">
              <a:extLst>
                <a:ext uri="{FF2B5EF4-FFF2-40B4-BE49-F238E27FC236}">
                  <a16:creationId xmlns:a16="http://schemas.microsoft.com/office/drawing/2014/main" id="{830FFBCC-39A1-4153-9566-B6A6E084D1B7}"/>
                </a:ext>
              </a:extLst>
            </p:cNvPr>
            <p:cNvSpPr/>
            <p:nvPr/>
          </p:nvSpPr>
          <p:spPr>
            <a:xfrm>
              <a:off x="784218" y="122105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C3364E4A-8E80-4ADC-9EE8-EA99EC7DE0CE}"/>
                </a:ext>
              </a:extLst>
            </p:cNvPr>
            <p:cNvSpPr/>
            <p:nvPr/>
          </p:nvSpPr>
          <p:spPr>
            <a:xfrm>
              <a:off x="888993" y="122105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5DD5AF2B-1740-4240-9635-D20C69EFA687}"/>
                </a:ext>
              </a:extLst>
            </p:cNvPr>
            <p:cNvSpPr/>
            <p:nvPr/>
          </p:nvSpPr>
          <p:spPr>
            <a:xfrm>
              <a:off x="746185" y="1278185"/>
              <a:ext cx="542798" cy="209570"/>
            </a:xfrm>
            <a:custGeom>
              <a:avLst/>
              <a:gdLst>
                <a:gd name="connsiteX0" fmla="*/ 542382 w 542798"/>
                <a:gd name="connsiteY0" fmla="*/ 92032 h 209570"/>
                <a:gd name="connsiteX1" fmla="*/ 523998 w 542798"/>
                <a:gd name="connsiteY1" fmla="*/ 22690 h 209570"/>
                <a:gd name="connsiteX2" fmla="*/ 521236 w 542798"/>
                <a:gd name="connsiteY2" fmla="*/ 17356 h 209570"/>
                <a:gd name="connsiteX3" fmla="*/ 498567 w 542798"/>
                <a:gd name="connsiteY3" fmla="*/ 2974 h 209570"/>
                <a:gd name="connsiteX4" fmla="*/ 480945 w 542798"/>
                <a:gd name="connsiteY4" fmla="*/ 21 h 209570"/>
                <a:gd name="connsiteX5" fmla="*/ 463229 w 542798"/>
                <a:gd name="connsiteY5" fmla="*/ 2974 h 209570"/>
                <a:gd name="connsiteX6" fmla="*/ 440655 w 542798"/>
                <a:gd name="connsiteY6" fmla="*/ 17452 h 209570"/>
                <a:gd name="connsiteX7" fmla="*/ 437892 w 542798"/>
                <a:gd name="connsiteY7" fmla="*/ 22786 h 209570"/>
                <a:gd name="connsiteX8" fmla="*/ 428558 w 542798"/>
                <a:gd name="connsiteY8" fmla="*/ 57171 h 209570"/>
                <a:gd name="connsiteX9" fmla="*/ 419033 w 542798"/>
                <a:gd name="connsiteY9" fmla="*/ 22690 h 209570"/>
                <a:gd name="connsiteX10" fmla="*/ 416175 w 542798"/>
                <a:gd name="connsiteY10" fmla="*/ 17356 h 209570"/>
                <a:gd name="connsiteX11" fmla="*/ 393601 w 542798"/>
                <a:gd name="connsiteY11" fmla="*/ 2974 h 209570"/>
                <a:gd name="connsiteX12" fmla="*/ 376170 w 542798"/>
                <a:gd name="connsiteY12" fmla="*/ 21 h 209570"/>
                <a:gd name="connsiteX13" fmla="*/ 358454 w 542798"/>
                <a:gd name="connsiteY13" fmla="*/ 2974 h 209570"/>
                <a:gd name="connsiteX14" fmla="*/ 335784 w 542798"/>
                <a:gd name="connsiteY14" fmla="*/ 17452 h 209570"/>
                <a:gd name="connsiteX15" fmla="*/ 333117 w 542798"/>
                <a:gd name="connsiteY15" fmla="*/ 22786 h 209570"/>
                <a:gd name="connsiteX16" fmla="*/ 323592 w 542798"/>
                <a:gd name="connsiteY16" fmla="*/ 58219 h 209570"/>
                <a:gd name="connsiteX17" fmla="*/ 314067 w 542798"/>
                <a:gd name="connsiteY17" fmla="*/ 23071 h 209570"/>
                <a:gd name="connsiteX18" fmla="*/ 311305 w 542798"/>
                <a:gd name="connsiteY18" fmla="*/ 17737 h 209570"/>
                <a:gd name="connsiteX19" fmla="*/ 288636 w 542798"/>
                <a:gd name="connsiteY19" fmla="*/ 3355 h 209570"/>
                <a:gd name="connsiteX20" fmla="*/ 271395 w 542798"/>
                <a:gd name="connsiteY20" fmla="*/ 21 h 209570"/>
                <a:gd name="connsiteX21" fmla="*/ 253679 w 542798"/>
                <a:gd name="connsiteY21" fmla="*/ 2974 h 209570"/>
                <a:gd name="connsiteX22" fmla="*/ 231105 w 542798"/>
                <a:gd name="connsiteY22" fmla="*/ 17452 h 209570"/>
                <a:gd name="connsiteX23" fmla="*/ 228342 w 542798"/>
                <a:gd name="connsiteY23" fmla="*/ 22786 h 209570"/>
                <a:gd name="connsiteX24" fmla="*/ 219008 w 542798"/>
                <a:gd name="connsiteY24" fmla="*/ 57171 h 209570"/>
                <a:gd name="connsiteX25" fmla="*/ 209483 w 542798"/>
                <a:gd name="connsiteY25" fmla="*/ 22690 h 209570"/>
                <a:gd name="connsiteX26" fmla="*/ 206625 w 542798"/>
                <a:gd name="connsiteY26" fmla="*/ 17356 h 209570"/>
                <a:gd name="connsiteX27" fmla="*/ 184051 w 542798"/>
                <a:gd name="connsiteY27" fmla="*/ 2974 h 209570"/>
                <a:gd name="connsiteX28" fmla="*/ 166620 w 542798"/>
                <a:gd name="connsiteY28" fmla="*/ 21 h 209570"/>
                <a:gd name="connsiteX29" fmla="*/ 148904 w 542798"/>
                <a:gd name="connsiteY29" fmla="*/ 2974 h 209570"/>
                <a:gd name="connsiteX30" fmla="*/ 126234 w 542798"/>
                <a:gd name="connsiteY30" fmla="*/ 17452 h 209570"/>
                <a:gd name="connsiteX31" fmla="*/ 123567 w 542798"/>
                <a:gd name="connsiteY31" fmla="*/ 22786 h 209570"/>
                <a:gd name="connsiteX32" fmla="*/ 114042 w 542798"/>
                <a:gd name="connsiteY32" fmla="*/ 58219 h 209570"/>
                <a:gd name="connsiteX33" fmla="*/ 104517 w 542798"/>
                <a:gd name="connsiteY33" fmla="*/ 23071 h 209570"/>
                <a:gd name="connsiteX34" fmla="*/ 101755 w 542798"/>
                <a:gd name="connsiteY34" fmla="*/ 17737 h 209570"/>
                <a:gd name="connsiteX35" fmla="*/ 79086 w 542798"/>
                <a:gd name="connsiteY35" fmla="*/ 3355 h 209570"/>
                <a:gd name="connsiteX36" fmla="*/ 61845 w 542798"/>
                <a:gd name="connsiteY36" fmla="*/ 21 h 209570"/>
                <a:gd name="connsiteX37" fmla="*/ 44129 w 542798"/>
                <a:gd name="connsiteY37" fmla="*/ 2974 h 209570"/>
                <a:gd name="connsiteX38" fmla="*/ 21555 w 542798"/>
                <a:gd name="connsiteY38" fmla="*/ 17452 h 209570"/>
                <a:gd name="connsiteX39" fmla="*/ 18792 w 542798"/>
                <a:gd name="connsiteY39" fmla="*/ 22786 h 209570"/>
                <a:gd name="connsiteX40" fmla="*/ 314 w 542798"/>
                <a:gd name="connsiteY40" fmla="*/ 92413 h 209570"/>
                <a:gd name="connsiteX41" fmla="*/ 7077 w 542798"/>
                <a:gd name="connsiteY41" fmla="*/ 104034 h 209570"/>
                <a:gd name="connsiteX42" fmla="*/ 9553 w 542798"/>
                <a:gd name="connsiteY42" fmla="*/ 104034 h 209570"/>
                <a:gd name="connsiteX43" fmla="*/ 19078 w 542798"/>
                <a:gd name="connsiteY43" fmla="*/ 96985 h 209570"/>
                <a:gd name="connsiteX44" fmla="*/ 33270 w 542798"/>
                <a:gd name="connsiteY44" fmla="*/ 41645 h 209570"/>
                <a:gd name="connsiteX45" fmla="*/ 33270 w 542798"/>
                <a:gd name="connsiteY45" fmla="*/ 209571 h 209570"/>
                <a:gd name="connsiteX46" fmla="*/ 52320 w 542798"/>
                <a:gd name="connsiteY46" fmla="*/ 209571 h 209570"/>
                <a:gd name="connsiteX47" fmla="*/ 52320 w 542798"/>
                <a:gd name="connsiteY47" fmla="*/ 104796 h 209570"/>
                <a:gd name="connsiteX48" fmla="*/ 71370 w 542798"/>
                <a:gd name="connsiteY48" fmla="*/ 104796 h 209570"/>
                <a:gd name="connsiteX49" fmla="*/ 71370 w 542798"/>
                <a:gd name="connsiteY49" fmla="*/ 209571 h 209570"/>
                <a:gd name="connsiteX50" fmla="*/ 90420 w 542798"/>
                <a:gd name="connsiteY50" fmla="*/ 209571 h 209570"/>
                <a:gd name="connsiteX51" fmla="*/ 90420 w 542798"/>
                <a:gd name="connsiteY51" fmla="*/ 42217 h 209570"/>
                <a:gd name="connsiteX52" fmla="*/ 104898 w 542798"/>
                <a:gd name="connsiteY52" fmla="*/ 96890 h 209570"/>
                <a:gd name="connsiteX53" fmla="*/ 114423 w 542798"/>
                <a:gd name="connsiteY53" fmla="*/ 106415 h 209570"/>
                <a:gd name="connsiteX54" fmla="*/ 123948 w 542798"/>
                <a:gd name="connsiteY54" fmla="*/ 96890 h 209570"/>
                <a:gd name="connsiteX55" fmla="*/ 138045 w 542798"/>
                <a:gd name="connsiteY55" fmla="*/ 42217 h 209570"/>
                <a:gd name="connsiteX56" fmla="*/ 138045 w 542798"/>
                <a:gd name="connsiteY56" fmla="*/ 72220 h 209570"/>
                <a:gd name="connsiteX57" fmla="*/ 121662 w 542798"/>
                <a:gd name="connsiteY57" fmla="*/ 133371 h 209570"/>
                <a:gd name="connsiteX58" fmla="*/ 138045 w 542798"/>
                <a:gd name="connsiteY58" fmla="*/ 133371 h 209570"/>
                <a:gd name="connsiteX59" fmla="*/ 138045 w 542798"/>
                <a:gd name="connsiteY59" fmla="*/ 209571 h 209570"/>
                <a:gd name="connsiteX60" fmla="*/ 157095 w 542798"/>
                <a:gd name="connsiteY60" fmla="*/ 209571 h 209570"/>
                <a:gd name="connsiteX61" fmla="*/ 157095 w 542798"/>
                <a:gd name="connsiteY61" fmla="*/ 133371 h 209570"/>
                <a:gd name="connsiteX62" fmla="*/ 176145 w 542798"/>
                <a:gd name="connsiteY62" fmla="*/ 133371 h 209570"/>
                <a:gd name="connsiteX63" fmla="*/ 176145 w 542798"/>
                <a:gd name="connsiteY63" fmla="*/ 209571 h 209570"/>
                <a:gd name="connsiteX64" fmla="*/ 195195 w 542798"/>
                <a:gd name="connsiteY64" fmla="*/ 209571 h 209570"/>
                <a:gd name="connsiteX65" fmla="*/ 195195 w 542798"/>
                <a:gd name="connsiteY65" fmla="*/ 133371 h 209570"/>
                <a:gd name="connsiteX66" fmla="*/ 211578 w 542798"/>
                <a:gd name="connsiteY66" fmla="*/ 133371 h 209570"/>
                <a:gd name="connsiteX67" fmla="*/ 195195 w 542798"/>
                <a:gd name="connsiteY67" fmla="*/ 72220 h 209570"/>
                <a:gd name="connsiteX68" fmla="*/ 195195 w 542798"/>
                <a:gd name="connsiteY68" fmla="*/ 41645 h 209570"/>
                <a:gd name="connsiteX69" fmla="*/ 209769 w 542798"/>
                <a:gd name="connsiteY69" fmla="*/ 96890 h 209570"/>
                <a:gd name="connsiteX70" fmla="*/ 221323 w 542798"/>
                <a:gd name="connsiteY70" fmla="*/ 103814 h 209570"/>
                <a:gd name="connsiteX71" fmla="*/ 228247 w 542798"/>
                <a:gd name="connsiteY71" fmla="*/ 96890 h 209570"/>
                <a:gd name="connsiteX72" fmla="*/ 242820 w 542798"/>
                <a:gd name="connsiteY72" fmla="*/ 41645 h 209570"/>
                <a:gd name="connsiteX73" fmla="*/ 242820 w 542798"/>
                <a:gd name="connsiteY73" fmla="*/ 209571 h 209570"/>
                <a:gd name="connsiteX74" fmla="*/ 261870 w 542798"/>
                <a:gd name="connsiteY74" fmla="*/ 209571 h 209570"/>
                <a:gd name="connsiteX75" fmla="*/ 261870 w 542798"/>
                <a:gd name="connsiteY75" fmla="*/ 104796 h 209570"/>
                <a:gd name="connsiteX76" fmla="*/ 280920 w 542798"/>
                <a:gd name="connsiteY76" fmla="*/ 104796 h 209570"/>
                <a:gd name="connsiteX77" fmla="*/ 280920 w 542798"/>
                <a:gd name="connsiteY77" fmla="*/ 209571 h 209570"/>
                <a:gd name="connsiteX78" fmla="*/ 299970 w 542798"/>
                <a:gd name="connsiteY78" fmla="*/ 209571 h 209570"/>
                <a:gd name="connsiteX79" fmla="*/ 299970 w 542798"/>
                <a:gd name="connsiteY79" fmla="*/ 42217 h 209570"/>
                <a:gd name="connsiteX80" fmla="*/ 314448 w 542798"/>
                <a:gd name="connsiteY80" fmla="*/ 96890 h 209570"/>
                <a:gd name="connsiteX81" fmla="*/ 323973 w 542798"/>
                <a:gd name="connsiteY81" fmla="*/ 106415 h 209570"/>
                <a:gd name="connsiteX82" fmla="*/ 333498 w 542798"/>
                <a:gd name="connsiteY82" fmla="*/ 96890 h 209570"/>
                <a:gd name="connsiteX83" fmla="*/ 347595 w 542798"/>
                <a:gd name="connsiteY83" fmla="*/ 42217 h 209570"/>
                <a:gd name="connsiteX84" fmla="*/ 347595 w 542798"/>
                <a:gd name="connsiteY84" fmla="*/ 72220 h 209570"/>
                <a:gd name="connsiteX85" fmla="*/ 331212 w 542798"/>
                <a:gd name="connsiteY85" fmla="*/ 133371 h 209570"/>
                <a:gd name="connsiteX86" fmla="*/ 347595 w 542798"/>
                <a:gd name="connsiteY86" fmla="*/ 133371 h 209570"/>
                <a:gd name="connsiteX87" fmla="*/ 347595 w 542798"/>
                <a:gd name="connsiteY87" fmla="*/ 209571 h 209570"/>
                <a:gd name="connsiteX88" fmla="*/ 366645 w 542798"/>
                <a:gd name="connsiteY88" fmla="*/ 209571 h 209570"/>
                <a:gd name="connsiteX89" fmla="*/ 366645 w 542798"/>
                <a:gd name="connsiteY89" fmla="*/ 133371 h 209570"/>
                <a:gd name="connsiteX90" fmla="*/ 385695 w 542798"/>
                <a:gd name="connsiteY90" fmla="*/ 133371 h 209570"/>
                <a:gd name="connsiteX91" fmla="*/ 385695 w 542798"/>
                <a:gd name="connsiteY91" fmla="*/ 209571 h 209570"/>
                <a:gd name="connsiteX92" fmla="*/ 404745 w 542798"/>
                <a:gd name="connsiteY92" fmla="*/ 209571 h 209570"/>
                <a:gd name="connsiteX93" fmla="*/ 404745 w 542798"/>
                <a:gd name="connsiteY93" fmla="*/ 133371 h 209570"/>
                <a:gd name="connsiteX94" fmla="*/ 421128 w 542798"/>
                <a:gd name="connsiteY94" fmla="*/ 133371 h 209570"/>
                <a:gd name="connsiteX95" fmla="*/ 404745 w 542798"/>
                <a:gd name="connsiteY95" fmla="*/ 72220 h 209570"/>
                <a:gd name="connsiteX96" fmla="*/ 404745 w 542798"/>
                <a:gd name="connsiteY96" fmla="*/ 41645 h 209570"/>
                <a:gd name="connsiteX97" fmla="*/ 419319 w 542798"/>
                <a:gd name="connsiteY97" fmla="*/ 96890 h 209570"/>
                <a:gd name="connsiteX98" fmla="*/ 430873 w 542798"/>
                <a:gd name="connsiteY98" fmla="*/ 103814 h 209570"/>
                <a:gd name="connsiteX99" fmla="*/ 437797 w 542798"/>
                <a:gd name="connsiteY99" fmla="*/ 96890 h 209570"/>
                <a:gd name="connsiteX100" fmla="*/ 452370 w 542798"/>
                <a:gd name="connsiteY100" fmla="*/ 41645 h 209570"/>
                <a:gd name="connsiteX101" fmla="*/ 452370 w 542798"/>
                <a:gd name="connsiteY101" fmla="*/ 209571 h 209570"/>
                <a:gd name="connsiteX102" fmla="*/ 471420 w 542798"/>
                <a:gd name="connsiteY102" fmla="*/ 209571 h 209570"/>
                <a:gd name="connsiteX103" fmla="*/ 471420 w 542798"/>
                <a:gd name="connsiteY103" fmla="*/ 104796 h 209570"/>
                <a:gd name="connsiteX104" fmla="*/ 490470 w 542798"/>
                <a:gd name="connsiteY104" fmla="*/ 104796 h 209570"/>
                <a:gd name="connsiteX105" fmla="*/ 490470 w 542798"/>
                <a:gd name="connsiteY105" fmla="*/ 209571 h 209570"/>
                <a:gd name="connsiteX106" fmla="*/ 509520 w 542798"/>
                <a:gd name="connsiteY106" fmla="*/ 209571 h 209570"/>
                <a:gd name="connsiteX107" fmla="*/ 509520 w 542798"/>
                <a:gd name="connsiteY107" fmla="*/ 42217 h 209570"/>
                <a:gd name="connsiteX108" fmla="*/ 523998 w 542798"/>
                <a:gd name="connsiteY108" fmla="*/ 96890 h 209570"/>
                <a:gd name="connsiteX109" fmla="*/ 533523 w 542798"/>
                <a:gd name="connsiteY109" fmla="*/ 103939 h 209570"/>
                <a:gd name="connsiteX110" fmla="*/ 536000 w 542798"/>
                <a:gd name="connsiteY110" fmla="*/ 103939 h 209570"/>
                <a:gd name="connsiteX111" fmla="*/ 542397 w 542798"/>
                <a:gd name="connsiteY111" fmla="*/ 92085 h 209570"/>
                <a:gd name="connsiteX112" fmla="*/ 542382 w 542798"/>
                <a:gd name="connsiteY112" fmla="*/ 92032 h 20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42798" h="209570">
                  <a:moveTo>
                    <a:pt x="542382" y="92032"/>
                  </a:moveTo>
                  <a:lnTo>
                    <a:pt x="523998" y="22690"/>
                  </a:lnTo>
                  <a:cubicBezTo>
                    <a:pt x="523489" y="20728"/>
                    <a:pt x="522545" y="18905"/>
                    <a:pt x="521236" y="17356"/>
                  </a:cubicBezTo>
                  <a:cubicBezTo>
                    <a:pt x="514929" y="10830"/>
                    <a:pt x="507158" y="5900"/>
                    <a:pt x="498567" y="2974"/>
                  </a:cubicBezTo>
                  <a:cubicBezTo>
                    <a:pt x="492944" y="843"/>
                    <a:pt x="486956" y="-161"/>
                    <a:pt x="480945" y="21"/>
                  </a:cubicBezTo>
                  <a:cubicBezTo>
                    <a:pt x="474918" y="26"/>
                    <a:pt x="468932" y="1023"/>
                    <a:pt x="463229" y="2974"/>
                  </a:cubicBezTo>
                  <a:cubicBezTo>
                    <a:pt x="454612" y="5836"/>
                    <a:pt x="446851" y="10814"/>
                    <a:pt x="440655" y="17452"/>
                  </a:cubicBezTo>
                  <a:cubicBezTo>
                    <a:pt x="439401" y="19037"/>
                    <a:pt x="438464" y="20847"/>
                    <a:pt x="437892" y="22786"/>
                  </a:cubicBezTo>
                  <a:lnTo>
                    <a:pt x="428558" y="57171"/>
                  </a:lnTo>
                  <a:lnTo>
                    <a:pt x="419033" y="22690"/>
                  </a:lnTo>
                  <a:cubicBezTo>
                    <a:pt x="418469" y="20730"/>
                    <a:pt x="417495" y="18912"/>
                    <a:pt x="416175" y="17356"/>
                  </a:cubicBezTo>
                  <a:cubicBezTo>
                    <a:pt x="409909" y="10825"/>
                    <a:pt x="402168" y="5893"/>
                    <a:pt x="393601" y="2974"/>
                  </a:cubicBezTo>
                  <a:cubicBezTo>
                    <a:pt x="388033" y="883"/>
                    <a:pt x="382116" y="-119"/>
                    <a:pt x="376170" y="21"/>
                  </a:cubicBezTo>
                  <a:cubicBezTo>
                    <a:pt x="370141" y="10"/>
                    <a:pt x="364153" y="1008"/>
                    <a:pt x="358454" y="2974"/>
                  </a:cubicBezTo>
                  <a:cubicBezTo>
                    <a:pt x="349819" y="5858"/>
                    <a:pt x="342033" y="10832"/>
                    <a:pt x="335784" y="17452"/>
                  </a:cubicBezTo>
                  <a:cubicBezTo>
                    <a:pt x="334597" y="19064"/>
                    <a:pt x="333695" y="20868"/>
                    <a:pt x="333117" y="22786"/>
                  </a:cubicBezTo>
                  <a:lnTo>
                    <a:pt x="323592" y="58219"/>
                  </a:lnTo>
                  <a:lnTo>
                    <a:pt x="314067" y="23071"/>
                  </a:lnTo>
                  <a:cubicBezTo>
                    <a:pt x="313558" y="21109"/>
                    <a:pt x="312614" y="19286"/>
                    <a:pt x="311305" y="17737"/>
                  </a:cubicBezTo>
                  <a:cubicBezTo>
                    <a:pt x="304998" y="11211"/>
                    <a:pt x="297227" y="6281"/>
                    <a:pt x="288636" y="3355"/>
                  </a:cubicBezTo>
                  <a:cubicBezTo>
                    <a:pt x="283158" y="1142"/>
                    <a:pt x="277304" y="10"/>
                    <a:pt x="271395" y="21"/>
                  </a:cubicBezTo>
                  <a:cubicBezTo>
                    <a:pt x="265368" y="26"/>
                    <a:pt x="259382" y="1023"/>
                    <a:pt x="253679" y="2974"/>
                  </a:cubicBezTo>
                  <a:cubicBezTo>
                    <a:pt x="245062" y="5836"/>
                    <a:pt x="237301" y="10814"/>
                    <a:pt x="231105" y="17452"/>
                  </a:cubicBezTo>
                  <a:cubicBezTo>
                    <a:pt x="229851" y="19037"/>
                    <a:pt x="228914" y="20847"/>
                    <a:pt x="228342" y="22786"/>
                  </a:cubicBezTo>
                  <a:lnTo>
                    <a:pt x="219008" y="57171"/>
                  </a:lnTo>
                  <a:lnTo>
                    <a:pt x="209483" y="22690"/>
                  </a:lnTo>
                  <a:cubicBezTo>
                    <a:pt x="208919" y="20730"/>
                    <a:pt x="207945" y="18912"/>
                    <a:pt x="206625" y="17356"/>
                  </a:cubicBezTo>
                  <a:cubicBezTo>
                    <a:pt x="200359" y="10825"/>
                    <a:pt x="192618" y="5893"/>
                    <a:pt x="184051" y="2974"/>
                  </a:cubicBezTo>
                  <a:cubicBezTo>
                    <a:pt x="178484" y="883"/>
                    <a:pt x="172566" y="-119"/>
                    <a:pt x="166620" y="21"/>
                  </a:cubicBezTo>
                  <a:cubicBezTo>
                    <a:pt x="160591" y="10"/>
                    <a:pt x="154603" y="1008"/>
                    <a:pt x="148904" y="2974"/>
                  </a:cubicBezTo>
                  <a:cubicBezTo>
                    <a:pt x="140270" y="5858"/>
                    <a:pt x="132483" y="10832"/>
                    <a:pt x="126234" y="17452"/>
                  </a:cubicBezTo>
                  <a:cubicBezTo>
                    <a:pt x="125047" y="19064"/>
                    <a:pt x="124145" y="20868"/>
                    <a:pt x="123567" y="22786"/>
                  </a:cubicBezTo>
                  <a:lnTo>
                    <a:pt x="114042" y="58219"/>
                  </a:lnTo>
                  <a:lnTo>
                    <a:pt x="104517" y="23071"/>
                  </a:lnTo>
                  <a:cubicBezTo>
                    <a:pt x="104008" y="21109"/>
                    <a:pt x="103064" y="19286"/>
                    <a:pt x="101755" y="17737"/>
                  </a:cubicBezTo>
                  <a:cubicBezTo>
                    <a:pt x="95448" y="11211"/>
                    <a:pt x="87677" y="6281"/>
                    <a:pt x="79086" y="3355"/>
                  </a:cubicBezTo>
                  <a:cubicBezTo>
                    <a:pt x="73608" y="1142"/>
                    <a:pt x="67754" y="10"/>
                    <a:pt x="61845" y="21"/>
                  </a:cubicBezTo>
                  <a:cubicBezTo>
                    <a:pt x="55818" y="26"/>
                    <a:pt x="49832" y="1023"/>
                    <a:pt x="44129" y="2974"/>
                  </a:cubicBezTo>
                  <a:cubicBezTo>
                    <a:pt x="35512" y="5836"/>
                    <a:pt x="27751" y="10814"/>
                    <a:pt x="21555" y="17452"/>
                  </a:cubicBezTo>
                  <a:cubicBezTo>
                    <a:pt x="20301" y="19037"/>
                    <a:pt x="19364" y="20847"/>
                    <a:pt x="18792" y="22786"/>
                  </a:cubicBezTo>
                  <a:lnTo>
                    <a:pt x="314" y="92413"/>
                  </a:lnTo>
                  <a:cubicBezTo>
                    <a:pt x="-1017" y="97488"/>
                    <a:pt x="2006" y="102684"/>
                    <a:pt x="7077" y="104034"/>
                  </a:cubicBezTo>
                  <a:lnTo>
                    <a:pt x="9553" y="104034"/>
                  </a:lnTo>
                  <a:cubicBezTo>
                    <a:pt x="13981" y="104185"/>
                    <a:pt x="17928" y="101264"/>
                    <a:pt x="19078" y="96985"/>
                  </a:cubicBezTo>
                  <a:lnTo>
                    <a:pt x="33270" y="41645"/>
                  </a:lnTo>
                  <a:lnTo>
                    <a:pt x="33270" y="209571"/>
                  </a:lnTo>
                  <a:lnTo>
                    <a:pt x="52320" y="209571"/>
                  </a:lnTo>
                  <a:lnTo>
                    <a:pt x="52320" y="104796"/>
                  </a:lnTo>
                  <a:lnTo>
                    <a:pt x="71370" y="104796"/>
                  </a:lnTo>
                  <a:lnTo>
                    <a:pt x="71370" y="209571"/>
                  </a:lnTo>
                  <a:lnTo>
                    <a:pt x="90420" y="209571"/>
                  </a:lnTo>
                  <a:lnTo>
                    <a:pt x="90420" y="42217"/>
                  </a:lnTo>
                  <a:lnTo>
                    <a:pt x="104898" y="96890"/>
                  </a:lnTo>
                  <a:cubicBezTo>
                    <a:pt x="104898" y="102151"/>
                    <a:pt x="109163" y="106415"/>
                    <a:pt x="114423" y="106415"/>
                  </a:cubicBezTo>
                  <a:cubicBezTo>
                    <a:pt x="119684" y="106415"/>
                    <a:pt x="123948" y="102151"/>
                    <a:pt x="123948" y="96890"/>
                  </a:cubicBezTo>
                  <a:lnTo>
                    <a:pt x="138045" y="42217"/>
                  </a:lnTo>
                  <a:lnTo>
                    <a:pt x="138045" y="72220"/>
                  </a:lnTo>
                  <a:lnTo>
                    <a:pt x="121662" y="133371"/>
                  </a:lnTo>
                  <a:lnTo>
                    <a:pt x="138045" y="133371"/>
                  </a:lnTo>
                  <a:lnTo>
                    <a:pt x="138045" y="209571"/>
                  </a:lnTo>
                  <a:lnTo>
                    <a:pt x="157095" y="209571"/>
                  </a:lnTo>
                  <a:lnTo>
                    <a:pt x="157095" y="133371"/>
                  </a:lnTo>
                  <a:lnTo>
                    <a:pt x="176145" y="133371"/>
                  </a:lnTo>
                  <a:lnTo>
                    <a:pt x="176145" y="209571"/>
                  </a:lnTo>
                  <a:lnTo>
                    <a:pt x="195195" y="209571"/>
                  </a:lnTo>
                  <a:lnTo>
                    <a:pt x="195195" y="133371"/>
                  </a:lnTo>
                  <a:lnTo>
                    <a:pt x="211578" y="133371"/>
                  </a:lnTo>
                  <a:lnTo>
                    <a:pt x="195195" y="72220"/>
                  </a:lnTo>
                  <a:lnTo>
                    <a:pt x="195195" y="41645"/>
                  </a:lnTo>
                  <a:lnTo>
                    <a:pt x="209769" y="96890"/>
                  </a:lnTo>
                  <a:cubicBezTo>
                    <a:pt x="211048" y="101993"/>
                    <a:pt x="216221" y="105093"/>
                    <a:pt x="221323" y="103814"/>
                  </a:cubicBezTo>
                  <a:cubicBezTo>
                    <a:pt x="224731" y="102960"/>
                    <a:pt x="227393" y="100298"/>
                    <a:pt x="228247" y="96890"/>
                  </a:cubicBezTo>
                  <a:lnTo>
                    <a:pt x="242820" y="41645"/>
                  </a:lnTo>
                  <a:lnTo>
                    <a:pt x="242820" y="209571"/>
                  </a:lnTo>
                  <a:lnTo>
                    <a:pt x="261870" y="209571"/>
                  </a:lnTo>
                  <a:lnTo>
                    <a:pt x="261870" y="104796"/>
                  </a:lnTo>
                  <a:lnTo>
                    <a:pt x="280920" y="104796"/>
                  </a:lnTo>
                  <a:lnTo>
                    <a:pt x="280920" y="209571"/>
                  </a:lnTo>
                  <a:lnTo>
                    <a:pt x="299970" y="209571"/>
                  </a:lnTo>
                  <a:lnTo>
                    <a:pt x="299970" y="42217"/>
                  </a:lnTo>
                  <a:lnTo>
                    <a:pt x="314448" y="96890"/>
                  </a:lnTo>
                  <a:cubicBezTo>
                    <a:pt x="314448" y="102151"/>
                    <a:pt x="318713" y="106415"/>
                    <a:pt x="323973" y="106415"/>
                  </a:cubicBezTo>
                  <a:cubicBezTo>
                    <a:pt x="329234" y="106415"/>
                    <a:pt x="333498" y="102151"/>
                    <a:pt x="333498" y="96890"/>
                  </a:cubicBezTo>
                  <a:lnTo>
                    <a:pt x="347595" y="42217"/>
                  </a:lnTo>
                  <a:lnTo>
                    <a:pt x="347595" y="72220"/>
                  </a:lnTo>
                  <a:lnTo>
                    <a:pt x="331212" y="133371"/>
                  </a:lnTo>
                  <a:lnTo>
                    <a:pt x="347595" y="133371"/>
                  </a:lnTo>
                  <a:lnTo>
                    <a:pt x="347595" y="209571"/>
                  </a:lnTo>
                  <a:lnTo>
                    <a:pt x="366645" y="209571"/>
                  </a:lnTo>
                  <a:lnTo>
                    <a:pt x="366645" y="133371"/>
                  </a:lnTo>
                  <a:lnTo>
                    <a:pt x="385695" y="133371"/>
                  </a:lnTo>
                  <a:lnTo>
                    <a:pt x="385695" y="209571"/>
                  </a:lnTo>
                  <a:lnTo>
                    <a:pt x="404745" y="209571"/>
                  </a:lnTo>
                  <a:lnTo>
                    <a:pt x="404745" y="133371"/>
                  </a:lnTo>
                  <a:lnTo>
                    <a:pt x="421128" y="133371"/>
                  </a:lnTo>
                  <a:lnTo>
                    <a:pt x="404745" y="72220"/>
                  </a:lnTo>
                  <a:lnTo>
                    <a:pt x="404745" y="41645"/>
                  </a:lnTo>
                  <a:lnTo>
                    <a:pt x="419319" y="96890"/>
                  </a:lnTo>
                  <a:cubicBezTo>
                    <a:pt x="420598" y="101993"/>
                    <a:pt x="425771" y="105093"/>
                    <a:pt x="430873" y="103814"/>
                  </a:cubicBezTo>
                  <a:cubicBezTo>
                    <a:pt x="434281" y="102960"/>
                    <a:pt x="436943" y="100298"/>
                    <a:pt x="437797" y="96890"/>
                  </a:cubicBezTo>
                  <a:lnTo>
                    <a:pt x="452370" y="41645"/>
                  </a:lnTo>
                  <a:lnTo>
                    <a:pt x="452370" y="209571"/>
                  </a:lnTo>
                  <a:lnTo>
                    <a:pt x="471420" y="209571"/>
                  </a:lnTo>
                  <a:lnTo>
                    <a:pt x="471420" y="104796"/>
                  </a:lnTo>
                  <a:lnTo>
                    <a:pt x="490470" y="104796"/>
                  </a:lnTo>
                  <a:lnTo>
                    <a:pt x="490470" y="209571"/>
                  </a:lnTo>
                  <a:lnTo>
                    <a:pt x="509520" y="209571"/>
                  </a:lnTo>
                  <a:lnTo>
                    <a:pt x="509520" y="42217"/>
                  </a:lnTo>
                  <a:lnTo>
                    <a:pt x="523998" y="96890"/>
                  </a:lnTo>
                  <a:cubicBezTo>
                    <a:pt x="525148" y="101169"/>
                    <a:pt x="529095" y="104090"/>
                    <a:pt x="533523" y="103939"/>
                  </a:cubicBezTo>
                  <a:cubicBezTo>
                    <a:pt x="534346" y="104032"/>
                    <a:pt x="535177" y="104032"/>
                    <a:pt x="536000" y="103939"/>
                  </a:cubicBezTo>
                  <a:cubicBezTo>
                    <a:pt x="541039" y="102432"/>
                    <a:pt x="543904" y="97125"/>
                    <a:pt x="542397" y="92085"/>
                  </a:cubicBezTo>
                  <a:cubicBezTo>
                    <a:pt x="542392" y="92067"/>
                    <a:pt x="542387" y="92050"/>
                    <a:pt x="542382" y="920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7091B538-7938-4FD1-A93E-0C4D8274BE74}"/>
                </a:ext>
              </a:extLst>
            </p:cNvPr>
            <p:cNvSpPr/>
            <p:nvPr/>
          </p:nvSpPr>
          <p:spPr>
            <a:xfrm>
              <a:off x="993768" y="93530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C7027EB4-1648-4431-9E60-F418EEE123D3}"/>
                </a:ext>
              </a:extLst>
            </p:cNvPr>
            <p:cNvSpPr/>
            <p:nvPr/>
          </p:nvSpPr>
          <p:spPr>
            <a:xfrm>
              <a:off x="1098543" y="93530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" name="자유형: 도형 26">
              <a:extLst>
                <a:ext uri="{FF2B5EF4-FFF2-40B4-BE49-F238E27FC236}">
                  <a16:creationId xmlns:a16="http://schemas.microsoft.com/office/drawing/2014/main" id="{3F85AE26-C07B-4EE1-B524-2063D2D1DF96}"/>
                </a:ext>
              </a:extLst>
            </p:cNvPr>
            <p:cNvSpPr/>
            <p:nvPr/>
          </p:nvSpPr>
          <p:spPr>
            <a:xfrm>
              <a:off x="888993" y="935306"/>
              <a:ext cx="47625" cy="47625"/>
            </a:xfrm>
            <a:custGeom>
              <a:avLst/>
              <a:gdLst>
                <a:gd name="connsiteX0" fmla="*/ 23813 w 47625"/>
                <a:gd name="connsiteY0" fmla="*/ 47625 h 47625"/>
                <a:gd name="connsiteX1" fmla="*/ 47625 w 47625"/>
                <a:gd name="connsiteY1" fmla="*/ 23813 h 47625"/>
                <a:gd name="connsiteX2" fmla="*/ 23813 w 47625"/>
                <a:gd name="connsiteY2" fmla="*/ 0 h 47625"/>
                <a:gd name="connsiteX3" fmla="*/ 0 w 47625"/>
                <a:gd name="connsiteY3" fmla="*/ 23813 h 47625"/>
                <a:gd name="connsiteX4" fmla="*/ 23813 w 47625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23813" y="47625"/>
                  </a:moveTo>
                  <a:cubicBezTo>
                    <a:pt x="36964" y="47625"/>
                    <a:pt x="47625" y="36964"/>
                    <a:pt x="47625" y="23813"/>
                  </a:cubicBezTo>
                  <a:cubicBezTo>
                    <a:pt x="47625" y="10661"/>
                    <a:pt x="36964" y="0"/>
                    <a:pt x="23813" y="0"/>
                  </a:cubicBezTo>
                  <a:cubicBezTo>
                    <a:pt x="10661" y="0"/>
                    <a:pt x="0" y="10661"/>
                    <a:pt x="0" y="23813"/>
                  </a:cubicBezTo>
                  <a:cubicBezTo>
                    <a:pt x="0" y="36964"/>
                    <a:pt x="10661" y="47625"/>
                    <a:pt x="23813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" name="자유형: 도형 27">
              <a:extLst>
                <a:ext uri="{FF2B5EF4-FFF2-40B4-BE49-F238E27FC236}">
                  <a16:creationId xmlns:a16="http://schemas.microsoft.com/office/drawing/2014/main" id="{668FB529-C530-4257-B47C-121C30E0934D}"/>
                </a:ext>
              </a:extLst>
            </p:cNvPr>
            <p:cNvSpPr/>
            <p:nvPr/>
          </p:nvSpPr>
          <p:spPr>
            <a:xfrm>
              <a:off x="850960" y="992433"/>
              <a:ext cx="333431" cy="209572"/>
            </a:xfrm>
            <a:custGeom>
              <a:avLst/>
              <a:gdLst>
                <a:gd name="connsiteX0" fmla="*/ 333022 w 333431"/>
                <a:gd name="connsiteY0" fmla="*/ 92034 h 209572"/>
                <a:gd name="connsiteX1" fmla="*/ 314639 w 333431"/>
                <a:gd name="connsiteY1" fmla="*/ 22692 h 209572"/>
                <a:gd name="connsiteX2" fmla="*/ 311781 w 333431"/>
                <a:gd name="connsiteY2" fmla="*/ 17358 h 209572"/>
                <a:gd name="connsiteX3" fmla="*/ 289207 w 333431"/>
                <a:gd name="connsiteY3" fmla="*/ 2975 h 209572"/>
                <a:gd name="connsiteX4" fmla="*/ 271395 w 333431"/>
                <a:gd name="connsiteY4" fmla="*/ 23 h 209572"/>
                <a:gd name="connsiteX5" fmla="*/ 253679 w 333431"/>
                <a:gd name="connsiteY5" fmla="*/ 2975 h 209572"/>
                <a:gd name="connsiteX6" fmla="*/ 231009 w 333431"/>
                <a:gd name="connsiteY6" fmla="*/ 17453 h 209572"/>
                <a:gd name="connsiteX7" fmla="*/ 228342 w 333431"/>
                <a:gd name="connsiteY7" fmla="*/ 22787 h 209572"/>
                <a:gd name="connsiteX8" fmla="*/ 218817 w 333431"/>
                <a:gd name="connsiteY8" fmla="*/ 58220 h 209572"/>
                <a:gd name="connsiteX9" fmla="*/ 209292 w 333431"/>
                <a:gd name="connsiteY9" fmla="*/ 23073 h 209572"/>
                <a:gd name="connsiteX10" fmla="*/ 206530 w 333431"/>
                <a:gd name="connsiteY10" fmla="*/ 17739 h 209572"/>
                <a:gd name="connsiteX11" fmla="*/ 183861 w 333431"/>
                <a:gd name="connsiteY11" fmla="*/ 3356 h 209572"/>
                <a:gd name="connsiteX12" fmla="*/ 166620 w 333431"/>
                <a:gd name="connsiteY12" fmla="*/ 23 h 209572"/>
                <a:gd name="connsiteX13" fmla="*/ 148904 w 333431"/>
                <a:gd name="connsiteY13" fmla="*/ 2975 h 209572"/>
                <a:gd name="connsiteX14" fmla="*/ 126330 w 333431"/>
                <a:gd name="connsiteY14" fmla="*/ 17453 h 209572"/>
                <a:gd name="connsiteX15" fmla="*/ 123567 w 333431"/>
                <a:gd name="connsiteY15" fmla="*/ 22787 h 209572"/>
                <a:gd name="connsiteX16" fmla="*/ 114233 w 333431"/>
                <a:gd name="connsiteY16" fmla="*/ 57173 h 209572"/>
                <a:gd name="connsiteX17" fmla="*/ 104708 w 333431"/>
                <a:gd name="connsiteY17" fmla="*/ 22692 h 209572"/>
                <a:gd name="connsiteX18" fmla="*/ 101850 w 333431"/>
                <a:gd name="connsiteY18" fmla="*/ 17358 h 209572"/>
                <a:gd name="connsiteX19" fmla="*/ 79276 w 333431"/>
                <a:gd name="connsiteY19" fmla="*/ 2975 h 209572"/>
                <a:gd name="connsiteX20" fmla="*/ 61845 w 333431"/>
                <a:gd name="connsiteY20" fmla="*/ 23 h 209572"/>
                <a:gd name="connsiteX21" fmla="*/ 44129 w 333431"/>
                <a:gd name="connsiteY21" fmla="*/ 2975 h 209572"/>
                <a:gd name="connsiteX22" fmla="*/ 21459 w 333431"/>
                <a:gd name="connsiteY22" fmla="*/ 17453 h 209572"/>
                <a:gd name="connsiteX23" fmla="*/ 18792 w 333431"/>
                <a:gd name="connsiteY23" fmla="*/ 22787 h 209572"/>
                <a:gd name="connsiteX24" fmla="*/ 314 w 333431"/>
                <a:gd name="connsiteY24" fmla="*/ 92415 h 209572"/>
                <a:gd name="connsiteX25" fmla="*/ 7077 w 333431"/>
                <a:gd name="connsiteY25" fmla="*/ 104036 h 209572"/>
                <a:gd name="connsiteX26" fmla="*/ 9553 w 333431"/>
                <a:gd name="connsiteY26" fmla="*/ 104036 h 209572"/>
                <a:gd name="connsiteX27" fmla="*/ 19078 w 333431"/>
                <a:gd name="connsiteY27" fmla="*/ 96987 h 209572"/>
                <a:gd name="connsiteX28" fmla="*/ 33270 w 333431"/>
                <a:gd name="connsiteY28" fmla="*/ 42218 h 209572"/>
                <a:gd name="connsiteX29" fmla="*/ 33270 w 333431"/>
                <a:gd name="connsiteY29" fmla="*/ 72222 h 209572"/>
                <a:gd name="connsiteX30" fmla="*/ 16887 w 333431"/>
                <a:gd name="connsiteY30" fmla="*/ 133373 h 209572"/>
                <a:gd name="connsiteX31" fmla="*/ 33270 w 333431"/>
                <a:gd name="connsiteY31" fmla="*/ 133373 h 209572"/>
                <a:gd name="connsiteX32" fmla="*/ 33270 w 333431"/>
                <a:gd name="connsiteY32" fmla="*/ 209573 h 209572"/>
                <a:gd name="connsiteX33" fmla="*/ 52320 w 333431"/>
                <a:gd name="connsiteY33" fmla="*/ 209573 h 209572"/>
                <a:gd name="connsiteX34" fmla="*/ 52320 w 333431"/>
                <a:gd name="connsiteY34" fmla="*/ 133373 h 209572"/>
                <a:gd name="connsiteX35" fmla="*/ 71370 w 333431"/>
                <a:gd name="connsiteY35" fmla="*/ 133373 h 209572"/>
                <a:gd name="connsiteX36" fmla="*/ 71370 w 333431"/>
                <a:gd name="connsiteY36" fmla="*/ 209573 h 209572"/>
                <a:gd name="connsiteX37" fmla="*/ 90420 w 333431"/>
                <a:gd name="connsiteY37" fmla="*/ 209573 h 209572"/>
                <a:gd name="connsiteX38" fmla="*/ 90420 w 333431"/>
                <a:gd name="connsiteY38" fmla="*/ 133373 h 209572"/>
                <a:gd name="connsiteX39" fmla="*/ 106803 w 333431"/>
                <a:gd name="connsiteY39" fmla="*/ 133373 h 209572"/>
                <a:gd name="connsiteX40" fmla="*/ 90420 w 333431"/>
                <a:gd name="connsiteY40" fmla="*/ 72222 h 209572"/>
                <a:gd name="connsiteX41" fmla="*/ 90420 w 333431"/>
                <a:gd name="connsiteY41" fmla="*/ 41647 h 209572"/>
                <a:gd name="connsiteX42" fmla="*/ 104994 w 333431"/>
                <a:gd name="connsiteY42" fmla="*/ 96892 h 209572"/>
                <a:gd name="connsiteX43" fmla="*/ 116548 w 333431"/>
                <a:gd name="connsiteY43" fmla="*/ 103816 h 209572"/>
                <a:gd name="connsiteX44" fmla="*/ 123472 w 333431"/>
                <a:gd name="connsiteY44" fmla="*/ 96892 h 209572"/>
                <a:gd name="connsiteX45" fmla="*/ 138045 w 333431"/>
                <a:gd name="connsiteY45" fmla="*/ 41647 h 209572"/>
                <a:gd name="connsiteX46" fmla="*/ 138045 w 333431"/>
                <a:gd name="connsiteY46" fmla="*/ 209573 h 209572"/>
                <a:gd name="connsiteX47" fmla="*/ 157095 w 333431"/>
                <a:gd name="connsiteY47" fmla="*/ 209573 h 209572"/>
                <a:gd name="connsiteX48" fmla="*/ 157095 w 333431"/>
                <a:gd name="connsiteY48" fmla="*/ 104798 h 209572"/>
                <a:gd name="connsiteX49" fmla="*/ 176145 w 333431"/>
                <a:gd name="connsiteY49" fmla="*/ 104798 h 209572"/>
                <a:gd name="connsiteX50" fmla="*/ 176145 w 333431"/>
                <a:gd name="connsiteY50" fmla="*/ 209573 h 209572"/>
                <a:gd name="connsiteX51" fmla="*/ 195195 w 333431"/>
                <a:gd name="connsiteY51" fmla="*/ 209573 h 209572"/>
                <a:gd name="connsiteX52" fmla="*/ 195195 w 333431"/>
                <a:gd name="connsiteY52" fmla="*/ 42218 h 209572"/>
                <a:gd name="connsiteX53" fmla="*/ 209673 w 333431"/>
                <a:gd name="connsiteY53" fmla="*/ 96892 h 209572"/>
                <a:gd name="connsiteX54" fmla="*/ 219198 w 333431"/>
                <a:gd name="connsiteY54" fmla="*/ 106417 h 209572"/>
                <a:gd name="connsiteX55" fmla="*/ 228723 w 333431"/>
                <a:gd name="connsiteY55" fmla="*/ 96892 h 209572"/>
                <a:gd name="connsiteX56" fmla="*/ 242820 w 333431"/>
                <a:gd name="connsiteY56" fmla="*/ 42218 h 209572"/>
                <a:gd name="connsiteX57" fmla="*/ 242820 w 333431"/>
                <a:gd name="connsiteY57" fmla="*/ 72222 h 209572"/>
                <a:gd name="connsiteX58" fmla="*/ 226437 w 333431"/>
                <a:gd name="connsiteY58" fmla="*/ 133373 h 209572"/>
                <a:gd name="connsiteX59" fmla="*/ 242820 w 333431"/>
                <a:gd name="connsiteY59" fmla="*/ 133373 h 209572"/>
                <a:gd name="connsiteX60" fmla="*/ 242820 w 333431"/>
                <a:gd name="connsiteY60" fmla="*/ 209573 h 209572"/>
                <a:gd name="connsiteX61" fmla="*/ 261870 w 333431"/>
                <a:gd name="connsiteY61" fmla="*/ 209573 h 209572"/>
                <a:gd name="connsiteX62" fmla="*/ 261870 w 333431"/>
                <a:gd name="connsiteY62" fmla="*/ 133373 h 209572"/>
                <a:gd name="connsiteX63" fmla="*/ 280920 w 333431"/>
                <a:gd name="connsiteY63" fmla="*/ 133373 h 209572"/>
                <a:gd name="connsiteX64" fmla="*/ 280920 w 333431"/>
                <a:gd name="connsiteY64" fmla="*/ 209573 h 209572"/>
                <a:gd name="connsiteX65" fmla="*/ 299970 w 333431"/>
                <a:gd name="connsiteY65" fmla="*/ 209573 h 209572"/>
                <a:gd name="connsiteX66" fmla="*/ 299970 w 333431"/>
                <a:gd name="connsiteY66" fmla="*/ 133373 h 209572"/>
                <a:gd name="connsiteX67" fmla="*/ 316353 w 333431"/>
                <a:gd name="connsiteY67" fmla="*/ 133373 h 209572"/>
                <a:gd name="connsiteX68" fmla="*/ 299970 w 333431"/>
                <a:gd name="connsiteY68" fmla="*/ 72222 h 209572"/>
                <a:gd name="connsiteX69" fmla="*/ 299970 w 333431"/>
                <a:gd name="connsiteY69" fmla="*/ 41647 h 209572"/>
                <a:gd name="connsiteX70" fmla="*/ 314544 w 333431"/>
                <a:gd name="connsiteY70" fmla="*/ 96892 h 209572"/>
                <a:gd name="connsiteX71" fmla="*/ 324069 w 333431"/>
                <a:gd name="connsiteY71" fmla="*/ 103940 h 209572"/>
                <a:gd name="connsiteX72" fmla="*/ 326545 w 333431"/>
                <a:gd name="connsiteY72" fmla="*/ 103940 h 209572"/>
                <a:gd name="connsiteX73" fmla="*/ 333055 w 333431"/>
                <a:gd name="connsiteY73" fmla="*/ 92147 h 209572"/>
                <a:gd name="connsiteX74" fmla="*/ 333022 w 333431"/>
                <a:gd name="connsiteY74" fmla="*/ 92034 h 20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333431" h="209572">
                  <a:moveTo>
                    <a:pt x="333022" y="92034"/>
                  </a:moveTo>
                  <a:lnTo>
                    <a:pt x="314639" y="22692"/>
                  </a:lnTo>
                  <a:cubicBezTo>
                    <a:pt x="314075" y="20732"/>
                    <a:pt x="313101" y="18914"/>
                    <a:pt x="311781" y="17358"/>
                  </a:cubicBezTo>
                  <a:cubicBezTo>
                    <a:pt x="305515" y="10828"/>
                    <a:pt x="297774" y="5895"/>
                    <a:pt x="289207" y="2975"/>
                  </a:cubicBezTo>
                  <a:cubicBezTo>
                    <a:pt x="283520" y="836"/>
                    <a:pt x="277468" y="-167"/>
                    <a:pt x="271395" y="23"/>
                  </a:cubicBezTo>
                  <a:cubicBezTo>
                    <a:pt x="265366" y="11"/>
                    <a:pt x="259378" y="1009"/>
                    <a:pt x="253679" y="2975"/>
                  </a:cubicBezTo>
                  <a:cubicBezTo>
                    <a:pt x="245045" y="5860"/>
                    <a:pt x="237258" y="10833"/>
                    <a:pt x="231009" y="17453"/>
                  </a:cubicBezTo>
                  <a:cubicBezTo>
                    <a:pt x="229822" y="19066"/>
                    <a:pt x="228920" y="20870"/>
                    <a:pt x="228342" y="22787"/>
                  </a:cubicBezTo>
                  <a:lnTo>
                    <a:pt x="218817" y="58220"/>
                  </a:lnTo>
                  <a:lnTo>
                    <a:pt x="209292" y="23073"/>
                  </a:lnTo>
                  <a:cubicBezTo>
                    <a:pt x="208783" y="21111"/>
                    <a:pt x="207839" y="19288"/>
                    <a:pt x="206530" y="17739"/>
                  </a:cubicBezTo>
                  <a:cubicBezTo>
                    <a:pt x="200223" y="11213"/>
                    <a:pt x="192452" y="6282"/>
                    <a:pt x="183861" y="3356"/>
                  </a:cubicBezTo>
                  <a:cubicBezTo>
                    <a:pt x="178383" y="1144"/>
                    <a:pt x="172529" y="12"/>
                    <a:pt x="166620" y="23"/>
                  </a:cubicBezTo>
                  <a:cubicBezTo>
                    <a:pt x="160593" y="27"/>
                    <a:pt x="154607" y="1025"/>
                    <a:pt x="148904" y="2975"/>
                  </a:cubicBezTo>
                  <a:cubicBezTo>
                    <a:pt x="140287" y="5838"/>
                    <a:pt x="132526" y="10815"/>
                    <a:pt x="126330" y="17453"/>
                  </a:cubicBezTo>
                  <a:cubicBezTo>
                    <a:pt x="125076" y="19038"/>
                    <a:pt x="124139" y="20849"/>
                    <a:pt x="123567" y="22787"/>
                  </a:cubicBezTo>
                  <a:lnTo>
                    <a:pt x="114233" y="57173"/>
                  </a:lnTo>
                  <a:lnTo>
                    <a:pt x="104708" y="22692"/>
                  </a:lnTo>
                  <a:cubicBezTo>
                    <a:pt x="104144" y="20732"/>
                    <a:pt x="103170" y="18914"/>
                    <a:pt x="101850" y="17358"/>
                  </a:cubicBezTo>
                  <a:cubicBezTo>
                    <a:pt x="95584" y="10828"/>
                    <a:pt x="87843" y="5895"/>
                    <a:pt x="79276" y="2975"/>
                  </a:cubicBezTo>
                  <a:cubicBezTo>
                    <a:pt x="73709" y="885"/>
                    <a:pt x="67791" y="-117"/>
                    <a:pt x="61845" y="23"/>
                  </a:cubicBezTo>
                  <a:cubicBezTo>
                    <a:pt x="55816" y="11"/>
                    <a:pt x="49828" y="1009"/>
                    <a:pt x="44129" y="2975"/>
                  </a:cubicBezTo>
                  <a:cubicBezTo>
                    <a:pt x="35495" y="5860"/>
                    <a:pt x="27708" y="10833"/>
                    <a:pt x="21459" y="17453"/>
                  </a:cubicBezTo>
                  <a:cubicBezTo>
                    <a:pt x="20272" y="19066"/>
                    <a:pt x="19370" y="20870"/>
                    <a:pt x="18792" y="22787"/>
                  </a:cubicBezTo>
                  <a:lnTo>
                    <a:pt x="314" y="92415"/>
                  </a:lnTo>
                  <a:cubicBezTo>
                    <a:pt x="-1017" y="97490"/>
                    <a:pt x="2006" y="102686"/>
                    <a:pt x="7077" y="104036"/>
                  </a:cubicBezTo>
                  <a:cubicBezTo>
                    <a:pt x="7899" y="104129"/>
                    <a:pt x="8730" y="104129"/>
                    <a:pt x="9553" y="104036"/>
                  </a:cubicBezTo>
                  <a:cubicBezTo>
                    <a:pt x="13981" y="104187"/>
                    <a:pt x="17928" y="101266"/>
                    <a:pt x="19078" y="96987"/>
                  </a:cubicBezTo>
                  <a:lnTo>
                    <a:pt x="33270" y="42218"/>
                  </a:lnTo>
                  <a:lnTo>
                    <a:pt x="33270" y="72222"/>
                  </a:lnTo>
                  <a:lnTo>
                    <a:pt x="16887" y="133373"/>
                  </a:lnTo>
                  <a:lnTo>
                    <a:pt x="33270" y="133373"/>
                  </a:lnTo>
                  <a:lnTo>
                    <a:pt x="33270" y="209573"/>
                  </a:lnTo>
                  <a:lnTo>
                    <a:pt x="52320" y="209573"/>
                  </a:lnTo>
                  <a:lnTo>
                    <a:pt x="52320" y="133373"/>
                  </a:lnTo>
                  <a:lnTo>
                    <a:pt x="71370" y="133373"/>
                  </a:lnTo>
                  <a:lnTo>
                    <a:pt x="71370" y="209573"/>
                  </a:lnTo>
                  <a:lnTo>
                    <a:pt x="90420" y="209573"/>
                  </a:lnTo>
                  <a:lnTo>
                    <a:pt x="90420" y="133373"/>
                  </a:lnTo>
                  <a:lnTo>
                    <a:pt x="106803" y="133373"/>
                  </a:lnTo>
                  <a:lnTo>
                    <a:pt x="90420" y="72222"/>
                  </a:lnTo>
                  <a:lnTo>
                    <a:pt x="90420" y="41647"/>
                  </a:lnTo>
                  <a:lnTo>
                    <a:pt x="104994" y="96892"/>
                  </a:lnTo>
                  <a:cubicBezTo>
                    <a:pt x="106273" y="101994"/>
                    <a:pt x="111446" y="105095"/>
                    <a:pt x="116548" y="103816"/>
                  </a:cubicBezTo>
                  <a:cubicBezTo>
                    <a:pt x="119956" y="102961"/>
                    <a:pt x="122618" y="100300"/>
                    <a:pt x="123472" y="96892"/>
                  </a:cubicBezTo>
                  <a:lnTo>
                    <a:pt x="138045" y="41647"/>
                  </a:lnTo>
                  <a:lnTo>
                    <a:pt x="138045" y="209573"/>
                  </a:lnTo>
                  <a:lnTo>
                    <a:pt x="157095" y="209573"/>
                  </a:lnTo>
                  <a:lnTo>
                    <a:pt x="157095" y="104798"/>
                  </a:lnTo>
                  <a:lnTo>
                    <a:pt x="176145" y="104798"/>
                  </a:lnTo>
                  <a:lnTo>
                    <a:pt x="176145" y="209573"/>
                  </a:lnTo>
                  <a:lnTo>
                    <a:pt x="195195" y="209573"/>
                  </a:lnTo>
                  <a:lnTo>
                    <a:pt x="195195" y="42218"/>
                  </a:lnTo>
                  <a:lnTo>
                    <a:pt x="209673" y="96892"/>
                  </a:lnTo>
                  <a:cubicBezTo>
                    <a:pt x="209673" y="102152"/>
                    <a:pt x="213938" y="106417"/>
                    <a:pt x="219198" y="106417"/>
                  </a:cubicBezTo>
                  <a:cubicBezTo>
                    <a:pt x="224459" y="106417"/>
                    <a:pt x="228723" y="102152"/>
                    <a:pt x="228723" y="96892"/>
                  </a:cubicBezTo>
                  <a:lnTo>
                    <a:pt x="242820" y="42218"/>
                  </a:lnTo>
                  <a:lnTo>
                    <a:pt x="242820" y="72222"/>
                  </a:lnTo>
                  <a:lnTo>
                    <a:pt x="226437" y="133373"/>
                  </a:lnTo>
                  <a:lnTo>
                    <a:pt x="242820" y="133373"/>
                  </a:lnTo>
                  <a:lnTo>
                    <a:pt x="242820" y="209573"/>
                  </a:lnTo>
                  <a:lnTo>
                    <a:pt x="261870" y="209573"/>
                  </a:lnTo>
                  <a:lnTo>
                    <a:pt x="261870" y="133373"/>
                  </a:lnTo>
                  <a:lnTo>
                    <a:pt x="280920" y="133373"/>
                  </a:lnTo>
                  <a:lnTo>
                    <a:pt x="280920" y="209573"/>
                  </a:lnTo>
                  <a:lnTo>
                    <a:pt x="299970" y="209573"/>
                  </a:lnTo>
                  <a:lnTo>
                    <a:pt x="299970" y="133373"/>
                  </a:lnTo>
                  <a:lnTo>
                    <a:pt x="316353" y="133373"/>
                  </a:lnTo>
                  <a:lnTo>
                    <a:pt x="299970" y="72222"/>
                  </a:lnTo>
                  <a:lnTo>
                    <a:pt x="299970" y="41647"/>
                  </a:lnTo>
                  <a:lnTo>
                    <a:pt x="314544" y="96892"/>
                  </a:lnTo>
                  <a:cubicBezTo>
                    <a:pt x="315693" y="101170"/>
                    <a:pt x="319640" y="104092"/>
                    <a:pt x="324069" y="103940"/>
                  </a:cubicBezTo>
                  <a:lnTo>
                    <a:pt x="326545" y="103940"/>
                  </a:lnTo>
                  <a:cubicBezTo>
                    <a:pt x="331599" y="102482"/>
                    <a:pt x="334515" y="97202"/>
                    <a:pt x="333055" y="92147"/>
                  </a:cubicBezTo>
                  <a:cubicBezTo>
                    <a:pt x="333045" y="92110"/>
                    <a:pt x="333033" y="92072"/>
                    <a:pt x="333022" y="920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B9352A9D-4F02-43CB-86B9-64675ABAE1F6}"/>
              </a:ext>
            </a:extLst>
          </p:cNvPr>
          <p:cNvSpPr txBox="1"/>
          <p:nvPr/>
        </p:nvSpPr>
        <p:spPr>
          <a:xfrm>
            <a:off x="1512630" y="2853454"/>
            <a:ext cx="34867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+mj-lt"/>
              </a:rPr>
              <a:t>Malignant Neoplasm Patients </a:t>
            </a:r>
          </a:p>
          <a:p>
            <a:pPr algn="ctr"/>
            <a:r>
              <a:rPr lang="en-US" altLang="ko-KR" sz="1400" b="1" dirty="0">
                <a:latin typeface="+mj-lt"/>
              </a:rPr>
              <a:t>With Chemotherapy</a:t>
            </a:r>
          </a:p>
          <a:p>
            <a:pPr algn="ctr"/>
            <a:r>
              <a:rPr lang="en-US" altLang="ko-KR" sz="1400" b="1" dirty="0">
                <a:latin typeface="+mj-lt"/>
              </a:rPr>
              <a:t> (1994 ~ 2018)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D84FDB-7416-4008-AD13-98C506F14B6A}"/>
              </a:ext>
            </a:extLst>
          </p:cNvPr>
          <p:cNvSpPr txBox="1"/>
          <p:nvPr/>
        </p:nvSpPr>
        <p:spPr>
          <a:xfrm>
            <a:off x="4678848" y="2271589"/>
            <a:ext cx="3790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B3E56"/>
                </a:solidFill>
                <a:latin typeface="+mj-lt"/>
              </a:rPr>
              <a:t>Colorectal Cancer (n = 3,217)</a:t>
            </a:r>
          </a:p>
          <a:p>
            <a:r>
              <a:rPr lang="en-US" altLang="ko-KR" sz="2000" b="1" dirty="0">
                <a:solidFill>
                  <a:srgbClr val="1B3E56"/>
                </a:solidFill>
                <a:latin typeface="+mj-lt"/>
              </a:rPr>
              <a:t>Breast Cancer (n = 5,924)</a:t>
            </a: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498F05A5-73A6-47B0-88B1-410C852F5A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79307" y="3820040"/>
            <a:ext cx="2686604" cy="56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5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타원 33">
            <a:extLst>
              <a:ext uri="{FF2B5EF4-FFF2-40B4-BE49-F238E27FC236}">
                <a16:creationId xmlns:a16="http://schemas.microsoft.com/office/drawing/2014/main" id="{A91625F0-116D-4A5E-9E18-9C053AF04123}"/>
              </a:ext>
            </a:extLst>
          </p:cNvPr>
          <p:cNvSpPr/>
          <p:nvPr/>
        </p:nvSpPr>
        <p:spPr>
          <a:xfrm>
            <a:off x="621040" y="2365467"/>
            <a:ext cx="2563239" cy="1547037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그래픽 35" descr="약">
            <a:extLst>
              <a:ext uri="{FF2B5EF4-FFF2-40B4-BE49-F238E27FC236}">
                <a16:creationId xmlns:a16="http://schemas.microsoft.com/office/drawing/2014/main" id="{E602D05B-01BC-45E2-86FA-40D260E88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7253" y="2502366"/>
            <a:ext cx="914400" cy="914400"/>
          </a:xfrm>
          <a:prstGeom prst="rect">
            <a:avLst/>
          </a:prstGeom>
        </p:spPr>
      </p:pic>
      <p:pic>
        <p:nvPicPr>
          <p:cNvPr id="37" name="그래픽 36" descr="니들">
            <a:extLst>
              <a:ext uri="{FF2B5EF4-FFF2-40B4-BE49-F238E27FC236}">
                <a16:creationId xmlns:a16="http://schemas.microsoft.com/office/drawing/2014/main" id="{85AFE619-865D-4E6E-BA21-1962305765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33636" y="2802367"/>
            <a:ext cx="914400" cy="9144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22171C9-1759-4741-B9F5-0A296539A6A1}"/>
              </a:ext>
            </a:extLst>
          </p:cNvPr>
          <p:cNvSpPr txBox="1"/>
          <p:nvPr/>
        </p:nvSpPr>
        <p:spPr>
          <a:xfrm>
            <a:off x="349504" y="1831764"/>
            <a:ext cx="3536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+mj-lt"/>
              </a:rPr>
              <a:t>Chemotherapy treatment</a:t>
            </a:r>
            <a:endParaRPr lang="ko-KR" altLang="en-US" sz="2400" b="1" dirty="0">
              <a:solidFill>
                <a:srgbClr val="1B3E56"/>
              </a:solidFill>
              <a:latin typeface="+mj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C073614-9D39-46C0-8D18-0ABA6240ACCB}"/>
              </a:ext>
            </a:extLst>
          </p:cNvPr>
          <p:cNvSpPr txBox="1"/>
          <p:nvPr/>
        </p:nvSpPr>
        <p:spPr>
          <a:xfrm>
            <a:off x="4018425" y="2365000"/>
            <a:ext cx="512557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1" dirty="0">
                <a:solidFill>
                  <a:srgbClr val="C00000"/>
                </a:solidFill>
                <a:latin typeface="+mj-lt"/>
              </a:rPr>
              <a:t>“Neutropenia”</a:t>
            </a:r>
          </a:p>
          <a:p>
            <a:pPr marL="285750" indent="-285750">
              <a:buFontTx/>
              <a:buChar char="-"/>
            </a:pPr>
            <a:r>
              <a:rPr lang="en-US" altLang="ko-KR" dirty="0">
                <a:latin typeface="+mj-lt"/>
              </a:rPr>
              <a:t>First incidence of the Grade 1 Chemotherapy Induced Neutropenia</a:t>
            </a:r>
          </a:p>
          <a:p>
            <a:r>
              <a:rPr lang="en-US" altLang="ko-KR" dirty="0">
                <a:latin typeface="+mj-lt"/>
              </a:rPr>
              <a:t> (1500 mm</a:t>
            </a:r>
            <a:r>
              <a:rPr lang="en-US" altLang="ko-KR" baseline="30000" dirty="0"/>
              <a:t>3 </a:t>
            </a:r>
            <a:r>
              <a:rPr lang="en-US" altLang="ko-KR" dirty="0">
                <a:latin typeface="+mj-lt"/>
              </a:rPr>
              <a:t>&lt; Absolute Neutrophil Count &lt; 2000 mm</a:t>
            </a:r>
            <a:r>
              <a:rPr lang="en-US" altLang="ko-KR" baseline="30000" dirty="0">
                <a:latin typeface="+mj-lt"/>
              </a:rPr>
              <a:t>3</a:t>
            </a:r>
            <a:r>
              <a:rPr lang="en-US" altLang="ko-KR" dirty="0">
                <a:latin typeface="+mj-lt"/>
              </a:rPr>
              <a:t>)</a:t>
            </a:r>
          </a:p>
        </p:txBody>
      </p:sp>
      <p:sp>
        <p:nvSpPr>
          <p:cNvPr id="40" name="화살표: 줄무늬가 있는 오른쪽 39">
            <a:extLst>
              <a:ext uri="{FF2B5EF4-FFF2-40B4-BE49-F238E27FC236}">
                <a16:creationId xmlns:a16="http://schemas.microsoft.com/office/drawing/2014/main" id="{DBD6B884-566B-48E0-A457-7C98F261E85D}"/>
              </a:ext>
            </a:extLst>
          </p:cNvPr>
          <p:cNvSpPr/>
          <p:nvPr/>
        </p:nvSpPr>
        <p:spPr>
          <a:xfrm>
            <a:off x="3322898" y="2739706"/>
            <a:ext cx="695527" cy="739303"/>
          </a:xfrm>
          <a:prstGeom prst="stripedRightArrow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40B9A9D-72FD-4AF9-8CC5-198FA88FF473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Methods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F7996560-2D0D-4075-8413-3165FD7A36EC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CCA16F52-DD73-4720-89E2-E920440B8F3A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7FBE27-1804-4F9F-816E-611D9F0168A5}"/>
              </a:ext>
            </a:extLst>
          </p:cNvPr>
          <p:cNvSpPr txBox="1"/>
          <p:nvPr/>
        </p:nvSpPr>
        <p:spPr>
          <a:xfrm>
            <a:off x="59217" y="4990154"/>
            <a:ext cx="90390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2000" dirty="0">
                <a:latin typeface="+mj-lt"/>
              </a:rPr>
              <a:t>As a proof-of-concept study, we demonstrated the onset timing of the neutropenia.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US" altLang="ko-KR" sz="2000" dirty="0">
                <a:latin typeface="+mj-lt"/>
              </a:rPr>
              <a:t>First, the number of neutropenia patients on each </a:t>
            </a:r>
            <a:r>
              <a:rPr lang="en-US" altLang="ko-KR" sz="2000" b="1" dirty="0">
                <a:latin typeface="+mj-lt"/>
              </a:rPr>
              <a:t>cycle number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en-US" altLang="ko-KR" sz="2000" dirty="0">
                <a:latin typeface="+mj-lt"/>
              </a:rPr>
              <a:t>Second, the neutropenia </a:t>
            </a:r>
            <a:r>
              <a:rPr lang="en-US" altLang="ko-KR" sz="2000" b="1" dirty="0">
                <a:latin typeface="+mj-lt"/>
              </a:rPr>
              <a:t>onset dates </a:t>
            </a:r>
            <a:r>
              <a:rPr lang="en-US" altLang="ko-KR" sz="2000" dirty="0">
                <a:latin typeface="+mj-lt"/>
              </a:rPr>
              <a:t>after the first chemotherapy</a:t>
            </a:r>
          </a:p>
        </p:txBody>
      </p:sp>
    </p:spTree>
    <p:extLst>
      <p:ext uri="{BB962C8B-B14F-4D97-AF65-F5344CB8AC3E}">
        <p14:creationId xmlns:p14="http://schemas.microsoft.com/office/powerpoint/2010/main" val="3154795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D04B27D1-06B3-4126-B6F5-1BE756A80D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055161"/>
              </p:ext>
            </p:extLst>
          </p:nvPr>
        </p:nvGraphicFramePr>
        <p:xfrm>
          <a:off x="464156" y="2220891"/>
          <a:ext cx="8491000" cy="24974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3538">
                  <a:extLst>
                    <a:ext uri="{9D8B030D-6E8A-4147-A177-3AD203B41FA5}">
                      <a16:colId xmlns:a16="http://schemas.microsoft.com/office/drawing/2014/main" val="4009451084"/>
                    </a:ext>
                  </a:extLst>
                </a:gridCol>
                <a:gridCol w="1621042">
                  <a:extLst>
                    <a:ext uri="{9D8B030D-6E8A-4147-A177-3AD203B41FA5}">
                      <a16:colId xmlns:a16="http://schemas.microsoft.com/office/drawing/2014/main" val="3646027309"/>
                    </a:ext>
                  </a:extLst>
                </a:gridCol>
                <a:gridCol w="1743763">
                  <a:extLst>
                    <a:ext uri="{9D8B030D-6E8A-4147-A177-3AD203B41FA5}">
                      <a16:colId xmlns:a16="http://schemas.microsoft.com/office/drawing/2014/main" val="3106788273"/>
                    </a:ext>
                  </a:extLst>
                </a:gridCol>
                <a:gridCol w="1701230">
                  <a:extLst>
                    <a:ext uri="{9D8B030D-6E8A-4147-A177-3AD203B41FA5}">
                      <a16:colId xmlns:a16="http://schemas.microsoft.com/office/drawing/2014/main" val="1427744809"/>
                    </a:ext>
                  </a:extLst>
                </a:gridCol>
                <a:gridCol w="948908">
                  <a:extLst>
                    <a:ext uri="{9D8B030D-6E8A-4147-A177-3AD203B41FA5}">
                      <a16:colId xmlns:a16="http://schemas.microsoft.com/office/drawing/2014/main" val="1520223721"/>
                    </a:ext>
                  </a:extLst>
                </a:gridCol>
                <a:gridCol w="1182519">
                  <a:extLst>
                    <a:ext uri="{9D8B030D-6E8A-4147-A177-3AD203B41FA5}">
                      <a16:colId xmlns:a16="http://schemas.microsoft.com/office/drawing/2014/main" val="3490504575"/>
                    </a:ext>
                  </a:extLst>
                </a:gridCol>
              </a:tblGrid>
              <a:tr h="1234609"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Treatment Regimen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No Information in Clinical Note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Regimen type</a:t>
                      </a:r>
                    </a:p>
                    <a:p>
                      <a:pPr marL="0" algn="ctr" defTabSz="1290584" rtl="0" eaLnBrk="1" fontAlgn="ctr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Positive Predictive Value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Cycle Number Accuracy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Cycle Difference Average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RMSE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4257922"/>
                  </a:ext>
                </a:extLst>
              </a:tr>
              <a:tr h="420953"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FOLFOX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87%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0.64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879085"/>
                  </a:ext>
                </a:extLst>
              </a:tr>
              <a:tr h="420953"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sz="1600" b="1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FOLFIRI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88.60%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1.36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098875"/>
                  </a:ext>
                </a:extLst>
              </a:tr>
              <a:tr h="420953"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sz="1600" b="1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XELODA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69%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0.65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90584" rtl="0" eaLnBrk="1" fontAlgn="ctr" latinLnBrk="0" hangingPunct="1"/>
                      <a:r>
                        <a:rPr lang="en-US" altLang="ko-K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1.5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56582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D734FF2D-643A-4037-89D6-33D7D9F7126A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B7696C4-771C-42C7-9A61-E727F46716F1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34C91E-CFD2-455E-A567-F47B32751AF7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Results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D77FD4-EFFA-4F55-9864-C6E08474E054}"/>
              </a:ext>
            </a:extLst>
          </p:cNvPr>
          <p:cNvSpPr txBox="1"/>
          <p:nvPr/>
        </p:nvSpPr>
        <p:spPr>
          <a:xfrm>
            <a:off x="115823" y="1451113"/>
            <a:ext cx="8030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1B3E56"/>
                </a:solidFill>
                <a:latin typeface="+mj-lt"/>
              </a:rPr>
              <a:t>Validation of the chemotherapy regimen extraction accuracy</a:t>
            </a:r>
            <a:endParaRPr lang="ko-KR" altLang="en-US" sz="2400" dirty="0">
              <a:solidFill>
                <a:srgbClr val="1B3E56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EAE195-FBFB-45D1-8FC5-3864D7C6FE20}"/>
              </a:ext>
            </a:extLst>
          </p:cNvPr>
          <p:cNvSpPr txBox="1"/>
          <p:nvPr/>
        </p:nvSpPr>
        <p:spPr>
          <a:xfrm>
            <a:off x="169163" y="5222221"/>
            <a:ext cx="90281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altLang="ko-KR" dirty="0">
                <a:latin typeface="+mj-lt"/>
              </a:rPr>
              <a:t>In all cases, the extracted chemotherapy episode records were matched in regimen types.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altLang="ko-KR" dirty="0">
                <a:latin typeface="+mj-lt"/>
              </a:rPr>
              <a:t>The repeated cycle number of the patients were matched with note in average 81.5% cases.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altLang="ko-KR" dirty="0">
                <a:latin typeface="+mj-lt"/>
              </a:rPr>
              <a:t>There were only 1 or 2 cycle differences between clinical notes and algorithm results.</a:t>
            </a:r>
            <a:endParaRPr lang="ko-KR" alt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8808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B324458B-6058-4522-A9DC-92A9DA168D77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BE3662A-50FA-41F8-ABF6-05BFBAD77637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6758AF-A55D-44F7-814A-101AAB323327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Results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A1E17EC-3361-4CAF-91F9-736C8D5C6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123" y="1678576"/>
            <a:ext cx="2585877" cy="191855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5D3E08C-4255-4A4E-95BE-61F8E5DDD9A6}"/>
              </a:ext>
            </a:extLst>
          </p:cNvPr>
          <p:cNvSpPr txBox="1"/>
          <p:nvPr/>
        </p:nvSpPr>
        <p:spPr>
          <a:xfrm>
            <a:off x="0" y="1210733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1B3E56"/>
                </a:solidFill>
                <a:latin typeface="+mj-lt"/>
              </a:rPr>
              <a:t>The annual usage proportion change of the chemotherapy regimen in breast cancer</a:t>
            </a:r>
            <a:endParaRPr lang="ko-KR" altLang="en-US" sz="2000" dirty="0">
              <a:solidFill>
                <a:srgbClr val="1B3E56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3676FB-6FC3-4542-8A91-E63B3FFCDE13}"/>
              </a:ext>
            </a:extLst>
          </p:cNvPr>
          <p:cNvSpPr txBox="1"/>
          <p:nvPr/>
        </p:nvSpPr>
        <p:spPr>
          <a:xfrm>
            <a:off x="366045" y="5934670"/>
            <a:ext cx="8633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+mj-lt"/>
              </a:rPr>
              <a:t>- The graph shows the proportion of each regimen usage for total chemotherapy records. </a:t>
            </a:r>
          </a:p>
          <a:p>
            <a:r>
              <a:rPr lang="en-US" altLang="ko-KR" dirty="0">
                <a:latin typeface="+mj-lt"/>
              </a:rPr>
              <a:t>- The proportion of the Docetaxel monotherapy usage in breast cancer patients is increasing and Paclitaxel monotherapy usage is decreasing</a:t>
            </a:r>
            <a:endParaRPr lang="ko-KR" altLang="en-US" dirty="0">
              <a:latin typeface="+mj-lt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A7D32215-942C-4E4D-94B0-C11715C9A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1880"/>
            <a:ext cx="6530795" cy="439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061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56C9E3DE-5B7F-4A32-8CA3-A43D575B6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" y="1678576"/>
            <a:ext cx="6811444" cy="4533093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B324458B-6058-4522-A9DC-92A9DA168D77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BE3662A-50FA-41F8-ABF6-05BFBAD77637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6758AF-A55D-44F7-814A-101AAB323327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Results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708B735-542E-4BE0-BE1F-9F37CFBCB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877" y="1672398"/>
            <a:ext cx="2330516" cy="18776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D239722-E216-4048-9166-6E3C930829D2}"/>
              </a:ext>
            </a:extLst>
          </p:cNvPr>
          <p:cNvSpPr txBox="1"/>
          <p:nvPr/>
        </p:nvSpPr>
        <p:spPr>
          <a:xfrm>
            <a:off x="219535" y="6211669"/>
            <a:ext cx="8818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+mj-lt"/>
              </a:rPr>
              <a:t>- The FOLFOX is the prevalently used regimen for the most part of the years in colorectal cancer, but the proportion of the regimen including biological agents are increasing gradually.</a:t>
            </a:r>
            <a:endParaRPr lang="ko-KR" altLang="en-US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93E58F-AD26-49F5-9330-C9739E7BBC4C}"/>
              </a:ext>
            </a:extLst>
          </p:cNvPr>
          <p:cNvSpPr txBox="1"/>
          <p:nvPr/>
        </p:nvSpPr>
        <p:spPr>
          <a:xfrm>
            <a:off x="0" y="1210733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1B3E56"/>
                </a:solidFill>
                <a:latin typeface="+mj-lt"/>
              </a:rPr>
              <a:t>The annual proportion change of the chemotherapy regimen in colorectal cancer</a:t>
            </a:r>
            <a:endParaRPr lang="ko-KR" altLang="en-US" sz="2000" dirty="0">
              <a:solidFill>
                <a:srgbClr val="1B3E5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1480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AEC647D-D4A0-4101-8A94-03432AF8A8B3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8796C15-C38C-4086-B20F-D86432D4A41B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C47F0E-CB36-489C-807D-2DA798088695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Results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0444E72-7DC9-4A81-AA09-81DC5D87F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0961"/>
            <a:ext cx="9144000" cy="425498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5F26C5-BE33-46C4-980C-B59BBC0A85FB}"/>
              </a:ext>
            </a:extLst>
          </p:cNvPr>
          <p:cNvSpPr txBox="1"/>
          <p:nvPr/>
        </p:nvSpPr>
        <p:spPr>
          <a:xfrm>
            <a:off x="0" y="1240599"/>
            <a:ext cx="8904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1B3E56"/>
                </a:solidFill>
                <a:latin typeface="+mj-lt"/>
              </a:rPr>
              <a:t>The distribution of the patients in iteration</a:t>
            </a:r>
            <a:r>
              <a:rPr lang="en-US" altLang="ko-KR" sz="2000" dirty="0">
                <a:solidFill>
                  <a:srgbClr val="1B3E56"/>
                </a:solidFill>
              </a:rPr>
              <a:t> </a:t>
            </a:r>
            <a:r>
              <a:rPr lang="en-US" altLang="ko-KR" sz="2000" dirty="0">
                <a:solidFill>
                  <a:srgbClr val="1B3E56"/>
                </a:solidFill>
                <a:latin typeface="+mj-lt"/>
              </a:rPr>
              <a:t>number of breast cancer chemotherapy  </a:t>
            </a:r>
            <a:endParaRPr lang="ko-KR" altLang="en-US" sz="2000" dirty="0">
              <a:solidFill>
                <a:srgbClr val="1B3E56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EA7A0D-0732-4837-A985-B22B5E606131}"/>
              </a:ext>
            </a:extLst>
          </p:cNvPr>
          <p:cNvSpPr txBox="1"/>
          <p:nvPr/>
        </p:nvSpPr>
        <p:spPr>
          <a:xfrm>
            <a:off x="0" y="597322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+mj-lt"/>
              </a:rPr>
              <a:t>- The heatmap shows the number of patients in each treatment iteration counts</a:t>
            </a:r>
          </a:p>
          <a:p>
            <a:r>
              <a:rPr lang="en-US" altLang="ko-KR" dirty="0">
                <a:latin typeface="+mj-lt"/>
              </a:rPr>
              <a:t>- Most of the patients who received Doxorubicin monotherapy, AC and Paclitaxel monotherapy were treated 4 cycles of chemotherapy which is a standard regimen iteration number in HemOnc </a:t>
            </a:r>
            <a:endParaRPr lang="ko-KR" altLang="en-US" dirty="0">
              <a:latin typeface="+mj-lt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22E753A-22A5-44BC-8F62-708310181905}"/>
              </a:ext>
            </a:extLst>
          </p:cNvPr>
          <p:cNvSpPr/>
          <p:nvPr/>
        </p:nvSpPr>
        <p:spPr>
          <a:xfrm>
            <a:off x="3210339" y="2213114"/>
            <a:ext cx="487018" cy="326496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7930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AEC647D-D4A0-4101-8A94-03432AF8A8B3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8796C15-C38C-4086-B20F-D86432D4A41B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C47F0E-CB36-489C-807D-2DA798088695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Results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7246C96-80D4-413E-AB8D-FBFD54C10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4253"/>
            <a:ext cx="9144000" cy="422462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1B2A854-8BB8-4138-A01D-28F6E5C72966}"/>
              </a:ext>
            </a:extLst>
          </p:cNvPr>
          <p:cNvSpPr txBox="1"/>
          <p:nvPr/>
        </p:nvSpPr>
        <p:spPr>
          <a:xfrm>
            <a:off x="79513" y="5916277"/>
            <a:ext cx="9064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+mj-lt"/>
              </a:rPr>
              <a:t>- Also, the iteration numbers of the colorectal cancer regimen are matched to HemOnc recommended cycle iteration number (FOLFOX and FOLFIRI are recommended to 12 cycles).</a:t>
            </a:r>
            <a:endParaRPr lang="ko-KR" altLang="en-US" dirty="0">
              <a:latin typeface="+mj-lt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40EAB2B-F6F4-4C04-B4BE-7FF2B8467D59}"/>
              </a:ext>
            </a:extLst>
          </p:cNvPr>
          <p:cNvSpPr/>
          <p:nvPr/>
        </p:nvSpPr>
        <p:spPr>
          <a:xfrm>
            <a:off x="6351104" y="2027583"/>
            <a:ext cx="487018" cy="326496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E0D01D-C62A-4617-9247-E2D85914E5BC}"/>
              </a:ext>
            </a:extLst>
          </p:cNvPr>
          <p:cNvSpPr txBox="1"/>
          <p:nvPr/>
        </p:nvSpPr>
        <p:spPr>
          <a:xfrm>
            <a:off x="0" y="1240599"/>
            <a:ext cx="9298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1B3E56"/>
                </a:solidFill>
                <a:latin typeface="+mj-lt"/>
              </a:rPr>
              <a:t>The distribution of the patients in iteration</a:t>
            </a:r>
            <a:r>
              <a:rPr lang="en-US" altLang="ko-KR" sz="2000" dirty="0">
                <a:solidFill>
                  <a:srgbClr val="1B3E56"/>
                </a:solidFill>
              </a:rPr>
              <a:t> </a:t>
            </a:r>
            <a:r>
              <a:rPr lang="en-US" altLang="ko-KR" sz="2000" dirty="0">
                <a:solidFill>
                  <a:srgbClr val="1B3E56"/>
                </a:solidFill>
                <a:latin typeface="+mj-lt"/>
              </a:rPr>
              <a:t>number of colorectal cancer chemotherapy  </a:t>
            </a:r>
            <a:endParaRPr lang="ko-KR" altLang="en-US" sz="2000" dirty="0">
              <a:solidFill>
                <a:srgbClr val="1B3E5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46850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9B1CAEFE-5BBF-4E75-9111-B871CF176320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80F26CA-7A9B-4752-A604-B35C64094E46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1881B0B-8AF4-4C05-B4B2-6F5846AA2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858" y="1621299"/>
            <a:ext cx="6781941" cy="453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9086B3-ECDC-4738-8894-4B8A2BC970FA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Results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6C070B-3EBD-4129-8DB4-389FA1E86A4E}"/>
              </a:ext>
            </a:extLst>
          </p:cNvPr>
          <p:cNvSpPr txBox="1"/>
          <p:nvPr/>
        </p:nvSpPr>
        <p:spPr>
          <a:xfrm>
            <a:off x="70104" y="6011333"/>
            <a:ext cx="9153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+mj-lt"/>
              </a:rPr>
              <a:t>The flow chart shows which regimen is used as a  before and after the surgery</a:t>
            </a:r>
          </a:p>
          <a:p>
            <a:pPr marL="285750" indent="-285750">
              <a:buFontTx/>
              <a:buChar char="-"/>
            </a:pPr>
            <a:r>
              <a:rPr lang="en-US" altLang="ko-KR" dirty="0">
                <a:latin typeface="+mj-lt"/>
              </a:rPr>
              <a:t>In breast cancer, FAC was frequently used as an </a:t>
            </a:r>
            <a:r>
              <a:rPr lang="en-US" altLang="ko-KR" b="1" dirty="0">
                <a:latin typeface="+mj-lt"/>
              </a:rPr>
              <a:t>adjuvant chemotherapy</a:t>
            </a:r>
            <a:r>
              <a:rPr lang="en-US" altLang="ko-KR" dirty="0">
                <a:latin typeface="+mj-lt"/>
              </a:rPr>
              <a:t>. </a:t>
            </a:r>
          </a:p>
          <a:p>
            <a:pPr marL="285750" indent="-285750">
              <a:buFontTx/>
              <a:buChar char="-"/>
            </a:pPr>
            <a:r>
              <a:rPr lang="en-US" altLang="ko-KR" dirty="0">
                <a:latin typeface="+mj-lt"/>
              </a:rPr>
              <a:t>Paclitaxel monotherapy was the most prevalently used </a:t>
            </a:r>
            <a:r>
              <a:rPr lang="en-US" altLang="ko-KR" b="1" dirty="0">
                <a:latin typeface="+mj-lt"/>
              </a:rPr>
              <a:t>neoadjuvant chemotherapy.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CB7535-8C3C-4439-A16F-FDA82B8BA6D3}"/>
              </a:ext>
            </a:extLst>
          </p:cNvPr>
          <p:cNvSpPr txBox="1"/>
          <p:nvPr/>
        </p:nvSpPr>
        <p:spPr>
          <a:xfrm>
            <a:off x="0" y="1240599"/>
            <a:ext cx="9298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1B3E56"/>
                </a:solidFill>
                <a:latin typeface="+mj-lt"/>
              </a:rPr>
              <a:t>Treatment patterns in sequential treatment line of the breast cancer</a:t>
            </a:r>
            <a:endParaRPr lang="ko-KR" altLang="en-US" sz="2000" dirty="0">
              <a:solidFill>
                <a:srgbClr val="1B3E5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4076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9B1CAEFE-5BBF-4E75-9111-B871CF176320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80F26CA-7A9B-4752-A604-B35C64094E46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7152C8-B548-4DFD-9B0B-0B21EC3E3E0A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Results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B0FCE27-2E78-4523-B2C2-DD9AAF64B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419" y="1622647"/>
            <a:ext cx="6287611" cy="42556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4EBCA89-2EB1-4B84-A370-8DE0CD2B67D0}"/>
              </a:ext>
            </a:extLst>
          </p:cNvPr>
          <p:cNvSpPr txBox="1"/>
          <p:nvPr/>
        </p:nvSpPr>
        <p:spPr>
          <a:xfrm>
            <a:off x="0" y="5681861"/>
            <a:ext cx="92985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altLang="ko-KR" dirty="0">
                <a:latin typeface="+mj-lt"/>
              </a:rPr>
              <a:t>In colorectal cancer, the largest portion of the patients were treated FOLFOX regimen after the surgery</a:t>
            </a:r>
          </a:p>
          <a:p>
            <a:pPr marL="285750" indent="-285750">
              <a:buFontTx/>
              <a:buChar char="-"/>
            </a:pPr>
            <a:r>
              <a:rPr lang="en-US" altLang="ko-KR" dirty="0">
                <a:latin typeface="+mj-lt"/>
              </a:rPr>
              <a:t>However, patients received </a:t>
            </a:r>
            <a:r>
              <a:rPr lang="en-US" altLang="ko-KR" b="1" dirty="0">
                <a:latin typeface="+mj-lt"/>
              </a:rPr>
              <a:t>Fluorouracil and </a:t>
            </a:r>
            <a:r>
              <a:rPr lang="en-US" altLang="ko-KR" b="1" dirty="0" err="1">
                <a:latin typeface="+mj-lt"/>
              </a:rPr>
              <a:t>Folinic</a:t>
            </a:r>
            <a:r>
              <a:rPr lang="en-US" altLang="ko-KR" b="1" dirty="0">
                <a:latin typeface="+mj-lt"/>
              </a:rPr>
              <a:t> acid </a:t>
            </a:r>
            <a:r>
              <a:rPr lang="en-US" altLang="ko-KR" dirty="0">
                <a:latin typeface="+mj-lt"/>
              </a:rPr>
              <a:t>most frequently before the surgery, which is excluded oxaliplatin from FOLFOX regimen.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68AF07-0468-480F-889F-E3BF72F41AF9}"/>
              </a:ext>
            </a:extLst>
          </p:cNvPr>
          <p:cNvSpPr txBox="1"/>
          <p:nvPr/>
        </p:nvSpPr>
        <p:spPr>
          <a:xfrm>
            <a:off x="0" y="1240599"/>
            <a:ext cx="9298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1B3E56"/>
                </a:solidFill>
                <a:latin typeface="+mj-lt"/>
              </a:rPr>
              <a:t>Treatment patterns in sequential treatment line of the colorectal cancer</a:t>
            </a:r>
            <a:endParaRPr lang="ko-KR" altLang="en-US" sz="2000" dirty="0">
              <a:solidFill>
                <a:srgbClr val="1B3E5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4009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D30BBD40-CFD1-44D5-A740-2B9BBF3F8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633" y="5687023"/>
            <a:ext cx="8086725" cy="64770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0E0905F6-DA60-4E2C-A440-B058AEAD7F0D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FAA4B59-A0A0-4DE2-AACB-9AA1A0ED1FB8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6226DA-2CAE-4C3F-9393-0F5F7A7CC462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Results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41EA0766-5555-41DE-9F30-60C07360E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33" y="1573008"/>
            <a:ext cx="8273333" cy="423159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A05C084-D455-4253-842D-35EDC2631890}"/>
              </a:ext>
            </a:extLst>
          </p:cNvPr>
          <p:cNvSpPr txBox="1"/>
          <p:nvPr/>
        </p:nvSpPr>
        <p:spPr>
          <a:xfrm>
            <a:off x="70104" y="6233441"/>
            <a:ext cx="9298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+mj-lt"/>
              </a:rPr>
              <a:t>- The chart shows the distribution of the patients for </a:t>
            </a:r>
            <a:r>
              <a:rPr lang="en-US" altLang="ko-KR" b="1" dirty="0">
                <a:latin typeface="+mj-lt"/>
              </a:rPr>
              <a:t>first neutropenia onset cycle of the regimen</a:t>
            </a:r>
          </a:p>
          <a:p>
            <a:r>
              <a:rPr lang="en-US" altLang="ko-KR" dirty="0">
                <a:latin typeface="+mj-lt"/>
              </a:rPr>
              <a:t>- The neutropenia was occurred in large portion after the first AT regimen cycle</a:t>
            </a:r>
            <a:endParaRPr lang="ko-KR" altLang="en-US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399619-6CAD-4B2E-8EDD-150637A49440}"/>
              </a:ext>
            </a:extLst>
          </p:cNvPr>
          <p:cNvSpPr txBox="1"/>
          <p:nvPr/>
        </p:nvSpPr>
        <p:spPr>
          <a:xfrm>
            <a:off x="-10886" y="1197055"/>
            <a:ext cx="9298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1B3E56"/>
                </a:solidFill>
                <a:latin typeface="+mj-lt"/>
              </a:rPr>
              <a:t>The incidence of first neutropenia in each repeated iteration number of the breast cancer</a:t>
            </a:r>
            <a:endParaRPr lang="ko-KR" altLang="en-US" sz="2000" dirty="0">
              <a:solidFill>
                <a:srgbClr val="1B3E5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105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1F1AB18-918A-40B7-99EF-1DAFC17D1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390" y="1851974"/>
            <a:ext cx="5619713" cy="5006026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CEDDE377-C42D-448E-89F7-BF5DF35DED7C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BA08CB3-8265-48FF-B7D7-53F2726CA13E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56ABC7-CA6E-48FB-BA42-DEB5ECBE828C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Results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B3BABB-F32A-420A-B6A7-FEC18B20612E}"/>
              </a:ext>
            </a:extLst>
          </p:cNvPr>
          <p:cNvSpPr txBox="1"/>
          <p:nvPr/>
        </p:nvSpPr>
        <p:spPr>
          <a:xfrm>
            <a:off x="0" y="1130784"/>
            <a:ext cx="92916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1B3E56"/>
                </a:solidFill>
                <a:latin typeface="+mj-lt"/>
              </a:rPr>
              <a:t>The distribution of the patients for neutropenia onset date after the first chemotherapy in breast cancer</a:t>
            </a:r>
            <a:endParaRPr lang="ko-KR" altLang="en-US" sz="2000" dirty="0">
              <a:solidFill>
                <a:srgbClr val="1B3E56"/>
              </a:solidFill>
              <a:latin typeface="+mj-lt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50E9E2E-E8DC-4FE1-94DE-F08AD5C83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19929"/>
            <a:ext cx="1125335" cy="14640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8636F7-7BB1-4876-975F-FFA767C759CF}"/>
              </a:ext>
            </a:extLst>
          </p:cNvPr>
          <p:cNvSpPr txBox="1"/>
          <p:nvPr/>
        </p:nvSpPr>
        <p:spPr>
          <a:xfrm>
            <a:off x="5329230" y="2651943"/>
            <a:ext cx="39624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altLang="ko-KR" dirty="0">
                <a:latin typeface="+mj-lt"/>
              </a:rPr>
              <a:t>The chart shows the distribution of patients for first neutropenia onset date.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altLang="ko-KR" dirty="0">
                <a:latin typeface="+mj-lt"/>
              </a:rPr>
              <a:t>The clustered points of the patients are described as a violin plot.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US" altLang="ko-KR" dirty="0">
                <a:latin typeface="+mj-lt"/>
              </a:rPr>
              <a:t>Docetaxel and Paclitaxel included chemotherapy (TH, AT, Paclitaxel monotherapy, Docetaxel monotherapy) induced neutropenia not only D1 also D7.</a:t>
            </a:r>
          </a:p>
        </p:txBody>
      </p:sp>
    </p:spTree>
    <p:extLst>
      <p:ext uri="{BB962C8B-B14F-4D97-AF65-F5344CB8AC3E}">
        <p14:creationId xmlns:p14="http://schemas.microsoft.com/office/powerpoint/2010/main" val="2626215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222A25F7-22D9-4D92-883E-CCEB25015CA7}"/>
              </a:ext>
            </a:extLst>
          </p:cNvPr>
          <p:cNvSpPr/>
          <p:nvPr/>
        </p:nvSpPr>
        <p:spPr>
          <a:xfrm>
            <a:off x="146304" y="846667"/>
            <a:ext cx="45719" cy="296333"/>
          </a:xfrm>
          <a:prstGeom prst="rect">
            <a:avLst/>
          </a:prstGeom>
          <a:solidFill>
            <a:srgbClr val="1B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C5E102D-8070-4D70-A072-095D51A59FAF}"/>
              </a:ext>
            </a:extLst>
          </p:cNvPr>
          <p:cNvSpPr/>
          <p:nvPr/>
        </p:nvSpPr>
        <p:spPr>
          <a:xfrm>
            <a:off x="70104" y="846667"/>
            <a:ext cx="45719" cy="2963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ECF5FF-7870-4F18-B7B7-1EE72284AAB1}"/>
              </a:ext>
            </a:extLst>
          </p:cNvPr>
          <p:cNvSpPr txBox="1"/>
          <p:nvPr/>
        </p:nvSpPr>
        <p:spPr>
          <a:xfrm>
            <a:off x="169163" y="749068"/>
            <a:ext cx="246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ko-KR" altLang="en-US" sz="24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EA0A5E-1DCC-476C-A397-CA8C96A9A171}"/>
              </a:ext>
            </a:extLst>
          </p:cNvPr>
          <p:cNvSpPr txBox="1"/>
          <p:nvPr/>
        </p:nvSpPr>
        <p:spPr>
          <a:xfrm>
            <a:off x="377686" y="1391478"/>
            <a:ext cx="862716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+mj-lt"/>
              </a:rPr>
              <a:t>- We suggested the </a:t>
            </a:r>
            <a:r>
              <a:rPr lang="en-US" altLang="ko-KR" sz="2400" b="1" dirty="0">
                <a:latin typeface="+mj-lt"/>
              </a:rPr>
              <a:t>extraction method for chemotherapy regimen </a:t>
            </a:r>
            <a:r>
              <a:rPr lang="en-US" altLang="ko-KR" sz="2400" dirty="0">
                <a:latin typeface="+mj-lt"/>
              </a:rPr>
              <a:t>from Electronic Health Records or the other database which is deficient in chemotherapy regimen data</a:t>
            </a:r>
          </a:p>
          <a:p>
            <a:endParaRPr lang="en-US" altLang="ko-KR" sz="2400" dirty="0">
              <a:latin typeface="+mj-lt"/>
            </a:endParaRPr>
          </a:p>
          <a:p>
            <a:r>
              <a:rPr lang="en-US" altLang="ko-KR" sz="2400" dirty="0">
                <a:latin typeface="+mj-lt"/>
              </a:rPr>
              <a:t>- Based on extracted chemotherapy regimen data, we demonstrated the </a:t>
            </a:r>
            <a:r>
              <a:rPr lang="en-US" altLang="ko-KR" sz="2400" b="1" dirty="0">
                <a:latin typeface="+mj-lt"/>
              </a:rPr>
              <a:t>treatment pathway and patterns </a:t>
            </a:r>
            <a:r>
              <a:rPr lang="en-US" altLang="ko-KR" sz="2400" dirty="0">
                <a:latin typeface="+mj-lt"/>
              </a:rPr>
              <a:t>of the breast and colorectal cancer</a:t>
            </a:r>
          </a:p>
          <a:p>
            <a:endParaRPr lang="en-US" altLang="ko-KR" sz="2400" dirty="0">
              <a:latin typeface="+mj-lt"/>
            </a:endParaRPr>
          </a:p>
          <a:p>
            <a:r>
              <a:rPr lang="en-US" altLang="ko-KR" sz="2400" dirty="0">
                <a:latin typeface="+mj-lt"/>
              </a:rPr>
              <a:t>- Also, we suggested the neutropenia onset timing analysis as a proof-of-concept study</a:t>
            </a:r>
          </a:p>
          <a:p>
            <a:pPr marL="342900" indent="-342900">
              <a:buFontTx/>
              <a:buChar char="-"/>
            </a:pPr>
            <a:endParaRPr lang="en-US" altLang="ko-KR" sz="2400" dirty="0">
              <a:latin typeface="+mj-lt"/>
            </a:endParaRPr>
          </a:p>
          <a:p>
            <a:pPr marL="342900" indent="-342900">
              <a:buFontTx/>
              <a:buChar char="-"/>
            </a:pPr>
            <a:r>
              <a:rPr lang="en-US" altLang="ko-KR" sz="2400" dirty="0">
                <a:latin typeface="+mj-lt"/>
              </a:rPr>
              <a:t>All the codes are uploaded on GitHub page (</a:t>
            </a:r>
            <a:r>
              <a:rPr lang="en-US" altLang="ko-KR" sz="2400" dirty="0">
                <a:hlinkClick r:id="rId2"/>
              </a:rPr>
              <a:t>https://github.com/ABMI/CancerTxPathway/</a:t>
            </a:r>
            <a:endParaRPr lang="en-US" altLang="ko-KR" sz="2400" dirty="0"/>
          </a:p>
          <a:p>
            <a:pPr marL="342900" indent="-342900">
              <a:buFontTx/>
              <a:buChar char="-"/>
            </a:pPr>
            <a:r>
              <a:rPr lang="en-US" altLang="ko-KR" sz="2400" dirty="0">
                <a:hlinkClick r:id="rId3"/>
              </a:rPr>
              <a:t>https://github.com/ohdsi-studies/CancerTxPathway</a:t>
            </a:r>
            <a:r>
              <a:rPr lang="en-US" altLang="ko-KR" sz="2400" dirty="0">
                <a:latin typeface="+mj-lt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360269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2D01D9-029F-4B2D-ACEA-8D2E25050AE4}"/>
              </a:ext>
            </a:extLst>
          </p:cNvPr>
          <p:cNvSpPr txBox="1">
            <a:spLocks/>
          </p:cNvSpPr>
          <p:nvPr/>
        </p:nvSpPr>
        <p:spPr>
          <a:xfrm>
            <a:off x="914400" y="977753"/>
            <a:ext cx="8229600" cy="4216694"/>
          </a:xfrm>
          <a:prstGeom prst="rect">
            <a:avLst/>
          </a:prstGeom>
        </p:spPr>
        <p:txBody>
          <a:bodyPr vert="horz" lIns="91428" tIns="45714" rIns="91428" bIns="45714" rtlCol="0">
            <a:noAutofit/>
          </a:bodyPr>
          <a:lstStyle>
            <a:lvl1pPr marL="342858" indent="-342858" algn="l" defTabSz="9142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1pPr>
            <a:lvl2pPr marL="742860" indent="-285716" algn="l" defTabSz="9142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2pPr>
            <a:lvl3pPr marL="1142862" indent="-228573" algn="l" defTabSz="9142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4pPr>
            <a:lvl5pPr marL="2057154" indent="-228573" algn="l" defTabSz="9142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20425A"/>
                </a:solidFill>
                <a:latin typeface="+mn-lt"/>
                <a:ea typeface="+mn-ea"/>
                <a:cs typeface="+mn-cs"/>
              </a:defRPr>
            </a:lvl5pPr>
            <a:lvl6pPr marL="2514299" indent="-228573" algn="l" defTabSz="9142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9" indent="-228573" algn="l" defTabSz="9142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2" indent="-228573" algn="l" defTabSz="91429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58" marR="0" lvl="0" indent="-342858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Leadership group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Overseeing the whole project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Leads: current core group (m-gurley@northwestern.edu, rimma.belenkaya@gmail.com) 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Meetings: monthly</a:t>
            </a:r>
          </a:p>
          <a:p>
            <a:pPr marL="342858" marR="0" lvl="0" indent="-342858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20425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858" marR="0" lvl="0" indent="-342858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Research group  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Defining use cases, cohorts, phenotypes, consulting other groups on clinical/research matters. 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Leads: Andrew + Christian (awilliams15@tuftsmedicalcenter.org)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Meetings: monthly</a:t>
            </a:r>
          </a:p>
          <a:p>
            <a:pPr marL="342858" marR="0" lvl="0" indent="-342858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20425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858" marR="0" lvl="0" indent="-342858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CDM/Vocabulary group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CDM, vocabulary, ETL conventions issues, Data Quality checks. 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Leads: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Rimma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+ Dima (rimma.belenkaya@gmail.com) 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Meetings: weekly</a:t>
            </a:r>
          </a:p>
          <a:p>
            <a:pPr marL="342858" marR="0" lvl="0" indent="-342858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858" marR="0" lvl="0" indent="-342858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Development group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Implementation of ETL, DQ checks, cohorts, algorithms. Help all participating institutions to implement scripts locally. </a:t>
            </a:r>
          </a:p>
          <a:p>
            <a:pPr lvl="1"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Leads: Michael + Robert  (m-gurley@northwestern.edu</a:t>
            </a:r>
            <a:r>
              <a:rPr lang="en-US" sz="1100" dirty="0">
                <a:solidFill>
                  <a:srgbClr val="FF0000"/>
                </a:solidFill>
                <a:latin typeface="+mj-lt"/>
              </a:rPr>
              <a:t> or shilpa.ratwani@iqvia.com)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Meetings: weekly</a:t>
            </a:r>
          </a:p>
          <a:p>
            <a:pPr marL="342858" marR="0" lvl="0" indent="-342858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20425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858" marR="0" lvl="0" indent="-342858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Genomic group 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Extending CDM/Vocab to support  Genomic Oncology use cases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Leads: Meera + Chan (PatelM9@mskcc.org)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Meetings: weekly</a:t>
            </a:r>
          </a:p>
          <a:p>
            <a:pPr marL="342858" marR="0" lvl="0" indent="-342858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20425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858" marR="0" lvl="0" indent="-342858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Outreach group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Communicating with standard organizations, collaborators, conferences/publications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Leads: Andrew + Christian (awilliams15@tuftsmedicalcenter.org)</a:t>
            </a:r>
          </a:p>
          <a:p>
            <a:pPr marL="742860" marR="0" lvl="1" indent="-285716" algn="l" defTabSz="91429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0425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Meetings: monthly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5B491B-B826-4C5A-BD04-0FC3ECE1021E}"/>
              </a:ext>
            </a:extLst>
          </p:cNvPr>
          <p:cNvSpPr txBox="1"/>
          <p:nvPr/>
        </p:nvSpPr>
        <p:spPr>
          <a:xfrm>
            <a:off x="0" y="707970"/>
            <a:ext cx="515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20425A"/>
                </a:solidFill>
              </a:rPr>
              <a:t>How can you join in?</a:t>
            </a:r>
            <a:endParaRPr lang="ko-KR" altLang="en-US" dirty="0">
              <a:solidFill>
                <a:srgbClr val="2042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940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31512E-B7C9-4237-8A1B-5B7F53E3A410}"/>
              </a:ext>
            </a:extLst>
          </p:cNvPr>
          <p:cNvSpPr txBox="1"/>
          <p:nvPr/>
        </p:nvSpPr>
        <p:spPr>
          <a:xfrm>
            <a:off x="1993938" y="3105835"/>
            <a:ext cx="515612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sz="3600" b="1" dirty="0">
                <a:solidFill>
                  <a:srgbClr val="1B3E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listening !</a:t>
            </a:r>
            <a:endParaRPr lang="ko-KR" altLang="en-US" sz="3600" b="1" dirty="0">
              <a:solidFill>
                <a:srgbClr val="1B3E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570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5128</TotalTime>
  <Words>1484</Words>
  <Application>Microsoft Office PowerPoint</Application>
  <PresentationFormat>화면 슬라이드 쇼(4:3)</PresentationFormat>
  <Paragraphs>202</Paragraphs>
  <Slides>24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0" baseType="lpstr">
      <vt:lpstr>맑은 고딕</vt:lpstr>
      <vt:lpstr>Arial</vt:lpstr>
      <vt:lpstr>Calibri</vt:lpstr>
      <vt:lpstr>Calibri Light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Jeon Ho Kyun</dc:creator>
  <cp:lastModifiedBy>Jeon Ho Kyun</cp:lastModifiedBy>
  <cp:revision>106</cp:revision>
  <dcterms:created xsi:type="dcterms:W3CDTF">2020-02-17T02:22:39Z</dcterms:created>
  <dcterms:modified xsi:type="dcterms:W3CDTF">2020-02-26T04:50:46Z</dcterms:modified>
</cp:coreProperties>
</file>