
<file path=[Content_Types].xml><?xml version="1.0" encoding="utf-8"?>
<Types xmlns="http://schemas.openxmlformats.org/package/2006/content-types">
  <Default Extension="gif" ContentType="image/gif"/>
  <Default Extension="jpeg" ContentType="image/jpeg"/>
  <Default Extension="oz4" ContentType="image/pn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4"/>
  </p:sldMasterIdLst>
  <p:notesMasterIdLst>
    <p:notesMasterId r:id="rId16"/>
  </p:notesMasterIdLst>
  <p:handoutMasterIdLst>
    <p:handoutMasterId r:id="rId17"/>
  </p:handoutMasterIdLst>
  <p:sldIdLst>
    <p:sldId id="259" r:id="rId5"/>
    <p:sldId id="260" r:id="rId6"/>
    <p:sldId id="261" r:id="rId7"/>
    <p:sldId id="262" r:id="rId8"/>
    <p:sldId id="263" r:id="rId9"/>
    <p:sldId id="264" r:id="rId10"/>
    <p:sldId id="266" r:id="rId11"/>
    <p:sldId id="268" r:id="rId12"/>
    <p:sldId id="267" r:id="rId13"/>
    <p:sldId id="269" r:id="rId14"/>
    <p:sldId id="270" r:id="rId15"/>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eter Rijnbeek" initials="PR" lastIdx="4" clrIdx="0">
    <p:extLst>
      <p:ext uri="{19B8F6BF-5375-455C-9EA6-DF929625EA0E}">
        <p15:presenceInfo xmlns:p15="http://schemas.microsoft.com/office/powerpoint/2012/main" userId="f37be689-a904-4de8-9d49-166eee04355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7D7D7"/>
    <a:srgbClr val="EFA528"/>
    <a:srgbClr val="45B0C9"/>
    <a:srgbClr val="DD3455"/>
    <a:srgbClr val="932D75"/>
    <a:srgbClr val="372D77"/>
    <a:srgbClr val="7F8798"/>
    <a:srgbClr val="DDEFF4"/>
    <a:srgbClr val="E9D6E4"/>
    <a:srgbClr val="D9D7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3325" autoAdjust="0"/>
  </p:normalViewPr>
  <p:slideViewPr>
    <p:cSldViewPr snapToGrid="0">
      <p:cViewPr varScale="1">
        <p:scale>
          <a:sx n="83" d="100"/>
          <a:sy n="83" d="100"/>
        </p:scale>
        <p:origin x="1614" y="102"/>
      </p:cViewPr>
      <p:guideLst/>
    </p:cSldViewPr>
  </p:slideViewPr>
  <p:notesTextViewPr>
    <p:cViewPr>
      <p:scale>
        <a:sx n="1" d="1"/>
        <a:sy n="1" d="1"/>
      </p:scale>
      <p:origin x="0" y="0"/>
    </p:cViewPr>
  </p:notesTextViewPr>
  <p:notesViewPr>
    <p:cSldViewPr snapToGrid="0">
      <p:cViewPr varScale="1">
        <p:scale>
          <a:sx n="84" d="100"/>
          <a:sy n="84" d="100"/>
        </p:scale>
        <p:origin x="5748"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B6F53154-05A9-4E30-82FA-89CD99BF1CA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dirty="0"/>
          </a:p>
        </p:txBody>
      </p:sp>
      <p:sp>
        <p:nvSpPr>
          <p:cNvPr id="3" name="Tijdelijke aanduiding voor datum 2">
            <a:extLst>
              <a:ext uri="{FF2B5EF4-FFF2-40B4-BE49-F238E27FC236}">
                <a16:creationId xmlns:a16="http://schemas.microsoft.com/office/drawing/2014/main" id="{7A91548A-4660-4D01-89DA-1EBF5924158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1AF42B9-7F0C-4C28-919A-11D00243CE0C}" type="datetimeFigureOut">
              <a:rPr lang="nl-BE" smtClean="0"/>
              <a:t>11/02/2020</a:t>
            </a:fld>
            <a:endParaRPr lang="nl-BE" dirty="0"/>
          </a:p>
        </p:txBody>
      </p:sp>
      <p:sp>
        <p:nvSpPr>
          <p:cNvPr id="4" name="Tijdelijke aanduiding voor voettekst 3">
            <a:extLst>
              <a:ext uri="{FF2B5EF4-FFF2-40B4-BE49-F238E27FC236}">
                <a16:creationId xmlns:a16="http://schemas.microsoft.com/office/drawing/2014/main" id="{FF69EE7F-8477-4BA4-9010-E974D2DF972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dirty="0"/>
          </a:p>
        </p:txBody>
      </p:sp>
      <p:sp>
        <p:nvSpPr>
          <p:cNvPr id="5" name="Tijdelijke aanduiding voor dianummer 4">
            <a:extLst>
              <a:ext uri="{FF2B5EF4-FFF2-40B4-BE49-F238E27FC236}">
                <a16:creationId xmlns:a16="http://schemas.microsoft.com/office/drawing/2014/main" id="{15216D9D-AE37-4760-A891-4B871DDF06A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FD6CFC0-089D-483C-BAAD-C3DC177081CA}" type="slidenum">
              <a:rPr lang="nl-BE" smtClean="0"/>
              <a:t>‹#›</a:t>
            </a:fld>
            <a:endParaRPr lang="nl-BE" dirty="0"/>
          </a:p>
        </p:txBody>
      </p:sp>
    </p:spTree>
    <p:extLst>
      <p:ext uri="{BB962C8B-B14F-4D97-AF65-F5344CB8AC3E}">
        <p14:creationId xmlns:p14="http://schemas.microsoft.com/office/powerpoint/2010/main" val="15158323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dirty="0"/>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46342E-5BA4-4AB8-B3C4-EE89ACD3D43F}" type="datetimeFigureOut">
              <a:rPr lang="nl-BE" smtClean="0"/>
              <a:t>11/02/2020</a:t>
            </a:fld>
            <a:endParaRPr lang="nl-BE" dirty="0"/>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dirty="0"/>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dirty="0"/>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4F00B5-EF0C-455A-824A-FE82CE563139}" type="slidenum">
              <a:rPr lang="nl-BE" smtClean="0"/>
              <a:t>‹#›</a:t>
            </a:fld>
            <a:endParaRPr lang="nl-BE" dirty="0"/>
          </a:p>
        </p:txBody>
      </p:sp>
    </p:spTree>
    <p:extLst>
      <p:ext uri="{BB962C8B-B14F-4D97-AF65-F5344CB8AC3E}">
        <p14:creationId xmlns:p14="http://schemas.microsoft.com/office/powerpoint/2010/main" val="39357616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F4F00B5-EF0C-455A-824A-FE82CE563139}" type="slidenum">
              <a:rPr lang="nl-BE" smtClean="0"/>
              <a:t>6</a:t>
            </a:fld>
            <a:endParaRPr lang="nl-BE" dirty="0"/>
          </a:p>
        </p:txBody>
      </p:sp>
    </p:spTree>
    <p:extLst>
      <p:ext uri="{BB962C8B-B14F-4D97-AF65-F5344CB8AC3E}">
        <p14:creationId xmlns:p14="http://schemas.microsoft.com/office/powerpoint/2010/main" val="37765879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 DMARDs and Minocycline were included for analyses, but only MTX, Hydroxychloroquine (HCQ), Sulfasalazine (SSZ) and Leflunomide (LEF) were available in all databases.</a:t>
            </a:r>
          </a:p>
        </p:txBody>
      </p:sp>
      <p:sp>
        <p:nvSpPr>
          <p:cNvPr id="4" name="Slide Number Placeholder 3"/>
          <p:cNvSpPr>
            <a:spLocks noGrp="1"/>
          </p:cNvSpPr>
          <p:nvPr>
            <p:ph type="sldNum" sz="quarter" idx="5"/>
          </p:nvPr>
        </p:nvSpPr>
        <p:spPr/>
        <p:txBody>
          <a:bodyPr/>
          <a:lstStyle/>
          <a:p>
            <a:fld id="{1F4F00B5-EF0C-455A-824A-FE82CE563139}" type="slidenum">
              <a:rPr lang="nl-BE" smtClean="0"/>
              <a:t>8</a:t>
            </a:fld>
            <a:endParaRPr lang="nl-BE" dirty="0"/>
          </a:p>
        </p:txBody>
      </p:sp>
    </p:spTree>
    <p:extLst>
      <p:ext uri="{BB962C8B-B14F-4D97-AF65-F5344CB8AC3E}">
        <p14:creationId xmlns:p14="http://schemas.microsoft.com/office/powerpoint/2010/main" val="22515176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databases, 9 countries with 1.1M new RA patients and 323K receiving treatment in the 1</a:t>
            </a:r>
            <a:r>
              <a:rPr lang="en-US" baseline="30000" dirty="0"/>
              <a:t>st</a:t>
            </a:r>
            <a:r>
              <a:rPr lang="en-US" dirty="0"/>
              <a:t> year from diagnosis. </a:t>
            </a:r>
            <a:r>
              <a:rPr lang="en-US" dirty="0" err="1"/>
              <a:t>Desp</a:t>
            </a:r>
            <a:endParaRPr lang="en-US" dirty="0"/>
          </a:p>
        </p:txBody>
      </p:sp>
      <p:sp>
        <p:nvSpPr>
          <p:cNvPr id="4" name="Slide Number Placeholder 3"/>
          <p:cNvSpPr>
            <a:spLocks noGrp="1"/>
          </p:cNvSpPr>
          <p:nvPr>
            <p:ph type="sldNum" sz="quarter" idx="5"/>
          </p:nvPr>
        </p:nvSpPr>
        <p:spPr/>
        <p:txBody>
          <a:bodyPr/>
          <a:lstStyle/>
          <a:p>
            <a:fld id="{1F4F00B5-EF0C-455A-824A-FE82CE563139}" type="slidenum">
              <a:rPr lang="nl-BE" smtClean="0"/>
              <a:t>9</a:t>
            </a:fld>
            <a:endParaRPr lang="nl-BE" dirty="0"/>
          </a:p>
        </p:txBody>
      </p:sp>
    </p:spTree>
    <p:extLst>
      <p:ext uri="{BB962C8B-B14F-4D97-AF65-F5344CB8AC3E}">
        <p14:creationId xmlns:p14="http://schemas.microsoft.com/office/powerpoint/2010/main" val="27153784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large variation between databases was observed (Figure 1). Overall, MTX as first-line monotherapy ranged from 33.3% to 74.5%, and in combination with HCQ from 2.1% to 6.7%. Three additional </a:t>
            </a:r>
            <a:r>
              <a:rPr lang="en-US" dirty="0" err="1"/>
              <a:t>csDMARDs</a:t>
            </a:r>
            <a:r>
              <a:rPr lang="en-US" dirty="0"/>
              <a:t> were used as first-line monotherapy: HCQ ranged from 10.1% to 30.2%, SSZ from 0.9% to 28.7%, and LEF from 1.8% to 15.2%. </a:t>
            </a:r>
            <a:r>
              <a:rPr lang="en-US" sz="1200" kern="1200" dirty="0">
                <a:solidFill>
                  <a:schemeClr val="tx1"/>
                </a:solidFill>
                <a:effectLst/>
                <a:latin typeface="+mn-lt"/>
                <a:ea typeface="+mn-ea"/>
                <a:cs typeface="+mn-cs"/>
              </a:rPr>
              <a:t>Despite guideline recommendations for MTX to be first line therapy, data suggest that a large proportion of patients receive another </a:t>
            </a:r>
            <a:r>
              <a:rPr lang="en-US" sz="1200" kern="1200" dirty="0" err="1">
                <a:solidFill>
                  <a:schemeClr val="tx1"/>
                </a:solidFill>
                <a:effectLst/>
                <a:latin typeface="+mn-lt"/>
                <a:ea typeface="+mn-ea"/>
                <a:cs typeface="+mn-cs"/>
              </a:rPr>
              <a:t>csDMARD</a:t>
            </a:r>
            <a:r>
              <a:rPr lang="en-US" sz="1200" kern="1200" dirty="0">
                <a:solidFill>
                  <a:schemeClr val="tx1"/>
                </a:solidFill>
                <a:effectLst/>
                <a:latin typeface="+mn-lt"/>
                <a:ea typeface="+mn-ea"/>
                <a:cs typeface="+mn-cs"/>
              </a:rPr>
              <a:t>. HCQ seems to be used as monotherapy in a significant number of patients, although not recommended in guidelines. </a:t>
            </a:r>
          </a:p>
          <a:p>
            <a:endParaRPr lang="en-US" dirty="0"/>
          </a:p>
        </p:txBody>
      </p:sp>
      <p:sp>
        <p:nvSpPr>
          <p:cNvPr id="4" name="Slide Number Placeholder 3"/>
          <p:cNvSpPr>
            <a:spLocks noGrp="1"/>
          </p:cNvSpPr>
          <p:nvPr>
            <p:ph type="sldNum" sz="quarter" idx="5"/>
          </p:nvPr>
        </p:nvSpPr>
        <p:spPr/>
        <p:txBody>
          <a:bodyPr/>
          <a:lstStyle/>
          <a:p>
            <a:fld id="{1F4F00B5-EF0C-455A-824A-FE82CE563139}" type="slidenum">
              <a:rPr lang="nl-BE" smtClean="0"/>
              <a:t>10</a:t>
            </a:fld>
            <a:endParaRPr lang="nl-BE" dirty="0"/>
          </a:p>
        </p:txBody>
      </p:sp>
    </p:spTree>
    <p:extLst>
      <p:ext uri="{BB962C8B-B14F-4D97-AF65-F5344CB8AC3E}">
        <p14:creationId xmlns:p14="http://schemas.microsoft.com/office/powerpoint/2010/main" val="464575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identified 323,547 newly diagnosed RA patients with a first-line </a:t>
            </a:r>
            <a:r>
              <a:rPr lang="en-US" sz="1200" kern="1200" dirty="0" err="1">
                <a:solidFill>
                  <a:schemeClr val="tx1"/>
                </a:solidFill>
                <a:effectLst/>
                <a:latin typeface="+mn-lt"/>
                <a:ea typeface="+mn-ea"/>
                <a:cs typeface="+mn-cs"/>
              </a:rPr>
              <a:t>csDMARD</a:t>
            </a:r>
            <a:r>
              <a:rPr lang="en-US" sz="1200" kern="1200" dirty="0">
                <a:solidFill>
                  <a:schemeClr val="tx1"/>
                </a:solidFill>
                <a:effectLst/>
                <a:latin typeface="+mn-lt"/>
                <a:ea typeface="+mn-ea"/>
                <a:cs typeface="+mn-cs"/>
              </a:rPr>
              <a:t> during the first year from the index date. MTX was the most prevalent first-line therapy with a consistent usage across all databases. HCQ was the next most prevalent first-line therapy in Australia, Belgium, Estonia, France, Netherlands, and USA, with LEF as second most used in Spain until 2012 then changing also to HCQ. In the UK, SSZ was the next most prevalent first-line therapy with an increase in patients using HCQ instead of SSZ starting in 2009. Despite consistent guidelines, the use of MTX as a first line treatment remained low (around 50%) in the US, Australian and UK data with no clear change in use over time. Use of MTX as first-line therapy increased in Spain and the Netherlands until 2012, then decreased in favor of HCQ. Belgium and France had the highest % of MTX first-line users, with an increased uptake in the study period. Japan and Estonia had low use of MTX at &lt;50% initially, but slowly increased over time.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observed evidence of heterogeneity in the management of RA across 9 countries. Despite published guidance for MTX to be first line therapy, data suggest that a large proportion of patients receive another </a:t>
            </a:r>
            <a:r>
              <a:rPr lang="en-US" sz="1200" kern="1200" dirty="0" err="1">
                <a:solidFill>
                  <a:schemeClr val="tx1"/>
                </a:solidFill>
                <a:effectLst/>
                <a:latin typeface="+mn-lt"/>
                <a:ea typeface="+mn-ea"/>
                <a:cs typeface="+mn-cs"/>
              </a:rPr>
              <a:t>csDMARD</a:t>
            </a:r>
            <a:r>
              <a:rPr lang="en-US" sz="1200" kern="1200" dirty="0">
                <a:solidFill>
                  <a:schemeClr val="tx1"/>
                </a:solidFill>
                <a:effectLst/>
                <a:latin typeface="+mn-lt"/>
                <a:ea typeface="+mn-ea"/>
                <a:cs typeface="+mn-cs"/>
              </a:rPr>
              <a:t>. The proportion of first-line MTX initiators has not increased over time despite international recommendations.</a:t>
            </a:r>
          </a:p>
          <a:p>
            <a:endParaRPr lang="en-US" dirty="0"/>
          </a:p>
        </p:txBody>
      </p:sp>
      <p:sp>
        <p:nvSpPr>
          <p:cNvPr id="4" name="Slide Number Placeholder 3"/>
          <p:cNvSpPr>
            <a:spLocks noGrp="1"/>
          </p:cNvSpPr>
          <p:nvPr>
            <p:ph type="sldNum" sz="quarter" idx="5"/>
          </p:nvPr>
        </p:nvSpPr>
        <p:spPr/>
        <p:txBody>
          <a:bodyPr/>
          <a:lstStyle/>
          <a:p>
            <a:fld id="{1F4F00B5-EF0C-455A-824A-FE82CE563139}" type="slidenum">
              <a:rPr lang="nl-BE" smtClean="0"/>
              <a:t>11</a:t>
            </a:fld>
            <a:endParaRPr lang="nl-BE" dirty="0"/>
          </a:p>
        </p:txBody>
      </p:sp>
    </p:spTree>
    <p:extLst>
      <p:ext uri="{BB962C8B-B14F-4D97-AF65-F5344CB8AC3E}">
        <p14:creationId xmlns:p14="http://schemas.microsoft.com/office/powerpoint/2010/main" val="12472299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gif"/><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6.gif"/><Relationship Id="rId5" Type="http://schemas.openxmlformats.org/officeDocument/2006/relationships/image" Target="../media/image5.png"/><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6.gi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6.gi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6.gi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6.gif"/></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6.gif"/></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0.png"/><Relationship Id="rId7"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2.svg"/><Relationship Id="rId4" Type="http://schemas.openxmlformats.org/officeDocument/2006/relationships/image" Target="../media/image6.gif"/><Relationship Id="rId9"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86B2765-BC96-4660-8B05-FCC3E86F98AA}"/>
              </a:ext>
            </a:extLst>
          </p:cNvPr>
          <p:cNvGrpSpPr/>
          <p:nvPr userDrawn="1"/>
        </p:nvGrpSpPr>
        <p:grpSpPr>
          <a:xfrm flipH="1">
            <a:off x="0" y="0"/>
            <a:ext cx="4370522" cy="6858000"/>
            <a:chOff x="7897008" y="-1"/>
            <a:chExt cx="4294992" cy="6858001"/>
          </a:xfrm>
        </p:grpSpPr>
        <p:pic>
          <p:nvPicPr>
            <p:cNvPr id="3" name="Graphic 2">
              <a:extLst>
                <a:ext uri="{FF2B5EF4-FFF2-40B4-BE49-F238E27FC236}">
                  <a16:creationId xmlns:a16="http://schemas.microsoft.com/office/drawing/2014/main" id="{96182C29-7571-4E93-9EB1-0E078777834D}"/>
                </a:ext>
              </a:extLst>
            </p:cNvPr>
            <p:cNvPicPr>
              <a:picLocks noChangeAspect="1"/>
            </p:cNvPicPr>
            <p:nvPr userDrawn="1"/>
          </p:nvPicPr>
          <p:blipFill rotWithShape="1">
            <a:blip r:embed="rId2" cstate="screen">
              <a:extLst>
                <a:ext uri="{28A0092B-C50C-407E-A947-70E740481C1C}">
                  <a14:useLocalDpi xmlns:a14="http://schemas.microsoft.com/office/drawing/2010/main" val="0"/>
                </a:ext>
                <a:ext uri="{96DAC541-7B7A-43D3-8B79-37D633B846F1}">
                  <asvg:svgBlip xmlns:asvg="http://schemas.microsoft.com/office/drawing/2016/SVG/main" r:embed="rId3"/>
                </a:ext>
              </a:extLst>
            </a:blip>
            <a:srcRect t="3028" r="50000" b="19912"/>
            <a:stretch/>
          </p:blipFill>
          <p:spPr>
            <a:xfrm>
              <a:off x="7897009" y="-1"/>
              <a:ext cx="4294991" cy="6858001"/>
            </a:xfrm>
            <a:prstGeom prst="rect">
              <a:avLst/>
            </a:prstGeom>
          </p:spPr>
        </p:pic>
        <p:sp>
          <p:nvSpPr>
            <p:cNvPr id="4" name="Rechthoek 3">
              <a:extLst>
                <a:ext uri="{FF2B5EF4-FFF2-40B4-BE49-F238E27FC236}">
                  <a16:creationId xmlns:a16="http://schemas.microsoft.com/office/drawing/2014/main" id="{988D9C52-D870-4582-92BF-1B415B7ACC3F}"/>
                </a:ext>
              </a:extLst>
            </p:cNvPr>
            <p:cNvSpPr/>
            <p:nvPr userDrawn="1"/>
          </p:nvSpPr>
          <p:spPr>
            <a:xfrm>
              <a:off x="7897008" y="0"/>
              <a:ext cx="4294991" cy="6858000"/>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b="1" dirty="0"/>
            </a:p>
          </p:txBody>
        </p:sp>
      </p:grpSp>
      <p:pic>
        <p:nvPicPr>
          <p:cNvPr id="5" name="Afbeelding 4" descr="Afbeelding met object&#10;&#10;Beschrijving is gegenereerd met hoge betrouwbaarheid">
            <a:extLst>
              <a:ext uri="{FF2B5EF4-FFF2-40B4-BE49-F238E27FC236}">
                <a16:creationId xmlns:a16="http://schemas.microsoft.com/office/drawing/2014/main" id="{813E6A8F-15F5-4D67-9ABF-BFAD226C69D3}"/>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5035234" y="1209112"/>
            <a:ext cx="6529815" cy="1713675"/>
          </a:xfrm>
          <a:prstGeom prst="rect">
            <a:avLst/>
          </a:prstGeom>
        </p:spPr>
      </p:pic>
      <p:cxnSp>
        <p:nvCxnSpPr>
          <p:cNvPr id="11" name="Rechte verbindingslijn 10">
            <a:extLst>
              <a:ext uri="{FF2B5EF4-FFF2-40B4-BE49-F238E27FC236}">
                <a16:creationId xmlns:a16="http://schemas.microsoft.com/office/drawing/2014/main" id="{18B9E465-19E2-4FA6-B7F9-FE3BE27A11D0}"/>
              </a:ext>
            </a:extLst>
          </p:cNvPr>
          <p:cNvCxnSpPr>
            <a:cxnSpLocks/>
          </p:cNvCxnSpPr>
          <p:nvPr userDrawn="1"/>
        </p:nvCxnSpPr>
        <p:spPr>
          <a:xfrm>
            <a:off x="6064143" y="4164594"/>
            <a:ext cx="4481465"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ijdelijke aanduiding voor tekst 11">
            <a:extLst>
              <a:ext uri="{FF2B5EF4-FFF2-40B4-BE49-F238E27FC236}">
                <a16:creationId xmlns:a16="http://schemas.microsoft.com/office/drawing/2014/main" id="{C9A31869-8CA8-4D79-8796-16CE8826B3BC}"/>
              </a:ext>
            </a:extLst>
          </p:cNvPr>
          <p:cNvSpPr>
            <a:spLocks noGrp="1"/>
          </p:cNvSpPr>
          <p:nvPr>
            <p:ph type="body" sz="quarter" idx="10" hasCustomPrompt="1"/>
          </p:nvPr>
        </p:nvSpPr>
        <p:spPr>
          <a:xfrm>
            <a:off x="4778550" y="3036313"/>
            <a:ext cx="7052650" cy="992759"/>
          </a:xfrm>
          <a:prstGeom prst="rect">
            <a:avLst/>
          </a:prstGeom>
        </p:spPr>
        <p:txBody>
          <a:bodyPr anchor="ctr">
            <a:normAutofit/>
          </a:bodyPr>
          <a:lstStyle>
            <a:lvl1pPr marL="131400" indent="0" algn="ctr">
              <a:buNone/>
              <a:defRPr lang="en-GB" sz="2800" b="1" kern="1200" dirty="0">
                <a:solidFill>
                  <a:srgbClr val="EFA528"/>
                </a:solidFill>
                <a:latin typeface="+mj-lt"/>
                <a:ea typeface="Verdana" panose="020B0604030504040204" pitchFamily="34" charset="0"/>
                <a:cs typeface="Verdana" panose="020B0604030504040204" pitchFamily="34" charset="0"/>
              </a:defRPr>
            </a:lvl1pPr>
          </a:lstStyle>
          <a:p>
            <a:pPr lvl="0"/>
            <a:r>
              <a:rPr lang="en-GB" noProof="0"/>
              <a:t>Click to add title</a:t>
            </a:r>
          </a:p>
        </p:txBody>
      </p:sp>
      <p:sp>
        <p:nvSpPr>
          <p:cNvPr id="19" name="Tijdelijke aanduiding voor tekst 18">
            <a:extLst>
              <a:ext uri="{FF2B5EF4-FFF2-40B4-BE49-F238E27FC236}">
                <a16:creationId xmlns:a16="http://schemas.microsoft.com/office/drawing/2014/main" id="{3E6005B2-411D-4DB4-AC85-B5A5AF11E8FE}"/>
              </a:ext>
            </a:extLst>
          </p:cNvPr>
          <p:cNvSpPr>
            <a:spLocks noGrp="1"/>
          </p:cNvSpPr>
          <p:nvPr>
            <p:ph type="body" sz="quarter" idx="14" hasCustomPrompt="1"/>
          </p:nvPr>
        </p:nvSpPr>
        <p:spPr>
          <a:xfrm>
            <a:off x="4778551" y="4308908"/>
            <a:ext cx="7052649" cy="357427"/>
          </a:xfrm>
          <a:prstGeom prst="rect">
            <a:avLst/>
          </a:prstGeom>
        </p:spPr>
        <p:txBody>
          <a:bodyPr anchor="t"/>
          <a:lstStyle>
            <a:lvl1pPr marL="131400" indent="0" algn="ctr">
              <a:buNone/>
              <a:defRPr sz="2000" b="1">
                <a:solidFill>
                  <a:schemeClr val="tx2"/>
                </a:solidFill>
              </a:defRPr>
            </a:lvl1pPr>
          </a:lstStyle>
          <a:p>
            <a:pPr lvl="0"/>
            <a:r>
              <a:rPr lang="en-GB" noProof="0"/>
              <a:t>Click to add Author Names</a:t>
            </a:r>
          </a:p>
        </p:txBody>
      </p:sp>
      <p:sp>
        <p:nvSpPr>
          <p:cNvPr id="20" name="Tijdelijke aanduiding voor tekst 18">
            <a:extLst>
              <a:ext uri="{FF2B5EF4-FFF2-40B4-BE49-F238E27FC236}">
                <a16:creationId xmlns:a16="http://schemas.microsoft.com/office/drawing/2014/main" id="{D8881F42-455B-4933-A258-FB965091DBD7}"/>
              </a:ext>
            </a:extLst>
          </p:cNvPr>
          <p:cNvSpPr>
            <a:spLocks noGrp="1"/>
          </p:cNvSpPr>
          <p:nvPr>
            <p:ph type="body" sz="quarter" idx="15" hasCustomPrompt="1"/>
          </p:nvPr>
        </p:nvSpPr>
        <p:spPr>
          <a:xfrm>
            <a:off x="4778551" y="4779861"/>
            <a:ext cx="7052649" cy="930831"/>
          </a:xfrm>
          <a:prstGeom prst="rect">
            <a:avLst/>
          </a:prstGeom>
        </p:spPr>
        <p:txBody>
          <a:bodyPr anchor="t"/>
          <a:lstStyle>
            <a:lvl1pPr marL="131400" indent="0" algn="ctr">
              <a:spcBef>
                <a:spcPts val="0"/>
              </a:spcBef>
              <a:buNone/>
              <a:defRPr sz="1600" b="0">
                <a:solidFill>
                  <a:schemeClr val="tx2">
                    <a:lumMod val="60000"/>
                    <a:lumOff val="40000"/>
                  </a:schemeClr>
                </a:solidFill>
              </a:defRPr>
            </a:lvl1pPr>
          </a:lstStyle>
          <a:p>
            <a:pPr lvl="0"/>
            <a:r>
              <a:rPr lang="en-GB" noProof="0" dirty="0"/>
              <a:t>Click to add Author affiliations</a:t>
            </a:r>
          </a:p>
        </p:txBody>
      </p:sp>
      <p:grpSp>
        <p:nvGrpSpPr>
          <p:cNvPr id="18" name="Groep 17">
            <a:extLst>
              <a:ext uri="{FF2B5EF4-FFF2-40B4-BE49-F238E27FC236}">
                <a16:creationId xmlns:a16="http://schemas.microsoft.com/office/drawing/2014/main" id="{A9731654-2BA1-4432-9E57-F0A5C78F5917}"/>
              </a:ext>
            </a:extLst>
          </p:cNvPr>
          <p:cNvGrpSpPr/>
          <p:nvPr userDrawn="1"/>
        </p:nvGrpSpPr>
        <p:grpSpPr>
          <a:xfrm>
            <a:off x="7407291" y="6216453"/>
            <a:ext cx="1782600" cy="346129"/>
            <a:chOff x="2906201" y="6216453"/>
            <a:chExt cx="1782600" cy="346129"/>
          </a:xfrm>
        </p:grpSpPr>
        <p:pic>
          <p:nvPicPr>
            <p:cNvPr id="21" name="Afbeelding 20">
              <a:extLst>
                <a:ext uri="{FF2B5EF4-FFF2-40B4-BE49-F238E27FC236}">
                  <a16:creationId xmlns:a16="http://schemas.microsoft.com/office/drawing/2014/main" id="{5AFC0712-073B-4E0A-97B8-0C0FB3206056}"/>
                </a:ext>
              </a:extLst>
            </p:cNvPr>
            <p:cNvPicPr>
              <a:picLocks noChangeAspect="1"/>
            </p:cNvPicPr>
            <p:nvPr/>
          </p:nvPicPr>
          <p:blipFill rotWithShape="1">
            <a:blip r:embed="rId5" cstate="screen">
              <a:extLst>
                <a:ext uri="{28A0092B-C50C-407E-A947-70E740481C1C}">
                  <a14:useLocalDpi xmlns:a14="http://schemas.microsoft.com/office/drawing/2010/main" val="0"/>
                </a:ext>
              </a:extLst>
            </a:blip>
            <a:srcRect/>
            <a:stretch/>
          </p:blipFill>
          <p:spPr>
            <a:xfrm>
              <a:off x="2906201" y="6251409"/>
              <a:ext cx="461383" cy="276219"/>
            </a:xfrm>
            <a:prstGeom prst="rect">
              <a:avLst/>
            </a:prstGeom>
          </p:spPr>
        </p:pic>
        <p:pic>
          <p:nvPicPr>
            <p:cNvPr id="22" name="Afbeelding 21">
              <a:extLst>
                <a:ext uri="{FF2B5EF4-FFF2-40B4-BE49-F238E27FC236}">
                  <a16:creationId xmlns:a16="http://schemas.microsoft.com/office/drawing/2014/main" id="{4B7EDB33-D52A-4F75-BBA0-13D34A376CCF}"/>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4219891" y="6251409"/>
              <a:ext cx="468910" cy="276219"/>
            </a:xfrm>
            <a:prstGeom prst="rect">
              <a:avLst/>
            </a:prstGeom>
          </p:spPr>
        </p:pic>
        <p:pic>
          <p:nvPicPr>
            <p:cNvPr id="23" name="Afbeelding 22">
              <a:extLst>
                <a:ext uri="{FF2B5EF4-FFF2-40B4-BE49-F238E27FC236}">
                  <a16:creationId xmlns:a16="http://schemas.microsoft.com/office/drawing/2014/main" id="{14582B02-E8B5-4331-A443-014591D54AB8}"/>
                </a:ext>
              </a:extLst>
            </p:cNvPr>
            <p:cNvPicPr>
              <a:picLocks noChangeAspect="1"/>
            </p:cNvPicPr>
            <p:nvPr userDrawn="1"/>
          </p:nvPicPr>
          <p:blipFill rotWithShape="1">
            <a:blip r:embed="rId7" cstate="screen">
              <a:extLst>
                <a:ext uri="{28A0092B-C50C-407E-A947-70E740481C1C}">
                  <a14:useLocalDpi xmlns:a14="http://schemas.microsoft.com/office/drawing/2010/main" val="0"/>
                </a:ext>
              </a:extLst>
            </a:blip>
            <a:srcRect t="18615" b="19339"/>
            <a:stretch/>
          </p:blipFill>
          <p:spPr>
            <a:xfrm>
              <a:off x="3514807" y="6216453"/>
              <a:ext cx="557860" cy="346129"/>
            </a:xfrm>
            <a:prstGeom prst="rect">
              <a:avLst/>
            </a:prstGeom>
          </p:spPr>
        </p:pic>
      </p:grpSp>
    </p:spTree>
    <p:extLst>
      <p:ext uri="{BB962C8B-B14F-4D97-AF65-F5344CB8AC3E}">
        <p14:creationId xmlns:p14="http://schemas.microsoft.com/office/powerpoint/2010/main" val="3847717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hapter">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86B2765-BC96-4660-8B05-FCC3E86F98AA}"/>
              </a:ext>
            </a:extLst>
          </p:cNvPr>
          <p:cNvGrpSpPr/>
          <p:nvPr userDrawn="1"/>
        </p:nvGrpSpPr>
        <p:grpSpPr>
          <a:xfrm flipH="1">
            <a:off x="0" y="1"/>
            <a:ext cx="4370522" cy="6858000"/>
            <a:chOff x="7897008" y="-1"/>
            <a:chExt cx="4294992" cy="6858001"/>
          </a:xfrm>
        </p:grpSpPr>
        <p:pic>
          <p:nvPicPr>
            <p:cNvPr id="3" name="Graphic 2">
              <a:extLst>
                <a:ext uri="{FF2B5EF4-FFF2-40B4-BE49-F238E27FC236}">
                  <a16:creationId xmlns:a16="http://schemas.microsoft.com/office/drawing/2014/main" id="{96182C29-7571-4E93-9EB1-0E078777834D}"/>
                </a:ext>
              </a:extLst>
            </p:cNvPr>
            <p:cNvPicPr>
              <a:picLocks noChangeAspect="1"/>
            </p:cNvPicPr>
            <p:nvPr userDrawn="1"/>
          </p:nvPicPr>
          <p:blipFill rotWithShape="1">
            <a:blip r:embed="rId2" cstate="screen">
              <a:extLst>
                <a:ext uri="{28A0092B-C50C-407E-A947-70E740481C1C}">
                  <a14:useLocalDpi xmlns:a14="http://schemas.microsoft.com/office/drawing/2010/main" val="0"/>
                </a:ext>
                <a:ext uri="{96DAC541-7B7A-43D3-8B79-37D633B846F1}">
                  <asvg:svgBlip xmlns:asvg="http://schemas.microsoft.com/office/drawing/2016/SVG/main" r:embed="rId3"/>
                </a:ext>
              </a:extLst>
            </a:blip>
            <a:srcRect t="3028" r="50000" b="19912"/>
            <a:stretch/>
          </p:blipFill>
          <p:spPr>
            <a:xfrm>
              <a:off x="7897009" y="-1"/>
              <a:ext cx="4294991" cy="6858001"/>
            </a:xfrm>
            <a:prstGeom prst="rect">
              <a:avLst/>
            </a:prstGeom>
          </p:spPr>
        </p:pic>
        <p:sp>
          <p:nvSpPr>
            <p:cNvPr id="4" name="Rechthoek 3">
              <a:extLst>
                <a:ext uri="{FF2B5EF4-FFF2-40B4-BE49-F238E27FC236}">
                  <a16:creationId xmlns:a16="http://schemas.microsoft.com/office/drawing/2014/main" id="{988D9C52-D870-4582-92BF-1B415B7ACC3F}"/>
                </a:ext>
              </a:extLst>
            </p:cNvPr>
            <p:cNvSpPr/>
            <p:nvPr userDrawn="1"/>
          </p:nvSpPr>
          <p:spPr>
            <a:xfrm>
              <a:off x="7897008" y="0"/>
              <a:ext cx="4294991" cy="6858000"/>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b="1" dirty="0"/>
            </a:p>
          </p:txBody>
        </p:sp>
      </p:grpSp>
      <p:grpSp>
        <p:nvGrpSpPr>
          <p:cNvPr id="18" name="Groep 17">
            <a:extLst>
              <a:ext uri="{FF2B5EF4-FFF2-40B4-BE49-F238E27FC236}">
                <a16:creationId xmlns:a16="http://schemas.microsoft.com/office/drawing/2014/main" id="{A9731654-2BA1-4432-9E57-F0A5C78F5917}"/>
              </a:ext>
            </a:extLst>
          </p:cNvPr>
          <p:cNvGrpSpPr/>
          <p:nvPr userDrawn="1"/>
        </p:nvGrpSpPr>
        <p:grpSpPr>
          <a:xfrm>
            <a:off x="7407291" y="6216453"/>
            <a:ext cx="1782600" cy="346129"/>
            <a:chOff x="2906201" y="6216453"/>
            <a:chExt cx="1782600" cy="346129"/>
          </a:xfrm>
        </p:grpSpPr>
        <p:pic>
          <p:nvPicPr>
            <p:cNvPr id="21" name="Afbeelding 20">
              <a:extLst>
                <a:ext uri="{FF2B5EF4-FFF2-40B4-BE49-F238E27FC236}">
                  <a16:creationId xmlns:a16="http://schemas.microsoft.com/office/drawing/2014/main" id="{5AFC0712-073B-4E0A-97B8-0C0FB3206056}"/>
                </a:ext>
              </a:extLst>
            </p:cNvPr>
            <p:cNvPicPr>
              <a:picLocks noChangeAspect="1"/>
            </p:cNvPicPr>
            <p:nvPr/>
          </p:nvPicPr>
          <p:blipFill rotWithShape="1">
            <a:blip r:embed="rId4" cstate="screen">
              <a:extLst>
                <a:ext uri="{28A0092B-C50C-407E-A947-70E740481C1C}">
                  <a14:useLocalDpi xmlns:a14="http://schemas.microsoft.com/office/drawing/2010/main" val="0"/>
                </a:ext>
              </a:extLst>
            </a:blip>
            <a:srcRect/>
            <a:stretch/>
          </p:blipFill>
          <p:spPr>
            <a:xfrm>
              <a:off x="2906201" y="6251409"/>
              <a:ext cx="461383" cy="276219"/>
            </a:xfrm>
            <a:prstGeom prst="rect">
              <a:avLst/>
            </a:prstGeom>
          </p:spPr>
        </p:pic>
        <p:pic>
          <p:nvPicPr>
            <p:cNvPr id="22" name="Afbeelding 21">
              <a:extLst>
                <a:ext uri="{FF2B5EF4-FFF2-40B4-BE49-F238E27FC236}">
                  <a16:creationId xmlns:a16="http://schemas.microsoft.com/office/drawing/2014/main" id="{4B7EDB33-D52A-4F75-BBA0-13D34A376CCF}"/>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4219891" y="6251409"/>
              <a:ext cx="468910" cy="276219"/>
            </a:xfrm>
            <a:prstGeom prst="rect">
              <a:avLst/>
            </a:prstGeom>
          </p:spPr>
        </p:pic>
        <p:pic>
          <p:nvPicPr>
            <p:cNvPr id="23" name="Afbeelding 22">
              <a:extLst>
                <a:ext uri="{FF2B5EF4-FFF2-40B4-BE49-F238E27FC236}">
                  <a16:creationId xmlns:a16="http://schemas.microsoft.com/office/drawing/2014/main" id="{14582B02-E8B5-4331-A443-014591D54AB8}"/>
                </a:ext>
              </a:extLst>
            </p:cNvPr>
            <p:cNvPicPr>
              <a:picLocks noChangeAspect="1"/>
            </p:cNvPicPr>
            <p:nvPr userDrawn="1"/>
          </p:nvPicPr>
          <p:blipFill rotWithShape="1">
            <a:blip r:embed="rId6" cstate="screen">
              <a:extLst>
                <a:ext uri="{28A0092B-C50C-407E-A947-70E740481C1C}">
                  <a14:useLocalDpi xmlns:a14="http://schemas.microsoft.com/office/drawing/2010/main" val="0"/>
                </a:ext>
              </a:extLst>
            </a:blip>
            <a:srcRect t="18615" b="19339"/>
            <a:stretch/>
          </p:blipFill>
          <p:spPr>
            <a:xfrm>
              <a:off x="3514807" y="6216453"/>
              <a:ext cx="557860" cy="346129"/>
            </a:xfrm>
            <a:prstGeom prst="rect">
              <a:avLst/>
            </a:prstGeom>
          </p:spPr>
        </p:pic>
      </p:grpSp>
      <p:pic>
        <p:nvPicPr>
          <p:cNvPr id="14" name="Afbeelding 4" descr="Afbeelding met object&#10;&#10;Beschrijving is gegenereerd met hoge betrouwbaarheid">
            <a:extLst>
              <a:ext uri="{FF2B5EF4-FFF2-40B4-BE49-F238E27FC236}">
                <a16:creationId xmlns:a16="http://schemas.microsoft.com/office/drawing/2014/main" id="{AB234437-68AF-004A-BDBB-5F055F231D63}"/>
              </a:ext>
            </a:extLst>
          </p:cNvPr>
          <p:cNvPicPr>
            <a:picLocks noChangeAspect="1"/>
          </p:cNvPicPr>
          <p:nvPr userDrawn="1"/>
        </p:nvPicPr>
        <p:blipFill>
          <a:blip r:embed="rId7" cstate="screen">
            <a:extLst>
              <a:ext uri="{28A0092B-C50C-407E-A947-70E740481C1C}">
                <a14:useLocalDpi xmlns:a14="http://schemas.microsoft.com/office/drawing/2010/main" val="0"/>
              </a:ext>
            </a:extLst>
          </a:blip>
          <a:stretch>
            <a:fillRect/>
          </a:stretch>
        </p:blipFill>
        <p:spPr>
          <a:xfrm>
            <a:off x="5035234" y="1209112"/>
            <a:ext cx="6529815" cy="1713675"/>
          </a:xfrm>
          <a:prstGeom prst="rect">
            <a:avLst/>
          </a:prstGeom>
        </p:spPr>
      </p:pic>
      <p:sp>
        <p:nvSpPr>
          <p:cNvPr id="17" name="Title 1">
            <a:extLst>
              <a:ext uri="{FF2B5EF4-FFF2-40B4-BE49-F238E27FC236}">
                <a16:creationId xmlns:a16="http://schemas.microsoft.com/office/drawing/2014/main" id="{3A3A2F32-5D71-F248-A02A-83CFCEFA2EB8}"/>
              </a:ext>
            </a:extLst>
          </p:cNvPr>
          <p:cNvSpPr>
            <a:spLocks noGrp="1"/>
          </p:cNvSpPr>
          <p:nvPr>
            <p:ph type="ctrTitle"/>
          </p:nvPr>
        </p:nvSpPr>
        <p:spPr>
          <a:xfrm>
            <a:off x="5258620" y="3048406"/>
            <a:ext cx="6306429" cy="1618282"/>
          </a:xfrm>
        </p:spPr>
        <p:txBody>
          <a:bodyPr/>
          <a:lstStyle>
            <a:lvl1pPr algn="ctr">
              <a:defRPr>
                <a:solidFill>
                  <a:srgbClr val="EFA528"/>
                </a:solidFill>
              </a:defRPr>
            </a:lvl1pPr>
          </a:lstStyle>
          <a:p>
            <a:r>
              <a:rPr lang="en-US" noProof="0"/>
              <a:t>Click to edit Master title style</a:t>
            </a:r>
            <a:endParaRPr lang="en-GB" noProof="0"/>
          </a:p>
        </p:txBody>
      </p:sp>
      <p:sp>
        <p:nvSpPr>
          <p:cNvPr id="24" name="Subtitle 2">
            <a:extLst>
              <a:ext uri="{FF2B5EF4-FFF2-40B4-BE49-F238E27FC236}">
                <a16:creationId xmlns:a16="http://schemas.microsoft.com/office/drawing/2014/main" id="{98D428AF-5F70-7743-ACD2-40B0B4374698}"/>
              </a:ext>
            </a:extLst>
          </p:cNvPr>
          <p:cNvSpPr>
            <a:spLocks noGrp="1"/>
          </p:cNvSpPr>
          <p:nvPr>
            <p:ph type="subTitle" idx="1"/>
          </p:nvPr>
        </p:nvSpPr>
        <p:spPr>
          <a:xfrm>
            <a:off x="5258620" y="4819088"/>
            <a:ext cx="6306429" cy="1271746"/>
          </a:xfrm>
        </p:spPr>
        <p:txBody>
          <a:bodyPr>
            <a:normAutofit/>
          </a:bodyPr>
          <a:lstStyle>
            <a:lvl1pPr marL="0" indent="0" algn="ctr">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a:t>Click to edit Master subtitle style</a:t>
            </a:r>
            <a:endParaRPr lang="en-GB" noProof="0"/>
          </a:p>
        </p:txBody>
      </p:sp>
    </p:spTree>
    <p:extLst>
      <p:ext uri="{BB962C8B-B14F-4D97-AF65-F5344CB8AC3E}">
        <p14:creationId xmlns:p14="http://schemas.microsoft.com/office/powerpoint/2010/main" val="4741361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mpty">
    <p:spTree>
      <p:nvGrpSpPr>
        <p:cNvPr id="1" name=""/>
        <p:cNvGrpSpPr/>
        <p:nvPr/>
      </p:nvGrpSpPr>
      <p:grpSpPr>
        <a:xfrm>
          <a:off x="0" y="0"/>
          <a:ext cx="0" cy="0"/>
          <a:chOff x="0" y="0"/>
          <a:chExt cx="0" cy="0"/>
        </a:xfrm>
      </p:grpSpPr>
      <p:grpSp>
        <p:nvGrpSpPr>
          <p:cNvPr id="3" name="Groep 2">
            <a:extLst>
              <a:ext uri="{FF2B5EF4-FFF2-40B4-BE49-F238E27FC236}">
                <a16:creationId xmlns:a16="http://schemas.microsoft.com/office/drawing/2014/main" id="{DDE84CCC-EC47-47B4-B343-C0178342DADE}"/>
              </a:ext>
            </a:extLst>
          </p:cNvPr>
          <p:cNvGrpSpPr/>
          <p:nvPr userDrawn="1"/>
        </p:nvGrpSpPr>
        <p:grpSpPr>
          <a:xfrm>
            <a:off x="103340" y="6578937"/>
            <a:ext cx="1182425" cy="220995"/>
            <a:chOff x="103340" y="6578937"/>
            <a:chExt cx="1182425" cy="220995"/>
          </a:xfrm>
        </p:grpSpPr>
        <p:grpSp>
          <p:nvGrpSpPr>
            <p:cNvPr id="12" name="Groep 11">
              <a:extLst>
                <a:ext uri="{FF2B5EF4-FFF2-40B4-BE49-F238E27FC236}">
                  <a16:creationId xmlns:a16="http://schemas.microsoft.com/office/drawing/2014/main" id="{A99A2495-8F68-4AB9-B9E9-37261505F1BF}"/>
                </a:ext>
              </a:extLst>
            </p:cNvPr>
            <p:cNvGrpSpPr/>
            <p:nvPr userDrawn="1"/>
          </p:nvGrpSpPr>
          <p:grpSpPr>
            <a:xfrm>
              <a:off x="103340" y="6597826"/>
              <a:ext cx="1182425" cy="183220"/>
              <a:chOff x="8426207" y="1337023"/>
              <a:chExt cx="2323293" cy="360000"/>
            </a:xfrm>
          </p:grpSpPr>
          <p:pic>
            <p:nvPicPr>
              <p:cNvPr id="13" name="Afbeelding 12">
                <a:extLst>
                  <a:ext uri="{FF2B5EF4-FFF2-40B4-BE49-F238E27FC236}">
                    <a16:creationId xmlns:a16="http://schemas.microsoft.com/office/drawing/2014/main" id="{F7512792-8657-4D9D-88DF-C8CF862CD82D}"/>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a:stretch/>
            </p:blipFill>
            <p:spPr>
              <a:xfrm>
                <a:off x="8426207" y="1337023"/>
                <a:ext cx="601328" cy="360000"/>
              </a:xfrm>
              <a:prstGeom prst="rect">
                <a:avLst/>
              </a:prstGeom>
            </p:spPr>
          </p:pic>
          <p:pic>
            <p:nvPicPr>
              <p:cNvPr id="15" name="Afbeelding 14">
                <a:extLst>
                  <a:ext uri="{FF2B5EF4-FFF2-40B4-BE49-F238E27FC236}">
                    <a16:creationId xmlns:a16="http://schemas.microsoft.com/office/drawing/2014/main" id="{BEC5797E-6C70-414D-91BE-B0EDF4E56017}"/>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0138362" y="1337023"/>
                <a:ext cx="611138" cy="360000"/>
              </a:xfrm>
              <a:prstGeom prst="rect">
                <a:avLst/>
              </a:prstGeom>
            </p:spPr>
          </p:pic>
        </p:grpSp>
        <p:pic>
          <p:nvPicPr>
            <p:cNvPr id="16" name="Afbeelding 15">
              <a:extLst>
                <a:ext uri="{FF2B5EF4-FFF2-40B4-BE49-F238E27FC236}">
                  <a16:creationId xmlns:a16="http://schemas.microsoft.com/office/drawing/2014/main" id="{39C84B01-8F88-4B7A-8F58-5B62FDB1A701}"/>
                </a:ext>
              </a:extLst>
            </p:cNvPr>
            <p:cNvPicPr>
              <a:picLocks noChangeAspect="1"/>
            </p:cNvPicPr>
            <p:nvPr userDrawn="1"/>
          </p:nvPicPr>
          <p:blipFill rotWithShape="1">
            <a:blip r:embed="rId4" cstate="screen">
              <a:extLst>
                <a:ext uri="{28A0092B-C50C-407E-A947-70E740481C1C}">
                  <a14:useLocalDpi xmlns:a14="http://schemas.microsoft.com/office/drawing/2010/main" val="0"/>
                </a:ext>
              </a:extLst>
            </a:blip>
            <a:srcRect t="18615" b="19339"/>
            <a:stretch/>
          </p:blipFill>
          <p:spPr>
            <a:xfrm>
              <a:off x="512294" y="6578937"/>
              <a:ext cx="356179" cy="220995"/>
            </a:xfrm>
            <a:prstGeom prst="rect">
              <a:avLst/>
            </a:prstGeom>
          </p:spPr>
        </p:pic>
      </p:grpSp>
      <p:sp>
        <p:nvSpPr>
          <p:cNvPr id="10" name="TextBox 3">
            <a:extLst>
              <a:ext uri="{FF2B5EF4-FFF2-40B4-BE49-F238E27FC236}">
                <a16:creationId xmlns:a16="http://schemas.microsoft.com/office/drawing/2014/main" id="{0A632DF3-7AA7-4404-A000-28703387A41E}"/>
              </a:ext>
            </a:extLst>
          </p:cNvPr>
          <p:cNvSpPr txBox="1"/>
          <p:nvPr userDrawn="1"/>
        </p:nvSpPr>
        <p:spPr>
          <a:xfrm>
            <a:off x="11660905" y="6535545"/>
            <a:ext cx="490391" cy="307777"/>
          </a:xfrm>
          <a:prstGeom prst="rect">
            <a:avLst/>
          </a:prstGeom>
          <a:noFill/>
        </p:spPr>
        <p:txBody>
          <a:bodyPr wrap="none" rtlCol="0">
            <a:spAutoFit/>
          </a:bodyPr>
          <a:lstStyle/>
          <a:p>
            <a:fld id="{A0D62B9C-1313-6240-B3A9-12C8D3C5854C}" type="slidenum">
              <a:rPr lang="en-US" sz="1400" smtClean="0"/>
              <a:t>‹#›</a:t>
            </a:fld>
            <a:endParaRPr lang="en-US" sz="1400" dirty="0"/>
          </a:p>
        </p:txBody>
      </p:sp>
      <p:sp>
        <p:nvSpPr>
          <p:cNvPr id="11" name="Rechthoek 9">
            <a:extLst>
              <a:ext uri="{FF2B5EF4-FFF2-40B4-BE49-F238E27FC236}">
                <a16:creationId xmlns:a16="http://schemas.microsoft.com/office/drawing/2014/main" id="{4AE7FB7C-E163-47A0-A7B8-373634EACE66}"/>
              </a:ext>
            </a:extLst>
          </p:cNvPr>
          <p:cNvSpPr/>
          <p:nvPr userDrawn="1"/>
        </p:nvSpPr>
        <p:spPr>
          <a:xfrm>
            <a:off x="0" y="1"/>
            <a:ext cx="12191999" cy="659130"/>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sz="2400" dirty="0"/>
          </a:p>
        </p:txBody>
      </p:sp>
      <p:sp>
        <p:nvSpPr>
          <p:cNvPr id="17" name="Ovaal 16">
            <a:extLst>
              <a:ext uri="{FF2B5EF4-FFF2-40B4-BE49-F238E27FC236}">
                <a16:creationId xmlns:a16="http://schemas.microsoft.com/office/drawing/2014/main" id="{8019360F-A79D-4356-B46F-EC3161D89B78}"/>
              </a:ext>
            </a:extLst>
          </p:cNvPr>
          <p:cNvSpPr/>
          <p:nvPr userDrawn="1"/>
        </p:nvSpPr>
        <p:spPr>
          <a:xfrm>
            <a:off x="98369" y="76954"/>
            <a:ext cx="509144" cy="5067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Graphic 18">
            <a:extLst>
              <a:ext uri="{FF2B5EF4-FFF2-40B4-BE49-F238E27FC236}">
                <a16:creationId xmlns:a16="http://schemas.microsoft.com/office/drawing/2014/main" id="{A4ACE417-EC0B-4CB4-8D26-F0F3544C2573}"/>
              </a:ext>
            </a:extLst>
          </p:cNvPr>
          <p:cNvPicPr>
            <a:picLocks noChangeAspect="1"/>
          </p:cNvPicPr>
          <p:nvPr userDrawn="1"/>
        </p:nvPicPr>
        <p:blipFill rotWithShape="1">
          <a:blip r:embed="rId5" cstate="screen">
            <a:extLst>
              <a:ext uri="{28A0092B-C50C-407E-A947-70E740481C1C}">
                <a14:useLocalDpi xmlns:a14="http://schemas.microsoft.com/office/drawing/2010/main" val="0"/>
              </a:ext>
              <a:ext uri="{96DAC541-7B7A-43D3-8B79-37D633B846F1}">
                <asvg:svgBlip xmlns:asvg="http://schemas.microsoft.com/office/drawing/2016/SVG/main" r:embed="rId6"/>
              </a:ext>
            </a:extLst>
          </a:blip>
          <a:srcRect l="-773" t="-304" r="191" b="-1528"/>
          <a:stretch/>
        </p:blipFill>
        <p:spPr>
          <a:xfrm>
            <a:off x="81986" y="76954"/>
            <a:ext cx="619076" cy="638157"/>
          </a:xfrm>
          <a:prstGeom prst="rect">
            <a:avLst/>
          </a:prstGeom>
        </p:spPr>
      </p:pic>
    </p:spTree>
    <p:extLst>
      <p:ext uri="{BB962C8B-B14F-4D97-AF65-F5344CB8AC3E}">
        <p14:creationId xmlns:p14="http://schemas.microsoft.com/office/powerpoint/2010/main" val="25866520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pSp>
        <p:nvGrpSpPr>
          <p:cNvPr id="3" name="Groep 2">
            <a:extLst>
              <a:ext uri="{FF2B5EF4-FFF2-40B4-BE49-F238E27FC236}">
                <a16:creationId xmlns:a16="http://schemas.microsoft.com/office/drawing/2014/main" id="{DDE84CCC-EC47-47B4-B343-C0178342DADE}"/>
              </a:ext>
            </a:extLst>
          </p:cNvPr>
          <p:cNvGrpSpPr/>
          <p:nvPr userDrawn="1"/>
        </p:nvGrpSpPr>
        <p:grpSpPr>
          <a:xfrm>
            <a:off x="103340" y="6578937"/>
            <a:ext cx="1182425" cy="220995"/>
            <a:chOff x="103340" y="6578937"/>
            <a:chExt cx="1182425" cy="220995"/>
          </a:xfrm>
        </p:grpSpPr>
        <p:grpSp>
          <p:nvGrpSpPr>
            <p:cNvPr id="12" name="Groep 11">
              <a:extLst>
                <a:ext uri="{FF2B5EF4-FFF2-40B4-BE49-F238E27FC236}">
                  <a16:creationId xmlns:a16="http://schemas.microsoft.com/office/drawing/2014/main" id="{A99A2495-8F68-4AB9-B9E9-37261505F1BF}"/>
                </a:ext>
              </a:extLst>
            </p:cNvPr>
            <p:cNvGrpSpPr/>
            <p:nvPr userDrawn="1"/>
          </p:nvGrpSpPr>
          <p:grpSpPr>
            <a:xfrm>
              <a:off x="103340" y="6597826"/>
              <a:ext cx="1182425" cy="183220"/>
              <a:chOff x="8426207" y="1337023"/>
              <a:chExt cx="2323293" cy="360000"/>
            </a:xfrm>
          </p:grpSpPr>
          <p:pic>
            <p:nvPicPr>
              <p:cNvPr id="13" name="Afbeelding 12">
                <a:extLst>
                  <a:ext uri="{FF2B5EF4-FFF2-40B4-BE49-F238E27FC236}">
                    <a16:creationId xmlns:a16="http://schemas.microsoft.com/office/drawing/2014/main" id="{F7512792-8657-4D9D-88DF-C8CF862CD82D}"/>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a:stretch/>
            </p:blipFill>
            <p:spPr>
              <a:xfrm>
                <a:off x="8426207" y="1337023"/>
                <a:ext cx="601328" cy="360000"/>
              </a:xfrm>
              <a:prstGeom prst="rect">
                <a:avLst/>
              </a:prstGeom>
            </p:spPr>
          </p:pic>
          <p:pic>
            <p:nvPicPr>
              <p:cNvPr id="15" name="Afbeelding 14">
                <a:extLst>
                  <a:ext uri="{FF2B5EF4-FFF2-40B4-BE49-F238E27FC236}">
                    <a16:creationId xmlns:a16="http://schemas.microsoft.com/office/drawing/2014/main" id="{BEC5797E-6C70-414D-91BE-B0EDF4E56017}"/>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0138362" y="1337023"/>
                <a:ext cx="611138" cy="360000"/>
              </a:xfrm>
              <a:prstGeom prst="rect">
                <a:avLst/>
              </a:prstGeom>
            </p:spPr>
          </p:pic>
        </p:grpSp>
        <p:pic>
          <p:nvPicPr>
            <p:cNvPr id="16" name="Afbeelding 15">
              <a:extLst>
                <a:ext uri="{FF2B5EF4-FFF2-40B4-BE49-F238E27FC236}">
                  <a16:creationId xmlns:a16="http://schemas.microsoft.com/office/drawing/2014/main" id="{39C84B01-8F88-4B7A-8F58-5B62FDB1A701}"/>
                </a:ext>
              </a:extLst>
            </p:cNvPr>
            <p:cNvPicPr>
              <a:picLocks noChangeAspect="1"/>
            </p:cNvPicPr>
            <p:nvPr userDrawn="1"/>
          </p:nvPicPr>
          <p:blipFill rotWithShape="1">
            <a:blip r:embed="rId4" cstate="screen">
              <a:extLst>
                <a:ext uri="{28A0092B-C50C-407E-A947-70E740481C1C}">
                  <a14:useLocalDpi xmlns:a14="http://schemas.microsoft.com/office/drawing/2010/main" val="0"/>
                </a:ext>
              </a:extLst>
            </a:blip>
            <a:srcRect t="18615" b="19339"/>
            <a:stretch/>
          </p:blipFill>
          <p:spPr>
            <a:xfrm>
              <a:off x="512294" y="6578937"/>
              <a:ext cx="356179" cy="220995"/>
            </a:xfrm>
            <a:prstGeom prst="rect">
              <a:avLst/>
            </a:prstGeom>
          </p:spPr>
        </p:pic>
      </p:grpSp>
      <p:sp>
        <p:nvSpPr>
          <p:cNvPr id="11" name="TextBox 3">
            <a:extLst>
              <a:ext uri="{FF2B5EF4-FFF2-40B4-BE49-F238E27FC236}">
                <a16:creationId xmlns:a16="http://schemas.microsoft.com/office/drawing/2014/main" id="{CF82147A-F310-4F08-A322-4712DFB05CAC}"/>
              </a:ext>
            </a:extLst>
          </p:cNvPr>
          <p:cNvSpPr txBox="1"/>
          <p:nvPr userDrawn="1"/>
        </p:nvSpPr>
        <p:spPr>
          <a:xfrm>
            <a:off x="11660905" y="6535545"/>
            <a:ext cx="490391" cy="307777"/>
          </a:xfrm>
          <a:prstGeom prst="rect">
            <a:avLst/>
          </a:prstGeom>
          <a:noFill/>
        </p:spPr>
        <p:txBody>
          <a:bodyPr wrap="none" rtlCol="0">
            <a:spAutoFit/>
          </a:bodyPr>
          <a:lstStyle/>
          <a:p>
            <a:fld id="{A0D62B9C-1313-6240-B3A9-12C8D3C5854C}" type="slidenum">
              <a:rPr lang="en-US" sz="1400" smtClean="0"/>
              <a:t>‹#›</a:t>
            </a:fld>
            <a:endParaRPr lang="en-US" sz="1400" dirty="0"/>
          </a:p>
        </p:txBody>
      </p:sp>
      <p:sp>
        <p:nvSpPr>
          <p:cNvPr id="18" name="Rechthoek 9">
            <a:extLst>
              <a:ext uri="{FF2B5EF4-FFF2-40B4-BE49-F238E27FC236}">
                <a16:creationId xmlns:a16="http://schemas.microsoft.com/office/drawing/2014/main" id="{FDCB7EAC-6124-4EAA-8359-CBA1FC66C05F}"/>
              </a:ext>
            </a:extLst>
          </p:cNvPr>
          <p:cNvSpPr/>
          <p:nvPr userDrawn="1"/>
        </p:nvSpPr>
        <p:spPr>
          <a:xfrm>
            <a:off x="0" y="1"/>
            <a:ext cx="12191999" cy="659130"/>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sz="2400" dirty="0"/>
          </a:p>
        </p:txBody>
      </p:sp>
      <p:sp>
        <p:nvSpPr>
          <p:cNvPr id="19" name="Ovaal 18">
            <a:extLst>
              <a:ext uri="{FF2B5EF4-FFF2-40B4-BE49-F238E27FC236}">
                <a16:creationId xmlns:a16="http://schemas.microsoft.com/office/drawing/2014/main" id="{3F60A0B3-33D5-4C1D-916A-291659662A56}"/>
              </a:ext>
            </a:extLst>
          </p:cNvPr>
          <p:cNvSpPr/>
          <p:nvPr userDrawn="1"/>
        </p:nvSpPr>
        <p:spPr>
          <a:xfrm>
            <a:off x="98369" y="76954"/>
            <a:ext cx="509144" cy="5067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itel 1">
            <a:extLst>
              <a:ext uri="{FF2B5EF4-FFF2-40B4-BE49-F238E27FC236}">
                <a16:creationId xmlns:a16="http://schemas.microsoft.com/office/drawing/2014/main" id="{04CED64B-379A-440B-8CEC-EA945584F15C}"/>
              </a:ext>
            </a:extLst>
          </p:cNvPr>
          <p:cNvSpPr>
            <a:spLocks noGrp="1"/>
          </p:cNvSpPr>
          <p:nvPr>
            <p:ph type="title"/>
          </p:nvPr>
        </p:nvSpPr>
        <p:spPr>
          <a:xfrm>
            <a:off x="783048" y="0"/>
            <a:ext cx="11408952" cy="659130"/>
          </a:xfrm>
          <a:prstGeom prst="rect">
            <a:avLst/>
          </a:prstGeom>
        </p:spPr>
        <p:txBody>
          <a:bodyPr anchor="ctr"/>
          <a:lstStyle>
            <a:lvl1pPr>
              <a:defRPr sz="3600" b="1" cap="small" baseline="0">
                <a:solidFill>
                  <a:schemeClr val="accent2"/>
                </a:solidFill>
                <a:latin typeface="Calibri" panose="020F0502020204030204" pitchFamily="34" charset="0"/>
                <a:cs typeface="Calibri" panose="020F0502020204030204" pitchFamily="34" charset="0"/>
              </a:defRPr>
            </a:lvl1pPr>
          </a:lstStyle>
          <a:p>
            <a:r>
              <a:rPr lang="en-US" noProof="0"/>
              <a:t>Click to edit Master title style</a:t>
            </a:r>
            <a:endParaRPr lang="en-GB" noProof="0"/>
          </a:p>
        </p:txBody>
      </p:sp>
      <p:pic>
        <p:nvPicPr>
          <p:cNvPr id="21" name="Graphic 20">
            <a:extLst>
              <a:ext uri="{FF2B5EF4-FFF2-40B4-BE49-F238E27FC236}">
                <a16:creationId xmlns:a16="http://schemas.microsoft.com/office/drawing/2014/main" id="{1E980F08-4AEA-477F-852F-33E1F7E8C7EA}"/>
              </a:ext>
            </a:extLst>
          </p:cNvPr>
          <p:cNvPicPr>
            <a:picLocks noChangeAspect="1"/>
          </p:cNvPicPr>
          <p:nvPr userDrawn="1"/>
        </p:nvPicPr>
        <p:blipFill rotWithShape="1">
          <a:blip r:embed="rId5" cstate="screen">
            <a:extLst>
              <a:ext uri="{28A0092B-C50C-407E-A947-70E740481C1C}">
                <a14:useLocalDpi xmlns:a14="http://schemas.microsoft.com/office/drawing/2010/main" val="0"/>
              </a:ext>
              <a:ext uri="{96DAC541-7B7A-43D3-8B79-37D633B846F1}">
                <asvg:svgBlip xmlns:asvg="http://schemas.microsoft.com/office/drawing/2016/SVG/main" r:embed="rId6"/>
              </a:ext>
            </a:extLst>
          </a:blip>
          <a:srcRect l="-773" t="-304" r="191" b="-1528"/>
          <a:stretch/>
        </p:blipFill>
        <p:spPr>
          <a:xfrm>
            <a:off x="81986" y="76954"/>
            <a:ext cx="619076" cy="638157"/>
          </a:xfrm>
          <a:prstGeom prst="rect">
            <a:avLst/>
          </a:prstGeom>
        </p:spPr>
      </p:pic>
    </p:spTree>
    <p:extLst>
      <p:ext uri="{BB962C8B-B14F-4D97-AF65-F5344CB8AC3E}">
        <p14:creationId xmlns:p14="http://schemas.microsoft.com/office/powerpoint/2010/main" val="1999342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object">
    <p:spTree>
      <p:nvGrpSpPr>
        <p:cNvPr id="1" name=""/>
        <p:cNvGrpSpPr/>
        <p:nvPr/>
      </p:nvGrpSpPr>
      <p:grpSpPr>
        <a:xfrm>
          <a:off x="0" y="0"/>
          <a:ext cx="0" cy="0"/>
          <a:chOff x="0" y="0"/>
          <a:chExt cx="0" cy="0"/>
        </a:xfrm>
      </p:grpSpPr>
      <p:sp>
        <p:nvSpPr>
          <p:cNvPr id="14" name="Rechthoek 9">
            <a:extLst>
              <a:ext uri="{FF2B5EF4-FFF2-40B4-BE49-F238E27FC236}">
                <a16:creationId xmlns:a16="http://schemas.microsoft.com/office/drawing/2014/main" id="{F95C1061-64D9-4E4A-BEB2-349B77D196FC}"/>
              </a:ext>
            </a:extLst>
          </p:cNvPr>
          <p:cNvSpPr/>
          <p:nvPr userDrawn="1"/>
        </p:nvSpPr>
        <p:spPr>
          <a:xfrm>
            <a:off x="0" y="1"/>
            <a:ext cx="12191999" cy="659130"/>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sz="2400" dirty="0"/>
          </a:p>
        </p:txBody>
      </p:sp>
      <p:sp>
        <p:nvSpPr>
          <p:cNvPr id="5" name="Ovaal 4">
            <a:extLst>
              <a:ext uri="{FF2B5EF4-FFF2-40B4-BE49-F238E27FC236}">
                <a16:creationId xmlns:a16="http://schemas.microsoft.com/office/drawing/2014/main" id="{17B80726-3DF2-482C-991A-97D6D9E8430F}"/>
              </a:ext>
            </a:extLst>
          </p:cNvPr>
          <p:cNvSpPr/>
          <p:nvPr userDrawn="1"/>
        </p:nvSpPr>
        <p:spPr>
          <a:xfrm>
            <a:off x="98369" y="76954"/>
            <a:ext cx="509144" cy="5067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el 1">
            <a:extLst>
              <a:ext uri="{FF2B5EF4-FFF2-40B4-BE49-F238E27FC236}">
                <a16:creationId xmlns:a16="http://schemas.microsoft.com/office/drawing/2014/main" id="{487BD0D8-3CA7-4C8D-8A26-1752BFB06BA9}"/>
              </a:ext>
            </a:extLst>
          </p:cNvPr>
          <p:cNvSpPr>
            <a:spLocks noGrp="1"/>
          </p:cNvSpPr>
          <p:nvPr>
            <p:ph type="title"/>
          </p:nvPr>
        </p:nvSpPr>
        <p:spPr>
          <a:xfrm>
            <a:off x="783048" y="0"/>
            <a:ext cx="11408952" cy="659130"/>
          </a:xfrm>
          <a:prstGeom prst="rect">
            <a:avLst/>
          </a:prstGeom>
        </p:spPr>
        <p:txBody>
          <a:bodyPr anchor="ctr"/>
          <a:lstStyle>
            <a:lvl1pPr>
              <a:defRPr sz="3600" b="1" cap="small" baseline="0">
                <a:solidFill>
                  <a:schemeClr val="accent2"/>
                </a:solidFill>
                <a:latin typeface="Calibri" panose="020F0502020204030204" pitchFamily="34" charset="0"/>
                <a:cs typeface="Calibri" panose="020F0502020204030204" pitchFamily="34" charset="0"/>
              </a:defRPr>
            </a:lvl1pPr>
          </a:lstStyle>
          <a:p>
            <a:r>
              <a:rPr lang="en-US" noProof="0"/>
              <a:t>Click to edit Master title style</a:t>
            </a:r>
            <a:endParaRPr lang="en-GB" noProof="0"/>
          </a:p>
        </p:txBody>
      </p:sp>
      <p:grpSp>
        <p:nvGrpSpPr>
          <p:cNvPr id="3" name="Groep 2">
            <a:extLst>
              <a:ext uri="{FF2B5EF4-FFF2-40B4-BE49-F238E27FC236}">
                <a16:creationId xmlns:a16="http://schemas.microsoft.com/office/drawing/2014/main" id="{DDE84CCC-EC47-47B4-B343-C0178342DADE}"/>
              </a:ext>
            </a:extLst>
          </p:cNvPr>
          <p:cNvGrpSpPr/>
          <p:nvPr userDrawn="1"/>
        </p:nvGrpSpPr>
        <p:grpSpPr>
          <a:xfrm>
            <a:off x="103340" y="6578937"/>
            <a:ext cx="1182425" cy="220995"/>
            <a:chOff x="103340" y="6578937"/>
            <a:chExt cx="1182425" cy="220995"/>
          </a:xfrm>
        </p:grpSpPr>
        <p:grpSp>
          <p:nvGrpSpPr>
            <p:cNvPr id="12" name="Groep 11">
              <a:extLst>
                <a:ext uri="{FF2B5EF4-FFF2-40B4-BE49-F238E27FC236}">
                  <a16:creationId xmlns:a16="http://schemas.microsoft.com/office/drawing/2014/main" id="{A99A2495-8F68-4AB9-B9E9-37261505F1BF}"/>
                </a:ext>
              </a:extLst>
            </p:cNvPr>
            <p:cNvGrpSpPr/>
            <p:nvPr userDrawn="1"/>
          </p:nvGrpSpPr>
          <p:grpSpPr>
            <a:xfrm>
              <a:off x="103340" y="6597826"/>
              <a:ext cx="1182425" cy="183220"/>
              <a:chOff x="8426207" y="1337023"/>
              <a:chExt cx="2323293" cy="360000"/>
            </a:xfrm>
          </p:grpSpPr>
          <p:pic>
            <p:nvPicPr>
              <p:cNvPr id="13" name="Afbeelding 12">
                <a:extLst>
                  <a:ext uri="{FF2B5EF4-FFF2-40B4-BE49-F238E27FC236}">
                    <a16:creationId xmlns:a16="http://schemas.microsoft.com/office/drawing/2014/main" id="{F7512792-8657-4D9D-88DF-C8CF862CD82D}"/>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a:stretch/>
            </p:blipFill>
            <p:spPr>
              <a:xfrm>
                <a:off x="8426207" y="1337023"/>
                <a:ext cx="601328" cy="360000"/>
              </a:xfrm>
              <a:prstGeom prst="rect">
                <a:avLst/>
              </a:prstGeom>
            </p:spPr>
          </p:pic>
          <p:pic>
            <p:nvPicPr>
              <p:cNvPr id="15" name="Afbeelding 14">
                <a:extLst>
                  <a:ext uri="{FF2B5EF4-FFF2-40B4-BE49-F238E27FC236}">
                    <a16:creationId xmlns:a16="http://schemas.microsoft.com/office/drawing/2014/main" id="{BEC5797E-6C70-414D-91BE-B0EDF4E56017}"/>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0138362" y="1337023"/>
                <a:ext cx="611138" cy="360000"/>
              </a:xfrm>
              <a:prstGeom prst="rect">
                <a:avLst/>
              </a:prstGeom>
            </p:spPr>
          </p:pic>
        </p:grpSp>
        <p:pic>
          <p:nvPicPr>
            <p:cNvPr id="16" name="Afbeelding 15">
              <a:extLst>
                <a:ext uri="{FF2B5EF4-FFF2-40B4-BE49-F238E27FC236}">
                  <a16:creationId xmlns:a16="http://schemas.microsoft.com/office/drawing/2014/main" id="{39C84B01-8F88-4B7A-8F58-5B62FDB1A701}"/>
                </a:ext>
              </a:extLst>
            </p:cNvPr>
            <p:cNvPicPr>
              <a:picLocks noChangeAspect="1"/>
            </p:cNvPicPr>
            <p:nvPr userDrawn="1"/>
          </p:nvPicPr>
          <p:blipFill rotWithShape="1">
            <a:blip r:embed="rId4" cstate="screen">
              <a:extLst>
                <a:ext uri="{28A0092B-C50C-407E-A947-70E740481C1C}">
                  <a14:useLocalDpi xmlns:a14="http://schemas.microsoft.com/office/drawing/2010/main" val="0"/>
                </a:ext>
              </a:extLst>
            </a:blip>
            <a:srcRect t="18615" b="19339"/>
            <a:stretch/>
          </p:blipFill>
          <p:spPr>
            <a:xfrm>
              <a:off x="512294" y="6578937"/>
              <a:ext cx="356179" cy="220995"/>
            </a:xfrm>
            <a:prstGeom prst="rect">
              <a:avLst/>
            </a:prstGeom>
          </p:spPr>
        </p:pic>
      </p:grpSp>
      <p:sp>
        <p:nvSpPr>
          <p:cNvPr id="4" name="TextBox 3">
            <a:extLst>
              <a:ext uri="{FF2B5EF4-FFF2-40B4-BE49-F238E27FC236}">
                <a16:creationId xmlns:a16="http://schemas.microsoft.com/office/drawing/2014/main" id="{996D8D11-F353-1644-9F6F-2F0BE03ECA94}"/>
              </a:ext>
            </a:extLst>
          </p:cNvPr>
          <p:cNvSpPr txBox="1"/>
          <p:nvPr userDrawn="1"/>
        </p:nvSpPr>
        <p:spPr>
          <a:xfrm>
            <a:off x="11660905" y="6535545"/>
            <a:ext cx="490391" cy="307777"/>
          </a:xfrm>
          <a:prstGeom prst="rect">
            <a:avLst/>
          </a:prstGeom>
          <a:noFill/>
        </p:spPr>
        <p:txBody>
          <a:bodyPr wrap="none" rtlCol="0">
            <a:spAutoFit/>
          </a:bodyPr>
          <a:lstStyle/>
          <a:p>
            <a:fld id="{A0D62B9C-1313-6240-B3A9-12C8D3C5854C}" type="slidenum">
              <a:rPr lang="en-US" sz="1400" smtClean="0"/>
              <a:t>‹#›</a:t>
            </a:fld>
            <a:endParaRPr lang="en-US" sz="1400" dirty="0"/>
          </a:p>
        </p:txBody>
      </p:sp>
      <p:sp>
        <p:nvSpPr>
          <p:cNvPr id="19" name="Content Placeholder 2">
            <a:extLst>
              <a:ext uri="{FF2B5EF4-FFF2-40B4-BE49-F238E27FC236}">
                <a16:creationId xmlns:a16="http://schemas.microsoft.com/office/drawing/2014/main" id="{51968962-4102-1841-BBEE-88E05FE72C2F}"/>
              </a:ext>
            </a:extLst>
          </p:cNvPr>
          <p:cNvSpPr>
            <a:spLocks noGrp="1"/>
          </p:cNvSpPr>
          <p:nvPr>
            <p:ph idx="10"/>
          </p:nvPr>
        </p:nvSpPr>
        <p:spPr>
          <a:xfrm>
            <a:off x="434801" y="1137272"/>
            <a:ext cx="11180936" cy="4906963"/>
          </a:xfrm>
        </p:spPr>
        <p:txBody>
          <a:bodyPr/>
          <a:lstStyle>
            <a:lvl5pPr>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pic>
        <p:nvPicPr>
          <p:cNvPr id="17" name="Graphic 16">
            <a:extLst>
              <a:ext uri="{FF2B5EF4-FFF2-40B4-BE49-F238E27FC236}">
                <a16:creationId xmlns:a16="http://schemas.microsoft.com/office/drawing/2014/main" id="{193D2251-DA7C-4B35-BF44-219C7C8CCDB2}"/>
              </a:ext>
            </a:extLst>
          </p:cNvPr>
          <p:cNvPicPr>
            <a:picLocks noChangeAspect="1"/>
          </p:cNvPicPr>
          <p:nvPr userDrawn="1"/>
        </p:nvPicPr>
        <p:blipFill rotWithShape="1">
          <a:blip r:embed="rId5" cstate="screen">
            <a:extLst>
              <a:ext uri="{28A0092B-C50C-407E-A947-70E740481C1C}">
                <a14:useLocalDpi xmlns:a14="http://schemas.microsoft.com/office/drawing/2010/main" val="0"/>
              </a:ext>
              <a:ext uri="{96DAC541-7B7A-43D3-8B79-37D633B846F1}">
                <asvg:svgBlip xmlns:asvg="http://schemas.microsoft.com/office/drawing/2016/SVG/main" r:embed="rId6"/>
              </a:ext>
            </a:extLst>
          </a:blip>
          <a:srcRect l="-773" t="-304" r="191" b="-1528"/>
          <a:stretch/>
        </p:blipFill>
        <p:spPr>
          <a:xfrm>
            <a:off x="81986" y="76954"/>
            <a:ext cx="619076" cy="638157"/>
          </a:xfrm>
          <a:prstGeom prst="rect">
            <a:avLst/>
          </a:prstGeom>
        </p:spPr>
      </p:pic>
    </p:spTree>
    <p:extLst>
      <p:ext uri="{BB962C8B-B14F-4D97-AF65-F5344CB8AC3E}">
        <p14:creationId xmlns:p14="http://schemas.microsoft.com/office/powerpoint/2010/main" val="26154686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objects">
    <p:spTree>
      <p:nvGrpSpPr>
        <p:cNvPr id="1" name=""/>
        <p:cNvGrpSpPr/>
        <p:nvPr/>
      </p:nvGrpSpPr>
      <p:grpSpPr>
        <a:xfrm>
          <a:off x="0" y="0"/>
          <a:ext cx="0" cy="0"/>
          <a:chOff x="0" y="0"/>
          <a:chExt cx="0" cy="0"/>
        </a:xfrm>
      </p:grpSpPr>
      <p:grpSp>
        <p:nvGrpSpPr>
          <p:cNvPr id="3" name="Groep 2">
            <a:extLst>
              <a:ext uri="{FF2B5EF4-FFF2-40B4-BE49-F238E27FC236}">
                <a16:creationId xmlns:a16="http://schemas.microsoft.com/office/drawing/2014/main" id="{DDE84CCC-EC47-47B4-B343-C0178342DADE}"/>
              </a:ext>
            </a:extLst>
          </p:cNvPr>
          <p:cNvGrpSpPr/>
          <p:nvPr userDrawn="1"/>
        </p:nvGrpSpPr>
        <p:grpSpPr>
          <a:xfrm>
            <a:off x="103340" y="6578937"/>
            <a:ext cx="1182425" cy="220995"/>
            <a:chOff x="103340" y="6578937"/>
            <a:chExt cx="1182425" cy="220995"/>
          </a:xfrm>
        </p:grpSpPr>
        <p:grpSp>
          <p:nvGrpSpPr>
            <p:cNvPr id="12" name="Groep 11">
              <a:extLst>
                <a:ext uri="{FF2B5EF4-FFF2-40B4-BE49-F238E27FC236}">
                  <a16:creationId xmlns:a16="http://schemas.microsoft.com/office/drawing/2014/main" id="{A99A2495-8F68-4AB9-B9E9-37261505F1BF}"/>
                </a:ext>
              </a:extLst>
            </p:cNvPr>
            <p:cNvGrpSpPr/>
            <p:nvPr userDrawn="1"/>
          </p:nvGrpSpPr>
          <p:grpSpPr>
            <a:xfrm>
              <a:off x="103340" y="6597826"/>
              <a:ext cx="1182425" cy="183220"/>
              <a:chOff x="8426207" y="1337023"/>
              <a:chExt cx="2323293" cy="360000"/>
            </a:xfrm>
          </p:grpSpPr>
          <p:pic>
            <p:nvPicPr>
              <p:cNvPr id="13" name="Afbeelding 12">
                <a:extLst>
                  <a:ext uri="{FF2B5EF4-FFF2-40B4-BE49-F238E27FC236}">
                    <a16:creationId xmlns:a16="http://schemas.microsoft.com/office/drawing/2014/main" id="{F7512792-8657-4D9D-88DF-C8CF862CD82D}"/>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a:stretch/>
            </p:blipFill>
            <p:spPr>
              <a:xfrm>
                <a:off x="8426207" y="1337023"/>
                <a:ext cx="601328" cy="360000"/>
              </a:xfrm>
              <a:prstGeom prst="rect">
                <a:avLst/>
              </a:prstGeom>
            </p:spPr>
          </p:pic>
          <p:pic>
            <p:nvPicPr>
              <p:cNvPr id="15" name="Afbeelding 14">
                <a:extLst>
                  <a:ext uri="{FF2B5EF4-FFF2-40B4-BE49-F238E27FC236}">
                    <a16:creationId xmlns:a16="http://schemas.microsoft.com/office/drawing/2014/main" id="{BEC5797E-6C70-414D-91BE-B0EDF4E56017}"/>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0138362" y="1337023"/>
                <a:ext cx="611138" cy="360000"/>
              </a:xfrm>
              <a:prstGeom prst="rect">
                <a:avLst/>
              </a:prstGeom>
            </p:spPr>
          </p:pic>
        </p:grpSp>
        <p:pic>
          <p:nvPicPr>
            <p:cNvPr id="16" name="Afbeelding 15">
              <a:extLst>
                <a:ext uri="{FF2B5EF4-FFF2-40B4-BE49-F238E27FC236}">
                  <a16:creationId xmlns:a16="http://schemas.microsoft.com/office/drawing/2014/main" id="{39C84B01-8F88-4B7A-8F58-5B62FDB1A701}"/>
                </a:ext>
              </a:extLst>
            </p:cNvPr>
            <p:cNvPicPr>
              <a:picLocks noChangeAspect="1"/>
            </p:cNvPicPr>
            <p:nvPr userDrawn="1"/>
          </p:nvPicPr>
          <p:blipFill rotWithShape="1">
            <a:blip r:embed="rId4" cstate="screen">
              <a:extLst>
                <a:ext uri="{28A0092B-C50C-407E-A947-70E740481C1C}">
                  <a14:useLocalDpi xmlns:a14="http://schemas.microsoft.com/office/drawing/2010/main" val="0"/>
                </a:ext>
              </a:extLst>
            </a:blip>
            <a:srcRect t="18615" b="19339"/>
            <a:stretch/>
          </p:blipFill>
          <p:spPr>
            <a:xfrm>
              <a:off x="512294" y="6578937"/>
              <a:ext cx="356179" cy="220995"/>
            </a:xfrm>
            <a:prstGeom prst="rect">
              <a:avLst/>
            </a:prstGeom>
          </p:spPr>
        </p:pic>
      </p:grpSp>
      <p:sp>
        <p:nvSpPr>
          <p:cNvPr id="17" name="Content Placeholder 2">
            <a:extLst>
              <a:ext uri="{FF2B5EF4-FFF2-40B4-BE49-F238E27FC236}">
                <a16:creationId xmlns:a16="http://schemas.microsoft.com/office/drawing/2014/main" id="{6E44B679-5C31-5D44-83CA-8C998805E91F}"/>
              </a:ext>
            </a:extLst>
          </p:cNvPr>
          <p:cNvSpPr>
            <a:spLocks noGrp="1"/>
          </p:cNvSpPr>
          <p:nvPr>
            <p:ph sz="half" idx="10"/>
          </p:nvPr>
        </p:nvSpPr>
        <p:spPr>
          <a:xfrm>
            <a:off x="5973532" y="1093190"/>
            <a:ext cx="5103315" cy="511684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19" name="Content Placeholder 2">
            <a:extLst>
              <a:ext uri="{FF2B5EF4-FFF2-40B4-BE49-F238E27FC236}">
                <a16:creationId xmlns:a16="http://schemas.microsoft.com/office/drawing/2014/main" id="{7ED0E79C-F69E-3E4F-A509-4E0B45A11291}"/>
              </a:ext>
            </a:extLst>
          </p:cNvPr>
          <p:cNvSpPr>
            <a:spLocks noGrp="1"/>
          </p:cNvSpPr>
          <p:nvPr>
            <p:ph sz="half" idx="12"/>
          </p:nvPr>
        </p:nvSpPr>
        <p:spPr>
          <a:xfrm>
            <a:off x="424880" y="1093191"/>
            <a:ext cx="5038443" cy="511684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18" name="TextBox 3">
            <a:extLst>
              <a:ext uri="{FF2B5EF4-FFF2-40B4-BE49-F238E27FC236}">
                <a16:creationId xmlns:a16="http://schemas.microsoft.com/office/drawing/2014/main" id="{E27951EB-ACF7-429F-9EAD-CF194AA4ADBF}"/>
              </a:ext>
            </a:extLst>
          </p:cNvPr>
          <p:cNvSpPr txBox="1"/>
          <p:nvPr userDrawn="1"/>
        </p:nvSpPr>
        <p:spPr>
          <a:xfrm>
            <a:off x="11660905" y="6535545"/>
            <a:ext cx="490391" cy="307777"/>
          </a:xfrm>
          <a:prstGeom prst="rect">
            <a:avLst/>
          </a:prstGeom>
          <a:noFill/>
        </p:spPr>
        <p:txBody>
          <a:bodyPr wrap="none" rtlCol="0">
            <a:spAutoFit/>
          </a:bodyPr>
          <a:lstStyle/>
          <a:p>
            <a:fld id="{A0D62B9C-1313-6240-B3A9-12C8D3C5854C}" type="slidenum">
              <a:rPr lang="en-US" sz="1400" smtClean="0"/>
              <a:t>‹#›</a:t>
            </a:fld>
            <a:endParaRPr lang="en-US" sz="1400" dirty="0"/>
          </a:p>
        </p:txBody>
      </p:sp>
      <p:sp>
        <p:nvSpPr>
          <p:cNvPr id="20" name="Rechthoek 9">
            <a:extLst>
              <a:ext uri="{FF2B5EF4-FFF2-40B4-BE49-F238E27FC236}">
                <a16:creationId xmlns:a16="http://schemas.microsoft.com/office/drawing/2014/main" id="{778D9F52-007D-4038-86CF-48A5BC1144CD}"/>
              </a:ext>
            </a:extLst>
          </p:cNvPr>
          <p:cNvSpPr/>
          <p:nvPr userDrawn="1"/>
        </p:nvSpPr>
        <p:spPr>
          <a:xfrm>
            <a:off x="0" y="1"/>
            <a:ext cx="12191999" cy="659130"/>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sz="2400" dirty="0"/>
          </a:p>
        </p:txBody>
      </p:sp>
      <p:sp>
        <p:nvSpPr>
          <p:cNvPr id="21" name="Ovaal 20">
            <a:extLst>
              <a:ext uri="{FF2B5EF4-FFF2-40B4-BE49-F238E27FC236}">
                <a16:creationId xmlns:a16="http://schemas.microsoft.com/office/drawing/2014/main" id="{02EB3EEA-CC2D-429E-A0AA-31421082FDFA}"/>
              </a:ext>
            </a:extLst>
          </p:cNvPr>
          <p:cNvSpPr/>
          <p:nvPr userDrawn="1"/>
        </p:nvSpPr>
        <p:spPr>
          <a:xfrm>
            <a:off x="98369" y="76954"/>
            <a:ext cx="509144" cy="5067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itel 1">
            <a:extLst>
              <a:ext uri="{FF2B5EF4-FFF2-40B4-BE49-F238E27FC236}">
                <a16:creationId xmlns:a16="http://schemas.microsoft.com/office/drawing/2014/main" id="{3E16B8AC-2586-44A6-971E-5514201D5011}"/>
              </a:ext>
            </a:extLst>
          </p:cNvPr>
          <p:cNvSpPr>
            <a:spLocks noGrp="1"/>
          </p:cNvSpPr>
          <p:nvPr>
            <p:ph type="title"/>
          </p:nvPr>
        </p:nvSpPr>
        <p:spPr>
          <a:xfrm>
            <a:off x="783048" y="0"/>
            <a:ext cx="11408952" cy="659130"/>
          </a:xfrm>
          <a:prstGeom prst="rect">
            <a:avLst/>
          </a:prstGeom>
        </p:spPr>
        <p:txBody>
          <a:bodyPr anchor="ctr"/>
          <a:lstStyle>
            <a:lvl1pPr>
              <a:defRPr sz="3600" b="1" cap="small" baseline="0">
                <a:solidFill>
                  <a:schemeClr val="accent2"/>
                </a:solidFill>
                <a:latin typeface="Calibri" panose="020F0502020204030204" pitchFamily="34" charset="0"/>
                <a:cs typeface="Calibri" panose="020F0502020204030204" pitchFamily="34" charset="0"/>
              </a:defRPr>
            </a:lvl1pPr>
          </a:lstStyle>
          <a:p>
            <a:r>
              <a:rPr lang="en-US" noProof="0"/>
              <a:t>Click to edit Master title style</a:t>
            </a:r>
            <a:endParaRPr lang="en-GB" noProof="0"/>
          </a:p>
        </p:txBody>
      </p:sp>
      <p:pic>
        <p:nvPicPr>
          <p:cNvPr id="23" name="Graphic 22">
            <a:extLst>
              <a:ext uri="{FF2B5EF4-FFF2-40B4-BE49-F238E27FC236}">
                <a16:creationId xmlns:a16="http://schemas.microsoft.com/office/drawing/2014/main" id="{A5220020-D82C-49D6-A5E7-CD4E87C46AB8}"/>
              </a:ext>
            </a:extLst>
          </p:cNvPr>
          <p:cNvPicPr>
            <a:picLocks noChangeAspect="1"/>
          </p:cNvPicPr>
          <p:nvPr userDrawn="1"/>
        </p:nvPicPr>
        <p:blipFill rotWithShape="1">
          <a:blip r:embed="rId5" cstate="screen">
            <a:extLst>
              <a:ext uri="{28A0092B-C50C-407E-A947-70E740481C1C}">
                <a14:useLocalDpi xmlns:a14="http://schemas.microsoft.com/office/drawing/2010/main" val="0"/>
              </a:ext>
              <a:ext uri="{96DAC541-7B7A-43D3-8B79-37D633B846F1}">
                <asvg:svgBlip xmlns:asvg="http://schemas.microsoft.com/office/drawing/2016/SVG/main" r:embed="rId6"/>
              </a:ext>
            </a:extLst>
          </a:blip>
          <a:srcRect l="-773" t="-304" r="191" b="-1528"/>
          <a:stretch/>
        </p:blipFill>
        <p:spPr>
          <a:xfrm>
            <a:off x="81986" y="76954"/>
            <a:ext cx="619076" cy="638157"/>
          </a:xfrm>
          <a:prstGeom prst="rect">
            <a:avLst/>
          </a:prstGeom>
        </p:spPr>
      </p:pic>
    </p:spTree>
    <p:extLst>
      <p:ext uri="{BB962C8B-B14F-4D97-AF65-F5344CB8AC3E}">
        <p14:creationId xmlns:p14="http://schemas.microsoft.com/office/powerpoint/2010/main" val="38129718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0" name="Content Placeholder 3">
            <a:extLst>
              <a:ext uri="{FF2B5EF4-FFF2-40B4-BE49-F238E27FC236}">
                <a16:creationId xmlns:a16="http://schemas.microsoft.com/office/drawing/2014/main" id="{2B769C98-1A5D-514D-8B36-4BC779325200}"/>
              </a:ext>
            </a:extLst>
          </p:cNvPr>
          <p:cNvSpPr>
            <a:spLocks noGrp="1"/>
          </p:cNvSpPr>
          <p:nvPr>
            <p:ph sz="half" idx="2"/>
          </p:nvPr>
        </p:nvSpPr>
        <p:spPr>
          <a:xfrm>
            <a:off x="424880" y="1564111"/>
            <a:ext cx="5039140" cy="475269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22" name="Content Placeholder 3">
            <a:extLst>
              <a:ext uri="{FF2B5EF4-FFF2-40B4-BE49-F238E27FC236}">
                <a16:creationId xmlns:a16="http://schemas.microsoft.com/office/drawing/2014/main" id="{D357D307-A080-DC49-B4D3-D2BE99B46252}"/>
              </a:ext>
            </a:extLst>
          </p:cNvPr>
          <p:cNvSpPr>
            <a:spLocks noGrp="1"/>
          </p:cNvSpPr>
          <p:nvPr>
            <p:ph sz="half" idx="11"/>
          </p:nvPr>
        </p:nvSpPr>
        <p:spPr>
          <a:xfrm>
            <a:off x="5944411" y="1564111"/>
            <a:ext cx="5039140" cy="475269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grpSp>
        <p:nvGrpSpPr>
          <p:cNvPr id="3" name="Groep 2">
            <a:extLst>
              <a:ext uri="{FF2B5EF4-FFF2-40B4-BE49-F238E27FC236}">
                <a16:creationId xmlns:a16="http://schemas.microsoft.com/office/drawing/2014/main" id="{DDE84CCC-EC47-47B4-B343-C0178342DADE}"/>
              </a:ext>
            </a:extLst>
          </p:cNvPr>
          <p:cNvGrpSpPr/>
          <p:nvPr userDrawn="1"/>
        </p:nvGrpSpPr>
        <p:grpSpPr>
          <a:xfrm>
            <a:off x="103340" y="6578937"/>
            <a:ext cx="1182425" cy="220995"/>
            <a:chOff x="103340" y="6578937"/>
            <a:chExt cx="1182425" cy="220995"/>
          </a:xfrm>
        </p:grpSpPr>
        <p:grpSp>
          <p:nvGrpSpPr>
            <p:cNvPr id="12" name="Groep 11">
              <a:extLst>
                <a:ext uri="{FF2B5EF4-FFF2-40B4-BE49-F238E27FC236}">
                  <a16:creationId xmlns:a16="http://schemas.microsoft.com/office/drawing/2014/main" id="{A99A2495-8F68-4AB9-B9E9-37261505F1BF}"/>
                </a:ext>
              </a:extLst>
            </p:cNvPr>
            <p:cNvGrpSpPr/>
            <p:nvPr userDrawn="1"/>
          </p:nvGrpSpPr>
          <p:grpSpPr>
            <a:xfrm>
              <a:off x="103340" y="6597826"/>
              <a:ext cx="1182425" cy="183220"/>
              <a:chOff x="8426207" y="1337023"/>
              <a:chExt cx="2323293" cy="360000"/>
            </a:xfrm>
          </p:grpSpPr>
          <p:pic>
            <p:nvPicPr>
              <p:cNvPr id="13" name="Afbeelding 12">
                <a:extLst>
                  <a:ext uri="{FF2B5EF4-FFF2-40B4-BE49-F238E27FC236}">
                    <a16:creationId xmlns:a16="http://schemas.microsoft.com/office/drawing/2014/main" id="{F7512792-8657-4D9D-88DF-C8CF862CD82D}"/>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a:stretch/>
            </p:blipFill>
            <p:spPr>
              <a:xfrm>
                <a:off x="8426207" y="1337023"/>
                <a:ext cx="601328" cy="360000"/>
              </a:xfrm>
              <a:prstGeom prst="rect">
                <a:avLst/>
              </a:prstGeom>
            </p:spPr>
          </p:pic>
          <p:pic>
            <p:nvPicPr>
              <p:cNvPr id="15" name="Afbeelding 14">
                <a:extLst>
                  <a:ext uri="{FF2B5EF4-FFF2-40B4-BE49-F238E27FC236}">
                    <a16:creationId xmlns:a16="http://schemas.microsoft.com/office/drawing/2014/main" id="{BEC5797E-6C70-414D-91BE-B0EDF4E56017}"/>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0138362" y="1337023"/>
                <a:ext cx="611138" cy="360000"/>
              </a:xfrm>
              <a:prstGeom prst="rect">
                <a:avLst/>
              </a:prstGeom>
            </p:spPr>
          </p:pic>
        </p:grpSp>
        <p:pic>
          <p:nvPicPr>
            <p:cNvPr id="16" name="Afbeelding 15">
              <a:extLst>
                <a:ext uri="{FF2B5EF4-FFF2-40B4-BE49-F238E27FC236}">
                  <a16:creationId xmlns:a16="http://schemas.microsoft.com/office/drawing/2014/main" id="{39C84B01-8F88-4B7A-8F58-5B62FDB1A701}"/>
                </a:ext>
              </a:extLst>
            </p:cNvPr>
            <p:cNvPicPr>
              <a:picLocks noChangeAspect="1"/>
            </p:cNvPicPr>
            <p:nvPr userDrawn="1"/>
          </p:nvPicPr>
          <p:blipFill rotWithShape="1">
            <a:blip r:embed="rId4" cstate="screen">
              <a:extLst>
                <a:ext uri="{28A0092B-C50C-407E-A947-70E740481C1C}">
                  <a14:useLocalDpi xmlns:a14="http://schemas.microsoft.com/office/drawing/2010/main" val="0"/>
                </a:ext>
              </a:extLst>
            </a:blip>
            <a:srcRect t="18615" b="19339"/>
            <a:stretch/>
          </p:blipFill>
          <p:spPr>
            <a:xfrm>
              <a:off x="512294" y="6578937"/>
              <a:ext cx="356179" cy="220995"/>
            </a:xfrm>
            <a:prstGeom prst="rect">
              <a:avLst/>
            </a:prstGeom>
          </p:spPr>
        </p:pic>
      </p:grpSp>
      <p:sp>
        <p:nvSpPr>
          <p:cNvPr id="18" name="Text Placeholder 2">
            <a:extLst>
              <a:ext uri="{FF2B5EF4-FFF2-40B4-BE49-F238E27FC236}">
                <a16:creationId xmlns:a16="http://schemas.microsoft.com/office/drawing/2014/main" id="{9B2D53F1-8BB0-F94B-B40B-1B1A209C289F}"/>
              </a:ext>
            </a:extLst>
          </p:cNvPr>
          <p:cNvSpPr>
            <a:spLocks noGrp="1"/>
          </p:cNvSpPr>
          <p:nvPr>
            <p:ph type="body" idx="1"/>
          </p:nvPr>
        </p:nvSpPr>
        <p:spPr>
          <a:xfrm>
            <a:off x="424880" y="924349"/>
            <a:ext cx="5039140" cy="668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1" name="Text Placeholder 2">
            <a:extLst>
              <a:ext uri="{FF2B5EF4-FFF2-40B4-BE49-F238E27FC236}">
                <a16:creationId xmlns:a16="http://schemas.microsoft.com/office/drawing/2014/main" id="{207E9D5E-9A14-204F-BF5B-1FE1FE6E4291}"/>
              </a:ext>
            </a:extLst>
          </p:cNvPr>
          <p:cNvSpPr>
            <a:spLocks noGrp="1"/>
          </p:cNvSpPr>
          <p:nvPr>
            <p:ph type="body" idx="13"/>
          </p:nvPr>
        </p:nvSpPr>
        <p:spPr>
          <a:xfrm>
            <a:off x="5944411" y="924349"/>
            <a:ext cx="5039140" cy="668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7" name="TextBox 3">
            <a:extLst>
              <a:ext uri="{FF2B5EF4-FFF2-40B4-BE49-F238E27FC236}">
                <a16:creationId xmlns:a16="http://schemas.microsoft.com/office/drawing/2014/main" id="{9B398202-6EBD-48C9-B7CD-C9E17453DA36}"/>
              </a:ext>
            </a:extLst>
          </p:cNvPr>
          <p:cNvSpPr txBox="1"/>
          <p:nvPr userDrawn="1"/>
        </p:nvSpPr>
        <p:spPr>
          <a:xfrm>
            <a:off x="11660905" y="6535545"/>
            <a:ext cx="490391" cy="307777"/>
          </a:xfrm>
          <a:prstGeom prst="rect">
            <a:avLst/>
          </a:prstGeom>
          <a:noFill/>
        </p:spPr>
        <p:txBody>
          <a:bodyPr wrap="none" rtlCol="0">
            <a:spAutoFit/>
          </a:bodyPr>
          <a:lstStyle/>
          <a:p>
            <a:fld id="{A0D62B9C-1313-6240-B3A9-12C8D3C5854C}" type="slidenum">
              <a:rPr lang="en-US" sz="1400" smtClean="0"/>
              <a:t>‹#›</a:t>
            </a:fld>
            <a:endParaRPr lang="en-US" sz="1400" dirty="0"/>
          </a:p>
        </p:txBody>
      </p:sp>
      <p:sp>
        <p:nvSpPr>
          <p:cNvPr id="19" name="Rechthoek 9">
            <a:extLst>
              <a:ext uri="{FF2B5EF4-FFF2-40B4-BE49-F238E27FC236}">
                <a16:creationId xmlns:a16="http://schemas.microsoft.com/office/drawing/2014/main" id="{F59C42DF-0A99-4DD4-8374-27E84E7B3B2C}"/>
              </a:ext>
            </a:extLst>
          </p:cNvPr>
          <p:cNvSpPr/>
          <p:nvPr userDrawn="1"/>
        </p:nvSpPr>
        <p:spPr>
          <a:xfrm>
            <a:off x="0" y="1"/>
            <a:ext cx="12191999" cy="659130"/>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sz="2400" dirty="0"/>
          </a:p>
        </p:txBody>
      </p:sp>
      <p:sp>
        <p:nvSpPr>
          <p:cNvPr id="23" name="Ovaal 22">
            <a:extLst>
              <a:ext uri="{FF2B5EF4-FFF2-40B4-BE49-F238E27FC236}">
                <a16:creationId xmlns:a16="http://schemas.microsoft.com/office/drawing/2014/main" id="{AD67BD65-C246-4DF8-8665-EC293E822BE4}"/>
              </a:ext>
            </a:extLst>
          </p:cNvPr>
          <p:cNvSpPr/>
          <p:nvPr userDrawn="1"/>
        </p:nvSpPr>
        <p:spPr>
          <a:xfrm>
            <a:off x="98369" y="76954"/>
            <a:ext cx="509144" cy="5067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itel 1">
            <a:extLst>
              <a:ext uri="{FF2B5EF4-FFF2-40B4-BE49-F238E27FC236}">
                <a16:creationId xmlns:a16="http://schemas.microsoft.com/office/drawing/2014/main" id="{32BC77FC-20E4-4E37-8BB4-445DE2BC057F}"/>
              </a:ext>
            </a:extLst>
          </p:cNvPr>
          <p:cNvSpPr>
            <a:spLocks noGrp="1"/>
          </p:cNvSpPr>
          <p:nvPr>
            <p:ph type="title"/>
          </p:nvPr>
        </p:nvSpPr>
        <p:spPr>
          <a:xfrm>
            <a:off x="783048" y="0"/>
            <a:ext cx="11408952" cy="659130"/>
          </a:xfrm>
          <a:prstGeom prst="rect">
            <a:avLst/>
          </a:prstGeom>
        </p:spPr>
        <p:txBody>
          <a:bodyPr anchor="ctr"/>
          <a:lstStyle>
            <a:lvl1pPr>
              <a:defRPr sz="3600" b="1" cap="small" baseline="0">
                <a:solidFill>
                  <a:schemeClr val="accent2"/>
                </a:solidFill>
                <a:latin typeface="Calibri" panose="020F0502020204030204" pitchFamily="34" charset="0"/>
                <a:cs typeface="Calibri" panose="020F0502020204030204" pitchFamily="34" charset="0"/>
              </a:defRPr>
            </a:lvl1pPr>
          </a:lstStyle>
          <a:p>
            <a:r>
              <a:rPr lang="en-US" noProof="0"/>
              <a:t>Click to edit Master title style</a:t>
            </a:r>
            <a:endParaRPr lang="en-GB" noProof="0"/>
          </a:p>
        </p:txBody>
      </p:sp>
      <p:pic>
        <p:nvPicPr>
          <p:cNvPr id="25" name="Graphic 24">
            <a:extLst>
              <a:ext uri="{FF2B5EF4-FFF2-40B4-BE49-F238E27FC236}">
                <a16:creationId xmlns:a16="http://schemas.microsoft.com/office/drawing/2014/main" id="{128C8CBF-BB81-4D13-974E-7740DED0C2BA}"/>
              </a:ext>
            </a:extLst>
          </p:cNvPr>
          <p:cNvPicPr>
            <a:picLocks noChangeAspect="1"/>
          </p:cNvPicPr>
          <p:nvPr userDrawn="1"/>
        </p:nvPicPr>
        <p:blipFill rotWithShape="1">
          <a:blip r:embed="rId5" cstate="screen">
            <a:extLst>
              <a:ext uri="{28A0092B-C50C-407E-A947-70E740481C1C}">
                <a14:useLocalDpi xmlns:a14="http://schemas.microsoft.com/office/drawing/2010/main" val="0"/>
              </a:ext>
              <a:ext uri="{96DAC541-7B7A-43D3-8B79-37D633B846F1}">
                <asvg:svgBlip xmlns:asvg="http://schemas.microsoft.com/office/drawing/2016/SVG/main" r:embed="rId6"/>
              </a:ext>
            </a:extLst>
          </a:blip>
          <a:srcRect l="-773" t="-304" r="191" b="-1528"/>
          <a:stretch/>
        </p:blipFill>
        <p:spPr>
          <a:xfrm>
            <a:off x="81986" y="76954"/>
            <a:ext cx="619076" cy="638157"/>
          </a:xfrm>
          <a:prstGeom prst="rect">
            <a:avLst/>
          </a:prstGeom>
        </p:spPr>
      </p:pic>
    </p:spTree>
    <p:extLst>
      <p:ext uri="{BB962C8B-B14F-4D97-AF65-F5344CB8AC3E}">
        <p14:creationId xmlns:p14="http://schemas.microsoft.com/office/powerpoint/2010/main" val="286774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cknowledgements">
    <p:spTree>
      <p:nvGrpSpPr>
        <p:cNvPr id="1" name=""/>
        <p:cNvGrpSpPr/>
        <p:nvPr/>
      </p:nvGrpSpPr>
      <p:grpSpPr>
        <a:xfrm>
          <a:off x="0" y="0"/>
          <a:ext cx="0" cy="0"/>
          <a:chOff x="0" y="0"/>
          <a:chExt cx="0" cy="0"/>
        </a:xfrm>
      </p:grpSpPr>
      <p:cxnSp>
        <p:nvCxnSpPr>
          <p:cNvPr id="11" name="Rechte verbindingslijn 17">
            <a:extLst>
              <a:ext uri="{FF2B5EF4-FFF2-40B4-BE49-F238E27FC236}">
                <a16:creationId xmlns:a16="http://schemas.microsoft.com/office/drawing/2014/main" id="{CA79620A-AE98-3D46-B71E-AAEF720D0DFD}"/>
              </a:ext>
            </a:extLst>
          </p:cNvPr>
          <p:cNvCxnSpPr>
            <a:cxnSpLocks/>
          </p:cNvCxnSpPr>
          <p:nvPr userDrawn="1"/>
        </p:nvCxnSpPr>
        <p:spPr>
          <a:xfrm>
            <a:off x="7970072" y="802709"/>
            <a:ext cx="0" cy="5924016"/>
          </a:xfrm>
          <a:prstGeom prst="line">
            <a:avLst/>
          </a:prstGeom>
          <a:ln w="9525">
            <a:solidFill>
              <a:schemeClr val="tx2">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18" name="Afbeelding 20">
            <a:extLst>
              <a:ext uri="{FF2B5EF4-FFF2-40B4-BE49-F238E27FC236}">
                <a16:creationId xmlns:a16="http://schemas.microsoft.com/office/drawing/2014/main" id="{B3390693-4EF0-0244-ACDF-8904C2BF0AF3}"/>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8184953" y="4307567"/>
            <a:ext cx="1275619" cy="394282"/>
          </a:xfrm>
          <a:prstGeom prst="rect">
            <a:avLst/>
          </a:prstGeom>
        </p:spPr>
      </p:pic>
      <p:pic>
        <p:nvPicPr>
          <p:cNvPr id="19" name="Afbeelding 21">
            <a:extLst>
              <a:ext uri="{FF2B5EF4-FFF2-40B4-BE49-F238E27FC236}">
                <a16:creationId xmlns:a16="http://schemas.microsoft.com/office/drawing/2014/main" id="{E444DB78-2325-CF48-B6D0-7EB8D4D8E0F4}"/>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9712362" y="4252741"/>
            <a:ext cx="705508" cy="503934"/>
          </a:xfrm>
          <a:prstGeom prst="rect">
            <a:avLst/>
          </a:prstGeom>
        </p:spPr>
      </p:pic>
      <p:cxnSp>
        <p:nvCxnSpPr>
          <p:cNvPr id="20" name="Rechte verbindingslijn 23">
            <a:extLst>
              <a:ext uri="{FF2B5EF4-FFF2-40B4-BE49-F238E27FC236}">
                <a16:creationId xmlns:a16="http://schemas.microsoft.com/office/drawing/2014/main" id="{4C958518-3E7F-2F48-9651-20973FCF3122}"/>
              </a:ext>
            </a:extLst>
          </p:cNvPr>
          <p:cNvCxnSpPr>
            <a:cxnSpLocks/>
          </p:cNvCxnSpPr>
          <p:nvPr userDrawn="1"/>
        </p:nvCxnSpPr>
        <p:spPr>
          <a:xfrm flipH="1">
            <a:off x="8161978" y="3969061"/>
            <a:ext cx="3838116" cy="0"/>
          </a:xfrm>
          <a:prstGeom prst="line">
            <a:avLst/>
          </a:prstGeom>
          <a:ln w="9525">
            <a:solidFill>
              <a:schemeClr val="tx2">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Rechte verbindingslijn 24">
            <a:extLst>
              <a:ext uri="{FF2B5EF4-FFF2-40B4-BE49-F238E27FC236}">
                <a16:creationId xmlns:a16="http://schemas.microsoft.com/office/drawing/2014/main" id="{FAEF0898-0A24-DE4E-84B5-F7F47859289A}"/>
              </a:ext>
            </a:extLst>
          </p:cNvPr>
          <p:cNvCxnSpPr>
            <a:cxnSpLocks/>
          </p:cNvCxnSpPr>
          <p:nvPr userDrawn="1"/>
        </p:nvCxnSpPr>
        <p:spPr>
          <a:xfrm flipH="1">
            <a:off x="8161978" y="5063021"/>
            <a:ext cx="3838116" cy="0"/>
          </a:xfrm>
          <a:prstGeom prst="line">
            <a:avLst/>
          </a:prstGeom>
          <a:ln w="9525">
            <a:solidFill>
              <a:schemeClr val="tx2">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2" name="Tijdelijke aanduiding voor tekst 2">
            <a:extLst>
              <a:ext uri="{FF2B5EF4-FFF2-40B4-BE49-F238E27FC236}">
                <a16:creationId xmlns:a16="http://schemas.microsoft.com/office/drawing/2014/main" id="{6A9798BD-3E4B-344A-9355-E1A728F4CD75}"/>
              </a:ext>
            </a:extLst>
          </p:cNvPr>
          <p:cNvSpPr txBox="1">
            <a:spLocks/>
          </p:cNvSpPr>
          <p:nvPr userDrawn="1"/>
        </p:nvSpPr>
        <p:spPr>
          <a:xfrm>
            <a:off x="8134816" y="5138722"/>
            <a:ext cx="3906291" cy="963940"/>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nl-NL" sz="2400" kern="1200" dirty="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nl-NL" sz="2000" kern="1200" dirty="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lang="nl-NL" sz="1800" kern="1200" dirty="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lang="nl-NL" sz="1600" kern="1200" dirty="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lang="nl-BE" sz="1600" kern="1200" dirty="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GB" sz="1100" noProof="0" dirty="0"/>
              <a:t>This project has received funding from the Innovative Medicines Initiative 2 Joint Undertaking (JU) under grant agreement No 806968. The JU receives support from the European Union’s Horizon 2020 research and innovation programme and EFPIA. </a:t>
            </a:r>
          </a:p>
        </p:txBody>
      </p:sp>
      <p:pic>
        <p:nvPicPr>
          <p:cNvPr id="23" name="Afbeelding 28">
            <a:extLst>
              <a:ext uri="{FF2B5EF4-FFF2-40B4-BE49-F238E27FC236}">
                <a16:creationId xmlns:a16="http://schemas.microsoft.com/office/drawing/2014/main" id="{3A35C8B1-38F6-1248-A373-1B1CF16BB470}"/>
              </a:ext>
            </a:extLst>
          </p:cNvPr>
          <p:cNvPicPr>
            <a:picLocks noChangeAspect="1"/>
          </p:cNvPicPr>
          <p:nvPr userDrawn="1"/>
        </p:nvPicPr>
        <p:blipFill rotWithShape="1">
          <a:blip r:embed="rId4" cstate="screen">
            <a:extLst>
              <a:ext uri="{28A0092B-C50C-407E-A947-70E740481C1C}">
                <a14:useLocalDpi xmlns:a14="http://schemas.microsoft.com/office/drawing/2010/main" val="0"/>
              </a:ext>
            </a:extLst>
          </a:blip>
          <a:srcRect t="18615" b="19339"/>
          <a:stretch/>
        </p:blipFill>
        <p:spPr>
          <a:xfrm>
            <a:off x="10669660" y="4275408"/>
            <a:ext cx="725091" cy="449889"/>
          </a:xfrm>
          <a:prstGeom prst="rect">
            <a:avLst/>
          </a:prstGeom>
        </p:spPr>
      </p:pic>
      <p:pic>
        <p:nvPicPr>
          <p:cNvPr id="24" name="Afbeelding 29">
            <a:extLst>
              <a:ext uri="{FF2B5EF4-FFF2-40B4-BE49-F238E27FC236}">
                <a16:creationId xmlns:a16="http://schemas.microsoft.com/office/drawing/2014/main" id="{53F1D838-76EE-6347-B1B5-95F70CEE3277}"/>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8389310" y="1983076"/>
            <a:ext cx="540000" cy="540000"/>
          </a:xfrm>
          <a:prstGeom prst="rect">
            <a:avLst/>
          </a:prstGeom>
        </p:spPr>
      </p:pic>
      <p:sp>
        <p:nvSpPr>
          <p:cNvPr id="25" name="Tijdelijke aanduiding voor tekst 2">
            <a:extLst>
              <a:ext uri="{FF2B5EF4-FFF2-40B4-BE49-F238E27FC236}">
                <a16:creationId xmlns:a16="http://schemas.microsoft.com/office/drawing/2014/main" id="{4276C92D-A390-0446-AA90-D417D5177FB2}"/>
              </a:ext>
            </a:extLst>
          </p:cNvPr>
          <p:cNvSpPr txBox="1">
            <a:spLocks/>
          </p:cNvSpPr>
          <p:nvPr userDrawn="1"/>
        </p:nvSpPr>
        <p:spPr>
          <a:xfrm>
            <a:off x="9131642" y="1988039"/>
            <a:ext cx="2174341" cy="541374"/>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nl-NL" sz="2400" kern="1200" dirty="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nl-NL" sz="2000" kern="1200" dirty="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lang="nl-NL" sz="1800" kern="1200" dirty="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lang="nl-NL" sz="1600" kern="1200" dirty="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lang="nl-BE" sz="1600" kern="1200" dirty="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noProof="0" dirty="0"/>
              <a:t>@IMI_EHDEN</a:t>
            </a:r>
          </a:p>
        </p:txBody>
      </p:sp>
      <p:pic>
        <p:nvPicPr>
          <p:cNvPr id="26" name="Afbeelding 31">
            <a:extLst>
              <a:ext uri="{FF2B5EF4-FFF2-40B4-BE49-F238E27FC236}">
                <a16:creationId xmlns:a16="http://schemas.microsoft.com/office/drawing/2014/main" id="{05349216-B594-F748-9EA6-71E1025A78F4}"/>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8389310" y="2583101"/>
            <a:ext cx="540000" cy="540000"/>
          </a:xfrm>
          <a:prstGeom prst="rect">
            <a:avLst/>
          </a:prstGeom>
        </p:spPr>
      </p:pic>
      <p:sp>
        <p:nvSpPr>
          <p:cNvPr id="27" name="Tijdelijke aanduiding voor tekst 2">
            <a:extLst>
              <a:ext uri="{FF2B5EF4-FFF2-40B4-BE49-F238E27FC236}">
                <a16:creationId xmlns:a16="http://schemas.microsoft.com/office/drawing/2014/main" id="{088BD8D4-0720-C549-8143-2D589210E315}"/>
              </a:ext>
            </a:extLst>
          </p:cNvPr>
          <p:cNvSpPr txBox="1">
            <a:spLocks/>
          </p:cNvSpPr>
          <p:nvPr userDrawn="1"/>
        </p:nvSpPr>
        <p:spPr>
          <a:xfrm>
            <a:off x="9131642" y="2582186"/>
            <a:ext cx="2174341" cy="541374"/>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nl-NL" sz="2400" kern="1200" dirty="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nl-NL" sz="2000" kern="1200" dirty="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lang="nl-NL" sz="1800" kern="1200" dirty="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lang="nl-NL" sz="1600" kern="1200" dirty="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lang="nl-BE" sz="1600" kern="1200" dirty="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noProof="0" dirty="0"/>
              <a:t>IMI_EHDEN</a:t>
            </a:r>
          </a:p>
        </p:txBody>
      </p:sp>
      <p:sp>
        <p:nvSpPr>
          <p:cNvPr id="28" name="Tijdelijke aanduiding voor tekst 2">
            <a:extLst>
              <a:ext uri="{FF2B5EF4-FFF2-40B4-BE49-F238E27FC236}">
                <a16:creationId xmlns:a16="http://schemas.microsoft.com/office/drawing/2014/main" id="{791067B1-2101-3B4D-A626-C44696989C87}"/>
              </a:ext>
            </a:extLst>
          </p:cNvPr>
          <p:cNvSpPr txBox="1">
            <a:spLocks/>
          </p:cNvSpPr>
          <p:nvPr userDrawn="1"/>
        </p:nvSpPr>
        <p:spPr>
          <a:xfrm>
            <a:off x="9131642" y="1391159"/>
            <a:ext cx="2174341" cy="541374"/>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nl-NL" sz="2400" kern="1200" dirty="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nl-NL" sz="2000" kern="1200" dirty="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lang="nl-NL" sz="1800" kern="1200" dirty="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lang="nl-NL" sz="1600" kern="1200" dirty="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lang="nl-BE" sz="1600" kern="1200" dirty="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noProof="0" dirty="0"/>
              <a:t>www.ehden.eu</a:t>
            </a:r>
          </a:p>
        </p:txBody>
      </p:sp>
      <p:pic>
        <p:nvPicPr>
          <p:cNvPr id="29" name="Afbeelding 34">
            <a:extLst>
              <a:ext uri="{FF2B5EF4-FFF2-40B4-BE49-F238E27FC236}">
                <a16:creationId xmlns:a16="http://schemas.microsoft.com/office/drawing/2014/main" id="{B2F99D0D-BAEA-6442-BFD0-DC950078D488}"/>
              </a:ext>
            </a:extLst>
          </p:cNvPr>
          <p:cNvPicPr>
            <a:picLocks noChangeAspect="1"/>
          </p:cNvPicPr>
          <p:nvPr userDrawn="1"/>
        </p:nvPicPr>
        <p:blipFill>
          <a:blip r:embed="rId7" cstate="screen">
            <a:extLst>
              <a:ext uri="{28A0092B-C50C-407E-A947-70E740481C1C}">
                <a14:useLocalDpi xmlns:a14="http://schemas.microsoft.com/office/drawing/2010/main" val="0"/>
              </a:ext>
            </a:extLst>
          </a:blip>
          <a:stretch>
            <a:fillRect/>
          </a:stretch>
        </p:blipFill>
        <p:spPr>
          <a:xfrm>
            <a:off x="8389310" y="1393254"/>
            <a:ext cx="540000" cy="540000"/>
          </a:xfrm>
          <a:prstGeom prst="rect">
            <a:avLst/>
          </a:prstGeom>
        </p:spPr>
      </p:pic>
      <p:sp>
        <p:nvSpPr>
          <p:cNvPr id="30" name="Tijdelijke aanduiding voor tekst 2">
            <a:extLst>
              <a:ext uri="{FF2B5EF4-FFF2-40B4-BE49-F238E27FC236}">
                <a16:creationId xmlns:a16="http://schemas.microsoft.com/office/drawing/2014/main" id="{6D887A2C-A111-5E43-AB40-469F95D9F5BA}"/>
              </a:ext>
            </a:extLst>
          </p:cNvPr>
          <p:cNvSpPr txBox="1">
            <a:spLocks/>
          </p:cNvSpPr>
          <p:nvPr userDrawn="1"/>
        </p:nvSpPr>
        <p:spPr>
          <a:xfrm>
            <a:off x="9131642" y="3175697"/>
            <a:ext cx="2630736" cy="541374"/>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nl-NL" sz="2400" kern="1200" dirty="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nl-NL" sz="2000" kern="1200" dirty="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lang="nl-NL" sz="1800" kern="1200" dirty="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lang="nl-NL" sz="1600" kern="1200" dirty="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lang="nl-BE" sz="1600" kern="1200" dirty="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noProof="0" dirty="0"/>
              <a:t>github.com/EHDEN</a:t>
            </a:r>
          </a:p>
        </p:txBody>
      </p:sp>
      <p:pic>
        <p:nvPicPr>
          <p:cNvPr id="31" name="Afbeelding 36">
            <a:extLst>
              <a:ext uri="{FF2B5EF4-FFF2-40B4-BE49-F238E27FC236}">
                <a16:creationId xmlns:a16="http://schemas.microsoft.com/office/drawing/2014/main" id="{F5FAD01C-12ED-714E-A0C7-68BB7975A01D}"/>
              </a:ext>
            </a:extLst>
          </p:cNvPr>
          <p:cNvPicPr>
            <a:picLocks noChangeAspect="1"/>
          </p:cNvPicPr>
          <p:nvPr userDrawn="1"/>
        </p:nvPicPr>
        <p:blipFill>
          <a:blip r:embed="rId8" cstate="screen">
            <a:extLst>
              <a:ext uri="{28A0092B-C50C-407E-A947-70E740481C1C}">
                <a14:useLocalDpi xmlns:a14="http://schemas.microsoft.com/office/drawing/2010/main" val="0"/>
              </a:ext>
            </a:extLst>
          </a:blip>
          <a:stretch>
            <a:fillRect/>
          </a:stretch>
        </p:blipFill>
        <p:spPr>
          <a:xfrm>
            <a:off x="8389310" y="3179769"/>
            <a:ext cx="540000" cy="540000"/>
          </a:xfrm>
          <a:prstGeom prst="rect">
            <a:avLst/>
          </a:prstGeom>
        </p:spPr>
      </p:pic>
      <p:sp>
        <p:nvSpPr>
          <p:cNvPr id="32" name="Content Placeholder 2">
            <a:extLst>
              <a:ext uri="{FF2B5EF4-FFF2-40B4-BE49-F238E27FC236}">
                <a16:creationId xmlns:a16="http://schemas.microsoft.com/office/drawing/2014/main" id="{7201A97E-4FB9-BD4B-830A-BA4D563B645F}"/>
              </a:ext>
            </a:extLst>
          </p:cNvPr>
          <p:cNvSpPr>
            <a:spLocks noGrp="1"/>
          </p:cNvSpPr>
          <p:nvPr>
            <p:ph idx="10"/>
          </p:nvPr>
        </p:nvSpPr>
        <p:spPr>
          <a:xfrm>
            <a:off x="437998" y="1058592"/>
            <a:ext cx="7116034" cy="5217033"/>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33" name="TextBox 3">
            <a:extLst>
              <a:ext uri="{FF2B5EF4-FFF2-40B4-BE49-F238E27FC236}">
                <a16:creationId xmlns:a16="http://schemas.microsoft.com/office/drawing/2014/main" id="{CA41D05D-CD1C-497E-A422-08BE6F47341B}"/>
              </a:ext>
            </a:extLst>
          </p:cNvPr>
          <p:cNvSpPr txBox="1"/>
          <p:nvPr userDrawn="1"/>
        </p:nvSpPr>
        <p:spPr>
          <a:xfrm>
            <a:off x="11660905" y="6535545"/>
            <a:ext cx="490391" cy="307777"/>
          </a:xfrm>
          <a:prstGeom prst="rect">
            <a:avLst/>
          </a:prstGeom>
          <a:noFill/>
        </p:spPr>
        <p:txBody>
          <a:bodyPr wrap="none" rtlCol="0">
            <a:spAutoFit/>
          </a:bodyPr>
          <a:lstStyle/>
          <a:p>
            <a:fld id="{A0D62B9C-1313-6240-B3A9-12C8D3C5854C}" type="slidenum">
              <a:rPr lang="en-US" sz="1400" smtClean="0"/>
              <a:t>‹#›</a:t>
            </a:fld>
            <a:endParaRPr lang="en-US" sz="1400" dirty="0"/>
          </a:p>
        </p:txBody>
      </p:sp>
      <p:sp>
        <p:nvSpPr>
          <p:cNvPr id="34" name="Rechthoek 9">
            <a:extLst>
              <a:ext uri="{FF2B5EF4-FFF2-40B4-BE49-F238E27FC236}">
                <a16:creationId xmlns:a16="http://schemas.microsoft.com/office/drawing/2014/main" id="{2ACEB45D-7D46-4ED1-BE80-2D60EF937AE3}"/>
              </a:ext>
            </a:extLst>
          </p:cNvPr>
          <p:cNvSpPr/>
          <p:nvPr userDrawn="1"/>
        </p:nvSpPr>
        <p:spPr>
          <a:xfrm>
            <a:off x="0" y="1"/>
            <a:ext cx="12191999" cy="659130"/>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sz="2400" dirty="0"/>
          </a:p>
        </p:txBody>
      </p:sp>
      <p:sp>
        <p:nvSpPr>
          <p:cNvPr id="35" name="Ovaal 34">
            <a:extLst>
              <a:ext uri="{FF2B5EF4-FFF2-40B4-BE49-F238E27FC236}">
                <a16:creationId xmlns:a16="http://schemas.microsoft.com/office/drawing/2014/main" id="{5CF90DFD-B285-47A9-8BAA-DBA7FE43CBD7}"/>
              </a:ext>
            </a:extLst>
          </p:cNvPr>
          <p:cNvSpPr/>
          <p:nvPr userDrawn="1"/>
        </p:nvSpPr>
        <p:spPr>
          <a:xfrm>
            <a:off x="98369" y="76954"/>
            <a:ext cx="509144" cy="5067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Titel 1">
            <a:extLst>
              <a:ext uri="{FF2B5EF4-FFF2-40B4-BE49-F238E27FC236}">
                <a16:creationId xmlns:a16="http://schemas.microsoft.com/office/drawing/2014/main" id="{DCEC323E-7E28-4D2C-8D57-55609F2E1CBC}"/>
              </a:ext>
            </a:extLst>
          </p:cNvPr>
          <p:cNvSpPr>
            <a:spLocks noGrp="1"/>
          </p:cNvSpPr>
          <p:nvPr>
            <p:ph type="title"/>
          </p:nvPr>
        </p:nvSpPr>
        <p:spPr>
          <a:xfrm>
            <a:off x="783048" y="0"/>
            <a:ext cx="11408952" cy="659130"/>
          </a:xfrm>
          <a:prstGeom prst="rect">
            <a:avLst/>
          </a:prstGeom>
        </p:spPr>
        <p:txBody>
          <a:bodyPr anchor="ctr"/>
          <a:lstStyle>
            <a:lvl1pPr>
              <a:defRPr sz="3600" b="1" cap="small" baseline="0">
                <a:solidFill>
                  <a:schemeClr val="accent2"/>
                </a:solidFill>
                <a:latin typeface="Calibri" panose="020F0502020204030204" pitchFamily="34" charset="0"/>
                <a:cs typeface="Calibri" panose="020F0502020204030204" pitchFamily="34" charset="0"/>
              </a:defRPr>
            </a:lvl1pPr>
          </a:lstStyle>
          <a:p>
            <a:r>
              <a:rPr lang="en-US" noProof="0"/>
              <a:t>Click to edit Master title style</a:t>
            </a:r>
            <a:endParaRPr lang="en-GB" noProof="0"/>
          </a:p>
        </p:txBody>
      </p:sp>
      <p:pic>
        <p:nvPicPr>
          <p:cNvPr id="37" name="Graphic 36">
            <a:extLst>
              <a:ext uri="{FF2B5EF4-FFF2-40B4-BE49-F238E27FC236}">
                <a16:creationId xmlns:a16="http://schemas.microsoft.com/office/drawing/2014/main" id="{FF703BF6-08CF-4894-996E-1BFD789C1B62}"/>
              </a:ext>
            </a:extLst>
          </p:cNvPr>
          <p:cNvPicPr>
            <a:picLocks noChangeAspect="1"/>
          </p:cNvPicPr>
          <p:nvPr userDrawn="1"/>
        </p:nvPicPr>
        <p:blipFill rotWithShape="1">
          <a:blip r:embed="rId9" cstate="screen">
            <a:extLst>
              <a:ext uri="{28A0092B-C50C-407E-A947-70E740481C1C}">
                <a14:useLocalDpi xmlns:a14="http://schemas.microsoft.com/office/drawing/2010/main" val="0"/>
              </a:ext>
              <a:ext uri="{96DAC541-7B7A-43D3-8B79-37D633B846F1}">
                <asvg:svgBlip xmlns:asvg="http://schemas.microsoft.com/office/drawing/2016/SVG/main" r:embed="rId10"/>
              </a:ext>
            </a:extLst>
          </a:blip>
          <a:srcRect l="-773" t="-304" r="191" b="-1528"/>
          <a:stretch/>
        </p:blipFill>
        <p:spPr>
          <a:xfrm>
            <a:off x="81986" y="76954"/>
            <a:ext cx="619076" cy="638157"/>
          </a:xfrm>
          <a:prstGeom prst="rect">
            <a:avLst/>
          </a:prstGeom>
        </p:spPr>
      </p:pic>
    </p:spTree>
    <p:extLst>
      <p:ext uri="{BB962C8B-B14F-4D97-AF65-F5344CB8AC3E}">
        <p14:creationId xmlns:p14="http://schemas.microsoft.com/office/powerpoint/2010/main" val="26377727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7238E-620F-4913-A9A0-A3E54C7B53E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3C85111-252B-4B0B-8BD4-6695CBFC5E9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913843C-1C28-4E89-AFBC-CC95A94A803B}"/>
              </a:ext>
            </a:extLst>
          </p:cNvPr>
          <p:cNvSpPr>
            <a:spLocks noGrp="1"/>
          </p:cNvSpPr>
          <p:nvPr>
            <p:ph type="dt" sz="half" idx="10"/>
          </p:nvPr>
        </p:nvSpPr>
        <p:spPr/>
        <p:txBody>
          <a:bodyPr/>
          <a:lstStyle/>
          <a:p>
            <a:fld id="{EB670508-0B6F-4120-B102-DD80EAD2D04A}" type="datetimeFigureOut">
              <a:rPr lang="en-US" smtClean="0"/>
              <a:t>2/11/2020</a:t>
            </a:fld>
            <a:endParaRPr lang="en-US"/>
          </a:p>
        </p:txBody>
      </p:sp>
      <p:sp>
        <p:nvSpPr>
          <p:cNvPr id="5" name="Footer Placeholder 4">
            <a:extLst>
              <a:ext uri="{FF2B5EF4-FFF2-40B4-BE49-F238E27FC236}">
                <a16:creationId xmlns:a16="http://schemas.microsoft.com/office/drawing/2014/main" id="{99821944-6B33-4BDF-8A82-BD4DA7BAE6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24922F-42A0-40A3-97FB-B9166889C61D}"/>
              </a:ext>
            </a:extLst>
          </p:cNvPr>
          <p:cNvSpPr>
            <a:spLocks noGrp="1"/>
          </p:cNvSpPr>
          <p:nvPr>
            <p:ph type="sldNum" sz="quarter" idx="12"/>
          </p:nvPr>
        </p:nvSpPr>
        <p:spPr/>
        <p:txBody>
          <a:bodyPr/>
          <a:lstStyle/>
          <a:p>
            <a:fld id="{770A5F1D-E393-4BB6-A57E-171A36F8AF48}" type="slidenum">
              <a:rPr lang="en-US" smtClean="0"/>
              <a:t>‹#›</a:t>
            </a:fld>
            <a:endParaRPr lang="en-US"/>
          </a:p>
        </p:txBody>
      </p:sp>
    </p:spTree>
    <p:extLst>
      <p:ext uri="{BB962C8B-B14F-4D97-AF65-F5344CB8AC3E}">
        <p14:creationId xmlns:p14="http://schemas.microsoft.com/office/powerpoint/2010/main" val="4631766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EA96D-B3AE-4014-BD05-E48389BE26E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EF98250-B34E-440C-8BEE-342FC969CDF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0618BE-A9BC-4884-B135-B006C893FF9E}"/>
              </a:ext>
            </a:extLst>
          </p:cNvPr>
          <p:cNvSpPr>
            <a:spLocks noGrp="1"/>
          </p:cNvSpPr>
          <p:nvPr>
            <p:ph type="dt" sz="half" idx="10"/>
          </p:nvPr>
        </p:nvSpPr>
        <p:spPr/>
        <p:txBody>
          <a:bodyPr/>
          <a:lstStyle/>
          <a:p>
            <a:fld id="{EB670508-0B6F-4120-B102-DD80EAD2D04A}" type="datetimeFigureOut">
              <a:rPr lang="en-US" smtClean="0"/>
              <a:t>2/11/2020</a:t>
            </a:fld>
            <a:endParaRPr lang="en-US"/>
          </a:p>
        </p:txBody>
      </p:sp>
      <p:sp>
        <p:nvSpPr>
          <p:cNvPr id="5" name="Footer Placeholder 4">
            <a:extLst>
              <a:ext uri="{FF2B5EF4-FFF2-40B4-BE49-F238E27FC236}">
                <a16:creationId xmlns:a16="http://schemas.microsoft.com/office/drawing/2014/main" id="{28993D9C-F886-4F73-BA43-BC3B60530E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7F50C3-42E3-429D-9ED5-9F4B44A494FC}"/>
              </a:ext>
            </a:extLst>
          </p:cNvPr>
          <p:cNvSpPr>
            <a:spLocks noGrp="1"/>
          </p:cNvSpPr>
          <p:nvPr>
            <p:ph type="sldNum" sz="quarter" idx="12"/>
          </p:nvPr>
        </p:nvSpPr>
        <p:spPr/>
        <p:txBody>
          <a:bodyPr/>
          <a:lstStyle/>
          <a:p>
            <a:fld id="{770A5F1D-E393-4BB6-A57E-171A36F8AF48}" type="slidenum">
              <a:rPr lang="en-US" smtClean="0"/>
              <a:t>‹#›</a:t>
            </a:fld>
            <a:endParaRPr lang="en-US"/>
          </a:p>
        </p:txBody>
      </p:sp>
    </p:spTree>
    <p:extLst>
      <p:ext uri="{BB962C8B-B14F-4D97-AF65-F5344CB8AC3E}">
        <p14:creationId xmlns:p14="http://schemas.microsoft.com/office/powerpoint/2010/main" val="29682949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4000" y="152400"/>
            <a:ext cx="10058400" cy="838200"/>
          </a:xfrm>
          <a:prstGeom prst="rect">
            <a:avLst/>
          </a:prstGeom>
        </p:spPr>
        <p:txBody>
          <a:bodyPr vert="horz" lIns="91440" tIns="45720" rIns="91440" bIns="45720" rtlCol="0" anchor="ctr">
            <a:normAutofit/>
          </a:bodyPr>
          <a:lstStyle/>
          <a:p>
            <a:r>
              <a:rPr lang="en-GB" noProof="0" dirty="0" err="1"/>
              <a:t>Klik</a:t>
            </a:r>
            <a:r>
              <a:rPr lang="en-GB" noProof="0" dirty="0"/>
              <a:t> om </a:t>
            </a:r>
            <a:r>
              <a:rPr lang="en-GB" noProof="0" dirty="0" err="1"/>
              <a:t>stijl</a:t>
            </a:r>
            <a:r>
              <a:rPr lang="en-GB" noProof="0" dirty="0"/>
              <a:t> </a:t>
            </a:r>
            <a:r>
              <a:rPr lang="en-GB" noProof="0" dirty="0" err="1"/>
              <a:t>te</a:t>
            </a:r>
            <a:r>
              <a:rPr lang="en-GB" noProof="0" dirty="0"/>
              <a:t> </a:t>
            </a:r>
            <a:r>
              <a:rPr lang="en-GB" noProof="0" dirty="0" err="1"/>
              <a:t>bewerken</a:t>
            </a:r>
            <a:endParaRPr lang="en-GB" noProof="0" dirty="0"/>
          </a:p>
        </p:txBody>
      </p:sp>
      <p:sp>
        <p:nvSpPr>
          <p:cNvPr id="3" name="Text Placeholder 2"/>
          <p:cNvSpPr>
            <a:spLocks noGrp="1"/>
          </p:cNvSpPr>
          <p:nvPr>
            <p:ph type="body" idx="1"/>
          </p:nvPr>
        </p:nvSpPr>
        <p:spPr>
          <a:xfrm>
            <a:off x="609600" y="1219201"/>
            <a:ext cx="10972800" cy="4906963"/>
          </a:xfrm>
          <a:prstGeom prst="rect">
            <a:avLst/>
          </a:prstGeom>
        </p:spPr>
        <p:txBody>
          <a:bodyPr vert="horz" lIns="91440" tIns="45720" rIns="91440" bIns="45720" rtlCol="0">
            <a:normAutofit/>
          </a:bodyPr>
          <a:lstStyle/>
          <a:p>
            <a:pPr lvl="0"/>
            <a:r>
              <a:rPr lang="en-GB" noProof="0"/>
              <a:t>Tekststijl van het model bewerken</a:t>
            </a:r>
          </a:p>
          <a:p>
            <a:pPr lvl="1"/>
            <a:r>
              <a:rPr lang="en-GB" noProof="0"/>
              <a:t>Tweede niveau</a:t>
            </a:r>
          </a:p>
          <a:p>
            <a:pPr lvl="2"/>
            <a:r>
              <a:rPr lang="en-GB" noProof="0"/>
              <a:t>Derde niveau</a:t>
            </a:r>
          </a:p>
          <a:p>
            <a:pPr lvl="3"/>
            <a:r>
              <a:rPr lang="en-GB" noProof="0"/>
              <a:t>Vierde niveau</a:t>
            </a:r>
          </a:p>
          <a:p>
            <a:pPr lvl="4"/>
            <a:r>
              <a:rPr lang="en-GB" noProof="0"/>
              <a:t>Vijfde niveau</a:t>
            </a:r>
          </a:p>
        </p:txBody>
      </p:sp>
    </p:spTree>
    <p:extLst>
      <p:ext uri="{BB962C8B-B14F-4D97-AF65-F5344CB8AC3E}">
        <p14:creationId xmlns:p14="http://schemas.microsoft.com/office/powerpoint/2010/main" val="780999930"/>
      </p:ext>
    </p:extLst>
  </p:cSld>
  <p:clrMap bg1="lt1" tx1="dk1" bg2="lt2" tx2="dk2" accent1="accent1" accent2="accent2" accent3="accent3" accent4="accent4" accent5="accent5" accent6="accent6" hlink="hlink" folHlink="folHlink"/>
  <p:sldLayoutIdLst>
    <p:sldLayoutId id="2147483677" r:id="rId1"/>
    <p:sldLayoutId id="2147483691" r:id="rId2"/>
    <p:sldLayoutId id="2147483683" r:id="rId3"/>
    <p:sldLayoutId id="2147483661" r:id="rId4"/>
    <p:sldLayoutId id="2147483684" r:id="rId5"/>
    <p:sldLayoutId id="2147483688" r:id="rId6"/>
    <p:sldLayoutId id="2147483689" r:id="rId7"/>
    <p:sldLayoutId id="2147483690" r:id="rId8"/>
    <p:sldLayoutId id="2147483692" r:id="rId9"/>
    <p:sldLayoutId id="2147483693" r:id="rId10"/>
  </p:sldLayoutIdLst>
  <p:txStyles>
    <p:titleStyle>
      <a:lvl1pPr algn="l" defTabSz="914400" rtl="0" eaLnBrk="1" latinLnBrk="0" hangingPunct="1">
        <a:spcBef>
          <a:spcPct val="0"/>
        </a:spcBef>
        <a:buNone/>
        <a:defRPr sz="40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hyperlink" Target="https://github.com/ohdsi-studies/EhdenRaDrugUtilization" TargetMode="Externa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7.oz4"/><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523E97A-38FF-4D9C-A300-C100A598C527}"/>
              </a:ext>
            </a:extLst>
          </p:cNvPr>
          <p:cNvSpPr>
            <a:spLocks noGrp="1"/>
          </p:cNvSpPr>
          <p:nvPr>
            <p:ph type="body" sz="quarter" idx="10"/>
          </p:nvPr>
        </p:nvSpPr>
        <p:spPr/>
        <p:txBody>
          <a:bodyPr>
            <a:normAutofit fontScale="85000" lnSpcReduction="20000"/>
          </a:bodyPr>
          <a:lstStyle/>
          <a:p>
            <a:r>
              <a:rPr lang="en-US" dirty="0"/>
              <a:t>Drug Utilization Study - First line treatment with conventional synthetic Disease Modifying Antirheumatic Drugs in Rheumatoid Arthritis. </a:t>
            </a:r>
          </a:p>
        </p:txBody>
      </p:sp>
      <p:sp>
        <p:nvSpPr>
          <p:cNvPr id="4" name="Text Placeholder 3">
            <a:extLst>
              <a:ext uri="{FF2B5EF4-FFF2-40B4-BE49-F238E27FC236}">
                <a16:creationId xmlns:a16="http://schemas.microsoft.com/office/drawing/2014/main" id="{85658793-7675-4ED4-AF60-AB9787F90131}"/>
              </a:ext>
            </a:extLst>
          </p:cNvPr>
          <p:cNvSpPr>
            <a:spLocks noGrp="1"/>
          </p:cNvSpPr>
          <p:nvPr>
            <p:ph type="body" sz="quarter" idx="14"/>
          </p:nvPr>
        </p:nvSpPr>
        <p:spPr/>
        <p:txBody>
          <a:bodyPr>
            <a:normAutofit fontScale="92500" lnSpcReduction="10000"/>
          </a:bodyPr>
          <a:lstStyle/>
          <a:p>
            <a:r>
              <a:rPr lang="en-US" dirty="0"/>
              <a:t>Anthony Sena</a:t>
            </a:r>
          </a:p>
        </p:txBody>
      </p:sp>
      <p:sp>
        <p:nvSpPr>
          <p:cNvPr id="5" name="Text Placeholder 4">
            <a:extLst>
              <a:ext uri="{FF2B5EF4-FFF2-40B4-BE49-F238E27FC236}">
                <a16:creationId xmlns:a16="http://schemas.microsoft.com/office/drawing/2014/main" id="{910AF423-CCF4-4BF1-88F9-089A744D45D1}"/>
              </a:ext>
            </a:extLst>
          </p:cNvPr>
          <p:cNvSpPr>
            <a:spLocks noGrp="1"/>
          </p:cNvSpPr>
          <p:nvPr>
            <p:ph type="body" sz="quarter" idx="15"/>
          </p:nvPr>
        </p:nvSpPr>
        <p:spPr/>
        <p:txBody>
          <a:bodyPr/>
          <a:lstStyle/>
          <a:p>
            <a:endParaRPr lang="en-US" dirty="0"/>
          </a:p>
        </p:txBody>
      </p:sp>
    </p:spTree>
    <p:extLst>
      <p:ext uri="{BB962C8B-B14F-4D97-AF65-F5344CB8AC3E}">
        <p14:creationId xmlns:p14="http://schemas.microsoft.com/office/powerpoint/2010/main" val="1442317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0C179-2077-43B4-80FB-A6A9BE7AFC99}"/>
              </a:ext>
            </a:extLst>
          </p:cNvPr>
          <p:cNvSpPr>
            <a:spLocks noGrp="1"/>
          </p:cNvSpPr>
          <p:nvPr>
            <p:ph type="title"/>
          </p:nvPr>
        </p:nvSpPr>
        <p:spPr/>
        <p:txBody>
          <a:bodyPr/>
          <a:lstStyle/>
          <a:p>
            <a:r>
              <a:rPr lang="en-US" dirty="0"/>
              <a:t>Objectives</a:t>
            </a:r>
          </a:p>
        </p:txBody>
      </p:sp>
      <p:sp>
        <p:nvSpPr>
          <p:cNvPr id="3" name="Content Placeholder 2">
            <a:extLst>
              <a:ext uri="{FF2B5EF4-FFF2-40B4-BE49-F238E27FC236}">
                <a16:creationId xmlns:a16="http://schemas.microsoft.com/office/drawing/2014/main" id="{ED0DF57F-1340-4D8F-AFC1-DF36A50C06F4}"/>
              </a:ext>
            </a:extLst>
          </p:cNvPr>
          <p:cNvSpPr>
            <a:spLocks noGrp="1"/>
          </p:cNvSpPr>
          <p:nvPr>
            <p:ph idx="10"/>
          </p:nvPr>
        </p:nvSpPr>
        <p:spPr/>
        <p:txBody>
          <a:bodyPr/>
          <a:lstStyle/>
          <a:p>
            <a:r>
              <a:rPr lang="en-US" dirty="0"/>
              <a:t>Characterize treatment patterns in newly diagnosed RA population from 2000-2018</a:t>
            </a:r>
          </a:p>
          <a:p>
            <a:r>
              <a:rPr lang="en-US" dirty="0"/>
              <a:t>Compare treatment patterns observed in real-world data to international guidelines (ACR, EULAR)</a:t>
            </a:r>
          </a:p>
          <a:p>
            <a:r>
              <a:rPr lang="en-US" dirty="0"/>
              <a:t>Gather evidence internationally via the EHDEN &amp; OHDSI data network</a:t>
            </a:r>
          </a:p>
        </p:txBody>
      </p:sp>
    </p:spTree>
    <p:extLst>
      <p:ext uri="{BB962C8B-B14F-4D97-AF65-F5344CB8AC3E}">
        <p14:creationId xmlns:p14="http://schemas.microsoft.com/office/powerpoint/2010/main" val="10374041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138EE-65DC-4882-BFAD-7A8BC45D0E69}"/>
              </a:ext>
            </a:extLst>
          </p:cNvPr>
          <p:cNvSpPr>
            <a:spLocks noGrp="1"/>
          </p:cNvSpPr>
          <p:nvPr>
            <p:ph type="title"/>
          </p:nvPr>
        </p:nvSpPr>
        <p:spPr/>
        <p:txBody>
          <a:bodyPr/>
          <a:lstStyle/>
          <a:p>
            <a:r>
              <a:rPr lang="en-US" dirty="0"/>
              <a:t>Methods – Treatment Pathways via ATLAS</a:t>
            </a:r>
          </a:p>
        </p:txBody>
      </p:sp>
      <p:sp>
        <p:nvSpPr>
          <p:cNvPr id="3" name="Content Placeholder 2">
            <a:extLst>
              <a:ext uri="{FF2B5EF4-FFF2-40B4-BE49-F238E27FC236}">
                <a16:creationId xmlns:a16="http://schemas.microsoft.com/office/drawing/2014/main" id="{84C3F967-3EC2-4CB1-98B5-AD8B5C778C4C}"/>
              </a:ext>
            </a:extLst>
          </p:cNvPr>
          <p:cNvSpPr>
            <a:spLocks noGrp="1"/>
          </p:cNvSpPr>
          <p:nvPr>
            <p:ph idx="10"/>
          </p:nvPr>
        </p:nvSpPr>
        <p:spPr/>
        <p:txBody>
          <a:bodyPr/>
          <a:lstStyle/>
          <a:p>
            <a:r>
              <a:rPr lang="en-US" dirty="0"/>
              <a:t>Target cohort: newly diagnosed RA Patients</a:t>
            </a:r>
          </a:p>
          <a:p>
            <a:r>
              <a:rPr lang="en-US" dirty="0"/>
              <a:t>Event cohorts: One cohort for each DMARDs + Minocycline (16 total)</a:t>
            </a:r>
          </a:p>
          <a:p>
            <a:endParaRPr lang="en-US" dirty="0"/>
          </a:p>
        </p:txBody>
      </p:sp>
      <p:pic>
        <p:nvPicPr>
          <p:cNvPr id="1026" name="Picture 2" descr="https://lh5.googleusercontent.com/YRjPtq2_khsGs79g3YdVZC_8VDRD0AFCOIZu68N0dfSFmDt5DZjtEE9zbmTEiPVE6Ew8tc4j91W7e-K0BJdg7pq2aT06VptGGgBUK0Cq3KAygh6C2O-77OAYiuPOTcqdQZtiK3eZ">
            <a:extLst>
              <a:ext uri="{FF2B5EF4-FFF2-40B4-BE49-F238E27FC236}">
                <a16:creationId xmlns:a16="http://schemas.microsoft.com/office/drawing/2014/main" id="{25E7B2F9-B042-4F3D-8226-E5935342C9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872" y="2913442"/>
            <a:ext cx="8623040" cy="38002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55558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Left Brace 24">
            <a:extLst>
              <a:ext uri="{FF2B5EF4-FFF2-40B4-BE49-F238E27FC236}">
                <a16:creationId xmlns:a16="http://schemas.microsoft.com/office/drawing/2014/main" id="{EDE1D314-F9A4-41AB-ADF5-BB7C74C8885A}"/>
              </a:ext>
            </a:extLst>
          </p:cNvPr>
          <p:cNvSpPr/>
          <p:nvPr/>
        </p:nvSpPr>
        <p:spPr>
          <a:xfrm rot="5400000">
            <a:off x="6972186" y="639921"/>
            <a:ext cx="514058" cy="3285282"/>
          </a:xfrm>
          <a:prstGeom prst="leftBrace">
            <a:avLst>
              <a:gd name="adj1" fmla="val 58469"/>
              <a:gd name="adj2" fmla="val 50000"/>
            </a:avLst>
          </a:prstGeom>
          <a:ln>
            <a:prstDash val="lgDash"/>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2" name="Title 1">
            <a:extLst>
              <a:ext uri="{FF2B5EF4-FFF2-40B4-BE49-F238E27FC236}">
                <a16:creationId xmlns:a16="http://schemas.microsoft.com/office/drawing/2014/main" id="{FD6F1D18-60C4-4B6C-BD4E-72D978BAB796}"/>
              </a:ext>
            </a:extLst>
          </p:cNvPr>
          <p:cNvSpPr>
            <a:spLocks noGrp="1"/>
          </p:cNvSpPr>
          <p:nvPr>
            <p:ph type="title"/>
          </p:nvPr>
        </p:nvSpPr>
        <p:spPr/>
        <p:txBody>
          <a:bodyPr/>
          <a:lstStyle/>
          <a:p>
            <a:r>
              <a:rPr lang="en-US" dirty="0"/>
              <a:t>Target cohort definition</a:t>
            </a:r>
          </a:p>
        </p:txBody>
      </p:sp>
      <p:sp>
        <p:nvSpPr>
          <p:cNvPr id="5" name="TextBox 4">
            <a:extLst>
              <a:ext uri="{FF2B5EF4-FFF2-40B4-BE49-F238E27FC236}">
                <a16:creationId xmlns:a16="http://schemas.microsoft.com/office/drawing/2014/main" id="{E79147B5-208C-47C9-9743-2F2C4B764733}"/>
              </a:ext>
            </a:extLst>
          </p:cNvPr>
          <p:cNvSpPr txBox="1"/>
          <p:nvPr/>
        </p:nvSpPr>
        <p:spPr>
          <a:xfrm>
            <a:off x="4254759" y="3867922"/>
            <a:ext cx="2659225" cy="280076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600" dirty="0"/>
              <a:t>1. Earliest of:</a:t>
            </a:r>
          </a:p>
          <a:p>
            <a:pPr marL="285750" indent="-285750">
              <a:buFontTx/>
              <a:buChar char="-"/>
            </a:pPr>
            <a:r>
              <a:rPr lang="en-US" sz="1600" dirty="0"/>
              <a:t>First diagnosis of RA in their history</a:t>
            </a:r>
          </a:p>
          <a:p>
            <a:pPr marL="285750" indent="-285750">
              <a:buFontTx/>
              <a:buChar char="-"/>
            </a:pPr>
            <a:r>
              <a:rPr lang="en-US" sz="1600" dirty="0"/>
              <a:t>Exposure to DMARD with RA diagnosis between 0 and 30 days from exposure</a:t>
            </a:r>
          </a:p>
          <a:p>
            <a:r>
              <a:rPr lang="en-US" sz="1600" dirty="0"/>
              <a:t>2. Age &gt;= 18</a:t>
            </a:r>
          </a:p>
          <a:p>
            <a:r>
              <a:rPr lang="en-US" sz="1600" dirty="0"/>
              <a:t>3. Event must have occurred between Jan 1-Dec 31 of calendar year *</a:t>
            </a:r>
          </a:p>
        </p:txBody>
      </p:sp>
      <p:grpSp>
        <p:nvGrpSpPr>
          <p:cNvPr id="11" name="Group 10">
            <a:extLst>
              <a:ext uri="{FF2B5EF4-FFF2-40B4-BE49-F238E27FC236}">
                <a16:creationId xmlns:a16="http://schemas.microsoft.com/office/drawing/2014/main" id="{A8E77E7E-A24D-41DC-AB9B-15FFCC8C72E2}"/>
              </a:ext>
            </a:extLst>
          </p:cNvPr>
          <p:cNvGrpSpPr/>
          <p:nvPr/>
        </p:nvGrpSpPr>
        <p:grpSpPr>
          <a:xfrm>
            <a:off x="567611" y="2756465"/>
            <a:ext cx="10497468" cy="261610"/>
            <a:chOff x="567611" y="2957801"/>
            <a:chExt cx="10497468" cy="261610"/>
          </a:xfrm>
        </p:grpSpPr>
        <p:cxnSp>
          <p:nvCxnSpPr>
            <p:cNvPr id="7" name="Straight Connector 6">
              <a:extLst>
                <a:ext uri="{FF2B5EF4-FFF2-40B4-BE49-F238E27FC236}">
                  <a16:creationId xmlns:a16="http://schemas.microsoft.com/office/drawing/2014/main" id="{7BC286BD-B900-4FE2-A3B5-1B57F0520338}"/>
                </a:ext>
              </a:extLst>
            </p:cNvPr>
            <p:cNvCxnSpPr>
              <a:cxnSpLocks/>
            </p:cNvCxnSpPr>
            <p:nvPr/>
          </p:nvCxnSpPr>
          <p:spPr>
            <a:xfrm flipH="1">
              <a:off x="595618" y="2958071"/>
              <a:ext cx="10469461" cy="0"/>
            </a:xfrm>
            <a:prstGeom prst="line">
              <a:avLst/>
            </a:prstGeom>
            <a:ln w="15875">
              <a:prstDash val="sysDash"/>
              <a:headEnd type="oval"/>
              <a:tailEnd type="oval"/>
            </a:ln>
          </p:spPr>
          <p:style>
            <a:lnRef idx="1">
              <a:schemeClr val="dk1"/>
            </a:lnRef>
            <a:fillRef idx="0">
              <a:schemeClr val="dk1"/>
            </a:fillRef>
            <a:effectRef idx="0">
              <a:schemeClr val="dk1"/>
            </a:effectRef>
            <a:fontRef idx="minor">
              <a:schemeClr val="tx1"/>
            </a:fontRef>
          </p:style>
        </p:cxnSp>
        <p:sp>
          <p:nvSpPr>
            <p:cNvPr id="10" name="TextBox 9">
              <a:extLst>
                <a:ext uri="{FF2B5EF4-FFF2-40B4-BE49-F238E27FC236}">
                  <a16:creationId xmlns:a16="http://schemas.microsoft.com/office/drawing/2014/main" id="{9C628925-F0EC-4979-8929-215A21F11023}"/>
                </a:ext>
              </a:extLst>
            </p:cNvPr>
            <p:cNvSpPr txBox="1"/>
            <p:nvPr/>
          </p:nvSpPr>
          <p:spPr>
            <a:xfrm>
              <a:off x="567611" y="2957801"/>
              <a:ext cx="1693092" cy="261610"/>
            </a:xfrm>
            <a:prstGeom prst="rect">
              <a:avLst/>
            </a:prstGeom>
            <a:noFill/>
          </p:spPr>
          <p:txBody>
            <a:bodyPr wrap="none" rtlCol="0">
              <a:spAutoFit/>
            </a:bodyPr>
            <a:lstStyle/>
            <a:p>
              <a:r>
                <a:rPr lang="en-US" sz="1100" i="1" dirty="0"/>
                <a:t>Patient observation period</a:t>
              </a:r>
            </a:p>
          </p:txBody>
        </p:sp>
      </p:grpSp>
      <p:cxnSp>
        <p:nvCxnSpPr>
          <p:cNvPr id="14" name="Straight Connector 13">
            <a:extLst>
              <a:ext uri="{FF2B5EF4-FFF2-40B4-BE49-F238E27FC236}">
                <a16:creationId xmlns:a16="http://schemas.microsoft.com/office/drawing/2014/main" id="{71FD6A2C-FD23-4439-8A38-013E73E752FA}"/>
              </a:ext>
            </a:extLst>
          </p:cNvPr>
          <p:cNvCxnSpPr>
            <a:cxnSpLocks/>
            <a:stCxn id="12" idx="2"/>
            <a:endCxn id="5" idx="0"/>
          </p:cNvCxnSpPr>
          <p:nvPr/>
        </p:nvCxnSpPr>
        <p:spPr>
          <a:xfrm flipH="1">
            <a:off x="5584372" y="2957801"/>
            <a:ext cx="13987" cy="910121"/>
          </a:xfrm>
          <a:prstGeom prst="line">
            <a:avLst/>
          </a:prstGeom>
        </p:spPr>
        <p:style>
          <a:lnRef idx="1">
            <a:schemeClr val="accent1"/>
          </a:lnRef>
          <a:fillRef idx="0">
            <a:schemeClr val="accent1"/>
          </a:fillRef>
          <a:effectRef idx="0">
            <a:schemeClr val="accent1"/>
          </a:effectRef>
          <a:fontRef idx="minor">
            <a:schemeClr val="tx1"/>
          </a:fontRef>
        </p:style>
      </p:cxnSp>
      <p:sp>
        <p:nvSpPr>
          <p:cNvPr id="17" name="Left Brace 16">
            <a:extLst>
              <a:ext uri="{FF2B5EF4-FFF2-40B4-BE49-F238E27FC236}">
                <a16:creationId xmlns:a16="http://schemas.microsoft.com/office/drawing/2014/main" id="{BBF1AE45-AFDC-4A7C-A0C2-5EBD87998D17}"/>
              </a:ext>
            </a:extLst>
          </p:cNvPr>
          <p:cNvSpPr/>
          <p:nvPr/>
        </p:nvSpPr>
        <p:spPr>
          <a:xfrm rot="5400000">
            <a:off x="3750778" y="710604"/>
            <a:ext cx="498771" cy="3193282"/>
          </a:xfrm>
          <a:prstGeom prst="leftBrace">
            <a:avLst>
              <a:gd name="adj1" fmla="val 24846"/>
              <a:gd name="adj2" fmla="val 50000"/>
            </a:avLst>
          </a:prstGeom>
          <a:ln>
            <a:prstDash val="lgDash"/>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9" name="TextBox 18">
            <a:extLst>
              <a:ext uri="{FF2B5EF4-FFF2-40B4-BE49-F238E27FC236}">
                <a16:creationId xmlns:a16="http://schemas.microsoft.com/office/drawing/2014/main" id="{C6DCB005-7734-4F8D-BD01-DD8C765943BB}"/>
              </a:ext>
            </a:extLst>
          </p:cNvPr>
          <p:cNvSpPr txBox="1"/>
          <p:nvPr/>
        </p:nvSpPr>
        <p:spPr>
          <a:xfrm>
            <a:off x="2705882" y="1760146"/>
            <a:ext cx="2523191" cy="307777"/>
          </a:xfrm>
          <a:prstGeom prst="rect">
            <a:avLst/>
          </a:prstGeom>
          <a:noFill/>
        </p:spPr>
        <p:txBody>
          <a:bodyPr wrap="none" rtlCol="0">
            <a:spAutoFit/>
          </a:bodyPr>
          <a:lstStyle/>
          <a:p>
            <a:r>
              <a:rPr lang="en-US" sz="1400" dirty="0"/>
              <a:t>365d prior observation required</a:t>
            </a:r>
          </a:p>
        </p:txBody>
      </p:sp>
      <p:sp>
        <p:nvSpPr>
          <p:cNvPr id="23" name="TextBox 22">
            <a:extLst>
              <a:ext uri="{FF2B5EF4-FFF2-40B4-BE49-F238E27FC236}">
                <a16:creationId xmlns:a16="http://schemas.microsoft.com/office/drawing/2014/main" id="{7BE7B460-BB4B-4DE6-A3A0-7562836B2967}"/>
              </a:ext>
            </a:extLst>
          </p:cNvPr>
          <p:cNvSpPr txBox="1"/>
          <p:nvPr/>
        </p:nvSpPr>
        <p:spPr>
          <a:xfrm>
            <a:off x="567611" y="3900193"/>
            <a:ext cx="3444551" cy="92333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en-US"/>
            </a:defPPr>
            <a:lvl1pP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dirty="0">
                <a:solidFill>
                  <a:schemeClr val="tx1"/>
                </a:solidFill>
              </a:rPr>
              <a:t>- No inflammatory arthropathies any time prior</a:t>
            </a:r>
          </a:p>
          <a:p>
            <a:r>
              <a:rPr lang="en-US" dirty="0">
                <a:solidFill>
                  <a:schemeClr val="tx1"/>
                </a:solidFill>
              </a:rPr>
              <a:t>- No prior RA diagnosis in history</a:t>
            </a:r>
          </a:p>
        </p:txBody>
      </p:sp>
      <p:sp>
        <p:nvSpPr>
          <p:cNvPr id="24" name="Left Brace 23">
            <a:extLst>
              <a:ext uri="{FF2B5EF4-FFF2-40B4-BE49-F238E27FC236}">
                <a16:creationId xmlns:a16="http://schemas.microsoft.com/office/drawing/2014/main" id="{9140A7CF-72C8-4DFD-BF4B-FBE5BEC4F613}"/>
              </a:ext>
            </a:extLst>
          </p:cNvPr>
          <p:cNvSpPr/>
          <p:nvPr/>
        </p:nvSpPr>
        <p:spPr>
          <a:xfrm rot="5400000" flipH="1" flipV="1">
            <a:off x="2543913" y="780164"/>
            <a:ext cx="1076591" cy="5029193"/>
          </a:xfrm>
          <a:prstGeom prst="leftBrace">
            <a:avLst>
              <a:gd name="adj1" fmla="val 23982"/>
              <a:gd name="adj2" fmla="val 50000"/>
            </a:avLst>
          </a:prstGeom>
          <a:ln>
            <a:prstDash val="lgDash"/>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6" name="TextBox 25">
            <a:extLst>
              <a:ext uri="{FF2B5EF4-FFF2-40B4-BE49-F238E27FC236}">
                <a16:creationId xmlns:a16="http://schemas.microsoft.com/office/drawing/2014/main" id="{83828C3B-EFDB-44CA-9CC3-33FA496433A0}"/>
              </a:ext>
            </a:extLst>
          </p:cNvPr>
          <p:cNvSpPr txBox="1"/>
          <p:nvPr/>
        </p:nvSpPr>
        <p:spPr>
          <a:xfrm>
            <a:off x="5797421" y="1760146"/>
            <a:ext cx="2861040" cy="307777"/>
          </a:xfrm>
          <a:prstGeom prst="rect">
            <a:avLst/>
          </a:prstGeom>
          <a:noFill/>
        </p:spPr>
        <p:txBody>
          <a:bodyPr wrap="none" rtlCol="0">
            <a:spAutoFit/>
          </a:bodyPr>
          <a:lstStyle/>
          <a:p>
            <a:r>
              <a:rPr lang="en-US" sz="1400" dirty="0"/>
              <a:t>365d post observation time required</a:t>
            </a:r>
          </a:p>
        </p:txBody>
      </p:sp>
      <p:sp>
        <p:nvSpPr>
          <p:cNvPr id="28" name="Diamond 27">
            <a:extLst>
              <a:ext uri="{FF2B5EF4-FFF2-40B4-BE49-F238E27FC236}">
                <a16:creationId xmlns:a16="http://schemas.microsoft.com/office/drawing/2014/main" id="{5B274334-0D82-471F-9534-492F7D3CED0D}"/>
              </a:ext>
            </a:extLst>
          </p:cNvPr>
          <p:cNvSpPr/>
          <p:nvPr/>
        </p:nvSpPr>
        <p:spPr>
          <a:xfrm>
            <a:off x="8385105" y="2556628"/>
            <a:ext cx="989037" cy="391842"/>
          </a:xfrm>
          <a:prstGeom prst="diamond">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End</a:t>
            </a:r>
            <a:endParaRPr lang="en-US" sz="1100" dirty="0"/>
          </a:p>
        </p:txBody>
      </p:sp>
      <p:sp>
        <p:nvSpPr>
          <p:cNvPr id="32" name="TextBox 31">
            <a:extLst>
              <a:ext uri="{FF2B5EF4-FFF2-40B4-BE49-F238E27FC236}">
                <a16:creationId xmlns:a16="http://schemas.microsoft.com/office/drawing/2014/main" id="{200920F2-D834-4204-92B4-FFCE00C063B5}"/>
              </a:ext>
            </a:extLst>
          </p:cNvPr>
          <p:cNvSpPr txBox="1"/>
          <p:nvPr/>
        </p:nvSpPr>
        <p:spPr>
          <a:xfrm>
            <a:off x="7542244" y="3880361"/>
            <a:ext cx="2659225" cy="92333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t>End cohort membership after fixed duration of 365d from index</a:t>
            </a:r>
          </a:p>
        </p:txBody>
      </p:sp>
      <p:cxnSp>
        <p:nvCxnSpPr>
          <p:cNvPr id="33" name="Straight Connector 32">
            <a:extLst>
              <a:ext uri="{FF2B5EF4-FFF2-40B4-BE49-F238E27FC236}">
                <a16:creationId xmlns:a16="http://schemas.microsoft.com/office/drawing/2014/main" id="{B12E038E-0449-4E61-A6D2-FFFCDC25B737}"/>
              </a:ext>
            </a:extLst>
          </p:cNvPr>
          <p:cNvCxnSpPr>
            <a:cxnSpLocks/>
            <a:stCxn id="28" idx="2"/>
            <a:endCxn id="32" idx="0"/>
          </p:cNvCxnSpPr>
          <p:nvPr/>
        </p:nvCxnSpPr>
        <p:spPr>
          <a:xfrm flipH="1">
            <a:off x="8871857" y="2948470"/>
            <a:ext cx="7767" cy="931891"/>
          </a:xfrm>
          <a:prstGeom prst="line">
            <a:avLst/>
          </a:prstGeom>
        </p:spPr>
        <p:style>
          <a:lnRef idx="1">
            <a:schemeClr val="accent1"/>
          </a:lnRef>
          <a:fillRef idx="0">
            <a:schemeClr val="accent1"/>
          </a:fillRef>
          <a:effectRef idx="0">
            <a:schemeClr val="accent1"/>
          </a:effectRef>
          <a:fontRef idx="minor">
            <a:schemeClr val="tx1"/>
          </a:fontRef>
        </p:style>
      </p:cxnSp>
      <p:sp>
        <p:nvSpPr>
          <p:cNvPr id="12" name="Diamond 11">
            <a:extLst>
              <a:ext uri="{FF2B5EF4-FFF2-40B4-BE49-F238E27FC236}">
                <a16:creationId xmlns:a16="http://schemas.microsoft.com/office/drawing/2014/main" id="{EF4CBF4D-916F-4B86-AF69-F3FD8E78C52D}"/>
              </a:ext>
            </a:extLst>
          </p:cNvPr>
          <p:cNvSpPr/>
          <p:nvPr/>
        </p:nvSpPr>
        <p:spPr>
          <a:xfrm>
            <a:off x="5103840" y="2565959"/>
            <a:ext cx="989037" cy="391842"/>
          </a:xfrm>
          <a:prstGeom prst="diamond">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Index</a:t>
            </a:r>
            <a:endParaRPr lang="en-US" sz="1100" dirty="0"/>
          </a:p>
        </p:txBody>
      </p:sp>
      <p:cxnSp>
        <p:nvCxnSpPr>
          <p:cNvPr id="36" name="Straight Connector 35">
            <a:extLst>
              <a:ext uri="{FF2B5EF4-FFF2-40B4-BE49-F238E27FC236}">
                <a16:creationId xmlns:a16="http://schemas.microsoft.com/office/drawing/2014/main" id="{4C9D7602-A90E-4ED0-B9C7-7882188CD4DD}"/>
              </a:ext>
            </a:extLst>
          </p:cNvPr>
          <p:cNvCxnSpPr>
            <a:cxnSpLocks/>
            <a:stCxn id="17" idx="2"/>
          </p:cNvCxnSpPr>
          <p:nvPr/>
        </p:nvCxnSpPr>
        <p:spPr>
          <a:xfrm>
            <a:off x="2403523" y="2556631"/>
            <a:ext cx="0" cy="199834"/>
          </a:xfrm>
          <a:prstGeom prst="line">
            <a:avLst/>
          </a:prstGeom>
          <a:ln>
            <a:prstDash val="lgDash"/>
          </a:ln>
        </p:spPr>
        <p:style>
          <a:lnRef idx="1">
            <a:schemeClr val="dk1"/>
          </a:lnRef>
          <a:fillRef idx="0">
            <a:schemeClr val="dk1"/>
          </a:fillRef>
          <a:effectRef idx="0">
            <a:schemeClr val="dk1"/>
          </a:effectRef>
          <a:fontRef idx="minor">
            <a:schemeClr val="tx1"/>
          </a:fontRef>
        </p:style>
      </p:cxnSp>
      <p:sp>
        <p:nvSpPr>
          <p:cNvPr id="38" name="TextBox 37">
            <a:extLst>
              <a:ext uri="{FF2B5EF4-FFF2-40B4-BE49-F238E27FC236}">
                <a16:creationId xmlns:a16="http://schemas.microsoft.com/office/drawing/2014/main" id="{99AC3C3A-17C0-42C9-AE4B-37458C603334}"/>
              </a:ext>
            </a:extLst>
          </p:cNvPr>
          <p:cNvSpPr txBox="1"/>
          <p:nvPr/>
        </p:nvSpPr>
        <p:spPr>
          <a:xfrm>
            <a:off x="6941975" y="6403179"/>
            <a:ext cx="4889241" cy="584775"/>
          </a:xfrm>
          <a:prstGeom prst="rect">
            <a:avLst/>
          </a:prstGeom>
          <a:noFill/>
        </p:spPr>
        <p:txBody>
          <a:bodyPr wrap="square" rtlCol="0">
            <a:spAutoFit/>
          </a:bodyPr>
          <a:lstStyle/>
          <a:p>
            <a:r>
              <a:rPr lang="en-US" sz="1600" i="1" dirty="0"/>
              <a:t>* One cohort created for each calendar year (2000-2018)</a:t>
            </a:r>
          </a:p>
          <a:p>
            <a:endParaRPr lang="en-US" sz="1600" dirty="0"/>
          </a:p>
        </p:txBody>
      </p:sp>
    </p:spTree>
    <p:extLst>
      <p:ext uri="{BB962C8B-B14F-4D97-AF65-F5344CB8AC3E}">
        <p14:creationId xmlns:p14="http://schemas.microsoft.com/office/powerpoint/2010/main" val="991131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F4535-8A50-49D8-956F-C265523CFB67}"/>
              </a:ext>
            </a:extLst>
          </p:cNvPr>
          <p:cNvSpPr>
            <a:spLocks noGrp="1"/>
          </p:cNvSpPr>
          <p:nvPr>
            <p:ph type="title"/>
          </p:nvPr>
        </p:nvSpPr>
        <p:spPr/>
        <p:txBody>
          <a:bodyPr/>
          <a:lstStyle/>
          <a:p>
            <a:r>
              <a:rPr lang="en-US" dirty="0"/>
              <a:t>Event cohort definitions</a:t>
            </a:r>
          </a:p>
        </p:txBody>
      </p:sp>
      <p:sp>
        <p:nvSpPr>
          <p:cNvPr id="3" name="Content Placeholder 2">
            <a:extLst>
              <a:ext uri="{FF2B5EF4-FFF2-40B4-BE49-F238E27FC236}">
                <a16:creationId xmlns:a16="http://schemas.microsoft.com/office/drawing/2014/main" id="{F7F934A3-38BF-49A7-985F-CE172468E72B}"/>
              </a:ext>
            </a:extLst>
          </p:cNvPr>
          <p:cNvSpPr>
            <a:spLocks noGrp="1"/>
          </p:cNvSpPr>
          <p:nvPr>
            <p:ph idx="10"/>
          </p:nvPr>
        </p:nvSpPr>
        <p:spPr>
          <a:xfrm>
            <a:off x="434801" y="1137272"/>
            <a:ext cx="11180936" cy="5263528"/>
          </a:xfrm>
        </p:spPr>
        <p:txBody>
          <a:bodyPr>
            <a:normAutofit fontScale="70000" lnSpcReduction="20000"/>
          </a:bodyPr>
          <a:lstStyle/>
          <a:p>
            <a:r>
              <a:rPr lang="en-US" dirty="0"/>
              <a:t>A cohort for each DMARD and Minocycline were created with a 90 day persistence window *.</a:t>
            </a:r>
          </a:p>
          <a:p>
            <a:endParaRPr lang="en-US"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r>
              <a:rPr lang="en-US" i="1" dirty="0"/>
              <a:t>* Rituximab used a 365d persistence window with 180d surveillance window</a:t>
            </a:r>
          </a:p>
        </p:txBody>
      </p:sp>
      <p:pic>
        <p:nvPicPr>
          <p:cNvPr id="4" name="Picture 2" descr="https://lh5.googleusercontent.com/YRjPtq2_khsGs79g3YdVZC_8VDRD0AFCOIZu68N0dfSFmDt5DZjtEE9zbmTEiPVE6Ew8tc4j91W7e-K0BJdg7pq2aT06VptGGgBUK0Cq3KAygh6C2O-77OAYiuPOTcqdQZtiK3eZ">
            <a:extLst>
              <a:ext uri="{FF2B5EF4-FFF2-40B4-BE49-F238E27FC236}">
                <a16:creationId xmlns:a16="http://schemas.microsoft.com/office/drawing/2014/main" id="{1FDCB09F-4EBF-4ABB-8021-3040B0EEB9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3261" y="1690644"/>
            <a:ext cx="8623040" cy="38002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90785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49FC4-1F0D-45D1-8455-8F796B0B9AF4}"/>
              </a:ext>
            </a:extLst>
          </p:cNvPr>
          <p:cNvSpPr>
            <a:spLocks noGrp="1"/>
          </p:cNvSpPr>
          <p:nvPr>
            <p:ph type="title"/>
          </p:nvPr>
        </p:nvSpPr>
        <p:spPr/>
        <p:txBody>
          <a:bodyPr/>
          <a:lstStyle/>
          <a:p>
            <a:r>
              <a:rPr lang="en-US" dirty="0"/>
              <a:t>Treatment Pathway Analysis</a:t>
            </a:r>
          </a:p>
        </p:txBody>
      </p:sp>
      <p:cxnSp>
        <p:nvCxnSpPr>
          <p:cNvPr id="5" name="Straight Connector 4">
            <a:extLst>
              <a:ext uri="{FF2B5EF4-FFF2-40B4-BE49-F238E27FC236}">
                <a16:creationId xmlns:a16="http://schemas.microsoft.com/office/drawing/2014/main" id="{0E19800E-F4E8-4C7D-B050-67809B3136EC}"/>
              </a:ext>
            </a:extLst>
          </p:cNvPr>
          <p:cNvCxnSpPr>
            <a:cxnSpLocks/>
          </p:cNvCxnSpPr>
          <p:nvPr/>
        </p:nvCxnSpPr>
        <p:spPr>
          <a:xfrm>
            <a:off x="1728129" y="1390261"/>
            <a:ext cx="3" cy="4146473"/>
          </a:xfrm>
          <a:prstGeom prst="line">
            <a:avLst/>
          </a:prstGeom>
          <a:ln w="34925"/>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D7CBB276-5C2D-4D29-81A3-A410F655E2A0}"/>
              </a:ext>
            </a:extLst>
          </p:cNvPr>
          <p:cNvCxnSpPr>
            <a:cxnSpLocks/>
          </p:cNvCxnSpPr>
          <p:nvPr/>
        </p:nvCxnSpPr>
        <p:spPr>
          <a:xfrm flipH="1">
            <a:off x="1728132" y="5536734"/>
            <a:ext cx="6302415" cy="0"/>
          </a:xfrm>
          <a:prstGeom prst="line">
            <a:avLst/>
          </a:prstGeom>
          <a:ln w="34925"/>
        </p:spPr>
        <p:style>
          <a:lnRef idx="1">
            <a:schemeClr val="dk1"/>
          </a:lnRef>
          <a:fillRef idx="0">
            <a:schemeClr val="dk1"/>
          </a:fillRef>
          <a:effectRef idx="0">
            <a:schemeClr val="dk1"/>
          </a:effectRef>
          <a:fontRef idx="minor">
            <a:schemeClr val="tx1"/>
          </a:fontRef>
        </p:style>
      </p:cxnSp>
      <p:sp>
        <p:nvSpPr>
          <p:cNvPr id="9" name="Left Brace 8">
            <a:extLst>
              <a:ext uri="{FF2B5EF4-FFF2-40B4-BE49-F238E27FC236}">
                <a16:creationId xmlns:a16="http://schemas.microsoft.com/office/drawing/2014/main" id="{AFCE730D-AA81-4779-AA45-CDB6FDA5B38E}"/>
              </a:ext>
            </a:extLst>
          </p:cNvPr>
          <p:cNvSpPr/>
          <p:nvPr/>
        </p:nvSpPr>
        <p:spPr>
          <a:xfrm rot="16200000" flipV="1">
            <a:off x="4622307" y="2777369"/>
            <a:ext cx="514058" cy="6302413"/>
          </a:xfrm>
          <a:prstGeom prst="leftBrace">
            <a:avLst>
              <a:gd name="adj1" fmla="val 58469"/>
              <a:gd name="adj2" fmla="val 50000"/>
            </a:avLst>
          </a:prstGeom>
          <a:ln>
            <a:prstDash val="lgDash"/>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8" name="Diamond 7">
            <a:extLst>
              <a:ext uri="{FF2B5EF4-FFF2-40B4-BE49-F238E27FC236}">
                <a16:creationId xmlns:a16="http://schemas.microsoft.com/office/drawing/2014/main" id="{0FB69328-BF4A-4401-B6E5-F20CF8E6CC61}"/>
              </a:ext>
            </a:extLst>
          </p:cNvPr>
          <p:cNvSpPr/>
          <p:nvPr/>
        </p:nvSpPr>
        <p:spPr>
          <a:xfrm>
            <a:off x="1233612" y="5536734"/>
            <a:ext cx="989037" cy="391842"/>
          </a:xfrm>
          <a:prstGeom prst="diamond">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Index</a:t>
            </a:r>
            <a:endParaRPr lang="en-US" sz="1100" dirty="0"/>
          </a:p>
        </p:txBody>
      </p:sp>
      <p:sp>
        <p:nvSpPr>
          <p:cNvPr id="10" name="TextBox 9">
            <a:extLst>
              <a:ext uri="{FF2B5EF4-FFF2-40B4-BE49-F238E27FC236}">
                <a16:creationId xmlns:a16="http://schemas.microsoft.com/office/drawing/2014/main" id="{456F1B6D-75FC-4439-80F4-F2690603ED15}"/>
              </a:ext>
            </a:extLst>
          </p:cNvPr>
          <p:cNvSpPr txBox="1"/>
          <p:nvPr/>
        </p:nvSpPr>
        <p:spPr>
          <a:xfrm>
            <a:off x="4484509" y="6185605"/>
            <a:ext cx="827278" cy="307777"/>
          </a:xfrm>
          <a:prstGeom prst="rect">
            <a:avLst/>
          </a:prstGeom>
          <a:noFill/>
        </p:spPr>
        <p:txBody>
          <a:bodyPr wrap="none" rtlCol="0">
            <a:spAutoFit/>
          </a:bodyPr>
          <a:lstStyle/>
          <a:p>
            <a:r>
              <a:rPr lang="en-US" sz="1400" dirty="0"/>
              <a:t>365 days</a:t>
            </a:r>
          </a:p>
        </p:txBody>
      </p:sp>
      <p:sp>
        <p:nvSpPr>
          <p:cNvPr id="11" name="Diamond 10">
            <a:extLst>
              <a:ext uri="{FF2B5EF4-FFF2-40B4-BE49-F238E27FC236}">
                <a16:creationId xmlns:a16="http://schemas.microsoft.com/office/drawing/2014/main" id="{68CCB536-F931-481D-9E23-4CF25E91B4CE}"/>
              </a:ext>
            </a:extLst>
          </p:cNvPr>
          <p:cNvSpPr/>
          <p:nvPr/>
        </p:nvSpPr>
        <p:spPr>
          <a:xfrm>
            <a:off x="7536023" y="5475625"/>
            <a:ext cx="989037" cy="391842"/>
          </a:xfrm>
          <a:prstGeom prst="diamond">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End</a:t>
            </a:r>
            <a:endParaRPr lang="en-US" sz="1100" dirty="0"/>
          </a:p>
        </p:txBody>
      </p:sp>
      <p:sp>
        <p:nvSpPr>
          <p:cNvPr id="12" name="TextBox 11">
            <a:extLst>
              <a:ext uri="{FF2B5EF4-FFF2-40B4-BE49-F238E27FC236}">
                <a16:creationId xmlns:a16="http://schemas.microsoft.com/office/drawing/2014/main" id="{6863BF0C-D17D-44BF-B02D-BE89F9D85C99}"/>
              </a:ext>
            </a:extLst>
          </p:cNvPr>
          <p:cNvSpPr txBox="1"/>
          <p:nvPr/>
        </p:nvSpPr>
        <p:spPr>
          <a:xfrm>
            <a:off x="3798655" y="5562902"/>
            <a:ext cx="2161361" cy="369332"/>
          </a:xfrm>
          <a:prstGeom prst="rect">
            <a:avLst/>
          </a:prstGeom>
          <a:noFill/>
        </p:spPr>
        <p:txBody>
          <a:bodyPr wrap="none" rtlCol="0">
            <a:spAutoFit/>
          </a:bodyPr>
          <a:lstStyle/>
          <a:p>
            <a:r>
              <a:rPr lang="en-US" dirty="0"/>
              <a:t>Time in target cohort</a:t>
            </a:r>
          </a:p>
        </p:txBody>
      </p:sp>
      <p:sp>
        <p:nvSpPr>
          <p:cNvPr id="13" name="TextBox 12">
            <a:extLst>
              <a:ext uri="{FF2B5EF4-FFF2-40B4-BE49-F238E27FC236}">
                <a16:creationId xmlns:a16="http://schemas.microsoft.com/office/drawing/2014/main" id="{9DB7E1AA-84FF-4120-94C5-138C9AEF60C5}"/>
              </a:ext>
            </a:extLst>
          </p:cNvPr>
          <p:cNvSpPr txBox="1"/>
          <p:nvPr/>
        </p:nvSpPr>
        <p:spPr>
          <a:xfrm rot="16200000">
            <a:off x="-502071" y="3341895"/>
            <a:ext cx="3845733" cy="369332"/>
          </a:xfrm>
          <a:prstGeom prst="rect">
            <a:avLst/>
          </a:prstGeom>
          <a:noFill/>
        </p:spPr>
        <p:txBody>
          <a:bodyPr wrap="none" rtlCol="0">
            <a:spAutoFit/>
          </a:bodyPr>
          <a:lstStyle/>
          <a:p>
            <a:r>
              <a:rPr lang="en-US" dirty="0"/>
              <a:t>Event cohorts (DMARDs + Minocycline)</a:t>
            </a:r>
          </a:p>
        </p:txBody>
      </p:sp>
      <p:cxnSp>
        <p:nvCxnSpPr>
          <p:cNvPr id="16" name="Straight Connector 15">
            <a:extLst>
              <a:ext uri="{FF2B5EF4-FFF2-40B4-BE49-F238E27FC236}">
                <a16:creationId xmlns:a16="http://schemas.microsoft.com/office/drawing/2014/main" id="{7815279E-6F4B-4056-A21C-91A49817C25A}"/>
              </a:ext>
            </a:extLst>
          </p:cNvPr>
          <p:cNvCxnSpPr>
            <a:cxnSpLocks/>
          </p:cNvCxnSpPr>
          <p:nvPr/>
        </p:nvCxnSpPr>
        <p:spPr>
          <a:xfrm flipV="1">
            <a:off x="2565918" y="2503712"/>
            <a:ext cx="4663849" cy="6224"/>
          </a:xfrm>
          <a:prstGeom prst="line">
            <a:avLst/>
          </a:prstGeom>
          <a:ln>
            <a:headEnd type="oval"/>
            <a:tailEnd type="oval"/>
          </a:ln>
        </p:spPr>
        <p:style>
          <a:lnRef idx="2">
            <a:schemeClr val="accent4"/>
          </a:lnRef>
          <a:fillRef idx="1">
            <a:schemeClr val="lt1"/>
          </a:fillRef>
          <a:effectRef idx="0">
            <a:schemeClr val="accent4"/>
          </a:effectRef>
          <a:fontRef idx="minor">
            <a:schemeClr val="dk1"/>
          </a:fontRef>
        </p:style>
      </p:cxnSp>
      <p:sp>
        <p:nvSpPr>
          <p:cNvPr id="18" name="TextBox 17">
            <a:extLst>
              <a:ext uri="{FF2B5EF4-FFF2-40B4-BE49-F238E27FC236}">
                <a16:creationId xmlns:a16="http://schemas.microsoft.com/office/drawing/2014/main" id="{7AC40CDD-F25B-4714-A5A2-CB4747424108}"/>
              </a:ext>
            </a:extLst>
          </p:cNvPr>
          <p:cNvSpPr txBox="1"/>
          <p:nvPr/>
        </p:nvSpPr>
        <p:spPr>
          <a:xfrm>
            <a:off x="4208106" y="2313993"/>
            <a:ext cx="2099806" cy="369332"/>
          </a:xfrm>
          <a:prstGeom prst="rect">
            <a:avLst/>
          </a:prstGeom>
          <a:ln>
            <a:headEnd type="oval"/>
            <a:tailEnd type="oval"/>
          </a:ln>
        </p:spPr>
        <p:style>
          <a:lnRef idx="2">
            <a:schemeClr val="accent4"/>
          </a:lnRef>
          <a:fillRef idx="1">
            <a:schemeClr val="lt1"/>
          </a:fillRef>
          <a:effectRef idx="0">
            <a:schemeClr val="accent4"/>
          </a:effectRef>
          <a:fontRef idx="minor">
            <a:schemeClr val="dk1"/>
          </a:fontRef>
        </p:style>
        <p:txBody>
          <a:bodyPr wrap="none" rtlCol="0">
            <a:spAutoFit/>
          </a:bodyPr>
          <a:lstStyle/>
          <a:p>
            <a:r>
              <a:rPr lang="en-US" dirty="0">
                <a:ln w="0"/>
                <a:solidFill>
                  <a:srgbClr val="002060"/>
                </a:solidFill>
                <a:effectLst>
                  <a:outerShdw blurRad="38100" dist="25400" dir="5400000" algn="ctr" rotWithShape="0">
                    <a:srgbClr val="6E747A">
                      <a:alpha val="43000"/>
                    </a:srgbClr>
                  </a:outerShdw>
                </a:effectLst>
              </a:rPr>
              <a:t>Methotrexate (MTX)</a:t>
            </a:r>
          </a:p>
        </p:txBody>
      </p:sp>
      <p:cxnSp>
        <p:nvCxnSpPr>
          <p:cNvPr id="19" name="Straight Connector 18">
            <a:extLst>
              <a:ext uri="{FF2B5EF4-FFF2-40B4-BE49-F238E27FC236}">
                <a16:creationId xmlns:a16="http://schemas.microsoft.com/office/drawing/2014/main" id="{CE641485-5424-429D-AF6E-327C3266525C}"/>
              </a:ext>
            </a:extLst>
          </p:cNvPr>
          <p:cNvCxnSpPr>
            <a:cxnSpLocks/>
          </p:cNvCxnSpPr>
          <p:nvPr/>
        </p:nvCxnSpPr>
        <p:spPr>
          <a:xfrm flipV="1">
            <a:off x="3903307" y="3187954"/>
            <a:ext cx="3898030" cy="6223"/>
          </a:xfrm>
          <a:prstGeom prst="line">
            <a:avLst/>
          </a:prstGeom>
          <a:ln>
            <a:headEnd type="oval"/>
            <a:tailEnd type="oval"/>
          </a:ln>
        </p:spPr>
        <p:style>
          <a:lnRef idx="2">
            <a:schemeClr val="accent4"/>
          </a:lnRef>
          <a:fillRef idx="1">
            <a:schemeClr val="lt1"/>
          </a:fillRef>
          <a:effectRef idx="0">
            <a:schemeClr val="accent4"/>
          </a:effectRef>
          <a:fontRef idx="minor">
            <a:schemeClr val="dk1"/>
          </a:fontRef>
        </p:style>
      </p:cxnSp>
      <p:sp>
        <p:nvSpPr>
          <p:cNvPr id="20" name="TextBox 19">
            <a:extLst>
              <a:ext uri="{FF2B5EF4-FFF2-40B4-BE49-F238E27FC236}">
                <a16:creationId xmlns:a16="http://schemas.microsoft.com/office/drawing/2014/main" id="{69792175-A203-4B57-B263-4D6F42B4FDA9}"/>
              </a:ext>
            </a:extLst>
          </p:cNvPr>
          <p:cNvSpPr txBox="1"/>
          <p:nvPr/>
        </p:nvSpPr>
        <p:spPr>
          <a:xfrm>
            <a:off x="4183224" y="2998235"/>
            <a:ext cx="2691571" cy="369332"/>
          </a:xfrm>
          <a:prstGeom prst="rect">
            <a:avLst/>
          </a:prstGeom>
          <a:ln>
            <a:headEnd type="oval"/>
            <a:tailEnd type="oval"/>
          </a:ln>
        </p:spPr>
        <p:style>
          <a:lnRef idx="2">
            <a:schemeClr val="accent4"/>
          </a:lnRef>
          <a:fillRef idx="1">
            <a:schemeClr val="lt1"/>
          </a:fillRef>
          <a:effectRef idx="0">
            <a:schemeClr val="accent4"/>
          </a:effectRef>
          <a:fontRef idx="minor">
            <a:schemeClr val="dk1"/>
          </a:fontRef>
        </p:style>
        <p:txBody>
          <a:bodyPr wrap="none" rtlCol="0">
            <a:spAutoFit/>
          </a:bodyPr>
          <a:lstStyle/>
          <a:p>
            <a:r>
              <a:rPr lang="en-US" dirty="0">
                <a:ln w="0"/>
                <a:solidFill>
                  <a:srgbClr val="002060"/>
                </a:solidFill>
                <a:effectLst>
                  <a:outerShdw blurRad="38100" dist="25400" dir="5400000" algn="ctr" rotWithShape="0">
                    <a:srgbClr val="6E747A">
                      <a:alpha val="43000"/>
                    </a:srgbClr>
                  </a:outerShdw>
                </a:effectLst>
              </a:rPr>
              <a:t>Hydroxychloroquine (HCQ)</a:t>
            </a:r>
          </a:p>
        </p:txBody>
      </p:sp>
      <p:cxnSp>
        <p:nvCxnSpPr>
          <p:cNvPr id="22" name="Straight Connector 21">
            <a:extLst>
              <a:ext uri="{FF2B5EF4-FFF2-40B4-BE49-F238E27FC236}">
                <a16:creationId xmlns:a16="http://schemas.microsoft.com/office/drawing/2014/main" id="{13F92FDD-3233-4C3B-8512-DEF9CB624BF4}"/>
              </a:ext>
            </a:extLst>
          </p:cNvPr>
          <p:cNvCxnSpPr>
            <a:cxnSpLocks/>
          </p:cNvCxnSpPr>
          <p:nvPr/>
        </p:nvCxnSpPr>
        <p:spPr>
          <a:xfrm>
            <a:off x="3882634" y="2509935"/>
            <a:ext cx="0" cy="684242"/>
          </a:xfrm>
          <a:prstGeom prst="line">
            <a:avLst/>
          </a:prstGeom>
          <a:ln w="15875">
            <a:solidFill>
              <a:schemeClr val="bg1">
                <a:lumMod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E0449C9C-DA10-45F6-B4A7-DAC209E5F35A}"/>
              </a:ext>
            </a:extLst>
          </p:cNvPr>
          <p:cNvCxnSpPr>
            <a:cxnSpLocks/>
          </p:cNvCxnSpPr>
          <p:nvPr/>
        </p:nvCxnSpPr>
        <p:spPr>
          <a:xfrm>
            <a:off x="7229767" y="2503712"/>
            <a:ext cx="0" cy="684242"/>
          </a:xfrm>
          <a:prstGeom prst="line">
            <a:avLst/>
          </a:prstGeom>
          <a:ln w="15875">
            <a:solidFill>
              <a:schemeClr val="bg1">
                <a:lumMod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B1B2EC8D-EB58-4D40-8B89-6B700D8A8360}"/>
              </a:ext>
            </a:extLst>
          </p:cNvPr>
          <p:cNvCxnSpPr>
            <a:cxnSpLocks/>
          </p:cNvCxnSpPr>
          <p:nvPr/>
        </p:nvCxnSpPr>
        <p:spPr>
          <a:xfrm>
            <a:off x="3903307" y="2817845"/>
            <a:ext cx="3326460" cy="0"/>
          </a:xfrm>
          <a:prstGeom prst="line">
            <a:avLst/>
          </a:prstGeom>
          <a:ln w="15875">
            <a:solidFill>
              <a:schemeClr val="bg1">
                <a:lumMod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6AD03797-C900-4A21-9554-DEC35883F425}"/>
              </a:ext>
            </a:extLst>
          </p:cNvPr>
          <p:cNvSpPr txBox="1"/>
          <p:nvPr/>
        </p:nvSpPr>
        <p:spPr>
          <a:xfrm>
            <a:off x="8629947" y="1147661"/>
            <a:ext cx="3534060" cy="4401205"/>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r>
              <a:rPr lang="en-US" sz="2800" dirty="0"/>
              <a:t>Analysis Settings:</a:t>
            </a:r>
          </a:p>
          <a:p>
            <a:endParaRPr lang="en-US" sz="2800" dirty="0"/>
          </a:p>
          <a:p>
            <a:r>
              <a:rPr lang="en-US" sz="2800" dirty="0"/>
              <a:t>1. Combination Window: 30 Days</a:t>
            </a:r>
          </a:p>
          <a:p>
            <a:pPr marL="285750" indent="-285750">
              <a:buFontTx/>
              <a:buChar char="-"/>
            </a:pPr>
            <a:endParaRPr lang="en-US" sz="2800" dirty="0"/>
          </a:p>
          <a:p>
            <a:r>
              <a:rPr lang="en-US" sz="2800" dirty="0"/>
              <a:t>2. Minimum Cell Count: 5 persons</a:t>
            </a:r>
          </a:p>
          <a:p>
            <a:endParaRPr lang="en-US" sz="2800" dirty="0"/>
          </a:p>
          <a:p>
            <a:r>
              <a:rPr lang="en-US" sz="2800" dirty="0"/>
              <a:t>3. Maximum Path Length: 10</a:t>
            </a:r>
          </a:p>
        </p:txBody>
      </p:sp>
      <p:cxnSp>
        <p:nvCxnSpPr>
          <p:cNvPr id="35" name="Straight Connector 34">
            <a:extLst>
              <a:ext uri="{FF2B5EF4-FFF2-40B4-BE49-F238E27FC236}">
                <a16:creationId xmlns:a16="http://schemas.microsoft.com/office/drawing/2014/main" id="{7D240B61-7EB6-4EE3-A18C-FC7DDC31B656}"/>
              </a:ext>
            </a:extLst>
          </p:cNvPr>
          <p:cNvCxnSpPr>
            <a:cxnSpLocks/>
          </p:cNvCxnSpPr>
          <p:nvPr/>
        </p:nvCxnSpPr>
        <p:spPr>
          <a:xfrm flipV="1">
            <a:off x="7229767" y="2310344"/>
            <a:ext cx="1428172" cy="507501"/>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D7B596F4-BC29-4432-B718-C7EC9DEAA60A}"/>
              </a:ext>
            </a:extLst>
          </p:cNvPr>
          <p:cNvSpPr txBox="1"/>
          <p:nvPr/>
        </p:nvSpPr>
        <p:spPr>
          <a:xfrm>
            <a:off x="3005641" y="4252095"/>
            <a:ext cx="4041876" cy="400110"/>
          </a:xfrm>
          <a:prstGeom prst="rect">
            <a:avLst/>
          </a:prstGeom>
          <a:noFill/>
        </p:spPr>
        <p:txBody>
          <a:bodyPr wrap="none" rtlCol="0">
            <a:spAutoFit/>
          </a:bodyPr>
          <a:lstStyle/>
          <a:p>
            <a:r>
              <a:rPr lang="en-US" sz="2000" b="1" dirty="0"/>
              <a:t>Pathway: MTX -&gt; MTX + HCQ -&gt; HCQ</a:t>
            </a:r>
          </a:p>
        </p:txBody>
      </p:sp>
    </p:spTree>
    <p:extLst>
      <p:ext uri="{BB962C8B-B14F-4D97-AF65-F5344CB8AC3E}">
        <p14:creationId xmlns:p14="http://schemas.microsoft.com/office/powerpoint/2010/main" val="21236548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22812-D225-453A-8837-5C070AA73C02}"/>
              </a:ext>
            </a:extLst>
          </p:cNvPr>
          <p:cNvSpPr>
            <a:spLocks noGrp="1"/>
          </p:cNvSpPr>
          <p:nvPr>
            <p:ph type="title"/>
          </p:nvPr>
        </p:nvSpPr>
        <p:spPr/>
        <p:txBody>
          <a:bodyPr/>
          <a:lstStyle/>
          <a:p>
            <a:r>
              <a:rPr lang="en-US" dirty="0"/>
              <a:t>Methods (continued)</a:t>
            </a:r>
          </a:p>
        </p:txBody>
      </p:sp>
      <p:sp>
        <p:nvSpPr>
          <p:cNvPr id="3" name="Content Placeholder 2">
            <a:extLst>
              <a:ext uri="{FF2B5EF4-FFF2-40B4-BE49-F238E27FC236}">
                <a16:creationId xmlns:a16="http://schemas.microsoft.com/office/drawing/2014/main" id="{A9D6E676-1DB1-42DE-8A11-6A30D80D27DF}"/>
              </a:ext>
            </a:extLst>
          </p:cNvPr>
          <p:cNvSpPr>
            <a:spLocks noGrp="1"/>
          </p:cNvSpPr>
          <p:nvPr>
            <p:ph idx="10"/>
          </p:nvPr>
        </p:nvSpPr>
        <p:spPr/>
        <p:txBody>
          <a:bodyPr/>
          <a:lstStyle/>
          <a:p>
            <a:r>
              <a:rPr lang="en-US" dirty="0"/>
              <a:t>ATLAS Pathways Design specification included as part of the OHDSI Study package: </a:t>
            </a:r>
          </a:p>
          <a:p>
            <a:pPr lvl="1"/>
            <a:r>
              <a:rPr lang="en-US" dirty="0">
                <a:hlinkClick r:id="rId2"/>
              </a:rPr>
              <a:t>https://github.com/ohdsi-studies/EhdenRaDrugUtilization</a:t>
            </a:r>
            <a:endParaRPr lang="en-US" dirty="0"/>
          </a:p>
          <a:p>
            <a:r>
              <a:rPr lang="en-US" dirty="0"/>
              <a:t>Each site participating in the study ran the analysis using ATLAS on their data</a:t>
            </a:r>
          </a:p>
          <a:p>
            <a:r>
              <a:rPr lang="en-US" dirty="0"/>
              <a:t>Results were retrieved and packaged using R</a:t>
            </a:r>
          </a:p>
          <a:p>
            <a:r>
              <a:rPr lang="en-US" dirty="0"/>
              <a:t>Aggregated results were reviewed as a team with eye towards abstract and manuscript authoring</a:t>
            </a:r>
          </a:p>
        </p:txBody>
      </p:sp>
    </p:spTree>
    <p:extLst>
      <p:ext uri="{BB962C8B-B14F-4D97-AF65-F5344CB8AC3E}">
        <p14:creationId xmlns:p14="http://schemas.microsoft.com/office/powerpoint/2010/main" val="16676188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9E554-B3F1-4081-9045-D75A423B9C98}"/>
              </a:ext>
            </a:extLst>
          </p:cNvPr>
          <p:cNvSpPr>
            <a:spLocks noGrp="1"/>
          </p:cNvSpPr>
          <p:nvPr>
            <p:ph type="title"/>
          </p:nvPr>
        </p:nvSpPr>
        <p:spPr/>
        <p:txBody>
          <a:bodyPr/>
          <a:lstStyle/>
          <a:p>
            <a:r>
              <a:rPr lang="en-US" dirty="0"/>
              <a:t>Results</a:t>
            </a:r>
          </a:p>
        </p:txBody>
      </p:sp>
      <p:sp>
        <p:nvSpPr>
          <p:cNvPr id="3" name="Content Placeholder 2">
            <a:extLst>
              <a:ext uri="{FF2B5EF4-FFF2-40B4-BE49-F238E27FC236}">
                <a16:creationId xmlns:a16="http://schemas.microsoft.com/office/drawing/2014/main" id="{A5E750D7-D7AA-450F-975A-C812B5F68A98}"/>
              </a:ext>
            </a:extLst>
          </p:cNvPr>
          <p:cNvSpPr>
            <a:spLocks noGrp="1"/>
          </p:cNvSpPr>
          <p:nvPr>
            <p:ph idx="10"/>
          </p:nvPr>
        </p:nvSpPr>
        <p:spPr/>
        <p:txBody>
          <a:bodyPr/>
          <a:lstStyle/>
          <a:p>
            <a:r>
              <a:rPr lang="en-US" dirty="0"/>
              <a:t>Focused on first-line treatments with conventional synthetic DMARDs for EULAR abstract</a:t>
            </a:r>
          </a:p>
          <a:p>
            <a:r>
              <a:rPr lang="en-US" dirty="0"/>
              <a:t>Investigated secular trends for first line treatments across all available time per database for ISPE abstract</a:t>
            </a:r>
          </a:p>
        </p:txBody>
      </p:sp>
    </p:spTree>
    <p:extLst>
      <p:ext uri="{BB962C8B-B14F-4D97-AF65-F5344CB8AC3E}">
        <p14:creationId xmlns:p14="http://schemas.microsoft.com/office/powerpoint/2010/main" val="40606165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Study Data Sources</a:t>
            </a:r>
            <a:br>
              <a:rPr lang="en-US" dirty="0"/>
            </a:br>
            <a:r>
              <a:rPr lang="en-US" sz="1100" dirty="0"/>
              <a:t>Data Collected: 2000-2018. Data availability indicated per database by min/max year</a:t>
            </a:r>
            <a:endParaRPr lang="en-US" dirty="0"/>
          </a:p>
        </p:txBody>
      </p:sp>
      <p:graphicFrame>
        <p:nvGraphicFramePr>
          <p:cNvPr id="5" name="Content Placeholder 4"/>
          <p:cNvGraphicFramePr>
            <a:graphicFrameLocks noGrp="1"/>
          </p:cNvGraphicFramePr>
          <p:nvPr>
            <p:ph idx="10"/>
            <p:extLst>
              <p:ext uri="{D42A27DB-BD31-4B8C-83A1-F6EECF244321}">
                <p14:modId xmlns:p14="http://schemas.microsoft.com/office/powerpoint/2010/main" val="2755888462"/>
              </p:ext>
            </p:extLst>
          </p:nvPr>
        </p:nvGraphicFramePr>
        <p:xfrm>
          <a:off x="134224" y="1136650"/>
          <a:ext cx="11820089" cy="4968754"/>
        </p:xfrm>
        <a:graphic>
          <a:graphicData uri="http://schemas.openxmlformats.org/drawingml/2006/table">
            <a:tbl>
              <a:tblPr>
                <a:tableStyleId>{5C22544A-7EE6-4342-B048-85BDC9FD1C3A}</a:tableStyleId>
              </a:tblPr>
              <a:tblGrid>
                <a:gridCol w="930107">
                  <a:extLst>
                    <a:ext uri="{9D8B030D-6E8A-4147-A177-3AD203B41FA5}">
                      <a16:colId xmlns:a16="http://schemas.microsoft.com/office/drawing/2014/main" val="4044116449"/>
                    </a:ext>
                  </a:extLst>
                </a:gridCol>
                <a:gridCol w="1555019">
                  <a:extLst>
                    <a:ext uri="{9D8B030D-6E8A-4147-A177-3AD203B41FA5}">
                      <a16:colId xmlns:a16="http://schemas.microsoft.com/office/drawing/2014/main" val="4280189959"/>
                    </a:ext>
                  </a:extLst>
                </a:gridCol>
                <a:gridCol w="1555019">
                  <a:extLst>
                    <a:ext uri="{9D8B030D-6E8A-4147-A177-3AD203B41FA5}">
                      <a16:colId xmlns:a16="http://schemas.microsoft.com/office/drawing/2014/main" val="3685111428"/>
                    </a:ext>
                  </a:extLst>
                </a:gridCol>
                <a:gridCol w="2310731">
                  <a:extLst>
                    <a:ext uri="{9D8B030D-6E8A-4147-A177-3AD203B41FA5}">
                      <a16:colId xmlns:a16="http://schemas.microsoft.com/office/drawing/2014/main" val="1674653255"/>
                    </a:ext>
                  </a:extLst>
                </a:gridCol>
                <a:gridCol w="1937720">
                  <a:extLst>
                    <a:ext uri="{9D8B030D-6E8A-4147-A177-3AD203B41FA5}">
                      <a16:colId xmlns:a16="http://schemas.microsoft.com/office/drawing/2014/main" val="51660082"/>
                    </a:ext>
                  </a:extLst>
                </a:gridCol>
                <a:gridCol w="1414534">
                  <a:extLst>
                    <a:ext uri="{9D8B030D-6E8A-4147-A177-3AD203B41FA5}">
                      <a16:colId xmlns:a16="http://schemas.microsoft.com/office/drawing/2014/main" val="1835885244"/>
                    </a:ext>
                  </a:extLst>
                </a:gridCol>
                <a:gridCol w="1031836">
                  <a:extLst>
                    <a:ext uri="{9D8B030D-6E8A-4147-A177-3AD203B41FA5}">
                      <a16:colId xmlns:a16="http://schemas.microsoft.com/office/drawing/2014/main" val="2456874242"/>
                    </a:ext>
                  </a:extLst>
                </a:gridCol>
                <a:gridCol w="1085123">
                  <a:extLst>
                    <a:ext uri="{9D8B030D-6E8A-4147-A177-3AD203B41FA5}">
                      <a16:colId xmlns:a16="http://schemas.microsoft.com/office/drawing/2014/main" val="2262894314"/>
                    </a:ext>
                  </a:extLst>
                </a:gridCol>
              </a:tblGrid>
              <a:tr h="154577">
                <a:tc>
                  <a:txBody>
                    <a:bodyPr/>
                    <a:lstStyle/>
                    <a:p>
                      <a:pPr algn="ctr" fontAlgn="b"/>
                      <a:r>
                        <a:rPr lang="en-US" sz="1600" b="1" u="none" strike="noStrike" dirty="0">
                          <a:effectLst/>
                        </a:rPr>
                        <a:t>COUNTRY</a:t>
                      </a:r>
                      <a:endParaRPr lang="en-US" sz="1600" b="1" i="0" u="none" strike="noStrike" dirty="0">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b="1" u="none" strike="noStrike" dirty="0">
                          <a:effectLst/>
                        </a:rPr>
                        <a:t>DATABASE</a:t>
                      </a:r>
                      <a:endParaRPr lang="en-US" sz="1600" b="1" i="0" u="none" strike="noStrike" dirty="0">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b="1" i="0" u="none" strike="noStrike" dirty="0">
                          <a:solidFill>
                            <a:srgbClr val="000000"/>
                          </a:solidFill>
                          <a:effectLst/>
                          <a:latin typeface="Calibri" panose="020F0502020204030204" pitchFamily="34" charset="0"/>
                        </a:rPr>
                        <a:t>DATA</a:t>
                      </a:r>
                    </a:p>
                    <a:p>
                      <a:pPr algn="ctr" fontAlgn="b"/>
                      <a:r>
                        <a:rPr lang="en-US" sz="1600" b="1" i="0" u="none" strike="noStrike" dirty="0">
                          <a:solidFill>
                            <a:srgbClr val="000000"/>
                          </a:solidFill>
                          <a:effectLst/>
                          <a:latin typeface="Calibri" panose="020F0502020204030204" pitchFamily="34" charset="0"/>
                        </a:rPr>
                        <a:t>COLLECTION</a:t>
                      </a:r>
                    </a:p>
                  </a:txBody>
                  <a:tcPr marL="7207" marR="7207" marT="7729" marB="0" anchor="b"/>
                </a:tc>
                <a:tc>
                  <a:txBody>
                    <a:bodyPr/>
                    <a:lstStyle/>
                    <a:p>
                      <a:pPr algn="ctr" fontAlgn="b"/>
                      <a:r>
                        <a:rPr lang="en-US" sz="1600" b="1" u="none" strike="noStrike" dirty="0">
                          <a:effectLst/>
                        </a:rPr>
                        <a:t>NEW RA PATIENTS</a:t>
                      </a:r>
                      <a:endParaRPr lang="en-US" sz="1600" b="1" i="0" u="none" strike="noStrike" dirty="0">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b="1" u="none" strike="noStrike" dirty="0">
                          <a:effectLst/>
                        </a:rPr>
                        <a:t>RECEIVED TREAMENT IN 1</a:t>
                      </a:r>
                      <a:r>
                        <a:rPr lang="en-US" sz="1600" b="1" u="none" strike="noStrike" baseline="30000" dirty="0">
                          <a:effectLst/>
                        </a:rPr>
                        <a:t>st</a:t>
                      </a:r>
                      <a:r>
                        <a:rPr lang="en-US" sz="1600" b="1" u="none" strike="noStrike" dirty="0">
                          <a:effectLst/>
                        </a:rPr>
                        <a:t> YR</a:t>
                      </a:r>
                      <a:endParaRPr lang="en-US" sz="1600" b="1" i="0" u="none" strike="noStrike" dirty="0">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b="1" u="none" strike="noStrike" dirty="0">
                          <a:effectLst/>
                        </a:rPr>
                        <a:t>% With Treatment</a:t>
                      </a:r>
                      <a:endParaRPr lang="en-US" sz="1600" b="1" i="0" u="none" strike="noStrike" dirty="0">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b="1" u="none" strike="noStrike" dirty="0">
                          <a:effectLst/>
                        </a:rPr>
                        <a:t>MIN_YEAR</a:t>
                      </a:r>
                      <a:endParaRPr lang="en-US" sz="1600" b="1" i="0" u="none" strike="noStrike" dirty="0">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b="1" u="none" strike="noStrike" dirty="0">
                          <a:effectLst/>
                        </a:rPr>
                        <a:t>MAX_YEAR</a:t>
                      </a:r>
                      <a:endParaRPr lang="en-US" sz="1600" b="1" i="0" u="none" strike="noStrike" dirty="0">
                        <a:solidFill>
                          <a:srgbClr val="000000"/>
                        </a:solidFill>
                        <a:effectLst/>
                        <a:latin typeface="Calibri" panose="020F0502020204030204" pitchFamily="34" charset="0"/>
                      </a:endParaRPr>
                    </a:p>
                  </a:txBody>
                  <a:tcPr marL="7207" marR="7207" marT="7729" marB="0" anchor="b"/>
                </a:tc>
                <a:extLst>
                  <a:ext uri="{0D108BD9-81ED-4DB2-BD59-A6C34878D82A}">
                    <a16:rowId xmlns:a16="http://schemas.microsoft.com/office/drawing/2014/main" val="2557620480"/>
                  </a:ext>
                </a:extLst>
              </a:tr>
              <a:tr h="279784">
                <a:tc>
                  <a:txBody>
                    <a:bodyPr/>
                    <a:lstStyle/>
                    <a:p>
                      <a:pPr algn="ctr" fontAlgn="b"/>
                      <a:r>
                        <a:rPr lang="en-US" sz="1600" u="none" strike="noStrike" dirty="0">
                          <a:effectLst/>
                        </a:rPr>
                        <a:t>US</a:t>
                      </a:r>
                      <a:endParaRPr lang="en-US" sz="1600" b="0" i="0" u="none" strike="noStrike" dirty="0">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u="none" strike="noStrike">
                          <a:effectLst/>
                        </a:rPr>
                        <a:t>AmbEMR</a:t>
                      </a:r>
                      <a:endParaRPr lang="en-US" sz="1600" b="0" i="0" u="none" strike="noStrike">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b="0" i="0" u="none" strike="noStrike" dirty="0">
                          <a:solidFill>
                            <a:srgbClr val="000000"/>
                          </a:solidFill>
                          <a:effectLst/>
                          <a:latin typeface="Calibri" panose="020F0502020204030204" pitchFamily="34" charset="0"/>
                        </a:rPr>
                        <a:t>EHR</a:t>
                      </a:r>
                    </a:p>
                  </a:txBody>
                  <a:tcPr marL="7207" marR="7207" marT="7729" marB="0" anchor="b"/>
                </a:tc>
                <a:tc>
                  <a:txBody>
                    <a:bodyPr/>
                    <a:lstStyle/>
                    <a:p>
                      <a:pPr algn="ctr" fontAlgn="b"/>
                      <a:r>
                        <a:rPr lang="en-US" sz="1600" u="none" strike="noStrike" dirty="0">
                          <a:effectLst/>
                        </a:rPr>
                        <a:t>                                   193,397 </a:t>
                      </a:r>
                      <a:endParaRPr lang="en-US" sz="1600" b="0" i="0" u="none" strike="noStrike" dirty="0">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u="none" strike="noStrike" dirty="0">
                          <a:effectLst/>
                        </a:rPr>
                        <a:t>                            84,137 </a:t>
                      </a:r>
                      <a:endParaRPr lang="en-US" sz="1600" b="0" i="0" u="none" strike="noStrike" dirty="0">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u="none" strike="noStrike">
                          <a:effectLst/>
                        </a:rPr>
                        <a:t>43.5%</a:t>
                      </a:r>
                      <a:endParaRPr lang="en-US" sz="1600" b="0" i="0" u="none" strike="noStrike">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u="none" strike="noStrike">
                          <a:effectLst/>
                        </a:rPr>
                        <a:t>2005</a:t>
                      </a:r>
                      <a:endParaRPr lang="en-US" sz="1600" b="0" i="0" u="none" strike="noStrike">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u="none" strike="noStrike">
                          <a:effectLst/>
                        </a:rPr>
                        <a:t>2018</a:t>
                      </a:r>
                      <a:endParaRPr lang="en-US" sz="1600" b="0" i="0" u="none" strike="noStrike">
                        <a:solidFill>
                          <a:srgbClr val="000000"/>
                        </a:solidFill>
                        <a:effectLst/>
                        <a:latin typeface="Calibri" panose="020F0502020204030204" pitchFamily="34" charset="0"/>
                      </a:endParaRPr>
                    </a:p>
                  </a:txBody>
                  <a:tcPr marL="7207" marR="7207" marT="7729" marB="0" anchor="b"/>
                </a:tc>
                <a:extLst>
                  <a:ext uri="{0D108BD9-81ED-4DB2-BD59-A6C34878D82A}">
                    <a16:rowId xmlns:a16="http://schemas.microsoft.com/office/drawing/2014/main" val="2884650708"/>
                  </a:ext>
                </a:extLst>
              </a:tr>
              <a:tr h="279784">
                <a:tc>
                  <a:txBody>
                    <a:bodyPr/>
                    <a:lstStyle/>
                    <a:p>
                      <a:pPr algn="ctr" fontAlgn="b"/>
                      <a:r>
                        <a:rPr lang="en-US" sz="1600" b="0" i="0" u="none" strike="noStrike" dirty="0">
                          <a:solidFill>
                            <a:srgbClr val="000000"/>
                          </a:solidFill>
                          <a:effectLst/>
                          <a:latin typeface="Calibri" panose="020F0502020204030204" pitchFamily="34" charset="0"/>
                        </a:rPr>
                        <a:t>AU</a:t>
                      </a:r>
                    </a:p>
                  </a:txBody>
                  <a:tcPr marL="7207" marR="7207" marT="7729" marB="0" anchor="b"/>
                </a:tc>
                <a:tc>
                  <a:txBody>
                    <a:bodyPr/>
                    <a:lstStyle/>
                    <a:p>
                      <a:pPr algn="ctr" fontAlgn="b"/>
                      <a:r>
                        <a:rPr lang="en-US" sz="1600" u="none" strike="noStrike" dirty="0">
                          <a:effectLst/>
                        </a:rPr>
                        <a:t>Australia</a:t>
                      </a:r>
                      <a:endParaRPr lang="en-US" sz="1600" b="0" i="0" u="none" strike="noStrike" dirty="0">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b="0" i="0" u="none" strike="noStrike" dirty="0">
                          <a:solidFill>
                            <a:srgbClr val="000000"/>
                          </a:solidFill>
                          <a:effectLst/>
                          <a:latin typeface="Calibri" panose="020F0502020204030204" pitchFamily="34" charset="0"/>
                        </a:rPr>
                        <a:t>GP</a:t>
                      </a:r>
                    </a:p>
                  </a:txBody>
                  <a:tcPr marL="7207" marR="7207" marT="7729" marB="0" anchor="b"/>
                </a:tc>
                <a:tc>
                  <a:txBody>
                    <a:bodyPr/>
                    <a:lstStyle/>
                    <a:p>
                      <a:pPr algn="ctr" fontAlgn="b"/>
                      <a:r>
                        <a:rPr lang="en-US" sz="1600" u="none" strike="noStrike">
                          <a:effectLst/>
                        </a:rPr>
                        <a:t>                                       1,645 </a:t>
                      </a:r>
                      <a:endParaRPr lang="en-US" sz="1600" b="0" i="0" u="none" strike="noStrike">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u="none" strike="noStrike">
                          <a:effectLst/>
                        </a:rPr>
                        <a:t>                                  539 </a:t>
                      </a:r>
                      <a:endParaRPr lang="en-US" sz="1600" b="0" i="0" u="none" strike="noStrike">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u="none" strike="noStrike">
                          <a:effectLst/>
                        </a:rPr>
                        <a:t>32.8%</a:t>
                      </a:r>
                      <a:endParaRPr lang="en-US" sz="1600" b="0" i="0" u="none" strike="noStrike">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u="none" strike="noStrike">
                          <a:effectLst/>
                        </a:rPr>
                        <a:t>2008</a:t>
                      </a:r>
                      <a:endParaRPr lang="en-US" sz="1600" b="0" i="0" u="none" strike="noStrike">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u="none" strike="noStrike">
                          <a:effectLst/>
                        </a:rPr>
                        <a:t>2017</a:t>
                      </a:r>
                      <a:endParaRPr lang="en-US" sz="1600" b="0" i="0" u="none" strike="noStrike">
                        <a:solidFill>
                          <a:srgbClr val="000000"/>
                        </a:solidFill>
                        <a:effectLst/>
                        <a:latin typeface="Calibri" panose="020F0502020204030204" pitchFamily="34" charset="0"/>
                      </a:endParaRPr>
                    </a:p>
                  </a:txBody>
                  <a:tcPr marL="7207" marR="7207" marT="7729" marB="0" anchor="b"/>
                </a:tc>
                <a:extLst>
                  <a:ext uri="{0D108BD9-81ED-4DB2-BD59-A6C34878D82A}">
                    <a16:rowId xmlns:a16="http://schemas.microsoft.com/office/drawing/2014/main" val="770269740"/>
                  </a:ext>
                </a:extLst>
              </a:tr>
              <a:tr h="279784">
                <a:tc>
                  <a:txBody>
                    <a:bodyPr/>
                    <a:lstStyle/>
                    <a:p>
                      <a:pPr algn="ctr" fontAlgn="b"/>
                      <a:r>
                        <a:rPr lang="en-US" sz="1600" b="0" i="0" u="none" strike="noStrike" dirty="0">
                          <a:solidFill>
                            <a:srgbClr val="000000"/>
                          </a:solidFill>
                          <a:effectLst/>
                          <a:latin typeface="Calibri" panose="020F0502020204030204" pitchFamily="34" charset="0"/>
                        </a:rPr>
                        <a:t>BE</a:t>
                      </a:r>
                    </a:p>
                  </a:txBody>
                  <a:tcPr marL="7207" marR="7207" marT="7729" marB="0" anchor="b"/>
                </a:tc>
                <a:tc>
                  <a:txBody>
                    <a:bodyPr/>
                    <a:lstStyle/>
                    <a:p>
                      <a:pPr algn="ctr" fontAlgn="b"/>
                      <a:r>
                        <a:rPr lang="en-US" sz="1600" u="none" strike="noStrike">
                          <a:effectLst/>
                        </a:rPr>
                        <a:t>Belgium</a:t>
                      </a:r>
                      <a:endParaRPr lang="en-US" sz="1600" b="0" i="0" u="none" strike="noStrike">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b="0" i="0" u="none" strike="noStrike" dirty="0">
                          <a:solidFill>
                            <a:srgbClr val="000000"/>
                          </a:solidFill>
                          <a:effectLst/>
                          <a:latin typeface="Calibri" panose="020F0502020204030204" pitchFamily="34" charset="0"/>
                        </a:rPr>
                        <a:t>GP</a:t>
                      </a:r>
                    </a:p>
                  </a:txBody>
                  <a:tcPr marL="7207" marR="7207" marT="7729" marB="0" anchor="b"/>
                </a:tc>
                <a:tc>
                  <a:txBody>
                    <a:bodyPr/>
                    <a:lstStyle/>
                    <a:p>
                      <a:pPr algn="ctr" fontAlgn="b"/>
                      <a:r>
                        <a:rPr lang="en-US" sz="1600" u="none" strike="noStrike">
                          <a:effectLst/>
                        </a:rPr>
                        <a:t>                                       2,163 </a:t>
                      </a:r>
                      <a:endParaRPr lang="en-US" sz="1600" b="0" i="0" u="none" strike="noStrike">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u="none" strike="noStrike">
                          <a:effectLst/>
                        </a:rPr>
                        <a:t>                                  775 </a:t>
                      </a:r>
                      <a:endParaRPr lang="en-US" sz="1600" b="0" i="0" u="none" strike="noStrike">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u="none" strike="noStrike">
                          <a:effectLst/>
                        </a:rPr>
                        <a:t>35.8%</a:t>
                      </a:r>
                      <a:endParaRPr lang="en-US" sz="1600" b="0" i="0" u="none" strike="noStrike">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u="none" strike="noStrike">
                          <a:effectLst/>
                        </a:rPr>
                        <a:t>2009</a:t>
                      </a:r>
                      <a:endParaRPr lang="en-US" sz="1600" b="0" i="0" u="none" strike="noStrike">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u="none" strike="noStrike">
                          <a:effectLst/>
                        </a:rPr>
                        <a:t>2018</a:t>
                      </a:r>
                      <a:endParaRPr lang="en-US" sz="1600" b="0" i="0" u="none" strike="noStrike">
                        <a:solidFill>
                          <a:srgbClr val="000000"/>
                        </a:solidFill>
                        <a:effectLst/>
                        <a:latin typeface="Calibri" panose="020F0502020204030204" pitchFamily="34" charset="0"/>
                      </a:endParaRPr>
                    </a:p>
                  </a:txBody>
                  <a:tcPr marL="7207" marR="7207" marT="7729" marB="0" anchor="b"/>
                </a:tc>
                <a:extLst>
                  <a:ext uri="{0D108BD9-81ED-4DB2-BD59-A6C34878D82A}">
                    <a16:rowId xmlns:a16="http://schemas.microsoft.com/office/drawing/2014/main" val="1697735105"/>
                  </a:ext>
                </a:extLst>
              </a:tr>
              <a:tr h="279784">
                <a:tc>
                  <a:txBody>
                    <a:bodyPr/>
                    <a:lstStyle/>
                    <a:p>
                      <a:pPr algn="ctr" fontAlgn="b"/>
                      <a:r>
                        <a:rPr lang="en-US" sz="1600" u="none" strike="noStrike" dirty="0">
                          <a:effectLst/>
                        </a:rPr>
                        <a:t>US</a:t>
                      </a:r>
                      <a:endParaRPr lang="en-US" sz="1600" b="0" i="0" u="none" strike="noStrike" dirty="0">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u="none" strike="noStrike">
                          <a:effectLst/>
                        </a:rPr>
                        <a:t>CCAE</a:t>
                      </a:r>
                      <a:endParaRPr lang="en-US" sz="1600" b="0" i="0" u="none" strike="noStrike">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b="0" i="0" u="none" strike="noStrike" dirty="0">
                          <a:solidFill>
                            <a:srgbClr val="000000"/>
                          </a:solidFill>
                          <a:effectLst/>
                          <a:latin typeface="Calibri" panose="020F0502020204030204" pitchFamily="34" charset="0"/>
                        </a:rPr>
                        <a:t>Claims</a:t>
                      </a:r>
                    </a:p>
                  </a:txBody>
                  <a:tcPr marL="7207" marR="7207" marT="7729" marB="0" anchor="b"/>
                </a:tc>
                <a:tc>
                  <a:txBody>
                    <a:bodyPr/>
                    <a:lstStyle/>
                    <a:p>
                      <a:pPr algn="ctr" fontAlgn="b"/>
                      <a:r>
                        <a:rPr lang="en-US" sz="1600" u="none" strike="noStrike" dirty="0">
                          <a:effectLst/>
                        </a:rPr>
                        <a:t>                                   208,355 </a:t>
                      </a:r>
                      <a:endParaRPr lang="en-US" sz="1600" b="0" i="0" u="none" strike="noStrike" dirty="0">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u="none" strike="noStrike">
                          <a:effectLst/>
                        </a:rPr>
                        <a:t>                            51,409 </a:t>
                      </a:r>
                      <a:endParaRPr lang="en-US" sz="1600" b="0" i="0" u="none" strike="noStrike">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u="none" strike="noStrike">
                          <a:effectLst/>
                        </a:rPr>
                        <a:t>24.7%</a:t>
                      </a:r>
                      <a:endParaRPr lang="en-US" sz="1600" b="0" i="0" u="none" strike="noStrike">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u="none" strike="noStrike">
                          <a:effectLst/>
                        </a:rPr>
                        <a:t>2001</a:t>
                      </a:r>
                      <a:endParaRPr lang="en-US" sz="1600" b="0" i="0" u="none" strike="noStrike">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u="none" strike="noStrike">
                          <a:effectLst/>
                        </a:rPr>
                        <a:t>2018</a:t>
                      </a:r>
                      <a:endParaRPr lang="en-US" sz="1600" b="0" i="0" u="none" strike="noStrike">
                        <a:solidFill>
                          <a:srgbClr val="000000"/>
                        </a:solidFill>
                        <a:effectLst/>
                        <a:latin typeface="Calibri" panose="020F0502020204030204" pitchFamily="34" charset="0"/>
                      </a:endParaRPr>
                    </a:p>
                  </a:txBody>
                  <a:tcPr marL="7207" marR="7207" marT="7729" marB="0" anchor="b"/>
                </a:tc>
                <a:extLst>
                  <a:ext uri="{0D108BD9-81ED-4DB2-BD59-A6C34878D82A}">
                    <a16:rowId xmlns:a16="http://schemas.microsoft.com/office/drawing/2014/main" val="4102747194"/>
                  </a:ext>
                </a:extLst>
              </a:tr>
              <a:tr h="279784">
                <a:tc>
                  <a:txBody>
                    <a:bodyPr/>
                    <a:lstStyle/>
                    <a:p>
                      <a:pPr algn="ctr" fontAlgn="b"/>
                      <a:r>
                        <a:rPr lang="en-US" sz="1600" u="none" strike="noStrike" dirty="0">
                          <a:effectLst/>
                        </a:rPr>
                        <a:t>ES</a:t>
                      </a:r>
                      <a:endParaRPr lang="en-US" sz="1600" b="0" i="0" u="none" strike="noStrike" dirty="0">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u="none" strike="noStrike" dirty="0">
                          <a:effectLst/>
                        </a:rPr>
                        <a:t>Estonia</a:t>
                      </a:r>
                      <a:endParaRPr lang="en-US" sz="1600" b="0" i="0" u="none" strike="noStrike" dirty="0">
                        <a:solidFill>
                          <a:srgbClr val="000000"/>
                        </a:solidFill>
                        <a:effectLst/>
                        <a:latin typeface="Calibri" panose="020F0502020204030204" pitchFamily="34" charset="0"/>
                      </a:endParaRPr>
                    </a:p>
                  </a:txBody>
                  <a:tcPr marL="7207" marR="7207" marT="7729" marB="0" anchor="b"/>
                </a:tc>
                <a:tc>
                  <a:txBody>
                    <a:bodyPr/>
                    <a:lstStyle/>
                    <a:p>
                      <a:pPr algn="ctr" fontAlgn="b"/>
                      <a:r>
                        <a:rPr lang="en-US" sz="1400" b="0" i="0" u="none" strike="noStrike" dirty="0">
                          <a:solidFill>
                            <a:srgbClr val="000000"/>
                          </a:solidFill>
                          <a:effectLst/>
                          <a:latin typeface="Calibri" panose="020F0502020204030204" pitchFamily="34" charset="0"/>
                        </a:rPr>
                        <a:t>Inpatient/Outpatient</a:t>
                      </a:r>
                    </a:p>
                  </a:txBody>
                  <a:tcPr marL="7207" marR="7207" marT="7729" marB="0" anchor="b"/>
                </a:tc>
                <a:tc>
                  <a:txBody>
                    <a:bodyPr/>
                    <a:lstStyle/>
                    <a:p>
                      <a:pPr algn="ctr" fontAlgn="b"/>
                      <a:r>
                        <a:rPr lang="en-US" sz="1600" u="none" strike="noStrike" dirty="0">
                          <a:effectLst/>
                        </a:rPr>
                        <a:t>                                       6,144 </a:t>
                      </a:r>
                      <a:endParaRPr lang="en-US" sz="1600" b="0" i="0" u="none" strike="noStrike" dirty="0">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u="none" strike="noStrike" dirty="0">
                          <a:effectLst/>
                        </a:rPr>
                        <a:t>                               1,837 </a:t>
                      </a:r>
                      <a:endParaRPr lang="en-US" sz="1600" b="0" i="0" u="none" strike="noStrike" dirty="0">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u="none" strike="noStrike" dirty="0">
                          <a:effectLst/>
                        </a:rPr>
                        <a:t>29.9%</a:t>
                      </a:r>
                      <a:endParaRPr lang="en-US" sz="1600" b="0" i="0" u="none" strike="noStrike" dirty="0">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u="none" strike="noStrike" dirty="0">
                          <a:effectLst/>
                        </a:rPr>
                        <a:t>2010</a:t>
                      </a:r>
                      <a:endParaRPr lang="en-US" sz="1600" b="0" i="0" u="none" strike="noStrike" dirty="0">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u="none" strike="noStrike" dirty="0">
                          <a:effectLst/>
                        </a:rPr>
                        <a:t>2015</a:t>
                      </a:r>
                      <a:endParaRPr lang="en-US" sz="1600" b="0" i="0" u="none" strike="noStrike" dirty="0">
                        <a:solidFill>
                          <a:srgbClr val="000000"/>
                        </a:solidFill>
                        <a:effectLst/>
                        <a:latin typeface="Calibri" panose="020F0502020204030204" pitchFamily="34" charset="0"/>
                      </a:endParaRPr>
                    </a:p>
                  </a:txBody>
                  <a:tcPr marL="7207" marR="7207" marT="7729" marB="0" anchor="b"/>
                </a:tc>
                <a:extLst>
                  <a:ext uri="{0D108BD9-81ED-4DB2-BD59-A6C34878D82A}">
                    <a16:rowId xmlns:a16="http://schemas.microsoft.com/office/drawing/2014/main" val="3111905764"/>
                  </a:ext>
                </a:extLst>
              </a:tr>
              <a:tr h="279784">
                <a:tc>
                  <a:txBody>
                    <a:bodyPr/>
                    <a:lstStyle/>
                    <a:p>
                      <a:pPr algn="ctr" fontAlgn="b"/>
                      <a:r>
                        <a:rPr lang="en-US" sz="1600" u="none" strike="noStrike" dirty="0">
                          <a:effectLst/>
                        </a:rPr>
                        <a:t>FR</a:t>
                      </a:r>
                      <a:endParaRPr lang="en-US" sz="1600" b="0" i="0" u="none" strike="noStrike" dirty="0">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u="none" strike="noStrike">
                          <a:effectLst/>
                        </a:rPr>
                        <a:t>France</a:t>
                      </a:r>
                      <a:endParaRPr lang="en-US" sz="1600" b="0" i="0" u="none" strike="noStrike">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b="0" i="0" u="none" strike="noStrike" dirty="0">
                          <a:solidFill>
                            <a:srgbClr val="000000"/>
                          </a:solidFill>
                          <a:effectLst/>
                          <a:latin typeface="Calibri" panose="020F0502020204030204" pitchFamily="34" charset="0"/>
                        </a:rPr>
                        <a:t>GP</a:t>
                      </a:r>
                    </a:p>
                  </a:txBody>
                  <a:tcPr marL="7207" marR="7207" marT="7729" marB="0" anchor="b"/>
                </a:tc>
                <a:tc>
                  <a:txBody>
                    <a:bodyPr/>
                    <a:lstStyle/>
                    <a:p>
                      <a:pPr algn="ctr" fontAlgn="b"/>
                      <a:r>
                        <a:rPr lang="en-US" sz="1600" u="none" strike="noStrike">
                          <a:effectLst/>
                        </a:rPr>
                        <a:t>                                       2,087 </a:t>
                      </a:r>
                      <a:endParaRPr lang="en-US" sz="1600" b="0" i="0" u="none" strike="noStrike">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u="none" strike="noStrike" dirty="0">
                          <a:effectLst/>
                        </a:rPr>
                        <a:t>                                  337 </a:t>
                      </a:r>
                      <a:endParaRPr lang="en-US" sz="1600" b="0" i="0" u="none" strike="noStrike" dirty="0">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u="none" strike="noStrike">
                          <a:effectLst/>
                        </a:rPr>
                        <a:t>16.1%</a:t>
                      </a:r>
                      <a:endParaRPr lang="en-US" sz="1600" b="0" i="0" u="none" strike="noStrike">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u="none" strike="noStrike">
                          <a:effectLst/>
                        </a:rPr>
                        <a:t>2010</a:t>
                      </a:r>
                      <a:endParaRPr lang="en-US" sz="1600" b="0" i="0" u="none" strike="noStrike">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u="none" strike="noStrike" dirty="0">
                          <a:effectLst/>
                        </a:rPr>
                        <a:t>2018</a:t>
                      </a:r>
                      <a:endParaRPr lang="en-US" sz="1600" b="0" i="0" u="none" strike="noStrike" dirty="0">
                        <a:solidFill>
                          <a:srgbClr val="000000"/>
                        </a:solidFill>
                        <a:effectLst/>
                        <a:latin typeface="Calibri" panose="020F0502020204030204" pitchFamily="34" charset="0"/>
                      </a:endParaRPr>
                    </a:p>
                  </a:txBody>
                  <a:tcPr marL="7207" marR="7207" marT="7729" marB="0" anchor="b"/>
                </a:tc>
                <a:extLst>
                  <a:ext uri="{0D108BD9-81ED-4DB2-BD59-A6C34878D82A}">
                    <a16:rowId xmlns:a16="http://schemas.microsoft.com/office/drawing/2014/main" val="2624474709"/>
                  </a:ext>
                </a:extLst>
              </a:tr>
              <a:tr h="279784">
                <a:tc>
                  <a:txBody>
                    <a:bodyPr/>
                    <a:lstStyle/>
                    <a:p>
                      <a:pPr algn="ctr" fontAlgn="b"/>
                      <a:r>
                        <a:rPr lang="en-US" sz="1600" b="0" i="0" u="none" strike="noStrike" dirty="0">
                          <a:solidFill>
                            <a:srgbClr val="000000"/>
                          </a:solidFill>
                          <a:effectLst/>
                          <a:latin typeface="Calibri" panose="020F0502020204030204" pitchFamily="34" charset="0"/>
                        </a:rPr>
                        <a:t>NL</a:t>
                      </a:r>
                    </a:p>
                  </a:txBody>
                  <a:tcPr marL="7207" marR="7207" marT="7729" marB="0" anchor="b"/>
                </a:tc>
                <a:tc>
                  <a:txBody>
                    <a:bodyPr/>
                    <a:lstStyle/>
                    <a:p>
                      <a:pPr algn="ctr" fontAlgn="b"/>
                      <a:r>
                        <a:rPr lang="en-US" sz="1600" u="none" strike="noStrike">
                          <a:effectLst/>
                        </a:rPr>
                        <a:t>IPCI</a:t>
                      </a:r>
                      <a:endParaRPr lang="en-US" sz="1600" b="0" i="0" u="none" strike="noStrike">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b="0" i="0" u="none" strike="noStrike" dirty="0">
                          <a:solidFill>
                            <a:srgbClr val="000000"/>
                          </a:solidFill>
                          <a:effectLst/>
                          <a:latin typeface="Calibri" panose="020F0502020204030204" pitchFamily="34" charset="0"/>
                        </a:rPr>
                        <a:t>GP</a:t>
                      </a:r>
                    </a:p>
                  </a:txBody>
                  <a:tcPr marL="7207" marR="7207" marT="7729" marB="0" anchor="b"/>
                </a:tc>
                <a:tc>
                  <a:txBody>
                    <a:bodyPr/>
                    <a:lstStyle/>
                    <a:p>
                      <a:pPr algn="ctr" fontAlgn="b"/>
                      <a:r>
                        <a:rPr lang="en-US" sz="1600" u="none" strike="noStrike">
                          <a:effectLst/>
                        </a:rPr>
                        <a:t>                                       1,974 </a:t>
                      </a:r>
                      <a:endParaRPr lang="en-US" sz="1600" b="0" i="0" u="none" strike="noStrike">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u="none" strike="noStrike">
                          <a:effectLst/>
                        </a:rPr>
                        <a:t>                                  732 </a:t>
                      </a:r>
                      <a:endParaRPr lang="en-US" sz="1600" b="0" i="0" u="none" strike="noStrike">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u="none" strike="noStrike">
                          <a:effectLst/>
                        </a:rPr>
                        <a:t>37.1%</a:t>
                      </a:r>
                      <a:endParaRPr lang="en-US" sz="1600" b="0" i="0" u="none" strike="noStrike">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u="none" strike="noStrike">
                          <a:effectLst/>
                        </a:rPr>
                        <a:t>2000</a:t>
                      </a:r>
                      <a:endParaRPr lang="en-US" sz="1600" b="0" i="0" u="none" strike="noStrike">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u="none" strike="noStrike" dirty="0">
                          <a:effectLst/>
                        </a:rPr>
                        <a:t>2017</a:t>
                      </a:r>
                      <a:endParaRPr lang="en-US" sz="1600" b="0" i="0" u="none" strike="noStrike" dirty="0">
                        <a:solidFill>
                          <a:srgbClr val="000000"/>
                        </a:solidFill>
                        <a:effectLst/>
                        <a:latin typeface="Calibri" panose="020F0502020204030204" pitchFamily="34" charset="0"/>
                      </a:endParaRPr>
                    </a:p>
                  </a:txBody>
                  <a:tcPr marL="7207" marR="7207" marT="7729" marB="0" anchor="b"/>
                </a:tc>
                <a:extLst>
                  <a:ext uri="{0D108BD9-81ED-4DB2-BD59-A6C34878D82A}">
                    <a16:rowId xmlns:a16="http://schemas.microsoft.com/office/drawing/2014/main" val="158559977"/>
                  </a:ext>
                </a:extLst>
              </a:tr>
              <a:tr h="279784">
                <a:tc>
                  <a:txBody>
                    <a:bodyPr/>
                    <a:lstStyle/>
                    <a:p>
                      <a:pPr algn="ctr" fontAlgn="b"/>
                      <a:r>
                        <a:rPr lang="en-US" sz="1600" u="none" strike="noStrike" dirty="0">
                          <a:effectLst/>
                        </a:rPr>
                        <a:t>JP</a:t>
                      </a:r>
                      <a:endParaRPr lang="en-US" sz="1600" b="0" i="0" u="none" strike="noStrike" dirty="0">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u="none" strike="noStrike">
                          <a:effectLst/>
                        </a:rPr>
                        <a:t>JMDC</a:t>
                      </a:r>
                      <a:endParaRPr lang="en-US" sz="1600" b="0" i="0" u="none" strike="noStrike">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b="0" i="0" u="none" strike="noStrike" dirty="0">
                          <a:solidFill>
                            <a:srgbClr val="000000"/>
                          </a:solidFill>
                          <a:effectLst/>
                          <a:latin typeface="Calibri" panose="020F0502020204030204" pitchFamily="34" charset="0"/>
                        </a:rPr>
                        <a:t>Claims</a:t>
                      </a:r>
                    </a:p>
                  </a:txBody>
                  <a:tcPr marL="7207" marR="7207" marT="7729" marB="0" anchor="b"/>
                </a:tc>
                <a:tc>
                  <a:txBody>
                    <a:bodyPr/>
                    <a:lstStyle/>
                    <a:p>
                      <a:pPr algn="ctr" fontAlgn="b"/>
                      <a:r>
                        <a:rPr lang="en-US" sz="1600" u="none" strike="noStrike">
                          <a:effectLst/>
                        </a:rPr>
                        <a:t>                                     24,233 </a:t>
                      </a:r>
                      <a:endParaRPr lang="en-US" sz="1600" b="0" i="0" u="none" strike="noStrike">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u="none" strike="noStrike">
                          <a:effectLst/>
                        </a:rPr>
                        <a:t>                               3,982 </a:t>
                      </a:r>
                      <a:endParaRPr lang="en-US" sz="1600" b="0" i="0" u="none" strike="noStrike">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u="none" strike="noStrike" dirty="0">
                          <a:effectLst/>
                        </a:rPr>
                        <a:t>16.4%</a:t>
                      </a:r>
                      <a:endParaRPr lang="en-US" sz="1600" b="0" i="0" u="none" strike="noStrike" dirty="0">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u="none" strike="noStrike">
                          <a:effectLst/>
                        </a:rPr>
                        <a:t>2006</a:t>
                      </a:r>
                      <a:endParaRPr lang="en-US" sz="1600" b="0" i="0" u="none" strike="noStrike">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u="none" strike="noStrike" dirty="0">
                          <a:effectLst/>
                        </a:rPr>
                        <a:t>2018</a:t>
                      </a:r>
                      <a:endParaRPr lang="en-US" sz="1600" b="0" i="0" u="none" strike="noStrike" dirty="0">
                        <a:solidFill>
                          <a:srgbClr val="000000"/>
                        </a:solidFill>
                        <a:effectLst/>
                        <a:latin typeface="Calibri" panose="020F0502020204030204" pitchFamily="34" charset="0"/>
                      </a:endParaRPr>
                    </a:p>
                  </a:txBody>
                  <a:tcPr marL="7207" marR="7207" marT="7729" marB="0" anchor="b"/>
                </a:tc>
                <a:extLst>
                  <a:ext uri="{0D108BD9-81ED-4DB2-BD59-A6C34878D82A}">
                    <a16:rowId xmlns:a16="http://schemas.microsoft.com/office/drawing/2014/main" val="1280861073"/>
                  </a:ext>
                </a:extLst>
              </a:tr>
              <a:tr h="279784">
                <a:tc>
                  <a:txBody>
                    <a:bodyPr/>
                    <a:lstStyle/>
                    <a:p>
                      <a:pPr algn="ctr" fontAlgn="b"/>
                      <a:r>
                        <a:rPr lang="en-US" sz="1600" u="none" strike="noStrike" dirty="0">
                          <a:effectLst/>
                        </a:rPr>
                        <a:t>US</a:t>
                      </a:r>
                      <a:endParaRPr lang="en-US" sz="1600" b="0" i="0" u="none" strike="noStrike" dirty="0">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u="none" strike="noStrike">
                          <a:effectLst/>
                        </a:rPr>
                        <a:t>MDCD</a:t>
                      </a:r>
                      <a:endParaRPr lang="en-US" sz="1600" b="0" i="0" u="none" strike="noStrike">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b="0" i="0" u="none" strike="noStrike" dirty="0">
                          <a:solidFill>
                            <a:srgbClr val="000000"/>
                          </a:solidFill>
                          <a:effectLst/>
                          <a:latin typeface="Calibri" panose="020F0502020204030204" pitchFamily="34" charset="0"/>
                        </a:rPr>
                        <a:t>Claims</a:t>
                      </a:r>
                    </a:p>
                  </a:txBody>
                  <a:tcPr marL="7207" marR="7207" marT="7729" marB="0" anchor="b"/>
                </a:tc>
                <a:tc>
                  <a:txBody>
                    <a:bodyPr/>
                    <a:lstStyle/>
                    <a:p>
                      <a:pPr algn="ctr" fontAlgn="b"/>
                      <a:r>
                        <a:rPr lang="en-US" sz="1600" u="none" strike="noStrike">
                          <a:effectLst/>
                        </a:rPr>
                        <a:t>                                     60,292 </a:t>
                      </a:r>
                      <a:endParaRPr lang="en-US" sz="1600" b="0" i="0" u="none" strike="noStrike">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u="none" strike="noStrike">
                          <a:effectLst/>
                        </a:rPr>
                        <a:t>                               5,480 </a:t>
                      </a:r>
                      <a:endParaRPr lang="en-US" sz="1600" b="0" i="0" u="none" strike="noStrike">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u="none" strike="noStrike">
                          <a:effectLst/>
                        </a:rPr>
                        <a:t>9.1%</a:t>
                      </a:r>
                      <a:endParaRPr lang="en-US" sz="1600" b="0" i="0" u="none" strike="noStrike">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u="none" strike="noStrike">
                          <a:effectLst/>
                        </a:rPr>
                        <a:t>2007</a:t>
                      </a:r>
                      <a:endParaRPr lang="en-US" sz="1600" b="0" i="0" u="none" strike="noStrike">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u="none" strike="noStrike" dirty="0">
                          <a:effectLst/>
                        </a:rPr>
                        <a:t>2017</a:t>
                      </a:r>
                      <a:endParaRPr lang="en-US" sz="1600" b="0" i="0" u="none" strike="noStrike" dirty="0">
                        <a:solidFill>
                          <a:srgbClr val="000000"/>
                        </a:solidFill>
                        <a:effectLst/>
                        <a:latin typeface="Calibri" panose="020F0502020204030204" pitchFamily="34" charset="0"/>
                      </a:endParaRPr>
                    </a:p>
                  </a:txBody>
                  <a:tcPr marL="7207" marR="7207" marT="7729" marB="0" anchor="b"/>
                </a:tc>
                <a:extLst>
                  <a:ext uri="{0D108BD9-81ED-4DB2-BD59-A6C34878D82A}">
                    <a16:rowId xmlns:a16="http://schemas.microsoft.com/office/drawing/2014/main" val="1035962227"/>
                  </a:ext>
                </a:extLst>
              </a:tr>
              <a:tr h="279784">
                <a:tc>
                  <a:txBody>
                    <a:bodyPr/>
                    <a:lstStyle/>
                    <a:p>
                      <a:pPr algn="ctr" fontAlgn="b"/>
                      <a:r>
                        <a:rPr lang="en-US" sz="1600" u="none" strike="noStrike" dirty="0">
                          <a:effectLst/>
                        </a:rPr>
                        <a:t>US</a:t>
                      </a:r>
                      <a:endParaRPr lang="en-US" sz="1600" b="0" i="0" u="none" strike="noStrike" dirty="0">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u="none" strike="noStrike">
                          <a:effectLst/>
                        </a:rPr>
                        <a:t>MDCR</a:t>
                      </a:r>
                      <a:endParaRPr lang="en-US" sz="1600" b="0" i="0" u="none" strike="noStrike">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b="0" i="0" u="none" strike="noStrike" dirty="0">
                          <a:solidFill>
                            <a:srgbClr val="000000"/>
                          </a:solidFill>
                          <a:effectLst/>
                          <a:latin typeface="Calibri" panose="020F0502020204030204" pitchFamily="34" charset="0"/>
                        </a:rPr>
                        <a:t>Claims</a:t>
                      </a:r>
                    </a:p>
                  </a:txBody>
                  <a:tcPr marL="7207" marR="7207" marT="7729" marB="0" anchor="b"/>
                </a:tc>
                <a:tc>
                  <a:txBody>
                    <a:bodyPr/>
                    <a:lstStyle/>
                    <a:p>
                      <a:pPr algn="ctr" fontAlgn="b"/>
                      <a:r>
                        <a:rPr lang="en-US" sz="1600" u="none" strike="noStrike">
                          <a:effectLst/>
                        </a:rPr>
                        <a:t>                                     77,175 </a:t>
                      </a:r>
                      <a:endParaRPr lang="en-US" sz="1600" b="0" i="0" u="none" strike="noStrike">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u="none" strike="noStrike">
                          <a:effectLst/>
                        </a:rPr>
                        <a:t>                            15,093 </a:t>
                      </a:r>
                      <a:endParaRPr lang="en-US" sz="1600" b="0" i="0" u="none" strike="noStrike">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u="none" strike="noStrike" dirty="0">
                          <a:effectLst/>
                        </a:rPr>
                        <a:t>19.6%</a:t>
                      </a:r>
                      <a:endParaRPr lang="en-US" sz="1600" b="0" i="0" u="none" strike="noStrike" dirty="0">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u="none" strike="noStrike" dirty="0">
                          <a:effectLst/>
                        </a:rPr>
                        <a:t>2001</a:t>
                      </a:r>
                      <a:endParaRPr lang="en-US" sz="1600" b="0" i="0" u="none" strike="noStrike" dirty="0">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u="none" strike="noStrike" dirty="0">
                          <a:effectLst/>
                        </a:rPr>
                        <a:t>2018</a:t>
                      </a:r>
                      <a:endParaRPr lang="en-US" sz="1600" b="0" i="0" u="none" strike="noStrike" dirty="0">
                        <a:solidFill>
                          <a:srgbClr val="000000"/>
                        </a:solidFill>
                        <a:effectLst/>
                        <a:latin typeface="Calibri" panose="020F0502020204030204" pitchFamily="34" charset="0"/>
                      </a:endParaRPr>
                    </a:p>
                  </a:txBody>
                  <a:tcPr marL="7207" marR="7207" marT="7729" marB="0" anchor="b"/>
                </a:tc>
                <a:extLst>
                  <a:ext uri="{0D108BD9-81ED-4DB2-BD59-A6C34878D82A}">
                    <a16:rowId xmlns:a16="http://schemas.microsoft.com/office/drawing/2014/main" val="3249409983"/>
                  </a:ext>
                </a:extLst>
              </a:tr>
              <a:tr h="279784">
                <a:tc>
                  <a:txBody>
                    <a:bodyPr/>
                    <a:lstStyle/>
                    <a:p>
                      <a:pPr algn="ctr" fontAlgn="b"/>
                      <a:r>
                        <a:rPr lang="en-US" sz="1600" u="none" strike="noStrike" dirty="0">
                          <a:effectLst/>
                        </a:rPr>
                        <a:t>US</a:t>
                      </a:r>
                      <a:endParaRPr lang="en-US" sz="1600" b="0" i="0" u="none" strike="noStrike" dirty="0">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u="none" strike="noStrike">
                          <a:effectLst/>
                        </a:rPr>
                        <a:t>Optum_DOD</a:t>
                      </a:r>
                      <a:endParaRPr lang="en-US" sz="1600" b="0" i="0" u="none" strike="noStrike">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b="0" i="0" u="none" strike="noStrike" dirty="0">
                          <a:solidFill>
                            <a:srgbClr val="000000"/>
                          </a:solidFill>
                          <a:effectLst/>
                          <a:latin typeface="Calibri" panose="020F0502020204030204" pitchFamily="34" charset="0"/>
                        </a:rPr>
                        <a:t>Claims</a:t>
                      </a:r>
                    </a:p>
                  </a:txBody>
                  <a:tcPr marL="7207" marR="7207" marT="7729" marB="0" anchor="b"/>
                </a:tc>
                <a:tc>
                  <a:txBody>
                    <a:bodyPr/>
                    <a:lstStyle/>
                    <a:p>
                      <a:pPr algn="ctr" fontAlgn="b"/>
                      <a:r>
                        <a:rPr lang="en-US" sz="1600" u="none" strike="noStrike">
                          <a:effectLst/>
                        </a:rPr>
                        <a:t>                                   226,249 </a:t>
                      </a:r>
                      <a:endParaRPr lang="en-US" sz="1600" b="0" i="0" u="none" strike="noStrike">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u="none" strike="noStrike">
                          <a:effectLst/>
                        </a:rPr>
                        <a:t>                            37,883 </a:t>
                      </a:r>
                      <a:endParaRPr lang="en-US" sz="1600" b="0" i="0" u="none" strike="noStrike">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u="none" strike="noStrike">
                          <a:effectLst/>
                        </a:rPr>
                        <a:t>16.7%</a:t>
                      </a:r>
                      <a:endParaRPr lang="en-US" sz="1600" b="0" i="0" u="none" strike="noStrike">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u="none" strike="noStrike" dirty="0">
                          <a:effectLst/>
                        </a:rPr>
                        <a:t>2001</a:t>
                      </a:r>
                      <a:endParaRPr lang="en-US" sz="1600" b="0" i="0" u="none" strike="noStrike" dirty="0">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u="none" strike="noStrike" dirty="0">
                          <a:effectLst/>
                        </a:rPr>
                        <a:t>2018</a:t>
                      </a:r>
                      <a:endParaRPr lang="en-US" sz="1600" b="0" i="0" u="none" strike="noStrike" dirty="0">
                        <a:solidFill>
                          <a:srgbClr val="000000"/>
                        </a:solidFill>
                        <a:effectLst/>
                        <a:latin typeface="Calibri" panose="020F0502020204030204" pitchFamily="34" charset="0"/>
                      </a:endParaRPr>
                    </a:p>
                  </a:txBody>
                  <a:tcPr marL="7207" marR="7207" marT="7729" marB="0" anchor="b"/>
                </a:tc>
                <a:extLst>
                  <a:ext uri="{0D108BD9-81ED-4DB2-BD59-A6C34878D82A}">
                    <a16:rowId xmlns:a16="http://schemas.microsoft.com/office/drawing/2014/main" val="2326853009"/>
                  </a:ext>
                </a:extLst>
              </a:tr>
              <a:tr h="279784">
                <a:tc>
                  <a:txBody>
                    <a:bodyPr/>
                    <a:lstStyle/>
                    <a:p>
                      <a:pPr algn="ctr" fontAlgn="b"/>
                      <a:r>
                        <a:rPr lang="en-US" sz="1600" u="none" strike="noStrike" dirty="0">
                          <a:effectLst/>
                        </a:rPr>
                        <a:t>US</a:t>
                      </a:r>
                      <a:endParaRPr lang="en-US" sz="1600" b="0" i="0" u="none" strike="noStrike" dirty="0">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u="none" strike="noStrike" dirty="0" err="1">
                          <a:effectLst/>
                        </a:rPr>
                        <a:t>Optum_Panther</a:t>
                      </a:r>
                      <a:endParaRPr lang="en-US" sz="1600" b="0" i="0" u="none" strike="noStrike" dirty="0">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b="0" i="0" u="none" strike="noStrike" dirty="0">
                          <a:solidFill>
                            <a:srgbClr val="000000"/>
                          </a:solidFill>
                          <a:effectLst/>
                          <a:latin typeface="Calibri" panose="020F0502020204030204" pitchFamily="34" charset="0"/>
                        </a:rPr>
                        <a:t>EHR</a:t>
                      </a:r>
                    </a:p>
                  </a:txBody>
                  <a:tcPr marL="7207" marR="7207" marT="7729" marB="0" anchor="b"/>
                </a:tc>
                <a:tc>
                  <a:txBody>
                    <a:bodyPr/>
                    <a:lstStyle/>
                    <a:p>
                      <a:pPr algn="ctr" fontAlgn="b"/>
                      <a:r>
                        <a:rPr lang="en-US" sz="1600" u="none" strike="noStrike" dirty="0">
                          <a:effectLst/>
                        </a:rPr>
                        <a:t>                                   311,677 </a:t>
                      </a:r>
                      <a:endParaRPr lang="en-US" sz="1600" b="0" i="0" u="none" strike="noStrike" dirty="0">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u="none" strike="noStrike">
                          <a:effectLst/>
                        </a:rPr>
                        <a:t>                          113,410 </a:t>
                      </a:r>
                      <a:endParaRPr lang="en-US" sz="1600" b="0" i="0" u="none" strike="noStrike">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u="none" strike="noStrike">
                          <a:effectLst/>
                        </a:rPr>
                        <a:t>36.4%</a:t>
                      </a:r>
                      <a:endParaRPr lang="en-US" sz="1600" b="0" i="0" u="none" strike="noStrike">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u="none" strike="noStrike">
                          <a:effectLst/>
                        </a:rPr>
                        <a:t>2007</a:t>
                      </a:r>
                      <a:endParaRPr lang="en-US" sz="1600" b="0" i="0" u="none" strike="noStrike">
                        <a:solidFill>
                          <a:srgbClr val="000000"/>
                        </a:solidFill>
                        <a:effectLst/>
                        <a:latin typeface="Calibri" panose="020F0502020204030204" pitchFamily="34" charset="0"/>
                      </a:endParaRPr>
                    </a:p>
                  </a:txBody>
                  <a:tcPr marL="7207" marR="7207" marT="7729" marB="0" anchor="b"/>
                </a:tc>
                <a:tc>
                  <a:txBody>
                    <a:bodyPr/>
                    <a:lstStyle/>
                    <a:p>
                      <a:pPr algn="ctr" fontAlgn="b"/>
                      <a:r>
                        <a:rPr lang="en-US" sz="1600" u="none" strike="noStrike" dirty="0">
                          <a:effectLst/>
                        </a:rPr>
                        <a:t>2018</a:t>
                      </a:r>
                      <a:endParaRPr lang="en-US" sz="1600" b="0" i="0" u="none" strike="noStrike" dirty="0">
                        <a:solidFill>
                          <a:srgbClr val="000000"/>
                        </a:solidFill>
                        <a:effectLst/>
                        <a:latin typeface="Calibri" panose="020F0502020204030204" pitchFamily="34" charset="0"/>
                      </a:endParaRPr>
                    </a:p>
                  </a:txBody>
                  <a:tcPr marL="7207" marR="7207" marT="7729" marB="0" anchor="b"/>
                </a:tc>
                <a:extLst>
                  <a:ext uri="{0D108BD9-81ED-4DB2-BD59-A6C34878D82A}">
                    <a16:rowId xmlns:a16="http://schemas.microsoft.com/office/drawing/2014/main" val="2700832075"/>
                  </a:ext>
                </a:extLst>
              </a:tr>
              <a:tr h="279784">
                <a:tc>
                  <a:txBody>
                    <a:bodyPr/>
                    <a:lstStyle/>
                    <a:p>
                      <a:pPr algn="ctr" fontAlgn="b"/>
                      <a:r>
                        <a:rPr lang="en-US" sz="1600" u="none" strike="noStrike" dirty="0">
                          <a:effectLst/>
                        </a:rPr>
                        <a:t>ES</a:t>
                      </a:r>
                      <a:endParaRPr lang="en-US" sz="1600" b="0" i="0" u="none" strike="noStrike" dirty="0">
                        <a:solidFill>
                          <a:srgbClr val="000000"/>
                        </a:solidFill>
                        <a:effectLst/>
                        <a:latin typeface="Calibri" panose="020F0502020204030204" pitchFamily="34" charset="0"/>
                      </a:endParaRPr>
                    </a:p>
                  </a:txBody>
                  <a:tcPr marL="7207" marR="7207" marT="7729" marB="0" anchor="b">
                    <a:lnB w="12700" cmpd="sng">
                      <a:noFill/>
                    </a:lnB>
                  </a:tcPr>
                </a:tc>
                <a:tc>
                  <a:txBody>
                    <a:bodyPr/>
                    <a:lstStyle/>
                    <a:p>
                      <a:pPr algn="ctr" fontAlgn="b"/>
                      <a:r>
                        <a:rPr lang="en-US" sz="1600" u="none" strike="noStrike">
                          <a:effectLst/>
                        </a:rPr>
                        <a:t>SIDIAP</a:t>
                      </a:r>
                      <a:endParaRPr lang="en-US" sz="1600" b="0" i="0" u="none" strike="noStrike">
                        <a:solidFill>
                          <a:srgbClr val="000000"/>
                        </a:solidFill>
                        <a:effectLst/>
                        <a:latin typeface="Calibri" panose="020F0502020204030204" pitchFamily="34" charset="0"/>
                      </a:endParaRPr>
                    </a:p>
                  </a:txBody>
                  <a:tcPr marL="7207" marR="7207" marT="7729" marB="0" anchor="b">
                    <a:lnB w="12700" cmpd="sng">
                      <a:noFill/>
                    </a:lnB>
                  </a:tcPr>
                </a:tc>
                <a:tc>
                  <a:txBody>
                    <a:bodyPr/>
                    <a:lstStyle/>
                    <a:p>
                      <a:pPr algn="ctr" fontAlgn="b"/>
                      <a:r>
                        <a:rPr lang="en-US" sz="1600" b="0" i="0" u="none" strike="noStrike" dirty="0">
                          <a:solidFill>
                            <a:srgbClr val="000000"/>
                          </a:solidFill>
                          <a:effectLst/>
                          <a:latin typeface="Calibri" panose="020F0502020204030204" pitchFamily="34" charset="0"/>
                        </a:rPr>
                        <a:t>GP</a:t>
                      </a:r>
                    </a:p>
                  </a:txBody>
                  <a:tcPr marL="7207" marR="7207" marT="7729" marB="0" anchor="b">
                    <a:lnB w="12700" cmpd="sng">
                      <a:noFill/>
                    </a:lnB>
                  </a:tcPr>
                </a:tc>
                <a:tc>
                  <a:txBody>
                    <a:bodyPr/>
                    <a:lstStyle/>
                    <a:p>
                      <a:pPr algn="ctr" fontAlgn="b"/>
                      <a:r>
                        <a:rPr lang="en-US" sz="1600" u="none" strike="noStrike" dirty="0">
                          <a:effectLst/>
                        </a:rPr>
                        <a:t>                                     14,254 </a:t>
                      </a:r>
                      <a:endParaRPr lang="en-US" sz="1600" b="0" i="0" u="none" strike="noStrike" dirty="0">
                        <a:solidFill>
                          <a:srgbClr val="000000"/>
                        </a:solidFill>
                        <a:effectLst/>
                        <a:latin typeface="Calibri" panose="020F0502020204030204" pitchFamily="34" charset="0"/>
                      </a:endParaRPr>
                    </a:p>
                  </a:txBody>
                  <a:tcPr marL="7207" marR="7207" marT="7729" marB="0" anchor="b">
                    <a:lnB w="12700" cmpd="sng">
                      <a:noFill/>
                    </a:lnB>
                  </a:tcPr>
                </a:tc>
                <a:tc>
                  <a:txBody>
                    <a:bodyPr/>
                    <a:lstStyle/>
                    <a:p>
                      <a:pPr algn="ctr" fontAlgn="b"/>
                      <a:r>
                        <a:rPr lang="en-US" sz="1600" u="none" strike="noStrike">
                          <a:effectLst/>
                        </a:rPr>
                        <a:t>                               1,550 </a:t>
                      </a:r>
                      <a:endParaRPr lang="en-US" sz="1600" b="0" i="0" u="none" strike="noStrike">
                        <a:solidFill>
                          <a:srgbClr val="000000"/>
                        </a:solidFill>
                        <a:effectLst/>
                        <a:latin typeface="Calibri" panose="020F0502020204030204" pitchFamily="34" charset="0"/>
                      </a:endParaRPr>
                    </a:p>
                  </a:txBody>
                  <a:tcPr marL="7207" marR="7207" marT="7729" marB="0" anchor="b">
                    <a:lnB w="12700" cmpd="sng">
                      <a:noFill/>
                    </a:lnB>
                  </a:tcPr>
                </a:tc>
                <a:tc>
                  <a:txBody>
                    <a:bodyPr/>
                    <a:lstStyle/>
                    <a:p>
                      <a:pPr algn="ctr" fontAlgn="b"/>
                      <a:r>
                        <a:rPr lang="en-US" sz="1600" u="none" strike="noStrike">
                          <a:effectLst/>
                        </a:rPr>
                        <a:t>10.9%</a:t>
                      </a:r>
                      <a:endParaRPr lang="en-US" sz="1600" b="0" i="0" u="none" strike="noStrike">
                        <a:solidFill>
                          <a:srgbClr val="000000"/>
                        </a:solidFill>
                        <a:effectLst/>
                        <a:latin typeface="Calibri" panose="020F0502020204030204" pitchFamily="34" charset="0"/>
                      </a:endParaRPr>
                    </a:p>
                  </a:txBody>
                  <a:tcPr marL="7207" marR="7207" marT="7729" marB="0" anchor="b">
                    <a:lnB w="12700" cmpd="sng">
                      <a:noFill/>
                    </a:lnB>
                  </a:tcPr>
                </a:tc>
                <a:tc>
                  <a:txBody>
                    <a:bodyPr/>
                    <a:lstStyle/>
                    <a:p>
                      <a:pPr algn="ctr" fontAlgn="b"/>
                      <a:r>
                        <a:rPr lang="en-US" sz="1600" u="none" strike="noStrike">
                          <a:effectLst/>
                        </a:rPr>
                        <a:t>2007</a:t>
                      </a:r>
                      <a:endParaRPr lang="en-US" sz="1600" b="0" i="0" u="none" strike="noStrike">
                        <a:solidFill>
                          <a:srgbClr val="000000"/>
                        </a:solidFill>
                        <a:effectLst/>
                        <a:latin typeface="Calibri" panose="020F0502020204030204" pitchFamily="34" charset="0"/>
                      </a:endParaRPr>
                    </a:p>
                  </a:txBody>
                  <a:tcPr marL="7207" marR="7207" marT="7729" marB="0" anchor="b">
                    <a:lnB w="12700" cmpd="sng">
                      <a:noFill/>
                    </a:lnB>
                  </a:tcPr>
                </a:tc>
                <a:tc>
                  <a:txBody>
                    <a:bodyPr/>
                    <a:lstStyle/>
                    <a:p>
                      <a:pPr algn="ctr" fontAlgn="b"/>
                      <a:r>
                        <a:rPr lang="en-US" sz="1600" u="none" strike="noStrike" dirty="0">
                          <a:effectLst/>
                        </a:rPr>
                        <a:t>2016</a:t>
                      </a:r>
                      <a:endParaRPr lang="en-US" sz="1600" b="0" i="0" u="none" strike="noStrike" dirty="0">
                        <a:solidFill>
                          <a:srgbClr val="000000"/>
                        </a:solidFill>
                        <a:effectLst/>
                        <a:latin typeface="Calibri" panose="020F0502020204030204" pitchFamily="34" charset="0"/>
                      </a:endParaRPr>
                    </a:p>
                  </a:txBody>
                  <a:tcPr marL="7207" marR="7207" marT="7729" marB="0" anchor="b">
                    <a:lnB w="12700" cmpd="sng">
                      <a:noFill/>
                    </a:lnB>
                  </a:tcPr>
                </a:tc>
                <a:extLst>
                  <a:ext uri="{0D108BD9-81ED-4DB2-BD59-A6C34878D82A}">
                    <a16:rowId xmlns:a16="http://schemas.microsoft.com/office/drawing/2014/main" val="3296452886"/>
                  </a:ext>
                </a:extLst>
              </a:tr>
              <a:tr h="279784">
                <a:tc>
                  <a:txBody>
                    <a:bodyPr/>
                    <a:lstStyle/>
                    <a:p>
                      <a:pPr algn="ctr" fontAlgn="b"/>
                      <a:r>
                        <a:rPr lang="en-US" sz="1600" u="none" strike="noStrike" dirty="0">
                          <a:effectLst/>
                        </a:rPr>
                        <a:t>UK</a:t>
                      </a:r>
                      <a:endParaRPr lang="en-US" sz="1600" b="0" i="0" u="none" strike="noStrike" dirty="0">
                        <a:solidFill>
                          <a:srgbClr val="000000"/>
                        </a:solidFill>
                        <a:effectLst/>
                        <a:latin typeface="Calibri" panose="020F0502020204030204" pitchFamily="34" charset="0"/>
                      </a:endParaRPr>
                    </a:p>
                  </a:txBody>
                  <a:tcPr marL="7207" marR="7207" marT="7729"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u="none" strike="noStrike" dirty="0">
                          <a:effectLst/>
                        </a:rPr>
                        <a:t>THIN</a:t>
                      </a:r>
                      <a:endParaRPr lang="en-US" sz="1600" b="0" i="0" u="none" strike="noStrike" dirty="0">
                        <a:solidFill>
                          <a:srgbClr val="000000"/>
                        </a:solidFill>
                        <a:effectLst/>
                        <a:latin typeface="Calibri" panose="020F0502020204030204" pitchFamily="34" charset="0"/>
                      </a:endParaRPr>
                    </a:p>
                  </a:txBody>
                  <a:tcPr marL="7207" marR="7207" marT="7729"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b="0" i="0" u="none" strike="noStrike" dirty="0">
                          <a:solidFill>
                            <a:srgbClr val="000000"/>
                          </a:solidFill>
                          <a:effectLst/>
                          <a:latin typeface="Calibri" panose="020F0502020204030204" pitchFamily="34" charset="0"/>
                        </a:rPr>
                        <a:t>GP</a:t>
                      </a:r>
                    </a:p>
                  </a:txBody>
                  <a:tcPr marL="7207" marR="7207" marT="7729"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u="none" strike="noStrike" dirty="0">
                          <a:effectLst/>
                        </a:rPr>
                        <a:t>                                     20,812 </a:t>
                      </a:r>
                      <a:endParaRPr lang="en-US" sz="1600" b="0" i="0" u="none" strike="noStrike" dirty="0">
                        <a:solidFill>
                          <a:srgbClr val="000000"/>
                        </a:solidFill>
                        <a:effectLst/>
                        <a:latin typeface="Calibri" panose="020F0502020204030204" pitchFamily="34" charset="0"/>
                      </a:endParaRPr>
                    </a:p>
                  </a:txBody>
                  <a:tcPr marL="7207" marR="7207" marT="7729"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u="none" strike="noStrike" dirty="0">
                          <a:effectLst/>
                        </a:rPr>
                        <a:t>                               6,383 </a:t>
                      </a:r>
                      <a:endParaRPr lang="en-US" sz="1600" b="0" i="0" u="none" strike="noStrike" dirty="0">
                        <a:solidFill>
                          <a:srgbClr val="000000"/>
                        </a:solidFill>
                        <a:effectLst/>
                        <a:latin typeface="Calibri" panose="020F0502020204030204" pitchFamily="34" charset="0"/>
                      </a:endParaRPr>
                    </a:p>
                  </a:txBody>
                  <a:tcPr marL="7207" marR="7207" marT="7729"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u="none" strike="noStrike" dirty="0">
                          <a:effectLst/>
                        </a:rPr>
                        <a:t>30.7%</a:t>
                      </a:r>
                      <a:endParaRPr lang="en-US" sz="1600" b="0" i="0" u="none" strike="noStrike" dirty="0">
                        <a:solidFill>
                          <a:srgbClr val="000000"/>
                        </a:solidFill>
                        <a:effectLst/>
                        <a:latin typeface="Calibri" panose="020F0502020204030204" pitchFamily="34" charset="0"/>
                      </a:endParaRPr>
                    </a:p>
                  </a:txBody>
                  <a:tcPr marL="7207" marR="7207" marT="7729"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u="none" strike="noStrike" dirty="0">
                          <a:effectLst/>
                        </a:rPr>
                        <a:t>2000</a:t>
                      </a:r>
                      <a:endParaRPr lang="en-US" sz="1600" b="0" i="0" u="none" strike="noStrike" dirty="0">
                        <a:solidFill>
                          <a:srgbClr val="000000"/>
                        </a:solidFill>
                        <a:effectLst/>
                        <a:latin typeface="Calibri" panose="020F0502020204030204" pitchFamily="34" charset="0"/>
                      </a:endParaRPr>
                    </a:p>
                  </a:txBody>
                  <a:tcPr marL="7207" marR="7207" marT="7729"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u="none" strike="noStrike" dirty="0">
                          <a:effectLst/>
                        </a:rPr>
                        <a:t>2017</a:t>
                      </a:r>
                      <a:endParaRPr lang="en-US" sz="1600" b="0" i="0" u="none" strike="noStrike" dirty="0">
                        <a:solidFill>
                          <a:srgbClr val="000000"/>
                        </a:solidFill>
                        <a:effectLst/>
                        <a:latin typeface="Calibri" panose="020F0502020204030204" pitchFamily="34" charset="0"/>
                      </a:endParaRPr>
                    </a:p>
                  </a:txBody>
                  <a:tcPr marL="7207" marR="7207" marT="7729"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5872199"/>
                  </a:ext>
                </a:extLst>
              </a:tr>
              <a:tr h="279784">
                <a:tc>
                  <a:txBody>
                    <a:bodyPr/>
                    <a:lstStyle/>
                    <a:p>
                      <a:pPr algn="ctr" fontAlgn="b"/>
                      <a:endParaRPr lang="en-US" sz="1800" b="1" i="0" u="none" strike="noStrike" dirty="0">
                        <a:solidFill>
                          <a:srgbClr val="000000"/>
                        </a:solidFill>
                        <a:effectLst/>
                        <a:latin typeface="Calibri" panose="020F0502020204030204" pitchFamily="34" charset="0"/>
                      </a:endParaRPr>
                    </a:p>
                  </a:txBody>
                  <a:tcPr marL="7207" marR="7207" marT="7729" marB="0" anchor="b">
                    <a:lnT w="12700" cap="flat" cmpd="sng" algn="ctr">
                      <a:solidFill>
                        <a:schemeClr val="tx1"/>
                      </a:solidFill>
                      <a:prstDash val="solid"/>
                      <a:round/>
                      <a:headEnd type="none" w="med" len="med"/>
                      <a:tailEnd type="none" w="med" len="med"/>
                    </a:lnT>
                  </a:tcPr>
                </a:tc>
                <a:tc>
                  <a:txBody>
                    <a:bodyPr/>
                    <a:lstStyle/>
                    <a:p>
                      <a:pPr algn="ctr" fontAlgn="b"/>
                      <a:r>
                        <a:rPr lang="en-US" sz="1800" b="1" u="none" strike="noStrike" dirty="0">
                          <a:effectLst/>
                        </a:rPr>
                        <a:t>TOTAL</a:t>
                      </a:r>
                      <a:endParaRPr lang="en-US" sz="1800" b="1" i="0" u="none" strike="noStrike" dirty="0">
                        <a:solidFill>
                          <a:srgbClr val="000000"/>
                        </a:solidFill>
                        <a:effectLst/>
                        <a:latin typeface="Calibri" panose="020F0502020204030204" pitchFamily="34" charset="0"/>
                      </a:endParaRPr>
                    </a:p>
                  </a:txBody>
                  <a:tcPr marL="7207" marR="7207" marT="7729" marB="0" anchor="b">
                    <a:lnT w="12700" cap="flat" cmpd="sng" algn="ctr">
                      <a:solidFill>
                        <a:schemeClr val="tx1"/>
                      </a:solidFill>
                      <a:prstDash val="solid"/>
                      <a:round/>
                      <a:headEnd type="none" w="med" len="med"/>
                      <a:tailEnd type="none" w="med" len="med"/>
                    </a:lnT>
                  </a:tcPr>
                </a:tc>
                <a:tc>
                  <a:txBody>
                    <a:bodyPr/>
                    <a:lstStyle/>
                    <a:p>
                      <a:pPr algn="ctr" fontAlgn="b"/>
                      <a:endParaRPr lang="en-US" sz="1800" b="1" i="0" u="none" strike="noStrike" dirty="0">
                        <a:solidFill>
                          <a:srgbClr val="000000"/>
                        </a:solidFill>
                        <a:effectLst/>
                        <a:latin typeface="Calibri" panose="020F0502020204030204" pitchFamily="34" charset="0"/>
                      </a:endParaRPr>
                    </a:p>
                  </a:txBody>
                  <a:tcPr marL="7207" marR="7207" marT="7729" marB="0" anchor="b">
                    <a:lnT w="12700" cap="flat" cmpd="sng" algn="ctr">
                      <a:solidFill>
                        <a:schemeClr val="tx1"/>
                      </a:solidFill>
                      <a:prstDash val="solid"/>
                      <a:round/>
                      <a:headEnd type="none" w="med" len="med"/>
                      <a:tailEnd type="none" w="med" len="med"/>
                    </a:lnT>
                  </a:tcPr>
                </a:tc>
                <a:tc>
                  <a:txBody>
                    <a:bodyPr/>
                    <a:lstStyle/>
                    <a:p>
                      <a:pPr algn="ctr" fontAlgn="b"/>
                      <a:r>
                        <a:rPr lang="en-US" sz="1800" b="1" u="none" strike="noStrike" dirty="0">
                          <a:effectLst/>
                        </a:rPr>
                        <a:t>                               1,150,457 </a:t>
                      </a:r>
                      <a:endParaRPr lang="en-US" sz="1800" b="1" i="0" u="none" strike="noStrike" dirty="0">
                        <a:solidFill>
                          <a:srgbClr val="000000"/>
                        </a:solidFill>
                        <a:effectLst/>
                        <a:latin typeface="Calibri" panose="020F0502020204030204" pitchFamily="34" charset="0"/>
                      </a:endParaRPr>
                    </a:p>
                  </a:txBody>
                  <a:tcPr marL="7207" marR="7207" marT="7729" marB="0" anchor="b">
                    <a:lnT w="12700" cap="flat" cmpd="sng" algn="ctr">
                      <a:solidFill>
                        <a:schemeClr val="tx1"/>
                      </a:solidFill>
                      <a:prstDash val="solid"/>
                      <a:round/>
                      <a:headEnd type="none" w="med" len="med"/>
                      <a:tailEnd type="none" w="med" len="med"/>
                    </a:lnT>
                  </a:tcPr>
                </a:tc>
                <a:tc>
                  <a:txBody>
                    <a:bodyPr/>
                    <a:lstStyle/>
                    <a:p>
                      <a:pPr algn="ctr" fontAlgn="b"/>
                      <a:r>
                        <a:rPr lang="en-US" sz="1800" b="1" u="none" strike="noStrike" dirty="0">
                          <a:effectLst/>
                        </a:rPr>
                        <a:t>                          323,547 </a:t>
                      </a:r>
                      <a:endParaRPr lang="en-US" sz="1800" b="1" i="0" u="none" strike="noStrike" dirty="0">
                        <a:solidFill>
                          <a:srgbClr val="000000"/>
                        </a:solidFill>
                        <a:effectLst/>
                        <a:latin typeface="Calibri" panose="020F0502020204030204" pitchFamily="34" charset="0"/>
                      </a:endParaRPr>
                    </a:p>
                  </a:txBody>
                  <a:tcPr marL="7207" marR="7207" marT="7729" marB="0" anchor="b">
                    <a:lnT w="12700" cap="flat" cmpd="sng" algn="ctr">
                      <a:solidFill>
                        <a:schemeClr val="tx1"/>
                      </a:solidFill>
                      <a:prstDash val="solid"/>
                      <a:round/>
                      <a:headEnd type="none" w="med" len="med"/>
                      <a:tailEnd type="none" w="med" len="med"/>
                    </a:lnT>
                  </a:tcPr>
                </a:tc>
                <a:tc>
                  <a:txBody>
                    <a:bodyPr/>
                    <a:lstStyle/>
                    <a:p>
                      <a:pPr algn="ctr" fontAlgn="b"/>
                      <a:r>
                        <a:rPr lang="en-US" sz="1800" b="1" i="0" u="none" strike="noStrike" dirty="0">
                          <a:solidFill>
                            <a:srgbClr val="000000"/>
                          </a:solidFill>
                          <a:effectLst/>
                          <a:latin typeface="Calibri" panose="020F0502020204030204" pitchFamily="34" charset="0"/>
                        </a:rPr>
                        <a:t>28.1%</a:t>
                      </a:r>
                    </a:p>
                  </a:txBody>
                  <a:tcPr marL="7207" marR="7207" marT="7729" marB="0" anchor="b">
                    <a:lnT w="12700" cap="flat" cmpd="sng" algn="ctr">
                      <a:solidFill>
                        <a:schemeClr val="tx1"/>
                      </a:solidFill>
                      <a:prstDash val="solid"/>
                      <a:round/>
                      <a:headEnd type="none" w="med" len="med"/>
                      <a:tailEnd type="none" w="med" len="med"/>
                    </a:lnT>
                  </a:tcPr>
                </a:tc>
                <a:tc>
                  <a:txBody>
                    <a:bodyPr/>
                    <a:lstStyle/>
                    <a:p>
                      <a:pPr algn="ctr" fontAlgn="b"/>
                      <a:endParaRPr lang="en-US" sz="1800" b="1" i="0" u="none" strike="noStrike" dirty="0">
                        <a:solidFill>
                          <a:srgbClr val="000000"/>
                        </a:solidFill>
                        <a:effectLst/>
                        <a:latin typeface="Calibri" panose="020F0502020204030204" pitchFamily="34" charset="0"/>
                      </a:endParaRPr>
                    </a:p>
                  </a:txBody>
                  <a:tcPr marL="7207" marR="7207" marT="7729" marB="0" anchor="b">
                    <a:lnT w="12700" cap="flat" cmpd="sng" algn="ctr">
                      <a:solidFill>
                        <a:schemeClr val="tx1"/>
                      </a:solidFill>
                      <a:prstDash val="solid"/>
                      <a:round/>
                      <a:headEnd type="none" w="med" len="med"/>
                      <a:tailEnd type="none" w="med" len="med"/>
                    </a:lnT>
                  </a:tcPr>
                </a:tc>
                <a:tc>
                  <a:txBody>
                    <a:bodyPr/>
                    <a:lstStyle/>
                    <a:p>
                      <a:pPr algn="ctr" fontAlgn="b"/>
                      <a:endParaRPr lang="en-US" sz="1800" b="1" i="0" u="none" strike="noStrike" dirty="0">
                        <a:solidFill>
                          <a:srgbClr val="000000"/>
                        </a:solidFill>
                        <a:effectLst/>
                        <a:latin typeface="Calibri" panose="020F0502020204030204" pitchFamily="34" charset="0"/>
                      </a:endParaRPr>
                    </a:p>
                  </a:txBody>
                  <a:tcPr marL="7207" marR="7207" marT="7729" marB="0" anchor="b">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709532549"/>
                  </a:ext>
                </a:extLst>
              </a:tr>
            </a:tbl>
          </a:graphicData>
        </a:graphic>
      </p:graphicFrame>
    </p:spTree>
    <p:extLst>
      <p:ext uri="{BB962C8B-B14F-4D97-AF65-F5344CB8AC3E}">
        <p14:creationId xmlns:p14="http://schemas.microsoft.com/office/powerpoint/2010/main" val="15387061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0E8FC-7700-4F30-BDBF-EBCD03F9EF61}"/>
              </a:ext>
            </a:extLst>
          </p:cNvPr>
          <p:cNvSpPr>
            <a:spLocks noGrp="1"/>
          </p:cNvSpPr>
          <p:nvPr>
            <p:ph type="title"/>
          </p:nvPr>
        </p:nvSpPr>
        <p:spPr/>
        <p:txBody>
          <a:bodyPr/>
          <a:lstStyle/>
          <a:p>
            <a:r>
              <a:rPr lang="en-US" dirty="0"/>
              <a:t>Results – First Line Treatments Overall</a:t>
            </a:r>
          </a:p>
        </p:txBody>
      </p:sp>
      <p:pic>
        <p:nvPicPr>
          <p:cNvPr id="4" name="Picture 3">
            <a:extLst>
              <a:ext uri="{FF2B5EF4-FFF2-40B4-BE49-F238E27FC236}">
                <a16:creationId xmlns:a16="http://schemas.microsoft.com/office/drawing/2014/main" id="{BBBBF939-7D51-4A0E-8205-426664B6CD30}"/>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37638" y="809538"/>
            <a:ext cx="5943600" cy="5943600"/>
          </a:xfrm>
          <a:prstGeom prst="rect">
            <a:avLst/>
          </a:prstGeom>
          <a:noFill/>
          <a:ln>
            <a:noFill/>
          </a:ln>
        </p:spPr>
      </p:pic>
    </p:spTree>
    <p:extLst>
      <p:ext uri="{BB962C8B-B14F-4D97-AF65-F5344CB8AC3E}">
        <p14:creationId xmlns:p14="http://schemas.microsoft.com/office/powerpoint/2010/main" val="3244142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D15AA-78D5-4531-848D-FAB264E05BE6}"/>
              </a:ext>
            </a:extLst>
          </p:cNvPr>
          <p:cNvSpPr>
            <a:spLocks noGrp="1"/>
          </p:cNvSpPr>
          <p:nvPr>
            <p:ph type="title"/>
          </p:nvPr>
        </p:nvSpPr>
        <p:spPr/>
        <p:txBody>
          <a:bodyPr/>
          <a:lstStyle/>
          <a:p>
            <a:r>
              <a:rPr lang="en-US" dirty="0"/>
              <a:t>Results – First Line Treatment Secular Trends</a:t>
            </a:r>
          </a:p>
        </p:txBody>
      </p:sp>
      <p:pic>
        <p:nvPicPr>
          <p:cNvPr id="4" name="Picture 3">
            <a:extLst>
              <a:ext uri="{FF2B5EF4-FFF2-40B4-BE49-F238E27FC236}">
                <a16:creationId xmlns:a16="http://schemas.microsoft.com/office/drawing/2014/main" id="{77E7ABD2-1BC7-493D-B214-BE2276B32AF5}"/>
              </a:ext>
            </a:extLst>
          </p:cNvPr>
          <p:cNvPicPr>
            <a:picLocks/>
          </p:cNvPicPr>
          <p:nvPr/>
        </p:nvPicPr>
        <p:blipFill rotWithShape="1">
          <a:blip r:embed="rId3">
            <a:extLst>
              <a:ext uri="{28A0092B-C50C-407E-A947-70E740481C1C}">
                <a14:useLocalDpi xmlns:a14="http://schemas.microsoft.com/office/drawing/2010/main" val="0"/>
              </a:ext>
            </a:extLst>
          </a:blip>
          <a:srcRect r="2876"/>
          <a:stretch/>
        </p:blipFill>
        <p:spPr>
          <a:xfrm>
            <a:off x="464265" y="763282"/>
            <a:ext cx="11229987" cy="5763353"/>
          </a:xfrm>
          <a:prstGeom prst="rect">
            <a:avLst/>
          </a:prstGeom>
        </p:spPr>
      </p:pic>
    </p:spTree>
    <p:extLst>
      <p:ext uri="{BB962C8B-B14F-4D97-AF65-F5344CB8AC3E}">
        <p14:creationId xmlns:p14="http://schemas.microsoft.com/office/powerpoint/2010/main" val="322281906"/>
      </p:ext>
    </p:extLst>
  </p:cSld>
  <p:clrMapOvr>
    <a:masterClrMapping/>
  </p:clrMapOvr>
</p:sld>
</file>

<file path=ppt/theme/theme1.xml><?xml version="1.0" encoding="utf-8"?>
<a:theme xmlns:a="http://schemas.openxmlformats.org/drawingml/2006/main" name="EHDEN">
  <a:themeElements>
    <a:clrScheme name="EHDEN">
      <a:dk1>
        <a:srgbClr val="000000"/>
      </a:dk1>
      <a:lt1>
        <a:srgbClr val="FFFFFF"/>
      </a:lt1>
      <a:dk2>
        <a:srgbClr val="383C45"/>
      </a:dk2>
      <a:lt2>
        <a:srgbClr val="FFFFFF"/>
      </a:lt2>
      <a:accent1>
        <a:srgbClr val="45B0C9"/>
      </a:accent1>
      <a:accent2>
        <a:srgbClr val="EFA528"/>
      </a:accent2>
      <a:accent3>
        <a:srgbClr val="922E75"/>
      </a:accent3>
      <a:accent4>
        <a:srgbClr val="372E77"/>
      </a:accent4>
      <a:accent5>
        <a:srgbClr val="DC3456"/>
      </a:accent5>
      <a:accent6>
        <a:srgbClr val="55C78E"/>
      </a:accent6>
      <a:hlink>
        <a:srgbClr val="1F8CF9"/>
      </a:hlink>
      <a:folHlink>
        <a:srgbClr val="B67696"/>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1" id="{150FC201-1390-4213-9EB8-FF58A0ABAC4C}" vid="{BC178EDE-B3A8-4295-BC1C-8745FD0F62B6}"/>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B9DC3D3F88FFC4FA00BE90EE49D833B" ma:contentTypeVersion="3" ma:contentTypeDescription="Create a new document." ma:contentTypeScope="" ma:versionID="59f0daa9aea3f5c24f23141a887ad9f5">
  <xsd:schema xmlns:xsd="http://www.w3.org/2001/XMLSchema" xmlns:xs="http://www.w3.org/2001/XMLSchema" xmlns:p="http://schemas.microsoft.com/office/2006/metadata/properties" xmlns:ns2="5DD69DBE-41AE-496F-B1A4-A57B00B7AF45" xmlns:ns3="d6bf531f-3092-4c04-90fe-aeb64c02a9a0" xmlns:ns4="5dd69dbe-41ae-496f-b1a4-a57b00b7af45" targetNamespace="http://schemas.microsoft.com/office/2006/metadata/properties" ma:root="true" ma:fieldsID="ca546bf3e8550c176c1b35ed741f4431" ns2:_="" ns3:_="" ns4:_="">
    <xsd:import namespace="5DD69DBE-41AE-496F-B1A4-A57B00B7AF45"/>
    <xsd:import namespace="d6bf531f-3092-4c04-90fe-aeb64c02a9a0"/>
    <xsd:import namespace="5dd69dbe-41ae-496f-b1a4-a57b00b7af4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4:MediaServiceAutoTags" minOccurs="0"/>
                <xsd:element ref="ns4:MediaServiceOCR" minOccurs="0"/>
                <xsd:element ref="ns4: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DD69DBE-41AE-496F-B1A4-A57B00B7AF4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6bf531f-3092-4c04-90fe-aeb64c02a9a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dd69dbe-41ae-496f-b1a4-a57b00b7af45" elementFormDefault="qualified">
    <xsd:import namespace="http://schemas.microsoft.com/office/2006/documentManagement/types"/>
    <xsd:import namespace="http://schemas.microsoft.com/office/infopath/2007/PartnerControls"/>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107F570-5385-48DF-BC64-79E4F8043773}">
  <ds:schemaRefs>
    <ds:schemaRef ds:uri="http://schemas.microsoft.com/sharepoint/v3/contenttype/forms"/>
  </ds:schemaRefs>
</ds:datastoreItem>
</file>

<file path=customXml/itemProps2.xml><?xml version="1.0" encoding="utf-8"?>
<ds:datastoreItem xmlns:ds="http://schemas.openxmlformats.org/officeDocument/2006/customXml" ds:itemID="{DE1D840F-07FF-4399-AD55-9F39D4A5EABA}">
  <ds:schemaRefs>
    <ds:schemaRef ds:uri="http://schemas.microsoft.com/office/infopath/2007/PartnerControls"/>
    <ds:schemaRef ds:uri="5DD69DBE-41AE-496F-B1A4-A57B00B7AF45"/>
    <ds:schemaRef ds:uri="http://purl.org/dc/elements/1.1/"/>
    <ds:schemaRef ds:uri="http://schemas.microsoft.com/office/2006/metadata/properties"/>
    <ds:schemaRef ds:uri="5dd69dbe-41ae-496f-b1a4-a57b00b7af45"/>
    <ds:schemaRef ds:uri="http://purl.org/dc/terms/"/>
    <ds:schemaRef ds:uri="http://schemas.openxmlformats.org/package/2006/metadata/core-properties"/>
    <ds:schemaRef ds:uri="http://schemas.microsoft.com/office/2006/documentManagement/types"/>
    <ds:schemaRef ds:uri="d6bf531f-3092-4c04-90fe-aeb64c02a9a0"/>
    <ds:schemaRef ds:uri="http://www.w3.org/XML/1998/namespace"/>
    <ds:schemaRef ds:uri="http://purl.org/dc/dcmitype/"/>
  </ds:schemaRefs>
</ds:datastoreItem>
</file>

<file path=customXml/itemProps3.xml><?xml version="1.0" encoding="utf-8"?>
<ds:datastoreItem xmlns:ds="http://schemas.openxmlformats.org/officeDocument/2006/customXml" ds:itemID="{BF7069CC-726B-4E54-830C-F116F5D7732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DD69DBE-41AE-496F-B1A4-A57B00B7AF45"/>
    <ds:schemaRef ds:uri="d6bf531f-3092-4c04-90fe-aeb64c02a9a0"/>
    <ds:schemaRef ds:uri="5dd69dbe-41ae-496f-b1a4-a57b00b7af4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EHDEN_PowerPoint_Template</Template>
  <TotalTime>1305</TotalTime>
  <Words>943</Words>
  <Application>Microsoft Office PowerPoint</Application>
  <PresentationFormat>Widescreen</PresentationFormat>
  <Paragraphs>204</Paragraphs>
  <Slides>11</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EHDEN</vt:lpstr>
      <vt:lpstr>PowerPoint Presentation</vt:lpstr>
      <vt:lpstr>Objectives</vt:lpstr>
      <vt:lpstr>Methods – Treatment Pathways via ATLAS</vt:lpstr>
      <vt:lpstr>Target cohort definition</vt:lpstr>
      <vt:lpstr>Event cohort definitions</vt:lpstr>
      <vt:lpstr>Treatment Pathway Analysis</vt:lpstr>
      <vt:lpstr>Methods (continued)</vt:lpstr>
      <vt:lpstr>Results</vt:lpstr>
      <vt:lpstr>Study Data Sources Data Collected: 2000-2018. Data availability indicated per database by min/max year</vt:lpstr>
      <vt:lpstr>Results – First Line Treatments Overall</vt:lpstr>
      <vt:lpstr>Results – First Line Treatment Secular Trends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Sena, Anthony [JRDUS]</dc:creator>
  <cp:lastModifiedBy>Sena, Anthony [JRDUS]</cp:lastModifiedBy>
  <cp:revision>25</cp:revision>
  <dcterms:created xsi:type="dcterms:W3CDTF">2020-02-10T18:21:46Z</dcterms:created>
  <dcterms:modified xsi:type="dcterms:W3CDTF">2020-02-11T16:27:23Z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0x0101001B9DC3D3F88FFC4FA00BE90EE49D833B</vt:lpwstr>
  </property>
</Properties>
</file>