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25"/>
  </p:notesMasterIdLst>
  <p:sldIdLst>
    <p:sldId id="300" r:id="rId2"/>
    <p:sldId id="301" r:id="rId3"/>
    <p:sldId id="304" r:id="rId4"/>
    <p:sldId id="302" r:id="rId5"/>
    <p:sldId id="308" r:id="rId6"/>
    <p:sldId id="309" r:id="rId7"/>
    <p:sldId id="303" r:id="rId8"/>
    <p:sldId id="310" r:id="rId9"/>
    <p:sldId id="311" r:id="rId10"/>
    <p:sldId id="314" r:id="rId11"/>
    <p:sldId id="315" r:id="rId12"/>
    <p:sldId id="316" r:id="rId13"/>
    <p:sldId id="317" r:id="rId14"/>
    <p:sldId id="305" r:id="rId15"/>
    <p:sldId id="318" r:id="rId16"/>
    <p:sldId id="319" r:id="rId17"/>
    <p:sldId id="320" r:id="rId18"/>
    <p:sldId id="306" r:id="rId19"/>
    <p:sldId id="307" r:id="rId20"/>
    <p:sldId id="321" r:id="rId21"/>
    <p:sldId id="322" r:id="rId22"/>
    <p:sldId id="323" r:id="rId23"/>
    <p:sldId id="324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8F44"/>
    <a:srgbClr val="202021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61"/>
    <p:restoredTop sz="69652"/>
  </p:normalViewPr>
  <p:slideViewPr>
    <p:cSldViewPr snapToGrid="0" snapToObjects="1">
      <p:cViewPr varScale="1">
        <p:scale>
          <a:sx n="54" d="100"/>
          <a:sy n="54" d="100"/>
        </p:scale>
        <p:origin x="1542" y="60"/>
      </p:cViewPr>
      <p:guideLst/>
    </p:cSldViewPr>
  </p:slideViewPr>
  <p:outlineViewPr>
    <p:cViewPr>
      <p:scale>
        <a:sx n="33" d="100"/>
        <a:sy n="33" d="100"/>
      </p:scale>
      <p:origin x="0" y="-44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193937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tero.org/google-docs/?hmk63K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tero.org/google-docs/?iOkzJU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zotero.org/google-docs/?ryhLAv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tero.org/google-docs/?eq3O32" TargetMode="External"/><Relationship Id="rId7" Type="http://schemas.openxmlformats.org/officeDocument/2006/relationships/hyperlink" Target="https://www.zotero.org/google-docs/?dhvYZN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zotero.org/google-docs/?VwDmny" TargetMode="External"/><Relationship Id="rId5" Type="http://schemas.openxmlformats.org/officeDocument/2006/relationships/hyperlink" Target="https://www.zotero.org/google-docs/?eqGRYC" TargetMode="External"/><Relationship Id="rId4" Type="http://schemas.openxmlformats.org/officeDocument/2006/relationships/hyperlink" Target="https://www.zotero.org/google-docs/?IAneNs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hdsi.org/web/atlas/#/conceptset/1777781/conceptset-expression" TargetMode="External"/><Relationship Id="rId7" Type="http://schemas.openxmlformats.org/officeDocument/2006/relationships/hyperlink" Target="http://www.ohdsi.org/web/atlas/#/conceptset/1777785/conceptset-expression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ohdsi.org/web/atlas/#/conceptset/1777784/conceptset-expression" TargetMode="External"/><Relationship Id="rId5" Type="http://schemas.openxmlformats.org/officeDocument/2006/relationships/hyperlink" Target="http://www.ohdsi.org/web/atlas/#/conceptset/1777783/conceptset-expression" TargetMode="External"/><Relationship Id="rId4" Type="http://schemas.openxmlformats.org/officeDocument/2006/relationships/hyperlink" Target="http://www.ohdsi.org/web/atlas/#/conceptset/1777782/conceptset-expression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127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788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903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 characterize the international distribution of oral antibiotic use, specifically antibiotic type and duration, for acne in two age groups: youth (ages 12 to 20) and adults (ages 21 to 40).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0653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Why take antibiotics</a:t>
            </a:r>
          </a:p>
          <a:p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 Acne is a common and disabling medical condition, particularly amongst adolescents and young adults.</a:t>
            </a: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3914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71450" indent="-171450">
              <a:buFontTx/>
              <a:buChar char="-"/>
            </a:pPr>
            <a:r>
              <a:rPr lang="en-US" sz="18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addition to physical disfigurement, the profound psychosocial effects of acne have been recognized for over half a century.</a:t>
            </a:r>
            <a:r>
              <a:rPr lang="en-US" sz="18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3"/>
              </a:rPr>
              <a:t>3</a:t>
            </a:r>
            <a:r>
              <a:rPr lang="en-US" sz="18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93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According to the Global Burden of Disease Study 2016, acne is the most disabling skin condition worldwide.</a:t>
            </a:r>
            <a:r>
              <a:rPr lang="en-US" sz="12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3"/>
              </a:rPr>
              <a:t>2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Helvetica Neue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Helvetica Neue"/>
                <a:cs typeface="Calibri"/>
                <a:sym typeface="Calibri"/>
              </a:rPr>
              <a:t>{Explain what the slide means}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Helvetica Neue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Guidelines established by the American Academy of Dermatology recommend minimizing the duration of systemic antibiotics for the management of acne to the shortest possible duration, ideally to 3-4 months, in order to decrease the risk of bacterial resistance.</a:t>
            </a:r>
            <a:r>
              <a:rPr lang="en-US" sz="18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4"/>
              </a:rPr>
              <a:t>1</a:t>
            </a:r>
            <a:r>
              <a:rPr lang="en-US" sz="18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8673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 recent systematic review demonstrated that over 50% of </a:t>
            </a:r>
            <a:r>
              <a:rPr lang="en-US" sz="1200" b="0" i="1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P. acnes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strains are reported as resistant in all major regions of the world.</a:t>
            </a:r>
            <a:r>
              <a:rPr lang="en-US" sz="12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3"/>
              </a:rPr>
              <a:t>4</a:t>
            </a:r>
            <a:endParaRPr lang="en-US" sz="1200" b="0" i="0" u="none" strike="noStrike" kern="1200" cap="none" baseline="30000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171450" indent="-171450">
              <a:buFontTx/>
              <a:buChar char="-"/>
            </a:pPr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2 studies, UK (29%) and US (18%) exceeded 6 months</a:t>
            </a: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 large retrospective cohort study of teenagers in the UK revealed that 29% of antibiotic courses prescribed by general practitioners exceeded 6 months in duration.</a:t>
            </a:r>
            <a:r>
              <a:rPr lang="en-US" sz="12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4"/>
              </a:rPr>
              <a:t>5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 A similar retrospective cohort study of teenagers and young adults in the US found that 18% of antibiotic courses exceeded 6 months.</a:t>
            </a:r>
            <a:r>
              <a:rPr lang="en-US" sz="12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5"/>
              </a:rPr>
              <a:t>6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171450" indent="-171450">
              <a:buFontTx/>
              <a:buChar char="-"/>
            </a:pP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cs typeface="Calibri"/>
              <a:sym typeface="Calibri"/>
            </a:endParaRPr>
          </a:p>
          <a:p>
            <a:pPr marL="171450" indent="-171450">
              <a:buFontTx/>
              <a:buChar char="-"/>
            </a:pPr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cs typeface="Calibri"/>
                <a:sym typeface="Calibri"/>
              </a:rPr>
              <a:t>Problems</a:t>
            </a: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addition to promoting resistance, long-term oral antibiotic use has been associated with a number of adverse events including microbiome disruption and pharyngitis, as well as possible associations with inflammatory bowel disease and obesity.</a:t>
            </a:r>
            <a:r>
              <a:rPr lang="en-US" sz="12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6"/>
              </a:rPr>
              <a:t>5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Despite these adverse effects, oral antibiotics are often prescribed for acne for longer durations than acne guidelines recommend.</a:t>
            </a:r>
            <a:r>
              <a:rPr lang="en-US" sz="1200" b="0" i="0" u="none" strike="noStrike" kern="1200" cap="none" baseline="3000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7"/>
              </a:rPr>
              <a:t>5</a:t>
            </a: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5879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study by Barbieri et al, titled, “Duration of oral tetracycline-class antibiotic therapy and use of topical retinoids for the treatment of acne among general practitioners (GP): A retrospective cohort study"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5413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Our study will investigate oral antibiotic use for acne over the last five years across the globe in both pediatric/young adult and adult populations.  OHDSI network evidence will identify areas of the globe most in need of improving guideline concordance.</a:t>
            </a:r>
            <a:endParaRPr lang="en-US" b="0" dirty="0">
              <a:effectLst/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7494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Data Sources</a:t>
            </a:r>
          </a:p>
          <a:p>
            <a:r>
              <a:rPr lang="en-US" b="1" dirty="0"/>
              <a:t>Gain clarity on use of clinical vs. claims data</a:t>
            </a:r>
          </a:p>
          <a:p>
            <a:pPr lvl="1"/>
            <a:r>
              <a:rPr lang="en-US" dirty="0"/>
              <a:t>-we’ve only looked at clinical data</a:t>
            </a:r>
          </a:p>
          <a:p>
            <a:pPr lvl="1"/>
            <a:r>
              <a:rPr lang="en-US" dirty="0"/>
              <a:t>-? Difference in query design, ? Overlapping patients</a:t>
            </a:r>
          </a:p>
          <a:p>
            <a:endParaRPr lang="en-US" dirty="0"/>
          </a:p>
          <a:p>
            <a:r>
              <a:rPr lang="en-US" b="1" dirty="0"/>
              <a:t>Data Collection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Used Atlas to generate our initial code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Working with Children’s hospital and University of Colorado’s Health Data Compass</a:t>
            </a:r>
          </a:p>
          <a:p>
            <a:pPr marL="628650" lvl="1" indent="-171450">
              <a:buFontTx/>
              <a:buChar char="-"/>
            </a:pPr>
            <a:r>
              <a:rPr lang="en-US" b="0" dirty="0"/>
              <a:t>Data analysis suggested it may be easier to write code from scratch</a:t>
            </a:r>
          </a:p>
          <a:p>
            <a:pPr marL="628650" lvl="1" indent="-171450">
              <a:buFontTx/>
              <a:buChar char="-"/>
            </a:pPr>
            <a:r>
              <a:rPr lang="en-US" b="0" dirty="0"/>
              <a:t>Atlas generated code 2-3x longer </a:t>
            </a:r>
          </a:p>
          <a:p>
            <a:pPr marL="171450" lvl="0" indent="-171450">
              <a:buFontTx/>
              <a:buChar char="-"/>
            </a:pPr>
            <a:r>
              <a:rPr lang="en-US" b="1" dirty="0"/>
              <a:t>Another problem: not straightforward to ask for length of antibiotics</a:t>
            </a:r>
          </a:p>
          <a:p>
            <a:pPr marL="628650" lvl="1" indent="-171450">
              <a:buFontTx/>
              <a:buChar char="-"/>
            </a:pPr>
            <a:r>
              <a:rPr lang="en-US" b="1" dirty="0"/>
              <a:t>Any tips?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3930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spcBef>
                <a:spcPts val="0"/>
              </a:spcBef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Age </a:t>
            </a:r>
          </a:p>
          <a:p>
            <a:pPr marL="628650" lvl="1" indent="-171450">
              <a:spcBef>
                <a:spcPts val="0"/>
              </a:spcBef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Persons between 12 and 40 years of age during the study period of treatment that occurs between 1/1/2015 and 12/31/2019. </a:t>
            </a:r>
          </a:p>
          <a:p>
            <a:pPr marL="171450" lvl="0" indent="-171450">
              <a:spcBef>
                <a:spcPts val="0"/>
              </a:spcBef>
              <a:buFontTx/>
              <a:buChar char="-"/>
            </a:pP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>
              <a:spcBef>
                <a:spcPts val="0"/>
              </a:spcBef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Minimum observation period</a:t>
            </a:r>
          </a:p>
          <a:p>
            <a:pPr marL="628650" lvl="1" indent="-171450">
              <a:spcBef>
                <a:spcPts val="0"/>
              </a:spcBef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Look at Index date: date of first antibiotic prescription for acne</a:t>
            </a:r>
          </a:p>
          <a:p>
            <a:pPr marL="628650" lvl="1" indent="-171450">
              <a:spcBef>
                <a:spcPts val="0"/>
              </a:spcBef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Look at 18 months prior to determine that there are no oral antibiotics prescribed</a:t>
            </a:r>
          </a:p>
          <a:p>
            <a:pPr marL="628650" lvl="1" indent="-171450">
              <a:spcBef>
                <a:spcPts val="0"/>
              </a:spcBef>
              <a:buFontTx/>
              <a:buChar char="-"/>
            </a:pP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Inclusion criteria is 12 months, but we will look at 18 months so that patients are not unnecessarily excluded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0873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Included </a:t>
            </a:r>
            <a:r>
              <a:rPr lang="en-US" dirty="0" err="1"/>
              <a:t>abx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Antibiotics not commonly recognized for the treatment of acne will not be captured.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3692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-Diagnosis of acne vulgaris as defined by ICD-9 (706.1) and ICD-10 (L70.0) codes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-Prescriptions with &lt;30 day gap between start or prescription will be considered as being part of one course of therapy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-Start date= date of first prescription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- End date= date of last prescription in series + number of days of medication supplied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- Definition of concomitant retinoid use will be defined as a prescription for retinoid or retinoid/benzoyl peroxide at any point during course of treatment </a:t>
            </a:r>
          </a:p>
          <a:p>
            <a:pPr lvl="0"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1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-folliculitis </a:t>
            </a:r>
            <a:r>
              <a:rPr lang="en-US" sz="1200" b="0" i="0" u="none" strike="noStrike" kern="1200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decalvans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[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3"/>
              </a:rPr>
              <a:t>Karimkhani- folliculitis decalvans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-rosacea [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4"/>
              </a:rPr>
              <a:t>Karimkhani- rosacea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 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-Lyme disease [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5"/>
              </a:rPr>
              <a:t>Karimkhani- lyme disease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 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-RMSF [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6"/>
              </a:rPr>
              <a:t>Karimkhani- RMSF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 </a:t>
            </a:r>
            <a:endParaRPr lang="en-US" b="0" dirty="0">
              <a:effectLst/>
            </a:endParaRPr>
          </a:p>
          <a:p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-chlamydia [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7"/>
              </a:rPr>
              <a:t>Karimkhani- chlamydia</a:t>
            </a:r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 </a:t>
            </a:r>
          </a:p>
          <a:p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rtl="0"/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Hormones:</a:t>
            </a:r>
            <a:endParaRPr lang="en-US" b="1" dirty="0">
              <a:effectLst/>
            </a:endParaRP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Corticosteroids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Corticotropin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Androgens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Anabolic Steroids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Hormonal contraceptive medications</a:t>
            </a:r>
          </a:p>
          <a:p>
            <a:pPr rtl="0"/>
            <a:r>
              <a:rPr lang="en-US" sz="1200" b="1" i="0" u="none" strike="noStrike" kern="1200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Neuropyschotherapeutic</a:t>
            </a:r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drugs</a:t>
            </a:r>
            <a:endParaRPr lang="en-US" b="1" dirty="0">
              <a:effectLst/>
            </a:endParaRP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TCAs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Lithium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Antiepileptic drugs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Aripiprazole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SSRIs</a:t>
            </a:r>
          </a:p>
          <a:p>
            <a:pPr rtl="0"/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Targeted therapies</a:t>
            </a:r>
            <a:endParaRPr lang="en-US" b="1" dirty="0">
              <a:effectLst/>
            </a:endParaRP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Epidermal growth factor receptor inhibitor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Multitargeted tyrosine kinase inhibitors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Vascular endothelial growth factor inhibitor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Proteasome inhibitor 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TNF-alfa inhibitors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Histone deacetylase inhibitor</a:t>
            </a:r>
          </a:p>
          <a:p>
            <a:pPr rtl="0" fontAlgn="base"/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rtl="0" fontAlgn="base"/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Courses &gt;5 years </a:t>
            </a: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 Outside our study time period and these cases are often attributable to data miscoding</a:t>
            </a:r>
            <a:endParaRPr lang="en-US" sz="1200" b="1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rtl="0" fontAlgn="base"/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cs typeface="Calibri"/>
              <a:sym typeface="Calibri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9731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describe type of oral antibiotic prescribed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Calculate the count and percentage of courses within a drug class</a:t>
            </a:r>
          </a:p>
          <a:p>
            <a:pPr marL="171450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15571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Duration of oral antibiotic therapy used among patients with diagnoses of acne</a:t>
            </a:r>
          </a:p>
          <a:p>
            <a:pPr marL="572771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Concerns regarding </a:t>
            </a:r>
            <a:r>
              <a:rPr lang="en-US" b="1" dirty="0" err="1"/>
              <a:t>abx</a:t>
            </a:r>
            <a:r>
              <a:rPr lang="en-US" b="1" dirty="0"/>
              <a:t> prescribing data (clinical data sources) – i.e., use of refill info in prescriptions, definitions ‘courses of antibiotics’</a:t>
            </a:r>
            <a:endParaRPr lang="en-US" dirty="0"/>
          </a:p>
          <a:p>
            <a:pPr marL="115571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15571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Characterize acne antibiotic pathways</a:t>
            </a:r>
          </a:p>
          <a:p>
            <a:pPr marL="572771" lvl="1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First and second line options for acne</a:t>
            </a:r>
          </a:p>
          <a:p>
            <a:pPr marL="115571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15571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Long-term antibiotic class prescribing patterns</a:t>
            </a:r>
          </a:p>
          <a:p>
            <a:pPr marL="572771" lvl="1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Figure</a:t>
            </a:r>
          </a:p>
          <a:p>
            <a:pPr rtl="0" fontAlgn="base"/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rtl="0" fontAlgn="base"/>
            <a:r>
              <a:rPr lang="en-US" sz="1200" b="1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 Outcomes will be assessed for differences across groups defined as above for age, gender and country.  We will report all findings of clinical importance.  </a:t>
            </a:r>
          </a:p>
          <a:p>
            <a:pPr rtl="0" fontAlgn="base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 Sensitivity studies will be conducted to determine the sensitivity of our outcomes.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8073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Ensure data request to partners meets their criteria (</a:t>
            </a:r>
            <a:r>
              <a:rPr lang="en-US" dirty="0" err="1"/>
              <a:t>ie</a:t>
            </a:r>
            <a:r>
              <a:rPr lang="en-US" dirty="0"/>
              <a:t>, de-identified data, efficient, SQL dialect)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499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 study results will be posted on the OHDSI website after completion of the study and published in a peer-reviewed scientific journal. </a:t>
            </a:r>
            <a:endParaRPr lang="en-US" b="0" dirty="0">
              <a:effectLst/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084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686002" y="904229"/>
            <a:ext cx="7759248" cy="9905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4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686002" y="2206425"/>
            <a:ext cx="7759248" cy="38102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53339" algn="l" rtl="0">
              <a:spcBef>
                <a:spcPts val="48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-82550" algn="l" rtl="0">
              <a:spcBef>
                <a:spcPts val="40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31520" marR="0" lvl="2" indent="-82550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005839" marR="0" lvl="3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88720" marR="0" lvl="4" indent="-58419" algn="l" rtl="0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Shape 36"/>
          <p:cNvSpPr/>
          <p:nvPr/>
        </p:nvSpPr>
        <p:spPr>
          <a:xfrm>
            <a:off x="0" y="904229"/>
            <a:ext cx="546948" cy="9905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/>
          <p:nvPr/>
        </p:nvSpPr>
        <p:spPr>
          <a:xfrm>
            <a:off x="8597052" y="904229"/>
            <a:ext cx="546948" cy="9905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792479"/>
            <a:ext cx="2142679" cy="12649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pic" idx="2"/>
          </p:nvPr>
        </p:nvSpPr>
        <p:spPr>
          <a:xfrm>
            <a:off x="2858609" y="838200"/>
            <a:ext cx="5904389" cy="522849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ffectLst>
            <a:outerShdw blurRad="50799" dist="12700" dir="5400000" algn="t" rotWithShape="0">
              <a:srgbClr val="000000">
                <a:alpha val="58823"/>
              </a:srgbClr>
            </a:outerShdw>
          </a:effectLst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accent1"/>
              </a:buClr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accent1"/>
              </a:buClr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2139695" cy="42428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0" y="407987"/>
            <a:ext cx="9144000" cy="6450013"/>
          </a:xfrm>
          <a:prstGeom prst="rect">
            <a:avLst/>
          </a:prstGeom>
          <a:gradFill>
            <a:gsLst>
              <a:gs pos="0">
                <a:srgbClr val="262626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48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722312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0" y="2635250"/>
            <a:ext cx="546948" cy="19272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8597052" y="2635250"/>
            <a:ext cx="546948" cy="19272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Shape 61" descr="som_divGIM_horiz_rgb_rv_t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17969" y="6090850"/>
            <a:ext cx="3949829" cy="695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48922" y="904229"/>
            <a:ext cx="7824138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4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3931919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457200" y="2438400"/>
            <a:ext cx="3931919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53339" algn="l" rtl="0">
              <a:spcBef>
                <a:spcPts val="48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-82550" algn="l" rtl="0">
              <a:spcBef>
                <a:spcPts val="40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31520" marR="0" lvl="2" indent="-82550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005839" marR="0" lvl="3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88720" marR="0" lvl="4" indent="-4571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371600" marR="0" lvl="5" indent="-889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8128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863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3"/>
          </p:nvPr>
        </p:nvSpPr>
        <p:spPr>
          <a:xfrm>
            <a:off x="4754880" y="1676400"/>
            <a:ext cx="3931919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4"/>
          </p:nvPr>
        </p:nvSpPr>
        <p:spPr>
          <a:xfrm>
            <a:off x="4754880" y="2438400"/>
            <a:ext cx="3931919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53339" algn="l" rtl="0">
              <a:spcBef>
                <a:spcPts val="48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-82550" algn="l" rtl="0">
              <a:spcBef>
                <a:spcPts val="40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31520" marR="0" lvl="2" indent="-82550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005839" marR="0" lvl="3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88720" marR="0" lvl="4" indent="-4571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371600" marR="0" lvl="5" indent="-889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8128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863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71" name="Shape 71"/>
          <p:cNvCxnSpPr/>
          <p:nvPr/>
        </p:nvCxnSpPr>
        <p:spPr>
          <a:xfrm>
            <a:off x="4572000" y="2438400"/>
            <a:ext cx="0" cy="3494847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648922" y="904229"/>
            <a:ext cx="7824138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4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0" y="407987"/>
            <a:ext cx="9144000" cy="6450013"/>
          </a:xfrm>
          <a:prstGeom prst="rect">
            <a:avLst/>
          </a:prstGeom>
          <a:gradFill>
            <a:gsLst>
              <a:gs pos="0">
                <a:srgbClr val="262626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Shape 82" descr="som_divGIM_horiz_rgb_rv_t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17969" y="6090850"/>
            <a:ext cx="3949829" cy="695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0" y="407987"/>
            <a:ext cx="9144000" cy="6450013"/>
          </a:xfrm>
          <a:prstGeom prst="rect">
            <a:avLst/>
          </a:prstGeom>
          <a:gradFill>
            <a:gsLst>
              <a:gs pos="0">
                <a:srgbClr val="262626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792079"/>
            <a:ext cx="2139695" cy="126187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2971800" y="792079"/>
            <a:ext cx="5714999" cy="53429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10159" algn="l" rtl="0">
              <a:spcBef>
                <a:spcPts val="64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3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-39369" algn="l" rtl="0">
              <a:spcBef>
                <a:spcPts val="56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31520" marR="0" lvl="2" indent="-48259" algn="l" rtl="0">
              <a:spcBef>
                <a:spcPts val="480"/>
              </a:spcBef>
              <a:buClr>
                <a:schemeClr val="accent1"/>
              </a:buClr>
              <a:buSzPct val="9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005839" marR="0" lvl="3" indent="-66039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88720" marR="0" lvl="4" indent="-20319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371600" marR="0" lvl="5" indent="-6350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558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6096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66039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2"/>
          </p:nvPr>
        </p:nvSpPr>
        <p:spPr>
          <a:xfrm>
            <a:off x="457200" y="2130551"/>
            <a:ext cx="2139695" cy="42436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91" name="Shape 91"/>
          <p:cNvCxnSpPr/>
          <p:nvPr/>
        </p:nvCxnSpPr>
        <p:spPr>
          <a:xfrm rot="5400000">
            <a:off x="-13115" y="3580205"/>
            <a:ext cx="5577839" cy="1587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2" name="Shape 92" descr="som_divGIM_horiz_rgb_rv_t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17969" y="6090850"/>
            <a:ext cx="3949829" cy="695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407987"/>
            <a:ext cx="9144000" cy="6450013"/>
          </a:xfrm>
          <a:prstGeom prst="rect">
            <a:avLst/>
          </a:prstGeom>
          <a:gradFill>
            <a:gsLst>
              <a:gs pos="0">
                <a:srgbClr val="262626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5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B99B4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ctr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ctr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ctr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ctr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" name="Shape 27"/>
          <p:cNvSpPr/>
          <p:nvPr/>
        </p:nvSpPr>
        <p:spPr>
          <a:xfrm>
            <a:off x="0" y="1371600"/>
            <a:ext cx="546948" cy="19272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8597052" y="1371600"/>
            <a:ext cx="546948" cy="19272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Shape 29" descr="som_divGIM_horiz_rgb_rv_t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17969" y="6090850"/>
            <a:ext cx="3949829" cy="6953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85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chemeClr val="dk1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155889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48922" y="904229"/>
            <a:ext cx="7824138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BFBFBF"/>
              </a:buClr>
              <a:buFont typeface="Helvetica Neue"/>
              <a:buNone/>
              <a:defRPr sz="4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48922" y="2178614"/>
            <a:ext cx="7824138" cy="3912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880" marR="0" lvl="0" indent="-53339" algn="l" rtl="0">
              <a:spcBef>
                <a:spcPts val="48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-82550" algn="l" rtl="0">
              <a:spcBef>
                <a:spcPts val="400"/>
              </a:spcBef>
              <a:buClr>
                <a:schemeClr val="accent1"/>
              </a:buClr>
              <a:buSzPct val="85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31520" marR="0" lvl="2" indent="-82550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005839" marR="0" lvl="3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88720" marR="0" lvl="4" indent="-58419" algn="l" rtl="0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0" y="0"/>
            <a:ext cx="9144000" cy="365759"/>
          </a:xfrm>
          <a:prstGeom prst="rect">
            <a:avLst/>
          </a:prstGeom>
          <a:gradFill>
            <a:gsLst>
              <a:gs pos="0">
                <a:schemeClr val="accent1"/>
              </a:gs>
              <a:gs pos="40000">
                <a:schemeClr val="accent1"/>
              </a:gs>
              <a:gs pos="100000">
                <a:srgbClr val="B99B49"/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757209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1316383" y="18288"/>
            <a:ext cx="6804405" cy="3291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232032" y="18288"/>
            <a:ext cx="454767" cy="3291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8072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400" b="0" i="0" u="none" strike="noStrike" cap="none" dirty="0">
              <a:solidFill>
                <a:srgbClr val="8072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" name="Shape 17"/>
          <p:cNvSpPr/>
          <p:nvPr/>
        </p:nvSpPr>
        <p:spPr>
          <a:xfrm>
            <a:off x="0" y="904229"/>
            <a:ext cx="546948" cy="9905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Shape 18"/>
          <p:cNvSpPr/>
          <p:nvPr/>
        </p:nvSpPr>
        <p:spPr>
          <a:xfrm>
            <a:off x="8597052" y="904229"/>
            <a:ext cx="546948" cy="9905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Shape 19" descr="som_divGIM_horiz_rgb_rv_tp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17969" y="6090850"/>
            <a:ext cx="3949829" cy="6953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hdsi.org/web/wiki/doku.php?id=research:characterization_of_oral_antibiotics_for_acne_treatment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>
            <a:off x="685800" y="342890"/>
            <a:ext cx="7848599" cy="14709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ctr">
              <a:buClr>
                <a:schemeClr val="dk1"/>
              </a:buClr>
              <a:buSzPct val="36666"/>
            </a:pPr>
            <a:r>
              <a:rPr lang="en-US" sz="4000" dirty="0">
                <a:solidFill>
                  <a:schemeClr val="bg1"/>
                </a:solidFill>
              </a:rPr>
              <a:t>Oral Antibiotic Therapy for Acne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subTitle" idx="1"/>
          </p:nvPr>
        </p:nvSpPr>
        <p:spPr>
          <a:xfrm>
            <a:off x="486051" y="4511852"/>
            <a:ext cx="7848600" cy="111766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b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Project leads: 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Robert Dellavalle, Professor of Dermatology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  Lisa Schilling, Professor of Medicine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University of Colorado School of Medicine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rgbClr val="AC8F44"/>
              </a:solidFill>
              <a:latin typeface="Arial"/>
              <a:cs typeface="Arial"/>
              <a:sym typeface="Arial"/>
            </a:endParaRP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rgbClr val="AC8F44"/>
              </a:solidFill>
            </a:endParaRP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rgbClr val="AC8F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17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>
            <a:off x="944592" y="-500332"/>
            <a:ext cx="7848599" cy="14709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ctr">
              <a:buClr>
                <a:schemeClr val="dk1"/>
              </a:buClr>
              <a:buSzPct val="36666"/>
            </a:pPr>
            <a:r>
              <a:rPr lang="en-US" sz="4000" dirty="0">
                <a:solidFill>
                  <a:schemeClr val="bg1"/>
                </a:solidFill>
              </a:rPr>
              <a:t>Team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subTitle" idx="1"/>
          </p:nvPr>
        </p:nvSpPr>
        <p:spPr>
          <a:xfrm>
            <a:off x="1295400" y="5740338"/>
            <a:ext cx="7848600" cy="111766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b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Dermatology Research Fellows: 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Chandler Rundle 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Chante </a:t>
            </a:r>
            <a:r>
              <a:rPr lang="en-US" sz="2000" dirty="0" err="1">
                <a:solidFill>
                  <a:schemeClr val="bg1"/>
                </a:solidFill>
              </a:rPr>
              <a:t>Aksut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Statistician: 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Megan Branda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Participating Sites: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Dylan Ray (U. Colorado Hospital-Health Data Compass), 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Sara </a:t>
            </a:r>
            <a:r>
              <a:rPr lang="en-US" sz="2000" dirty="0" err="1">
                <a:solidFill>
                  <a:schemeClr val="bg1"/>
                </a:solidFill>
              </a:rPr>
              <a:t>Deakyne</a:t>
            </a:r>
            <a:r>
              <a:rPr lang="en-US" sz="2000" dirty="0">
                <a:solidFill>
                  <a:schemeClr val="bg1"/>
                </a:solidFill>
              </a:rPr>
              <a:t> (Colorado Children's Hospital)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Dermatologist advisors: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John Barbieri (U. Penn), Jonathan Silverberg (Northwestern)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David Margolis (U. Penn)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Protocol advisors: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55000"/>
            </a:pPr>
            <a:r>
              <a:rPr lang="en-US" sz="2000" dirty="0">
                <a:solidFill>
                  <a:schemeClr val="bg1"/>
                </a:solidFill>
              </a:rPr>
              <a:t>Chris Knoll, Patrick Ryan, </a:t>
            </a:r>
            <a:r>
              <a:rPr lang="en-US" sz="2000" dirty="0" err="1">
                <a:solidFill>
                  <a:schemeClr val="bg1"/>
                </a:solidFill>
              </a:rPr>
              <a:t>Martijn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Schuemie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rgbClr val="AC8F44"/>
              </a:solidFill>
            </a:endParaRPr>
          </a:p>
          <a:p>
            <a:pPr algn="ctr">
              <a:spcBef>
                <a:spcPts val="0"/>
              </a:spcBef>
              <a:buClr>
                <a:schemeClr val="dk1"/>
              </a:buClr>
              <a:buSzPct val="55000"/>
            </a:pPr>
            <a:endParaRPr lang="en-US" sz="2000" dirty="0">
              <a:solidFill>
                <a:srgbClr val="AC8F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121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07C4-6D55-C54A-B77B-840D2B02D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769C-1677-3B44-91C7-97A0581E2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Pfizer Independent Grants for Learning and Change (PI: </a:t>
            </a:r>
            <a:r>
              <a:rPr lang="en-US" dirty="0" err="1"/>
              <a:t>Dellavalle</a:t>
            </a:r>
            <a:r>
              <a:rPr lang="en-US" dirty="0"/>
              <a:t>) 7/1/18-6/30/20 Inflammatory and Immune-mediated Skin Disease Fellowship </a:t>
            </a:r>
          </a:p>
          <a:p>
            <a:endParaRPr lang="en-US" dirty="0"/>
          </a:p>
          <a:p>
            <a:r>
              <a:rPr lang="en-US" dirty="0"/>
              <a:t>Data Science to Patient Value (D2V)</a:t>
            </a:r>
          </a:p>
        </p:txBody>
      </p:sp>
    </p:spTree>
    <p:extLst>
      <p:ext uri="{BB962C8B-B14F-4D97-AF65-F5344CB8AC3E}">
        <p14:creationId xmlns:p14="http://schemas.microsoft.com/office/powerpoint/2010/main" val="558469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FC145-4C96-6240-9F70-37F6BDA5D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26CB4-EE73-254E-8F3D-2EEB76755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002" y="1736035"/>
            <a:ext cx="7759248" cy="4280648"/>
          </a:xfrm>
        </p:spPr>
        <p:txBody>
          <a:bodyPr/>
          <a:lstStyle/>
          <a:p>
            <a:r>
              <a:rPr lang="en-US" dirty="0"/>
              <a:t>Update community on current status</a:t>
            </a:r>
          </a:p>
          <a:p>
            <a:r>
              <a:rPr lang="en-US" dirty="0"/>
              <a:t>Recruit collaborating sites/partners</a:t>
            </a:r>
          </a:p>
          <a:p>
            <a:r>
              <a:rPr lang="en-US" dirty="0"/>
              <a:t>Gain clarity on use of clinical vs. claims data</a:t>
            </a:r>
          </a:p>
          <a:p>
            <a:pPr lvl="1"/>
            <a:r>
              <a:rPr lang="en-US" dirty="0"/>
              <a:t>-? Difference in query design, ? Overlapping patients</a:t>
            </a:r>
          </a:p>
          <a:p>
            <a:r>
              <a:rPr lang="en-US" dirty="0"/>
              <a:t>Concerns regarding </a:t>
            </a:r>
            <a:r>
              <a:rPr lang="en-US" dirty="0" err="1"/>
              <a:t>abx</a:t>
            </a:r>
            <a:r>
              <a:rPr lang="en-US" dirty="0"/>
              <a:t> prescribing data (clinical data sources) – i.e., use of refill info in prescriptions, definitions ‘courses of antibiotics’</a:t>
            </a:r>
          </a:p>
          <a:p>
            <a:r>
              <a:rPr lang="en-US" dirty="0"/>
              <a:t>Ensure data request to partners meets their criteria (</a:t>
            </a:r>
            <a:r>
              <a:rPr lang="en-US" dirty="0" err="1"/>
              <a:t>ie</a:t>
            </a:r>
            <a:r>
              <a:rPr lang="en-US" dirty="0"/>
              <a:t>, de-identified data, efficient, SQL dialect)</a:t>
            </a:r>
          </a:p>
          <a:p>
            <a:r>
              <a:rPr lang="en-US" dirty="0"/>
              <a:t>Ensure we follow OHDSI protocol</a:t>
            </a:r>
          </a:p>
        </p:txBody>
      </p:sp>
    </p:spTree>
    <p:extLst>
      <p:ext uri="{BB962C8B-B14F-4D97-AF65-F5344CB8AC3E}">
        <p14:creationId xmlns:p14="http://schemas.microsoft.com/office/powerpoint/2010/main" val="672583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C6A4D-009B-5948-A331-D82DE2FD5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Objectives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3A5D5-274E-E24E-BABE-C4A0102E5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81" y="2010753"/>
            <a:ext cx="6830238" cy="384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44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0F8CEB-6BB3-FB4F-89C5-D97EA2307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859" y="1633948"/>
            <a:ext cx="4018141" cy="5224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1C205F-CAAF-4F48-9C77-11935510D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90" y="857950"/>
            <a:ext cx="3324127" cy="3573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2F8988-56E6-A540-90FE-F79D3045AAFB}"/>
              </a:ext>
            </a:extLst>
          </p:cNvPr>
          <p:cNvCxnSpPr>
            <a:cxnSpLocks/>
          </p:cNvCxnSpPr>
          <p:nvPr/>
        </p:nvCxnSpPr>
        <p:spPr>
          <a:xfrm>
            <a:off x="2839453" y="2935705"/>
            <a:ext cx="3497552" cy="339123"/>
          </a:xfrm>
          <a:prstGeom prst="line">
            <a:avLst/>
          </a:prstGeom>
          <a:ln w="82550">
            <a:solidFill>
              <a:srgbClr val="FF0000"/>
            </a:solidFill>
            <a:headEnd w="lg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80DC984-9A4C-F845-ADA8-20F865610DE7}"/>
              </a:ext>
            </a:extLst>
          </p:cNvPr>
          <p:cNvSpPr txBox="1"/>
          <p:nvPr/>
        </p:nvSpPr>
        <p:spPr>
          <a:xfrm>
            <a:off x="5125859" y="1019665"/>
            <a:ext cx="4773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Why take antibiotics?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BD711D-EDCB-6341-A2A5-F3F2E2B3A9AF}"/>
              </a:ext>
            </a:extLst>
          </p:cNvPr>
          <p:cNvSpPr txBox="1"/>
          <p:nvPr/>
        </p:nvSpPr>
        <p:spPr>
          <a:xfrm>
            <a:off x="2142311" y="6220326"/>
            <a:ext cx="2165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>
                <a:solidFill>
                  <a:schemeClr val="bg1"/>
                </a:solidFill>
              </a:rPr>
              <a:t>Photo credits </a:t>
            </a:r>
            <a:r>
              <a:rPr lang="en-US" dirty="0">
                <a:solidFill>
                  <a:schemeClr val="bg1"/>
                </a:solidFill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045849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999" y="1633948"/>
            <a:ext cx="3980001" cy="5224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311" y="6220326"/>
            <a:ext cx="2165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>
                <a:solidFill>
                  <a:schemeClr val="bg1"/>
                </a:solidFill>
              </a:rPr>
              <a:t>Photo credits </a:t>
            </a:r>
            <a:r>
              <a:rPr lang="en-US" dirty="0">
                <a:solidFill>
                  <a:schemeClr val="bg1"/>
                </a:solidFill>
              </a:rPr>
              <a:t>Wikipedia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90" y="857950"/>
            <a:ext cx="3324127" cy="3573625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/>
          </p:cNvCxnSpPr>
          <p:nvPr/>
        </p:nvCxnSpPr>
        <p:spPr>
          <a:xfrm>
            <a:off x="2839453" y="2935705"/>
            <a:ext cx="3497552" cy="339123"/>
          </a:xfrm>
          <a:prstGeom prst="line">
            <a:avLst/>
          </a:prstGeom>
          <a:ln w="82550">
            <a:solidFill>
              <a:srgbClr val="FF0000"/>
            </a:solidFill>
            <a:headEnd w="lg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185304" y="444461"/>
            <a:ext cx="47734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To prevent big nasty scarring pimples!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224168" y="2589971"/>
            <a:ext cx="961136" cy="1049836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224168" y="2632502"/>
            <a:ext cx="992252" cy="1007305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754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1C123-4A05-EB4B-BE22-444560C43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Acne Disability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37BBB5-F885-3244-B356-A302D6601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54" y="2196654"/>
            <a:ext cx="7277691" cy="354446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D98BE3E-F884-E844-9E91-6666F7EB616B}"/>
              </a:ext>
            </a:extLst>
          </p:cNvPr>
          <p:cNvSpPr/>
          <p:nvPr/>
        </p:nvSpPr>
        <p:spPr>
          <a:xfrm>
            <a:off x="2060094" y="3604944"/>
            <a:ext cx="2367480" cy="119101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43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11B973-AB22-664C-8F92-E195F9715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45" y="976393"/>
            <a:ext cx="7829805" cy="484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72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A33EF-FB23-4C49-9EBA-9C6951DE9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Duration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5297DE-4CE4-094C-B7A9-AC2BF46D0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37" y="2026430"/>
            <a:ext cx="5572125" cy="39273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06C481-E7A4-A149-839B-D8454E00163E}"/>
              </a:ext>
            </a:extLst>
          </p:cNvPr>
          <p:cNvSpPr/>
          <p:nvPr/>
        </p:nvSpPr>
        <p:spPr>
          <a:xfrm>
            <a:off x="1519562" y="6085374"/>
            <a:ext cx="24416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342900">
              <a:buSzPct val="100000"/>
            </a:pP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-Barbieri et al, JAAD 2016</a:t>
            </a:r>
          </a:p>
        </p:txBody>
      </p:sp>
    </p:spTree>
    <p:extLst>
      <p:ext uri="{BB962C8B-B14F-4D97-AF65-F5344CB8AC3E}">
        <p14:creationId xmlns:p14="http://schemas.microsoft.com/office/powerpoint/2010/main" val="3003358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6E613-BFCD-1841-891C-8A0E9F6D7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4389B-8561-824C-AC31-42E9613DB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 and duration of oral antibiotic therapy will vary and often duration of courses will exceed guideline recommendations.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33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D2D77-C72D-6B49-8E50-74544927B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CB352-4DB7-094C-882B-1D6A650CD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54380" indent="-342900">
              <a:spcBef>
                <a:spcPts val="0"/>
              </a:spcBef>
            </a:pPr>
            <a:r>
              <a:rPr lang="en-US" dirty="0"/>
              <a:t>Study Design</a:t>
            </a:r>
          </a:p>
          <a:p>
            <a:pPr marL="1028700" lvl="1" indent="-342900">
              <a:spcBef>
                <a:spcPts val="0"/>
              </a:spcBef>
            </a:pPr>
            <a:r>
              <a:rPr lang="en-US" dirty="0"/>
              <a:t>Retrospective observational cohort study</a:t>
            </a:r>
          </a:p>
          <a:p>
            <a:pPr marL="754380" indent="-342900">
              <a:spcBef>
                <a:spcPts val="0"/>
              </a:spcBef>
            </a:pPr>
            <a:endParaRPr lang="en-US" dirty="0"/>
          </a:p>
          <a:p>
            <a:pPr marL="754380" indent="-342900">
              <a:spcBef>
                <a:spcPts val="0"/>
              </a:spcBef>
            </a:pPr>
            <a:r>
              <a:rPr lang="en-US" dirty="0"/>
              <a:t>Data Sources </a:t>
            </a:r>
          </a:p>
          <a:p>
            <a:pPr marL="1028700" lvl="1" indent="-342900">
              <a:spcBef>
                <a:spcPts val="0"/>
              </a:spcBef>
            </a:pPr>
            <a:r>
              <a:rPr lang="en-US" dirty="0"/>
              <a:t>Electronic health record or Claims via the OMOP CDM</a:t>
            </a:r>
          </a:p>
          <a:p>
            <a:pPr marL="1028700" lvl="1" indent="-342900">
              <a:spcBef>
                <a:spcPts val="0"/>
              </a:spcBef>
            </a:pPr>
            <a:r>
              <a:rPr lang="en-US" dirty="0"/>
              <a:t>Time period: 1/1/2015 to 12/31/2019 </a:t>
            </a:r>
          </a:p>
          <a:p>
            <a:pPr marL="1028700" lvl="1" indent="-342900">
              <a:spcBef>
                <a:spcPts val="0"/>
              </a:spcBef>
            </a:pPr>
            <a:endParaRPr lang="en-US" dirty="0"/>
          </a:p>
          <a:p>
            <a:pPr marL="754380" indent="-342900">
              <a:spcBef>
                <a:spcPts val="0"/>
              </a:spcBef>
            </a:pPr>
            <a:r>
              <a:rPr lang="en-US" dirty="0"/>
              <a:t>Data Collection</a:t>
            </a:r>
          </a:p>
          <a:p>
            <a:pPr marL="1028700" lvl="1" indent="-342900">
              <a:spcBef>
                <a:spcPts val="0"/>
              </a:spcBef>
            </a:pPr>
            <a:r>
              <a:rPr lang="en-US" dirty="0"/>
              <a:t>SQL query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853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51A3-1FF6-744C-BE1A-7E45F99FA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Inclusion Criteria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0B0F7-6219-9F4D-8C49-A44C692B9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68680" indent="-457200">
              <a:spcBef>
                <a:spcPts val="0"/>
              </a:spcBef>
            </a:pPr>
            <a:r>
              <a:rPr lang="en-US" sz="3000" dirty="0"/>
              <a:t>Age</a:t>
            </a:r>
          </a:p>
          <a:p>
            <a:pPr marL="1028700" lvl="1" indent="-342900">
              <a:spcBef>
                <a:spcPts val="0"/>
              </a:spcBef>
            </a:pPr>
            <a:r>
              <a:rPr lang="en-US" sz="2400" dirty="0"/>
              <a:t>Persons between 12 and 40 years of age</a:t>
            </a:r>
          </a:p>
          <a:p>
            <a:pPr marL="1028700" lvl="1" indent="-342900">
              <a:spcBef>
                <a:spcPts val="0"/>
              </a:spcBef>
            </a:pPr>
            <a:endParaRPr lang="en-US" sz="2400" dirty="0"/>
          </a:p>
          <a:p>
            <a:pPr marL="868680" indent="-457200">
              <a:spcBef>
                <a:spcPts val="0"/>
              </a:spcBef>
            </a:pPr>
            <a:r>
              <a:rPr lang="en-US" sz="3000" dirty="0"/>
              <a:t>Minimum observation period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600" dirty="0"/>
              <a:t>≥12 months</a:t>
            </a:r>
          </a:p>
          <a:p>
            <a:pPr marL="411480" indent="0">
              <a:spcBef>
                <a:spcPts val="0"/>
              </a:spcBef>
              <a:buNone/>
            </a:pPr>
            <a:endParaRPr lang="en-US" sz="3000" dirty="0"/>
          </a:p>
          <a:p>
            <a:pPr marL="868680" indent="-457200">
              <a:spcBef>
                <a:spcPts val="0"/>
              </a:spcBef>
            </a:pPr>
            <a:r>
              <a:rPr lang="en-US" sz="3000" dirty="0"/>
              <a:t>Diagnosis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400" dirty="0"/>
              <a:t>Concept IDs representing acne</a:t>
            </a:r>
          </a:p>
          <a:p>
            <a:pPr marL="868680" indent="-457200">
              <a:spcBef>
                <a:spcPts val="0"/>
              </a:spcBef>
            </a:pPr>
            <a:endParaRPr lang="en-US" sz="2800" dirty="0"/>
          </a:p>
          <a:p>
            <a:pPr marL="868680" indent="-457200">
              <a:spcBef>
                <a:spcPts val="0"/>
              </a:spcBef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21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4400-8876-8D44-8BAA-5BF8226E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Inclusion Criteria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996FC-151F-8444-BEC1-86ABBC5BC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Included antibiotic types and start dates</a:t>
            </a:r>
          </a:p>
          <a:p>
            <a:pPr lvl="1"/>
            <a:r>
              <a:rPr lang="en-US" dirty="0" err="1"/>
              <a:t>Sarecycline</a:t>
            </a:r>
            <a:r>
              <a:rPr lang="en-US" dirty="0"/>
              <a:t>? </a:t>
            </a:r>
          </a:p>
          <a:p>
            <a:endParaRPr lang="en-US" dirty="0"/>
          </a:p>
          <a:p>
            <a:r>
              <a:rPr lang="en-US" dirty="0"/>
              <a:t>Antibiotic duration</a:t>
            </a:r>
          </a:p>
          <a:p>
            <a:pPr lvl="1"/>
            <a:r>
              <a:rPr lang="en-US" dirty="0"/>
              <a:t>1 course:  ≥ 28 days and &lt; 5 years </a:t>
            </a:r>
          </a:p>
          <a:p>
            <a:pPr lvl="1"/>
            <a:r>
              <a:rPr lang="en-US" dirty="0"/>
              <a:t>Prescription break of &gt;30 days separates courses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06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83579-8D4D-B949-9129-A8401E9F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Antibiotic Courses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92238-B48D-984D-A2D5-258917C80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46" y="2058470"/>
            <a:ext cx="7427907" cy="419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19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0B050-1B60-A742-9AC8-8649F47A7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 Criteria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A3446-804A-6D47-9457-74A239139B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Diagnoses that may require long-term antibiotic use</a:t>
            </a:r>
          </a:p>
          <a:p>
            <a:pPr lvl="1">
              <a:spcBef>
                <a:spcPts val="0"/>
              </a:spcBef>
            </a:pPr>
            <a:r>
              <a:rPr lang="en-US" dirty="0"/>
              <a:t>Folliculitis </a:t>
            </a:r>
            <a:r>
              <a:rPr lang="en-US" dirty="0" err="1"/>
              <a:t>decalvans</a:t>
            </a:r>
            <a:r>
              <a:rPr lang="en-US" dirty="0"/>
              <a:t>, rosacea, </a:t>
            </a:r>
            <a:r>
              <a:rPr lang="en-US" dirty="0" err="1"/>
              <a:t>etc</a:t>
            </a:r>
            <a:endParaRPr lang="en-US" dirty="0"/>
          </a:p>
          <a:p>
            <a:pPr marL="129541" indent="0">
              <a:spcBef>
                <a:spcPts val="0"/>
              </a:spcBef>
              <a:buNone/>
            </a:pPr>
            <a:r>
              <a:rPr lang="en-US" dirty="0"/>
              <a:t>	</a:t>
            </a:r>
          </a:p>
          <a:p>
            <a:pPr>
              <a:spcBef>
                <a:spcPts val="0"/>
              </a:spcBef>
            </a:pPr>
            <a:r>
              <a:rPr lang="en-US" dirty="0"/>
              <a:t>Medications known to exacerbate acne</a:t>
            </a:r>
          </a:p>
          <a:p>
            <a:pPr lvl="1">
              <a:spcBef>
                <a:spcPts val="0"/>
              </a:spcBef>
            </a:pPr>
            <a:r>
              <a:rPr lang="en-US" dirty="0"/>
              <a:t>Hormones, </a:t>
            </a:r>
            <a:r>
              <a:rPr lang="en-US" dirty="0" err="1"/>
              <a:t>neuropyschotherapeutic</a:t>
            </a:r>
            <a:r>
              <a:rPr lang="en-US" dirty="0"/>
              <a:t> drugs, targeted therapies, </a:t>
            </a:r>
            <a:r>
              <a:rPr lang="en-US" dirty="0" err="1"/>
              <a:t>etc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Oral antibiotic courses &gt; 5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843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88FE3-E6E0-3943-92E3-F37C0C9E5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Outcome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A0AA8-8E99-F94E-83D5-2EAD7B7B4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describe type of oral antibiotic prescribed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dirty="0"/>
          </a:p>
          <a:p>
            <a:pPr lvl="0" indent="-55879">
              <a:spcBef>
                <a:spcPts val="0"/>
              </a:spcBef>
            </a:pPr>
            <a:r>
              <a:rPr lang="en-US" dirty="0"/>
              <a:t>Duration of oral antibiotic therapy used among patients with diagnoses of acne</a:t>
            </a:r>
          </a:p>
          <a:p>
            <a:pPr lvl="0" indent="-55879">
              <a:spcBef>
                <a:spcPts val="0"/>
              </a:spcBef>
            </a:pPr>
            <a:endParaRPr lang="en-US" dirty="0"/>
          </a:p>
          <a:p>
            <a:pPr lvl="0" indent="-55879">
              <a:spcBef>
                <a:spcPts val="0"/>
              </a:spcBef>
            </a:pPr>
            <a:r>
              <a:rPr lang="en-US" dirty="0"/>
              <a:t>Characterize acne antibiotic pathways</a:t>
            </a:r>
          </a:p>
          <a:p>
            <a:pPr lvl="0" indent="-55879">
              <a:spcBef>
                <a:spcPts val="0"/>
              </a:spcBef>
            </a:pPr>
            <a:endParaRPr lang="en-US" dirty="0"/>
          </a:p>
          <a:p>
            <a:pPr lvl="0" indent="-55879">
              <a:spcBef>
                <a:spcPts val="0"/>
              </a:spcBef>
            </a:pPr>
            <a:r>
              <a:rPr lang="en-US" dirty="0"/>
              <a:t>Long-term antibiotic class prescribing patterns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171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7427-2DA4-8145-9A1D-A1F86D39D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and Caveats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528FA-4B8F-2046-832B-E02ED8C70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Coding</a:t>
            </a:r>
          </a:p>
          <a:p>
            <a:pPr lvl="1"/>
            <a:r>
              <a:rPr lang="en-US" dirty="0"/>
              <a:t>ICD codes</a:t>
            </a:r>
          </a:p>
          <a:p>
            <a:pPr lvl="1"/>
            <a:endParaRPr lang="en-US" dirty="0"/>
          </a:p>
          <a:p>
            <a:r>
              <a:rPr lang="en-US" dirty="0"/>
              <a:t>Country-to-country variation in antibiotic use</a:t>
            </a:r>
          </a:p>
        </p:txBody>
      </p:sp>
    </p:spTree>
    <p:extLst>
      <p:ext uri="{BB962C8B-B14F-4D97-AF65-F5344CB8AC3E}">
        <p14:creationId xmlns:p14="http://schemas.microsoft.com/office/powerpoint/2010/main" val="2112965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1B248-6FEC-084D-B959-3DDB8D84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Protection of Human Subjects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54705-6185-4A43-AE80-D3E14045A2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of de-identified data</a:t>
            </a:r>
          </a:p>
          <a:p>
            <a:endParaRPr lang="en-US" dirty="0"/>
          </a:p>
          <a:p>
            <a:r>
              <a:rPr lang="en-US" dirty="0"/>
              <a:t>Necessity of ensuring data request to partners meets their criteria</a:t>
            </a:r>
          </a:p>
        </p:txBody>
      </p:sp>
    </p:spTree>
    <p:extLst>
      <p:ext uri="{BB962C8B-B14F-4D97-AF65-F5344CB8AC3E}">
        <p14:creationId xmlns:p14="http://schemas.microsoft.com/office/powerpoint/2010/main" val="1052633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299FA-DB94-E94A-B86F-EDA69F0FB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Dissemination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B2BDF5-8B17-7243-9133-8656382C9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0" indent="-228600">
              <a:spcBef>
                <a:spcPts val="0"/>
              </a:spcBef>
            </a:pPr>
            <a:r>
              <a:rPr lang="en-US" dirty="0"/>
              <a:t>OHDSI website</a:t>
            </a:r>
          </a:p>
          <a:p>
            <a:pPr marL="457200" lvl="0" indent="-228600">
              <a:spcBef>
                <a:spcPts val="0"/>
              </a:spcBef>
            </a:pPr>
            <a:endParaRPr lang="en-US" dirty="0"/>
          </a:p>
          <a:p>
            <a:pPr marL="457200" lvl="0" indent="-228600">
              <a:spcBef>
                <a:spcPts val="0"/>
              </a:spcBef>
            </a:pPr>
            <a:r>
              <a:rPr lang="en-US" dirty="0"/>
              <a:t>Peer-reviewed scientific journal</a:t>
            </a:r>
          </a:p>
        </p:txBody>
      </p:sp>
    </p:spTree>
    <p:extLst>
      <p:ext uri="{BB962C8B-B14F-4D97-AF65-F5344CB8AC3E}">
        <p14:creationId xmlns:p14="http://schemas.microsoft.com/office/powerpoint/2010/main" val="2063622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7544-17B2-D144-A595-EE2B0C5A1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Protocol</a:t>
            </a:r>
          </a:p>
        </p:txBody>
      </p:sp>
      <p:sp>
        <p:nvSpPr>
          <p:cNvPr id="4" name="Shape 163">
            <a:extLst>
              <a:ext uri="{FF2B5EF4-FFF2-40B4-BE49-F238E27FC236}">
                <a16:creationId xmlns:a16="http://schemas.microsoft.com/office/drawing/2014/main" id="{44778FB7-615E-9A4B-8F94-174CDA6574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>
                <a:hlinkClick r:id="rId2"/>
              </a:rPr>
              <a:t>Draft protocol now available on OHDSI Wiki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 lvl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213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9AE97-FB5A-3B47-BE7B-73F706212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B01F2-FBA2-084F-BFF2-1A36E1E10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-55879">
              <a:spcBef>
                <a:spcPts val="0"/>
              </a:spcBef>
            </a:pPr>
            <a:r>
              <a:rPr lang="en-US" dirty="0"/>
              <a:t>Invite collaborators!</a:t>
            </a:r>
          </a:p>
          <a:p>
            <a:pPr lvl="0" indent="-55879">
              <a:spcBef>
                <a:spcPts val="0"/>
              </a:spcBef>
            </a:pPr>
            <a:endParaRPr lang="en-US" dirty="0"/>
          </a:p>
          <a:p>
            <a:pPr lvl="0" indent="-55879">
              <a:spcBef>
                <a:spcPts val="0"/>
              </a:spcBef>
            </a:pPr>
            <a:r>
              <a:rPr lang="en-US" dirty="0"/>
              <a:t>Receive commentary from collaborators</a:t>
            </a:r>
          </a:p>
          <a:p>
            <a:pPr lvl="0" indent="-55879">
              <a:spcBef>
                <a:spcPts val="0"/>
              </a:spcBef>
            </a:pPr>
            <a:endParaRPr lang="en-US" dirty="0"/>
          </a:p>
          <a:p>
            <a:pPr lvl="0" indent="-55879">
              <a:spcBef>
                <a:spcPts val="0"/>
              </a:spcBef>
            </a:pPr>
            <a:r>
              <a:rPr lang="en-US" dirty="0"/>
              <a:t>Post finalized code on GitHub</a:t>
            </a:r>
          </a:p>
          <a:p>
            <a:pPr lvl="0" indent="-55879">
              <a:spcBef>
                <a:spcPts val="0"/>
              </a:spcBef>
            </a:pPr>
            <a:endParaRPr lang="en-US" dirty="0"/>
          </a:p>
          <a:p>
            <a:pPr lvl="0" indent="-55879">
              <a:spcBef>
                <a:spcPts val="0"/>
              </a:spcBef>
            </a:pPr>
            <a:r>
              <a:rPr lang="en-US" dirty="0"/>
              <a:t>Obtain data from participating sites </a:t>
            </a:r>
          </a:p>
          <a:p>
            <a:pPr lvl="0" indent="-55879">
              <a:spcBef>
                <a:spcPts val="0"/>
              </a:spcBef>
            </a:pPr>
            <a:endParaRPr lang="en-US" dirty="0"/>
          </a:p>
          <a:p>
            <a:pPr lvl="0" indent="-55879"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44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B47A-934A-1143-85B4-F7AD6EA7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6482E-DE64-8D40-B630-A2C000C99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45284"/>
      </p:ext>
    </p:extLst>
  </p:cSld>
  <p:clrMapOvr>
    <a:masterClrMapping/>
  </p:clrMapOvr>
</p:sld>
</file>

<file path=ppt/theme/theme1.xml><?xml version="1.0" encoding="utf-8"?>
<a:theme xmlns:a="http://schemas.openxmlformats.org/drawingml/2006/main" name="basic_Anschutz">
  <a:themeElements>
    <a:clrScheme name="CU Denver 01">
      <a:dk1>
        <a:srgbClr val="000000"/>
      </a:dk1>
      <a:lt1>
        <a:srgbClr val="FFFFFF"/>
      </a:lt1>
      <a:dk2>
        <a:srgbClr val="565A5C"/>
      </a:dk2>
      <a:lt2>
        <a:srgbClr val="A2A4A3"/>
      </a:lt2>
      <a:accent1>
        <a:srgbClr val="CFB87C"/>
      </a:accent1>
      <a:accent2>
        <a:srgbClr val="000000"/>
      </a:accent2>
      <a:accent3>
        <a:srgbClr val="B99B49"/>
      </a:accent3>
      <a:accent4>
        <a:srgbClr val="807247"/>
      </a:accent4>
      <a:accent5>
        <a:srgbClr val="49432B"/>
      </a:accent5>
      <a:accent6>
        <a:srgbClr val="4B92DB"/>
      </a:accent6>
      <a:hlink>
        <a:srgbClr val="005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1585</TotalTime>
  <Words>1127</Words>
  <Application>Microsoft Office PowerPoint</Application>
  <PresentationFormat>On-screen Show (4:3)</PresentationFormat>
  <Paragraphs>228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Helvetica Neue</vt:lpstr>
      <vt:lpstr>Noto Sans Symbols</vt:lpstr>
      <vt:lpstr>basic_Anschutz</vt:lpstr>
      <vt:lpstr>Oral Antibiotic Therapy for Acne</vt:lpstr>
      <vt:lpstr>Team</vt:lpstr>
      <vt:lpstr>Funding</vt:lpstr>
      <vt:lpstr>Goals</vt:lpstr>
      <vt:lpstr>Study Objectives</vt:lpstr>
      <vt:lpstr>PowerPoint Presentation</vt:lpstr>
      <vt:lpstr>PowerPoint Presentation</vt:lpstr>
      <vt:lpstr>Acne Disability</vt:lpstr>
      <vt:lpstr>PowerPoint Presentation</vt:lpstr>
      <vt:lpstr>Course Duration</vt:lpstr>
      <vt:lpstr>Hypothesis</vt:lpstr>
      <vt:lpstr>Methods</vt:lpstr>
      <vt:lpstr>Inclusion Criteria</vt:lpstr>
      <vt:lpstr>Inclusion Criteria</vt:lpstr>
      <vt:lpstr>Antibiotic Courses</vt:lpstr>
      <vt:lpstr>Exclusion Criteria</vt:lpstr>
      <vt:lpstr>Primary Outcome</vt:lpstr>
      <vt:lpstr>Limitations and Caveats</vt:lpstr>
      <vt:lpstr>Protection of Human Subjects</vt:lpstr>
      <vt:lpstr>Results Dissemination</vt:lpstr>
      <vt:lpstr>Study Protocol</vt:lpstr>
      <vt:lpstr>Next Steps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Acne Treatment  Guideline Concordance</dc:title>
  <cp:lastModifiedBy>Maura Beaton</cp:lastModifiedBy>
  <cp:revision>81</cp:revision>
  <dcterms:modified xsi:type="dcterms:W3CDTF">2020-02-18T18:45:16Z</dcterms:modified>
</cp:coreProperties>
</file>