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28"/>
  </p:notesMasterIdLst>
  <p:handoutMasterIdLst>
    <p:handoutMasterId r:id="rId29"/>
  </p:handoutMasterIdLst>
  <p:sldIdLst>
    <p:sldId id="263" r:id="rId5"/>
    <p:sldId id="928" r:id="rId6"/>
    <p:sldId id="260" r:id="rId7"/>
    <p:sldId id="926" r:id="rId8"/>
    <p:sldId id="276" r:id="rId9"/>
    <p:sldId id="927" r:id="rId10"/>
    <p:sldId id="278" r:id="rId11"/>
    <p:sldId id="259" r:id="rId12"/>
    <p:sldId id="929" r:id="rId13"/>
    <p:sldId id="930" r:id="rId14"/>
    <p:sldId id="931" r:id="rId15"/>
    <p:sldId id="267" r:id="rId16"/>
    <p:sldId id="925" r:id="rId17"/>
    <p:sldId id="265" r:id="rId18"/>
    <p:sldId id="258" r:id="rId19"/>
    <p:sldId id="269" r:id="rId20"/>
    <p:sldId id="272" r:id="rId21"/>
    <p:sldId id="271" r:id="rId22"/>
    <p:sldId id="273" r:id="rId23"/>
    <p:sldId id="274" r:id="rId24"/>
    <p:sldId id="275" r:id="rId25"/>
    <p:sldId id="914" r:id="rId26"/>
    <p:sldId id="932" r:id="rId2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Rijnbeek" initials="PR" lastIdx="4" clrIdx="0">
    <p:extLst>
      <p:ext uri="{19B8F6BF-5375-455C-9EA6-DF929625EA0E}">
        <p15:presenceInfo xmlns:p15="http://schemas.microsoft.com/office/powerpoint/2012/main" userId="f37be689-a904-4de8-9d49-166eee0435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528"/>
    <a:srgbClr val="D7D7D7"/>
    <a:srgbClr val="45B0C9"/>
    <a:srgbClr val="DD3455"/>
    <a:srgbClr val="932D75"/>
    <a:srgbClr val="372D77"/>
    <a:srgbClr val="7F8798"/>
    <a:srgbClr val="DDEFF4"/>
    <a:srgbClr val="E9D6E4"/>
    <a:srgbClr val="D9D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BF63BA-8641-A105-4406-C85A42ED8D57}" v="129" dt="2020-02-10T22:12:54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69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574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6F53154-05A9-4E30-82FA-89CD99BF1C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A91548A-4660-4D01-89DA-1EBF592415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F42B9-7F0C-4C28-919A-11D00243CE0C}" type="datetimeFigureOut">
              <a:rPr lang="nl-BE" smtClean="0"/>
              <a:t>10/02/2020</a:t>
            </a:fld>
            <a:endParaRPr lang="nl-BE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69EE7F-8477-4BA4-9010-E974D2DF97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5216D9D-AE37-4760-A891-4B871DDF06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6CFC0-089D-483C-BAAD-C3DC177081CA}" type="slidenum">
              <a:rPr lang="nl-BE" smtClean="0"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15832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6342E-5BA4-4AB8-B3C4-EE89ACD3D43F}" type="datetimeFigureOut">
              <a:rPr lang="nl-BE" smtClean="0"/>
              <a:t>10/02/2020</a:t>
            </a:fld>
            <a:endParaRPr lang="nl-BE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F00B5-EF0C-455A-824A-FE82CE563139}" type="slidenum">
              <a:rPr lang="nl-BE" smtClean="0"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35761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n-US" dirty="0">
                <a:cs typeface="Calibri"/>
              </a:rPr>
              <a:t>The Oxford Study-a-thon is a brilliant e</a:t>
            </a:r>
            <a:r>
              <a:rPr lang="en-GB" dirty="0" err="1"/>
              <a:t>xample</a:t>
            </a:r>
            <a:r>
              <a:rPr lang="en-GB" dirty="0"/>
              <a:t> of the power of what we can achieve – it took only five days to produce a Lancet paper.</a:t>
            </a:r>
            <a:endParaRPr lang="en-US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GB" dirty="0">
                <a:cs typeface="Calibri"/>
              </a:rPr>
              <a:t>Similarly, it's EHDEN's goal to speed up the analysis process, whilst ensuring a high level of quality – and this higher efficiency is one of the core aspects that underpins define our mission, vision &amp; values. </a:t>
            </a:r>
            <a:r>
              <a:rPr lang="en-GB" dirty="0"/>
              <a:t>  Include link to webinar (QR code?)</a:t>
            </a:r>
            <a:endParaRPr lang="en-US" dirty="0">
              <a:cs typeface="Calibri" panose="020F0502020204030204"/>
            </a:endParaRPr>
          </a:p>
          <a:p>
            <a:pPr>
              <a:spcBef>
                <a:spcPct val="20000"/>
              </a:spcBef>
            </a:pPr>
            <a:endParaRPr lang="en-GB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GB" dirty="0">
                <a:cs typeface="Calibri"/>
              </a:rPr>
              <a:t>Go to next slide... </a:t>
            </a:r>
          </a:p>
          <a:p>
            <a:endParaRPr lang="en-GB">
              <a:cs typeface="Calibri" panose="020F0502020204030204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F00B5-EF0C-455A-824A-FE82CE563139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720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.svg"/><Relationship Id="rId4" Type="http://schemas.openxmlformats.org/officeDocument/2006/relationships/image" Target="../media/image6.gif"/><Relationship Id="rId9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0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 dirty="0"/>
            </a:p>
          </p:txBody>
        </p:sp>
      </p:grpSp>
      <p:pic>
        <p:nvPicPr>
          <p:cNvPr id="5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813E6A8F-15F5-4D67-9ABF-BFAD226C69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8B9E465-19E2-4FA6-B7F9-FE3BE27A11D0}"/>
              </a:ext>
            </a:extLst>
          </p:cNvPr>
          <p:cNvCxnSpPr>
            <a:cxnSpLocks/>
          </p:cNvCxnSpPr>
          <p:nvPr userDrawn="1"/>
        </p:nvCxnSpPr>
        <p:spPr>
          <a:xfrm>
            <a:off x="6064143" y="4164594"/>
            <a:ext cx="448146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9A31869-8CA8-4D79-8796-16CE8826B3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8550" y="3036313"/>
            <a:ext cx="7052650" cy="99275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31400" indent="0" algn="ctr">
              <a:buNone/>
              <a:defRPr lang="en-GB" sz="2800" b="1" kern="1200" dirty="0">
                <a:solidFill>
                  <a:srgbClr val="EFA52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noProof="0"/>
              <a:t>Click to add title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E6005B2-411D-4DB4-AC85-B5A5AF11E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8551" y="4308908"/>
            <a:ext cx="7052649" cy="357427"/>
          </a:xfrm>
          <a:prstGeom prst="rect">
            <a:avLst/>
          </a:prstGeom>
        </p:spPr>
        <p:txBody>
          <a:bodyPr anchor="t"/>
          <a:lstStyle>
            <a:lvl1pPr marL="131400" indent="0" algn="ct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to add Author Names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D8881F42-455B-4933-A258-FB965091DB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8551" y="4779861"/>
            <a:ext cx="7052649" cy="930831"/>
          </a:xfrm>
          <a:prstGeom prst="rect">
            <a:avLst/>
          </a:prstGeom>
        </p:spPr>
        <p:txBody>
          <a:bodyPr anchor="t"/>
          <a:lstStyle>
            <a:lvl1pPr marL="131400" indent="0" algn="ctr">
              <a:spcBef>
                <a:spcPts val="0"/>
              </a:spcBef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add Author affiliations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9731654-2BA1-4432-9E57-F0A5C78F5917}"/>
              </a:ext>
            </a:extLst>
          </p:cNvPr>
          <p:cNvGrpSpPr/>
          <p:nvPr userDrawn="1"/>
        </p:nvGrpSpPr>
        <p:grpSpPr>
          <a:xfrm>
            <a:off x="7407291" y="6216453"/>
            <a:ext cx="1782600" cy="346129"/>
            <a:chOff x="2906201" y="6216453"/>
            <a:chExt cx="1782600" cy="346129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5AFC0712-073B-4E0A-97B8-0C0FB3206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06201" y="6251409"/>
              <a:ext cx="461383" cy="276219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4B7EDB33-D52A-4F75-BBA0-13D34A376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891" y="6251409"/>
              <a:ext cx="468910" cy="276219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14582B02-E8B5-4331-A443-014591D54A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3514807" y="6216453"/>
              <a:ext cx="557860" cy="346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77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1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 dirty="0"/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A9731654-2BA1-4432-9E57-F0A5C78F5917}"/>
              </a:ext>
            </a:extLst>
          </p:cNvPr>
          <p:cNvGrpSpPr/>
          <p:nvPr userDrawn="1"/>
        </p:nvGrpSpPr>
        <p:grpSpPr>
          <a:xfrm>
            <a:off x="7407291" y="6216453"/>
            <a:ext cx="1782600" cy="346129"/>
            <a:chOff x="2906201" y="6216453"/>
            <a:chExt cx="1782600" cy="346129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5AFC0712-073B-4E0A-97B8-0C0FB3206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06201" y="6251409"/>
              <a:ext cx="461383" cy="276219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4B7EDB33-D52A-4F75-BBA0-13D34A376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891" y="6251409"/>
              <a:ext cx="468910" cy="276219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14582B02-E8B5-4331-A443-014591D54A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3514807" y="6216453"/>
              <a:ext cx="557860" cy="346129"/>
            </a:xfrm>
            <a:prstGeom prst="rect">
              <a:avLst/>
            </a:prstGeom>
          </p:spPr>
        </p:pic>
      </p:grpSp>
      <p:pic>
        <p:nvPicPr>
          <p:cNvPr id="14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AB234437-68AF-004A-BDBB-5F055F231D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A3A2F32-5D71-F248-A02A-83CFCEFA2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8620" y="3048406"/>
            <a:ext cx="6306429" cy="1618282"/>
          </a:xfrm>
        </p:spPr>
        <p:txBody>
          <a:bodyPr/>
          <a:lstStyle>
            <a:lvl1pPr algn="ctr">
              <a:defRPr>
                <a:solidFill>
                  <a:srgbClr val="EFA528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8D428AF-5F70-7743-ACD2-40B0B4374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8620" y="4819088"/>
            <a:ext cx="6306429" cy="127174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7413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0" name="TextBox 3">
            <a:extLst>
              <a:ext uri="{FF2B5EF4-FFF2-40B4-BE49-F238E27FC236}">
                <a16:creationId xmlns:a16="http://schemas.microsoft.com/office/drawing/2014/main" id="{0A632DF3-7AA7-4404-A000-28703387A41E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11" name="Rechthoek 9">
            <a:extLst>
              <a:ext uri="{FF2B5EF4-FFF2-40B4-BE49-F238E27FC236}">
                <a16:creationId xmlns:a16="http://schemas.microsoft.com/office/drawing/2014/main" id="{4AE7FB7C-E163-47A0-A7B8-373634EACE66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8019360F-A79D-4356-B46F-EC3161D89B78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4ACE417-EC0B-4CB4-8D26-F0F3544C2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5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CF82147A-F310-4F08-A322-4712DFB05CAC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18" name="Rechthoek 9">
            <a:extLst>
              <a:ext uri="{FF2B5EF4-FFF2-40B4-BE49-F238E27FC236}">
                <a16:creationId xmlns:a16="http://schemas.microsoft.com/office/drawing/2014/main" id="{FDCB7EAC-6124-4EAA-8359-CBA1FC66C05F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3F60A0B3-33D5-4C1D-916A-291659662A56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04CED64B-379A-440B-8CEC-EA945584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1E980F08-4AEA-477F-852F-33E1F7E8C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4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9">
            <a:extLst>
              <a:ext uri="{FF2B5EF4-FFF2-40B4-BE49-F238E27FC236}">
                <a16:creationId xmlns:a16="http://schemas.microsoft.com/office/drawing/2014/main" id="{F95C1061-64D9-4E4A-BEB2-349B77D196F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17B80726-3DF2-482C-991A-97D6D9E8430F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7BD0D8-3CA7-4C8D-8A26-1752BFB06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6D8D11-F353-1644-9F6F-2F0BE03ECA94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1968962-4102-1841-BBEE-88E05FE72C2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1137272"/>
            <a:ext cx="11180936" cy="49069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93D2251-DA7C-4B35-BF44-219C7C8CCD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6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E44B679-5C31-5D44-83CA-8C998805E91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3532" y="1093190"/>
            <a:ext cx="5103315" cy="51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ED0E79C-F69E-3E4F-A509-4E0B45A1129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24880" y="1093191"/>
            <a:ext cx="5038443" cy="51168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27951EB-ACF7-429F-9EAD-CF194AA4ADBF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20" name="Rechthoek 9">
            <a:extLst>
              <a:ext uri="{FF2B5EF4-FFF2-40B4-BE49-F238E27FC236}">
                <a16:creationId xmlns:a16="http://schemas.microsoft.com/office/drawing/2014/main" id="{778D9F52-007D-4038-86CF-48A5BC1144CD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02EB3EEA-CC2D-429E-A0AA-31421082FDFA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3E16B8AC-2586-44A6-971E-5514201D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A5220020-D82C-49D6-A5E7-CD4E87C46A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7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B769C98-1A5D-514D-8B36-4BC77932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880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D357D307-A080-DC49-B4D3-D2BE99B4625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944411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DE84CCC-EC47-47B4-B343-C0178342DADE}"/>
              </a:ext>
            </a:extLst>
          </p:cNvPr>
          <p:cNvGrpSpPr/>
          <p:nvPr userDrawn="1"/>
        </p:nvGrpSpPr>
        <p:grpSpPr>
          <a:xfrm>
            <a:off x="103340" y="6578937"/>
            <a:ext cx="1182425" cy="220995"/>
            <a:chOff x="103340" y="6578937"/>
            <a:chExt cx="1182425" cy="220995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99A2495-8F68-4AB9-B9E9-37261505F1BF}"/>
                </a:ext>
              </a:extLst>
            </p:cNvPr>
            <p:cNvGrpSpPr/>
            <p:nvPr userDrawn="1"/>
          </p:nvGrpSpPr>
          <p:grpSpPr>
            <a:xfrm>
              <a:off x="103340" y="6597826"/>
              <a:ext cx="1182425" cy="183220"/>
              <a:chOff x="8426207" y="1337023"/>
              <a:chExt cx="2323293" cy="360000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F7512792-8657-4D9D-88DF-C8CF862CD8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426207" y="1337023"/>
                <a:ext cx="601328" cy="360000"/>
              </a:xfrm>
              <a:prstGeom prst="rect">
                <a:avLst/>
              </a:prstGeom>
            </p:spPr>
          </p:pic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BEC5797E-6C70-414D-91BE-B0EDF4E56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8362" y="1337023"/>
                <a:ext cx="611138" cy="360000"/>
              </a:xfrm>
              <a:prstGeom prst="rect">
                <a:avLst/>
              </a:prstGeom>
            </p:spPr>
          </p:pic>
        </p:grp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39C84B01-8F88-4B7A-8F58-5B62FDB1A7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15" b="19339"/>
            <a:stretch/>
          </p:blipFill>
          <p:spPr>
            <a:xfrm>
              <a:off x="512294" y="6578937"/>
              <a:ext cx="356179" cy="220995"/>
            </a:xfrm>
            <a:prstGeom prst="rect">
              <a:avLst/>
            </a:prstGeom>
          </p:spPr>
        </p:pic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B2D53F1-8BB0-F94B-B40B-1B1A209C2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880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07E9D5E-9A14-204F-BF5B-1FE1FE6E42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944411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9B398202-6EBD-48C9-B7CD-C9E17453DA36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19" name="Rechthoek 9">
            <a:extLst>
              <a:ext uri="{FF2B5EF4-FFF2-40B4-BE49-F238E27FC236}">
                <a16:creationId xmlns:a16="http://schemas.microsoft.com/office/drawing/2014/main" id="{F59C42DF-0A99-4DD4-8374-27E84E7B3B2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AD67BD65-C246-4DF8-8665-EC293E822BE4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32BC77FC-20E4-4E37-8BB4-445DE2BC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128C8CBF-BB81-4D13-974E-7740DED0C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17">
            <a:extLst>
              <a:ext uri="{FF2B5EF4-FFF2-40B4-BE49-F238E27FC236}">
                <a16:creationId xmlns:a16="http://schemas.microsoft.com/office/drawing/2014/main" id="{CA79620A-AE98-3D46-B71E-AAEF720D0DFD}"/>
              </a:ext>
            </a:extLst>
          </p:cNvPr>
          <p:cNvCxnSpPr>
            <a:cxnSpLocks/>
          </p:cNvCxnSpPr>
          <p:nvPr userDrawn="1"/>
        </p:nvCxnSpPr>
        <p:spPr>
          <a:xfrm>
            <a:off x="7970072" y="802709"/>
            <a:ext cx="0" cy="5924016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20">
            <a:extLst>
              <a:ext uri="{FF2B5EF4-FFF2-40B4-BE49-F238E27FC236}">
                <a16:creationId xmlns:a16="http://schemas.microsoft.com/office/drawing/2014/main" id="{B3390693-4EF0-0244-ACDF-8904C2BF0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953" y="4307567"/>
            <a:ext cx="1275619" cy="394282"/>
          </a:xfrm>
          <a:prstGeom prst="rect">
            <a:avLst/>
          </a:prstGeom>
        </p:spPr>
      </p:pic>
      <p:pic>
        <p:nvPicPr>
          <p:cNvPr id="19" name="Afbeelding 21">
            <a:extLst>
              <a:ext uri="{FF2B5EF4-FFF2-40B4-BE49-F238E27FC236}">
                <a16:creationId xmlns:a16="http://schemas.microsoft.com/office/drawing/2014/main" id="{E444DB78-2325-CF48-B6D0-7EB8D4D8E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362" y="4252741"/>
            <a:ext cx="705508" cy="503934"/>
          </a:xfrm>
          <a:prstGeom prst="rect">
            <a:avLst/>
          </a:prstGeom>
        </p:spPr>
      </p:pic>
      <p:cxnSp>
        <p:nvCxnSpPr>
          <p:cNvPr id="20" name="Rechte verbindingslijn 23">
            <a:extLst>
              <a:ext uri="{FF2B5EF4-FFF2-40B4-BE49-F238E27FC236}">
                <a16:creationId xmlns:a16="http://schemas.microsoft.com/office/drawing/2014/main" id="{4C958518-3E7F-2F48-9651-20973FCF3122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396906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4">
            <a:extLst>
              <a:ext uri="{FF2B5EF4-FFF2-40B4-BE49-F238E27FC236}">
                <a16:creationId xmlns:a16="http://schemas.microsoft.com/office/drawing/2014/main" id="{FAEF0898-0A24-DE4E-84B5-F7F47859289A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506302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ekst 2">
            <a:extLst>
              <a:ext uri="{FF2B5EF4-FFF2-40B4-BE49-F238E27FC236}">
                <a16:creationId xmlns:a16="http://schemas.microsoft.com/office/drawing/2014/main" id="{6A9798BD-3E4B-344A-9355-E1A728F4CD75}"/>
              </a:ext>
            </a:extLst>
          </p:cNvPr>
          <p:cNvSpPr txBox="1">
            <a:spLocks/>
          </p:cNvSpPr>
          <p:nvPr userDrawn="1"/>
        </p:nvSpPr>
        <p:spPr>
          <a:xfrm>
            <a:off x="8134816" y="5138722"/>
            <a:ext cx="3906291" cy="963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100" noProof="0" dirty="0"/>
              <a:t>This project has received funding from the Innovative Medicines Initiative 2 Joint Undertaking (JU) under grant agreement No 806968. The JU receives support from the European Union’s Horizon 2020 research and innovation programme and EFPIA. </a:t>
            </a:r>
          </a:p>
        </p:txBody>
      </p:sp>
      <p:pic>
        <p:nvPicPr>
          <p:cNvPr id="23" name="Afbeelding 28">
            <a:extLst>
              <a:ext uri="{FF2B5EF4-FFF2-40B4-BE49-F238E27FC236}">
                <a16:creationId xmlns:a16="http://schemas.microsoft.com/office/drawing/2014/main" id="{3A35C8B1-38F6-1248-A373-1B1CF16BB4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5" b="19339"/>
          <a:stretch/>
        </p:blipFill>
        <p:spPr>
          <a:xfrm>
            <a:off x="10669660" y="4275408"/>
            <a:ext cx="725091" cy="449889"/>
          </a:xfrm>
          <a:prstGeom prst="rect">
            <a:avLst/>
          </a:prstGeom>
        </p:spPr>
      </p:pic>
      <p:pic>
        <p:nvPicPr>
          <p:cNvPr id="24" name="Afbeelding 29">
            <a:extLst>
              <a:ext uri="{FF2B5EF4-FFF2-40B4-BE49-F238E27FC236}">
                <a16:creationId xmlns:a16="http://schemas.microsoft.com/office/drawing/2014/main" id="{53F1D838-76EE-6347-B1B5-95F70CEE327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10" y="1983076"/>
            <a:ext cx="540000" cy="540000"/>
          </a:xfrm>
          <a:prstGeom prst="rect">
            <a:avLst/>
          </a:prstGeom>
        </p:spPr>
      </p:pic>
      <p:sp>
        <p:nvSpPr>
          <p:cNvPr id="25" name="Tijdelijke aanduiding voor tekst 2">
            <a:extLst>
              <a:ext uri="{FF2B5EF4-FFF2-40B4-BE49-F238E27FC236}">
                <a16:creationId xmlns:a16="http://schemas.microsoft.com/office/drawing/2014/main" id="{4276C92D-A390-0446-AA90-D417D5177FB2}"/>
              </a:ext>
            </a:extLst>
          </p:cNvPr>
          <p:cNvSpPr txBox="1">
            <a:spLocks/>
          </p:cNvSpPr>
          <p:nvPr userDrawn="1"/>
        </p:nvSpPr>
        <p:spPr>
          <a:xfrm>
            <a:off x="9131642" y="198803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 dirty="0"/>
              <a:t>@IMI_EHDEN</a:t>
            </a:r>
          </a:p>
        </p:txBody>
      </p:sp>
      <p:pic>
        <p:nvPicPr>
          <p:cNvPr id="26" name="Afbeelding 31">
            <a:extLst>
              <a:ext uri="{FF2B5EF4-FFF2-40B4-BE49-F238E27FC236}">
                <a16:creationId xmlns:a16="http://schemas.microsoft.com/office/drawing/2014/main" id="{05349216-B594-F748-9EA6-71E1025A78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10" y="2583101"/>
            <a:ext cx="540000" cy="540000"/>
          </a:xfrm>
          <a:prstGeom prst="rect">
            <a:avLst/>
          </a:prstGeom>
        </p:spPr>
      </p:pic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088BD8D4-0720-C549-8143-2D589210E315}"/>
              </a:ext>
            </a:extLst>
          </p:cNvPr>
          <p:cNvSpPr txBox="1">
            <a:spLocks/>
          </p:cNvSpPr>
          <p:nvPr userDrawn="1"/>
        </p:nvSpPr>
        <p:spPr>
          <a:xfrm>
            <a:off x="9131642" y="2582186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 dirty="0"/>
              <a:t>IMI_EHDEN</a:t>
            </a:r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791067B1-2101-3B4D-A626-C44696989C87}"/>
              </a:ext>
            </a:extLst>
          </p:cNvPr>
          <p:cNvSpPr txBox="1">
            <a:spLocks/>
          </p:cNvSpPr>
          <p:nvPr userDrawn="1"/>
        </p:nvSpPr>
        <p:spPr>
          <a:xfrm>
            <a:off x="9131642" y="139115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 dirty="0"/>
              <a:t>www.ehden.eu</a:t>
            </a:r>
          </a:p>
        </p:txBody>
      </p:sp>
      <p:pic>
        <p:nvPicPr>
          <p:cNvPr id="29" name="Afbeelding 34">
            <a:extLst>
              <a:ext uri="{FF2B5EF4-FFF2-40B4-BE49-F238E27FC236}">
                <a16:creationId xmlns:a16="http://schemas.microsoft.com/office/drawing/2014/main" id="{B2F99D0D-BAEA-6442-BFD0-DC950078D4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10" y="1393254"/>
            <a:ext cx="540000" cy="540000"/>
          </a:xfrm>
          <a:prstGeom prst="rect">
            <a:avLst/>
          </a:prstGeom>
        </p:spPr>
      </p:pic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6D887A2C-A111-5E43-AB40-469F95D9F5BA}"/>
              </a:ext>
            </a:extLst>
          </p:cNvPr>
          <p:cNvSpPr txBox="1">
            <a:spLocks/>
          </p:cNvSpPr>
          <p:nvPr userDrawn="1"/>
        </p:nvSpPr>
        <p:spPr>
          <a:xfrm>
            <a:off x="9131642" y="3175697"/>
            <a:ext cx="2630736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 dirty="0"/>
              <a:t>github.com/EHDEN</a:t>
            </a:r>
          </a:p>
        </p:txBody>
      </p:sp>
      <p:pic>
        <p:nvPicPr>
          <p:cNvPr id="31" name="Afbeelding 36">
            <a:extLst>
              <a:ext uri="{FF2B5EF4-FFF2-40B4-BE49-F238E27FC236}">
                <a16:creationId xmlns:a16="http://schemas.microsoft.com/office/drawing/2014/main" id="{F5FAD01C-12ED-714E-A0C7-68BB7975A01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10" y="3179769"/>
            <a:ext cx="540000" cy="540000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201A97E-4FB9-BD4B-830A-BA4D563B645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7998" y="1058592"/>
            <a:ext cx="7116034" cy="521703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CA41D05D-CD1C-497E-A422-08BE6F47341B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 dirty="0"/>
          </a:p>
        </p:txBody>
      </p:sp>
      <p:sp>
        <p:nvSpPr>
          <p:cNvPr id="34" name="Rechthoek 9">
            <a:extLst>
              <a:ext uri="{FF2B5EF4-FFF2-40B4-BE49-F238E27FC236}">
                <a16:creationId xmlns:a16="http://schemas.microsoft.com/office/drawing/2014/main" id="{2ACEB45D-7D46-4ED1-BE80-2D60EF937AE3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 dirty="0"/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5CF90DFD-B285-47A9-8BAA-DBA7FE43CBD7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DCEC323E-7E28-4D2C-8D57-55609F2E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FF703BF6-08CF-4894-996E-1BFD789C1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7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hutterstock_11489140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3475" y="3839524"/>
            <a:ext cx="5804751" cy="198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24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pic>
        <p:nvPicPr>
          <p:cNvPr id="20" name="Imagen 19" descr="Sin título-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98" y="1185864"/>
            <a:ext cx="4100661" cy="1762003"/>
          </a:xfrm>
          <a:prstGeom prst="rect">
            <a:avLst/>
          </a:prstGeom>
        </p:spPr>
      </p:pic>
      <p:grpSp>
        <p:nvGrpSpPr>
          <p:cNvPr id="21" name="Agrupar 20"/>
          <p:cNvGrpSpPr/>
          <p:nvPr userDrawn="1"/>
        </p:nvGrpSpPr>
        <p:grpSpPr>
          <a:xfrm>
            <a:off x="855000" y="3619975"/>
            <a:ext cx="1867693" cy="432792"/>
            <a:chOff x="348640" y="2182281"/>
            <a:chExt cx="1400770" cy="432792"/>
          </a:xfrm>
        </p:grpSpPr>
        <p:sp>
          <p:nvSpPr>
            <p:cNvPr id="22" name="Elipse 21"/>
            <p:cNvSpPr/>
            <p:nvPr userDrawn="1"/>
          </p:nvSpPr>
          <p:spPr bwMode="auto">
            <a:xfrm>
              <a:off x="348640" y="2182281"/>
              <a:ext cx="211662" cy="432792"/>
            </a:xfrm>
            <a:prstGeom prst="ellipse">
              <a:avLst/>
            </a:prstGeom>
            <a:solidFill>
              <a:srgbClr val="063FA9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Elipse 22"/>
            <p:cNvSpPr/>
            <p:nvPr userDrawn="1"/>
          </p:nvSpPr>
          <p:spPr bwMode="auto">
            <a:xfrm>
              <a:off x="645917" y="2182281"/>
              <a:ext cx="211662" cy="432792"/>
            </a:xfrm>
            <a:prstGeom prst="ellipse">
              <a:avLst/>
            </a:prstGeom>
            <a:solidFill>
              <a:srgbClr val="063FA9">
                <a:alpha val="8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Elipse 23"/>
            <p:cNvSpPr/>
            <p:nvPr userDrawn="1"/>
          </p:nvSpPr>
          <p:spPr bwMode="auto">
            <a:xfrm>
              <a:off x="943194" y="2182281"/>
              <a:ext cx="211662" cy="432792"/>
            </a:xfrm>
            <a:prstGeom prst="ellipse">
              <a:avLst/>
            </a:prstGeom>
            <a:solidFill>
              <a:srgbClr val="063FA9">
                <a:alpha val="61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Elipse 24"/>
            <p:cNvSpPr/>
            <p:nvPr userDrawn="1"/>
          </p:nvSpPr>
          <p:spPr bwMode="auto">
            <a:xfrm>
              <a:off x="1240471" y="2182281"/>
              <a:ext cx="211662" cy="432792"/>
            </a:xfrm>
            <a:prstGeom prst="ellipse">
              <a:avLst/>
            </a:prstGeom>
            <a:solidFill>
              <a:srgbClr val="063FA9">
                <a:alpha val="3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Elipse 25"/>
            <p:cNvSpPr/>
            <p:nvPr userDrawn="1"/>
          </p:nvSpPr>
          <p:spPr bwMode="auto">
            <a:xfrm>
              <a:off x="1537748" y="2182281"/>
              <a:ext cx="211662" cy="432792"/>
            </a:xfrm>
            <a:prstGeom prst="ellipse">
              <a:avLst/>
            </a:prstGeom>
            <a:solidFill>
              <a:srgbClr val="063FA9">
                <a:alpha val="1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09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2571" y="2091718"/>
            <a:ext cx="11112228" cy="412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Aft>
                <a:spcPts val="1200"/>
              </a:spcAft>
              <a:buClr>
                <a:srgbClr val="003FA8"/>
              </a:buClr>
              <a:buFont typeface="Arial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22571" y="1298731"/>
            <a:ext cx="11112229" cy="634545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rgbClr val="0056B9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051" y="6478891"/>
            <a:ext cx="116628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lang="en-US" sz="900" b="0" kern="1200" smtClean="0">
                <a:solidFill>
                  <a:srgbClr val="003FA8"/>
                </a:solidFill>
                <a:latin typeface="Arial"/>
                <a:ea typeface="ＭＳ Ｐゴシック" charset="0"/>
                <a:cs typeface="Arial"/>
              </a:defRPr>
            </a:lvl1pPr>
          </a:lstStyle>
          <a:p>
            <a:fld id="{F096157D-9D44-4342-AEFF-76ADE352FA4A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10102851" y="6478891"/>
            <a:ext cx="163194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b="0">
                <a:solidFill>
                  <a:srgbClr val="003FA8"/>
                </a:solidFill>
                <a:latin typeface="Arial"/>
                <a:cs typeface="Arial"/>
              </a:defRPr>
            </a:lvl1pPr>
          </a:lstStyle>
          <a:p>
            <a:fld id="{BA3F73F8-1884-0E40-983C-CDED2351A66E}" type="datetime1">
              <a:rPr lang="es-ES" smtClean="0"/>
              <a:t>10/02/2020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6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Klik</a:t>
            </a:r>
            <a:r>
              <a:rPr lang="en-GB" noProof="0" dirty="0"/>
              <a:t> om </a:t>
            </a:r>
            <a:r>
              <a:rPr lang="en-GB" noProof="0" dirty="0" err="1"/>
              <a:t>stijl</a:t>
            </a:r>
            <a:r>
              <a:rPr lang="en-GB" noProof="0" dirty="0"/>
              <a:t> </a:t>
            </a:r>
            <a:r>
              <a:rPr lang="en-GB" noProof="0" dirty="0" err="1"/>
              <a:t>te</a:t>
            </a:r>
            <a:r>
              <a:rPr lang="en-GB" noProof="0" dirty="0"/>
              <a:t> </a:t>
            </a:r>
            <a:r>
              <a:rPr lang="en-GB" noProof="0" dirty="0" err="1"/>
              <a:t>bewerken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Tekststijl van het model bewerken</a:t>
            </a:r>
          </a:p>
          <a:p>
            <a:pPr lvl="1"/>
            <a:r>
              <a:rPr lang="en-GB" noProof="0"/>
              <a:t>Tweede niveau</a:t>
            </a:r>
          </a:p>
          <a:p>
            <a:pPr lvl="2"/>
            <a:r>
              <a:rPr lang="en-GB" noProof="0"/>
              <a:t>Derde niveau</a:t>
            </a:r>
          </a:p>
          <a:p>
            <a:pPr lvl="3"/>
            <a:r>
              <a:rPr lang="en-GB" noProof="0"/>
              <a:t>Vierde niveau</a:t>
            </a:r>
          </a:p>
          <a:p>
            <a:pPr lvl="4"/>
            <a:r>
              <a:rPr lang="en-GB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78099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1" r:id="rId2"/>
    <p:sldLayoutId id="2147483683" r:id="rId3"/>
    <p:sldLayoutId id="2147483661" r:id="rId4"/>
    <p:sldLayoutId id="2147483684" r:id="rId5"/>
    <p:sldLayoutId id="2147483688" r:id="rId6"/>
    <p:sldLayoutId id="2147483689" r:id="rId7"/>
    <p:sldLayoutId id="2147483690" r:id="rId8"/>
    <p:sldLayoutId id="2147483692" r:id="rId9"/>
    <p:sldLayoutId id="2147483693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3064" y="3200806"/>
            <a:ext cx="7581985" cy="1618282"/>
          </a:xfrm>
        </p:spPr>
        <p:txBody>
          <a:bodyPr>
            <a:normAutofit fontScale="90000"/>
          </a:bodyPr>
          <a:lstStyle/>
          <a:p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EHDEN-OHDSI Study-A-Thon</a:t>
            </a:r>
            <a:br>
              <a:rPr lang="en-GB" dirty="0"/>
            </a:br>
            <a:r>
              <a:rPr lang="en-GB" dirty="0"/>
              <a:t>The true story 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en-GB" dirty="0"/>
              <a:t>Dani Prieto-Alhambra</a:t>
            </a:r>
          </a:p>
          <a:p>
            <a:pPr algn="r"/>
            <a:r>
              <a:rPr lang="en-GB" dirty="0"/>
              <a:t>Prof of Pharmaco- and Device Epi</a:t>
            </a:r>
          </a:p>
          <a:p>
            <a:pPr algn="r"/>
            <a:r>
              <a:rPr lang="en-GB" dirty="0"/>
              <a:t>University of Oxford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051E1-EF6F-0D49-AEF8-77558A257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87" y="4959458"/>
            <a:ext cx="5849055" cy="131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9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E5AD-F840-2249-B08A-75BF67F50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villain … Rheumatoid Arthritis (RA)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65DBEA-9BF2-4143-A0E7-0CA120476C6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2497923" y="1828801"/>
            <a:ext cx="7382729" cy="3533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953538-EBB0-4441-A6A3-BB16049A0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7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434801" y="1137272"/>
            <a:ext cx="6616928" cy="4906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4000" dirty="0"/>
              <a:t>RA affects </a:t>
            </a:r>
            <a:r>
              <a:rPr lang="en-GB" sz="4000" dirty="0">
                <a:solidFill>
                  <a:srgbClr val="FF0000"/>
                </a:solidFill>
              </a:rPr>
              <a:t>0.5-1%</a:t>
            </a:r>
          </a:p>
          <a:p>
            <a:r>
              <a:rPr lang="en-GB" sz="4000" dirty="0">
                <a:solidFill>
                  <a:srgbClr val="FF0000"/>
                </a:solidFill>
              </a:rPr>
              <a:t>Auto-immune</a:t>
            </a:r>
            <a:r>
              <a:rPr lang="en-GB" sz="4000" dirty="0"/>
              <a:t> -&gt; antibodies against your own joints (and bones, and vessels...)</a:t>
            </a:r>
            <a:endParaRPr lang="en-GB" sz="4000" dirty="0">
              <a:cs typeface="Calibri"/>
            </a:endParaRPr>
          </a:p>
          <a:p>
            <a:r>
              <a:rPr lang="en-GB" sz="4000" dirty="0"/>
              <a:t>Loads of </a:t>
            </a:r>
            <a:r>
              <a:rPr lang="en-GB" sz="4000" dirty="0">
                <a:solidFill>
                  <a:srgbClr val="FF0000"/>
                </a:solidFill>
              </a:rPr>
              <a:t>treatments</a:t>
            </a:r>
            <a:r>
              <a:rPr lang="en-GB" sz="4000" dirty="0"/>
              <a:t> available</a:t>
            </a:r>
          </a:p>
          <a:p>
            <a:r>
              <a:rPr lang="en-GB" sz="4000" dirty="0"/>
              <a:t>Heterogeneity in </a:t>
            </a:r>
            <a:r>
              <a:rPr lang="en-GB" sz="4000" dirty="0">
                <a:solidFill>
                  <a:srgbClr val="FF0000"/>
                </a:solidFill>
              </a:rPr>
              <a:t>guidelines</a:t>
            </a:r>
            <a:r>
              <a:rPr lang="en-GB" sz="4000" dirty="0"/>
              <a:t> (and potentially in care?) </a:t>
            </a:r>
            <a:endParaRPr lang="en-GB" sz="36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CA56B5-5183-E443-9B68-1BA4D6DD2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904" y="1586723"/>
            <a:ext cx="3866678" cy="37291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34341-606D-6047-AAE4-7FDA96E7AB0C}"/>
              </a:ext>
            </a:extLst>
          </p:cNvPr>
          <p:cNvSpPr txBox="1"/>
          <p:nvPr/>
        </p:nvSpPr>
        <p:spPr>
          <a:xfrm>
            <a:off x="8095953" y="5397904"/>
            <a:ext cx="333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Seymour et al. Arthritis</a:t>
            </a:r>
          </a:p>
          <a:p>
            <a:r>
              <a:rPr lang="en-GB" i="1" dirty="0"/>
              <a:t>Research &amp; Therapy 2012 14:R19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7FE9E8-F552-2F41-BC9A-3101C1A51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3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1371" y="5300420"/>
            <a:ext cx="7236542" cy="128388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EULAR recommendations for the management of rheumatoid arthritis – 2019 Update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Smolen J et al. Ann Rheum Dis 2020 Feb</a:t>
            </a:r>
            <a:br>
              <a:rPr lang="en-GB" dirty="0">
                <a:solidFill>
                  <a:srgbClr val="0070C0"/>
                </a:solidFill>
              </a:rPr>
            </a:br>
            <a:br>
              <a:rPr lang="en-GB" dirty="0">
                <a:solidFill>
                  <a:srgbClr val="0070C0"/>
                </a:solidFill>
              </a:rPr>
            </a:br>
            <a:br>
              <a:rPr lang="en-GB" dirty="0">
                <a:solidFill>
                  <a:srgbClr val="0070C0"/>
                </a:solidFill>
              </a:rPr>
            </a:br>
            <a:br>
              <a:rPr lang="en-GB" dirty="0">
                <a:solidFill>
                  <a:srgbClr val="0070C0"/>
                </a:solidFill>
              </a:rPr>
            </a:br>
            <a:br>
              <a:rPr lang="en-GB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94132E-2932-7145-A034-111023BD9C88}"/>
              </a:ext>
            </a:extLst>
          </p:cNvPr>
          <p:cNvSpPr txBox="1"/>
          <p:nvPr/>
        </p:nvSpPr>
        <p:spPr>
          <a:xfrm>
            <a:off x="6447295" y="1952786"/>
            <a:ext cx="53325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We knew this was coming…</a:t>
            </a:r>
          </a:p>
          <a:p>
            <a:r>
              <a:rPr lang="en-US" sz="3600" dirty="0">
                <a:solidFill>
                  <a:srgbClr val="FF0000"/>
                </a:solidFill>
              </a:rPr>
              <a:t>After 7 years of silence …</a:t>
            </a:r>
          </a:p>
        </p:txBody>
      </p:sp>
    </p:spTree>
    <p:extLst>
      <p:ext uri="{BB962C8B-B14F-4D97-AF65-F5344CB8AC3E}">
        <p14:creationId xmlns:p14="http://schemas.microsoft.com/office/powerpoint/2010/main" val="167417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47476" y="301810"/>
            <a:ext cx="11112229" cy="634545"/>
          </a:xfrm>
        </p:spPr>
        <p:txBody>
          <a:bodyPr/>
          <a:lstStyle/>
          <a:p>
            <a:r>
              <a:rPr lang="es-ES" dirty="0"/>
              <a:t>EULAR 2019 RA </a:t>
            </a:r>
            <a:r>
              <a:rPr lang="es-ES" dirty="0" err="1"/>
              <a:t>Guidelines</a:t>
            </a:r>
            <a:r>
              <a:rPr lang="es-ES" dirty="0"/>
              <a:t>: </a:t>
            </a:r>
            <a:r>
              <a:rPr lang="en-GB" dirty="0"/>
              <a:t>Methods/methodological</a:t>
            </a:r>
            <a:r>
              <a:rPr lang="es-ES" dirty="0"/>
              <a:t> approach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96157D-9D44-4342-AEFF-76ADE352FA4A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00876-E198-994A-958F-F82423EE1644}" type="datetime1">
              <a:rPr lang="es-ES" smtClean="0"/>
              <a:t>10/02/2020</a:t>
            </a:fld>
            <a:endParaRPr lang="en-US" dirty="0"/>
          </a:p>
        </p:txBody>
      </p:sp>
      <p:sp>
        <p:nvSpPr>
          <p:cNvPr id="8" name="Marcador de contenido 3"/>
          <p:cNvSpPr>
            <a:spLocks noGrp="1"/>
          </p:cNvSpPr>
          <p:nvPr>
            <p:ph idx="1"/>
          </p:nvPr>
        </p:nvSpPr>
        <p:spPr>
          <a:xfrm>
            <a:off x="1941888" y="1127263"/>
            <a:ext cx="8334171" cy="4124361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</a:rPr>
              <a:t>Methods:  According to the EULAR Standardized Operating Procedures*</a:t>
            </a:r>
          </a:p>
          <a:p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3068665" y="2552697"/>
            <a:ext cx="4807710" cy="3478399"/>
            <a:chOff x="2422372" y="2243444"/>
            <a:chExt cx="4224469" cy="2794106"/>
          </a:xfrm>
        </p:grpSpPr>
        <p:sp>
          <p:nvSpPr>
            <p:cNvPr id="10" name="ZoneTexte 2"/>
            <p:cNvSpPr txBox="1"/>
            <p:nvPr/>
          </p:nvSpPr>
          <p:spPr>
            <a:xfrm>
              <a:off x="3355865" y="2243444"/>
              <a:ext cx="2304256" cy="321398"/>
            </a:xfrm>
            <a:prstGeom prst="rect">
              <a:avLst/>
            </a:prstGeom>
            <a:solidFill>
              <a:srgbClr val="002060"/>
            </a:solidFill>
            <a:ln w="254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2000" dirty="0">
                  <a:solidFill>
                    <a:prstClr val="white"/>
                  </a:solidFill>
                </a:rPr>
                <a:t>Consensual approach</a:t>
              </a:r>
            </a:p>
          </p:txBody>
        </p:sp>
        <p:sp>
          <p:nvSpPr>
            <p:cNvPr id="11" name="ZoneTexte 4"/>
            <p:cNvSpPr txBox="1"/>
            <p:nvPr/>
          </p:nvSpPr>
          <p:spPr>
            <a:xfrm>
              <a:off x="2944894" y="3075222"/>
              <a:ext cx="3192903" cy="321398"/>
            </a:xfrm>
            <a:prstGeom prst="rect">
              <a:avLst/>
            </a:prstGeom>
            <a:solidFill>
              <a:srgbClr val="002060"/>
            </a:solidFill>
            <a:ln w="254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2000" dirty="0">
                  <a:solidFill>
                    <a:prstClr val="white"/>
                  </a:solidFill>
                </a:rPr>
                <a:t>Systematic literature research</a:t>
              </a:r>
            </a:p>
          </p:txBody>
        </p:sp>
        <p:sp>
          <p:nvSpPr>
            <p:cNvPr id="12" name="ZoneTexte 5"/>
            <p:cNvSpPr txBox="1"/>
            <p:nvPr/>
          </p:nvSpPr>
          <p:spPr>
            <a:xfrm>
              <a:off x="3432845" y="3879063"/>
              <a:ext cx="2304256" cy="321398"/>
            </a:xfrm>
            <a:prstGeom prst="rect">
              <a:avLst/>
            </a:prstGeom>
            <a:solidFill>
              <a:srgbClr val="002060"/>
            </a:solidFill>
            <a:ln w="254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2000" dirty="0">
                  <a:solidFill>
                    <a:prstClr val="white"/>
                  </a:solidFill>
                </a:rPr>
                <a:t>Consensual approach</a:t>
              </a:r>
            </a:p>
          </p:txBody>
        </p:sp>
        <p:sp>
          <p:nvSpPr>
            <p:cNvPr id="13" name="ZoneTexte 6"/>
            <p:cNvSpPr txBox="1"/>
            <p:nvPr/>
          </p:nvSpPr>
          <p:spPr>
            <a:xfrm>
              <a:off x="2422372" y="4617261"/>
              <a:ext cx="4224469" cy="420289"/>
            </a:xfrm>
            <a:prstGeom prst="rect">
              <a:avLst/>
            </a:prstGeom>
            <a:solidFill>
              <a:srgbClr val="002060"/>
            </a:solidFill>
            <a:ln w="254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fr-FR" sz="2800" dirty="0">
                  <a:solidFill>
                    <a:prstClr val="white"/>
                  </a:solidFill>
                </a:rPr>
                <a:t>FINAL </a:t>
              </a:r>
              <a:r>
                <a:rPr lang="en-GB" sz="2800" dirty="0">
                  <a:solidFill>
                    <a:prstClr val="white"/>
                  </a:solidFill>
                </a:rPr>
                <a:t>Recommendations</a:t>
              </a:r>
            </a:p>
          </p:txBody>
        </p:sp>
        <p:sp>
          <p:nvSpPr>
            <p:cNvPr id="14" name="Flèche vers le bas 9"/>
            <p:cNvSpPr/>
            <p:nvPr/>
          </p:nvSpPr>
          <p:spPr>
            <a:xfrm>
              <a:off x="4479590" y="2646924"/>
              <a:ext cx="45719" cy="37703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</a:pPr>
              <a:endParaRPr lang="fr-FR" sz="2800">
                <a:solidFill>
                  <a:prstClr val="white"/>
                </a:solidFill>
              </a:endParaRPr>
            </a:p>
          </p:txBody>
        </p:sp>
        <p:sp>
          <p:nvSpPr>
            <p:cNvPr id="15" name="Flèche vers le bas 11"/>
            <p:cNvSpPr/>
            <p:nvPr/>
          </p:nvSpPr>
          <p:spPr>
            <a:xfrm>
              <a:off x="4514009" y="3463124"/>
              <a:ext cx="45719" cy="3934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</a:pPr>
              <a:endParaRPr lang="fr-FR" sz="2800">
                <a:solidFill>
                  <a:prstClr val="white"/>
                </a:solidFill>
              </a:endParaRPr>
            </a:p>
          </p:txBody>
        </p:sp>
        <p:sp>
          <p:nvSpPr>
            <p:cNvPr id="16" name="Flèche vers le bas 12"/>
            <p:cNvSpPr/>
            <p:nvPr/>
          </p:nvSpPr>
          <p:spPr>
            <a:xfrm>
              <a:off x="4520465" y="4277353"/>
              <a:ext cx="45719" cy="3262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</a:pPr>
              <a:endParaRPr lang="fr-FR" sz="2800">
                <a:solidFill>
                  <a:prstClr val="white"/>
                </a:solidFill>
              </a:endParaRPr>
            </a:p>
          </p:txBody>
        </p:sp>
      </p:grpSp>
      <p:sp>
        <p:nvSpPr>
          <p:cNvPr id="17" name="ZoneTexte 7"/>
          <p:cNvSpPr txBox="1"/>
          <p:nvPr/>
        </p:nvSpPr>
        <p:spPr>
          <a:xfrm>
            <a:off x="7600562" y="6512485"/>
            <a:ext cx="3005951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fr-FR" sz="1067" dirty="0">
                <a:solidFill>
                  <a:srgbClr val="000000"/>
                </a:solidFill>
              </a:rPr>
              <a:t>* van der Heijde </a:t>
            </a:r>
            <a:r>
              <a:rPr lang="fr-FR" sz="1067" i="1" dirty="0">
                <a:solidFill>
                  <a:srgbClr val="000000"/>
                </a:solidFill>
              </a:rPr>
              <a:t>et al </a:t>
            </a:r>
            <a:r>
              <a:rPr lang="fr-FR" sz="1067" dirty="0">
                <a:solidFill>
                  <a:srgbClr val="000000"/>
                </a:solidFill>
              </a:rPr>
              <a:t>Ann </a:t>
            </a:r>
            <a:r>
              <a:rPr lang="fr-FR" sz="1067" dirty="0" err="1">
                <a:solidFill>
                  <a:srgbClr val="000000"/>
                </a:solidFill>
              </a:rPr>
              <a:t>Rheum</a:t>
            </a:r>
            <a:r>
              <a:rPr lang="fr-FR" sz="1067" dirty="0">
                <a:solidFill>
                  <a:srgbClr val="000000"/>
                </a:solidFill>
              </a:rPr>
              <a:t> Dis 2016,75:3-15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9F1608-BD64-0A41-86D2-9A01F67E8DD1}"/>
              </a:ext>
            </a:extLst>
          </p:cNvPr>
          <p:cNvSpPr txBox="1"/>
          <p:nvPr/>
        </p:nvSpPr>
        <p:spPr>
          <a:xfrm>
            <a:off x="7874690" y="3150676"/>
            <a:ext cx="389087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 specific SLR on the safety of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the different DMARDs was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conducted … </a:t>
            </a:r>
          </a:p>
        </p:txBody>
      </p:sp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BA31B7BF-C731-0340-BBB5-9D18ACB96A08}"/>
              </a:ext>
            </a:extLst>
          </p:cNvPr>
          <p:cNvSpPr/>
          <p:nvPr/>
        </p:nvSpPr>
        <p:spPr>
          <a:xfrm>
            <a:off x="7297051" y="3289675"/>
            <a:ext cx="579324" cy="98760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59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8C59E6-59D4-F64B-AC91-0B086B11A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868" y="282629"/>
            <a:ext cx="8681401" cy="33749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110FE3-F7A0-2A4D-AE53-B0AB1BFA785B}"/>
              </a:ext>
            </a:extLst>
          </p:cNvPr>
          <p:cNvSpPr txBox="1"/>
          <p:nvPr/>
        </p:nvSpPr>
        <p:spPr>
          <a:xfrm>
            <a:off x="1828800" y="3952068"/>
            <a:ext cx="9684895" cy="22319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Just published this week ….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RCT and (loads of) Observational Data ….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But not much on the comparative safety of </a:t>
            </a:r>
            <a:r>
              <a:rPr lang="en-US" sz="3200" dirty="0" err="1">
                <a:solidFill>
                  <a:srgbClr val="FF0000"/>
                </a:solidFill>
              </a:rPr>
              <a:t>csDMARDs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01B016-83F7-C449-A29C-B5F2A6D0C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86313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6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Individual Recommendations 1-4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96157D-9D44-4342-AEFF-76ADE352FA4A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400876-E198-994A-958F-F82423EE1644}" type="datetime1">
              <a:rPr lang="es-ES" smtClean="0"/>
              <a:t>10/02/2020</a:t>
            </a:fld>
            <a:endParaRPr lang="en-US" dirty="0"/>
          </a:p>
        </p:txBody>
      </p:sp>
      <p:graphicFrame>
        <p:nvGraphicFramePr>
          <p:cNvPr id="9" name="Group 1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430794"/>
              </p:ext>
            </p:extLst>
          </p:nvPr>
        </p:nvGraphicFramePr>
        <p:xfrm>
          <a:off x="2660276" y="2281902"/>
          <a:ext cx="7147112" cy="3490376"/>
        </p:xfrm>
        <a:graphic>
          <a:graphicData uri="http://schemas.openxmlformats.org/drawingml/2006/table">
            <a:tbl>
              <a:tblPr/>
              <a:tblGrid>
                <a:gridCol w="68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3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AdvPA0C4" charset="0"/>
                        </a:rPr>
                        <a:t>Recommendations 1-5 – 2019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Therapy with 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DMARDs should be started as soon as the diagnosis of RA is made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(A)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8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Treatment should be aimed at reaching a target of sustained remission or low disease activity in every patient. (A)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Monitoring should be frequent in active disease (every 1-3 months); if there is no improvement by at most 3 months after the start of treatment or the target has not been reached by 6 months, therapy should be adjusted. (B)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itchFamily="34" charset="0"/>
                          <a:cs typeface="Verdana" pitchFamily="34" charset="0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MTX should be part of the first treatment strategy.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(A)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ítulo 4">
            <a:extLst>
              <a:ext uri="{FF2B5EF4-FFF2-40B4-BE49-F238E27FC236}">
                <a16:creationId xmlns:a16="http://schemas.microsoft.com/office/drawing/2014/main" id="{C6E7DB86-5DA5-4B4B-9BCD-C923544D5A75}"/>
              </a:ext>
            </a:extLst>
          </p:cNvPr>
          <p:cNvSpPr txBox="1">
            <a:spLocks/>
          </p:cNvSpPr>
          <p:nvPr/>
        </p:nvSpPr>
        <p:spPr>
          <a:xfrm>
            <a:off x="447476" y="301810"/>
            <a:ext cx="11112229" cy="634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rgbClr val="0056B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EULAR 2019 RA </a:t>
            </a:r>
            <a:r>
              <a:rPr lang="es-ES" dirty="0" err="1"/>
              <a:t>Guidelines</a:t>
            </a:r>
            <a:r>
              <a:rPr lang="es-ES" dirty="0"/>
              <a:t>: </a:t>
            </a:r>
            <a:r>
              <a:rPr lang="en-US" dirty="0"/>
              <a:t>TOP RECOMMENDATIONS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76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 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To characterise treatment patterns in rheumatoid arthritis</a:t>
            </a:r>
            <a:r>
              <a:rPr lang="en-GB" i="1" dirty="0">
                <a:solidFill>
                  <a:srgbClr val="0070C0"/>
                </a:solidFill>
              </a:rPr>
              <a:t>, in actual practice, in as many countries as possible... -&gt; DUS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To assess the comparative safety of alternative first-line </a:t>
            </a:r>
            <a:r>
              <a:rPr lang="en-GB" dirty="0" err="1"/>
              <a:t>csDMARD</a:t>
            </a:r>
            <a:r>
              <a:rPr lang="en-GB" dirty="0"/>
              <a:t> treatment strategies commonly used in rheumatoid arthritis -&gt; </a:t>
            </a:r>
            <a:r>
              <a:rPr lang="en-GB" i="1" dirty="0">
                <a:solidFill>
                  <a:srgbClr val="0070C0"/>
                </a:solidFill>
              </a:rPr>
              <a:t>Population-level estimation (PLE)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To predict the risk of safety outcomes for individuals initiating treatment with </a:t>
            </a:r>
            <a:r>
              <a:rPr lang="en-GB" dirty="0" err="1"/>
              <a:t>csDMARDs</a:t>
            </a:r>
            <a:r>
              <a:rPr lang="en-GB" dirty="0"/>
              <a:t> -&gt; </a:t>
            </a:r>
            <a:r>
              <a:rPr lang="en-GB" i="1" dirty="0">
                <a:solidFill>
                  <a:srgbClr val="0070C0"/>
                </a:solidFill>
              </a:rPr>
              <a:t>Patient-level prediction (PLP)</a:t>
            </a:r>
          </a:p>
          <a:p>
            <a:pPr marL="514350" indent="-514350" fontAlgn="base">
              <a:buFont typeface="+mj-lt"/>
              <a:buAutoNum type="arabicPeriod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BD9ED-40F5-3F47-B423-B00E74203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24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E5AD-F840-2249-B08A-75BF67F50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heroes … a brilliant team!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BB4B51-644F-294D-B519-D9D9046BC4F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274" y="659130"/>
            <a:ext cx="8265160" cy="61988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67499A-75C3-0241-8633-4FEBD790C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33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F87C-B362-0F46-8EFE-B89C121A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working real hard!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2CFA71-8BD4-7F40-B0D2-1FDAAD5B99B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5" y="1105653"/>
            <a:ext cx="6542617" cy="49069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B2DCD3-92E3-754F-8FF5-BD0651C8F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0356" y="1086076"/>
            <a:ext cx="6052088" cy="45390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4021F-76C2-7147-8F49-967386DE5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13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F87C-B362-0F46-8EFE-B89C121A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working real hard!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2CFA71-8BD4-7F40-B0D2-1FDAAD5B99B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5" y="1105653"/>
            <a:ext cx="6542617" cy="49069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B2DCD3-92E3-754F-8FF5-BD0651C8F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0356" y="1086076"/>
            <a:ext cx="6052088" cy="4539066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EDB38CD-F559-FF41-8B4F-2234E2C32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4" t="38795" r="50145" b="19514"/>
          <a:stretch/>
        </p:blipFill>
        <p:spPr>
          <a:xfrm>
            <a:off x="1797803" y="1472028"/>
            <a:ext cx="3812583" cy="508344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7B5CEA-C837-D145-A4A5-5A49AD2D2C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7" t="50910" r="54566" b="36182"/>
          <a:stretch/>
        </p:blipFill>
        <p:spPr>
          <a:xfrm rot="5400000">
            <a:off x="6416648" y="1598018"/>
            <a:ext cx="4485474" cy="434372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449B1D-2A26-304F-A231-C8D5C84E6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22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weapons: tones of awesome data!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64298" y="1177871"/>
            <a:ext cx="11180936" cy="51639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sz="2800" dirty="0"/>
              <a:t>IQVIA-provided data in ATLAS:</a:t>
            </a:r>
          </a:p>
          <a:p>
            <a:pPr fontAlgn="base"/>
            <a:endParaRPr lang="en-GB" sz="2800" dirty="0"/>
          </a:p>
          <a:p>
            <a:pPr marL="0" indent="0" fontAlgn="base">
              <a:buNone/>
            </a:pPr>
            <a:endParaRPr lang="en-GB" sz="2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BF365C-2AF2-4778-9B1B-39B6187DE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115763"/>
              </p:ext>
            </p:extLst>
          </p:nvPr>
        </p:nvGraphicFramePr>
        <p:xfrm>
          <a:off x="994656" y="1895254"/>
          <a:ext cx="9652680" cy="4075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6398">
                  <a:extLst>
                    <a:ext uri="{9D8B030D-6E8A-4147-A177-3AD203B41FA5}">
                      <a16:colId xmlns:a16="http://schemas.microsoft.com/office/drawing/2014/main" val="3432321830"/>
                    </a:ext>
                  </a:extLst>
                </a:gridCol>
                <a:gridCol w="5322882">
                  <a:extLst>
                    <a:ext uri="{9D8B030D-6E8A-4147-A177-3AD203B41FA5}">
                      <a16:colId xmlns:a16="http://schemas.microsoft.com/office/drawing/2014/main" val="1545749504"/>
                    </a:ext>
                  </a:extLst>
                </a:gridCol>
                <a:gridCol w="2303400">
                  <a:extLst>
                    <a:ext uri="{9D8B030D-6E8A-4147-A177-3AD203B41FA5}">
                      <a16:colId xmlns:a16="http://schemas.microsoft.com/office/drawing/2014/main" val="1874895257"/>
                    </a:ext>
                  </a:extLst>
                </a:gridCol>
              </a:tblGrid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Country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Dataset Name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Patient #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6115302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Australia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LPD EMR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6.16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4344441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Belgium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LPD EHR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2.34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9806990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France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Disease Analyser EHR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7.10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775157"/>
                  </a:ext>
                </a:extLst>
              </a:tr>
              <a:tr h="3138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France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LPD EHR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7.8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5813156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Germany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Disease Analyser EHR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38.7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492703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US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Ambulatory EMR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~73 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066149"/>
                  </a:ext>
                </a:extLst>
              </a:tr>
              <a:tr h="516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US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Hospital Charge Data Master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91.4 M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888203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20A2A8B-AD31-D44B-AFA0-602A9C57A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0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even MORE data!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64298" y="783311"/>
            <a:ext cx="11180936" cy="55584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GB" sz="3600" dirty="0"/>
          </a:p>
          <a:p>
            <a:pPr fontAlgn="base"/>
            <a:r>
              <a:rPr lang="en-GB" b="1" dirty="0">
                <a:solidFill>
                  <a:srgbClr val="0070C0"/>
                </a:solidFill>
              </a:rPr>
              <a:t>EHDEN</a:t>
            </a:r>
            <a:r>
              <a:rPr lang="en-GB" dirty="0">
                <a:solidFill>
                  <a:srgbClr val="0070C0"/>
                </a:solidFill>
              </a:rPr>
              <a:t> partners in the room:</a:t>
            </a:r>
          </a:p>
          <a:p>
            <a:pPr lvl="2" fontAlgn="base"/>
            <a:r>
              <a:rPr lang="en-GB" sz="2800" dirty="0"/>
              <a:t>SIDIAP-CMBD (primary care and linked hospital from Catalonia)</a:t>
            </a:r>
          </a:p>
          <a:p>
            <a:pPr lvl="2" fontAlgn="base"/>
            <a:r>
              <a:rPr lang="en-GB" sz="2800" dirty="0"/>
              <a:t>IPCI (primary care from the Netherlands) </a:t>
            </a:r>
          </a:p>
          <a:p>
            <a:pPr lvl="2" fontAlgn="base"/>
            <a:r>
              <a:rPr lang="en-GB" sz="2800" dirty="0"/>
              <a:t>Estonian central e-health database </a:t>
            </a:r>
          </a:p>
          <a:p>
            <a:pPr lvl="2" fontAlgn="base"/>
            <a:endParaRPr lang="en-GB" sz="2800" dirty="0"/>
          </a:p>
          <a:p>
            <a:pPr fontAlgn="base"/>
            <a:r>
              <a:rPr lang="en-GB" sz="3600" dirty="0"/>
              <a:t>With remote access for </a:t>
            </a:r>
            <a:r>
              <a:rPr lang="en-GB" sz="3600" dirty="0">
                <a:solidFill>
                  <a:srgbClr val="0070C0"/>
                </a:solidFill>
              </a:rPr>
              <a:t>J&amp;J team</a:t>
            </a:r>
          </a:p>
          <a:p>
            <a:pPr lvl="2" fontAlgn="base"/>
            <a:r>
              <a:rPr lang="en-GB" sz="2800" dirty="0" err="1"/>
              <a:t>MarketScan</a:t>
            </a:r>
            <a:r>
              <a:rPr lang="en-GB" sz="2800" dirty="0"/>
              <a:t> CCAE/MDCD/MDCR</a:t>
            </a:r>
          </a:p>
          <a:p>
            <a:pPr lvl="2" fontAlgn="base"/>
            <a:r>
              <a:rPr lang="en-GB" sz="2800" dirty="0" err="1"/>
              <a:t>Optum</a:t>
            </a:r>
            <a:r>
              <a:rPr lang="en-GB" sz="2800" dirty="0"/>
              <a:t> </a:t>
            </a:r>
            <a:r>
              <a:rPr lang="en-GB" sz="2800" dirty="0" err="1"/>
              <a:t>ClinFormatics</a:t>
            </a:r>
            <a:r>
              <a:rPr lang="en-GB" sz="2800" dirty="0"/>
              <a:t>, </a:t>
            </a:r>
            <a:r>
              <a:rPr lang="en-GB" sz="2800" dirty="0" err="1"/>
              <a:t>Optum</a:t>
            </a:r>
            <a:r>
              <a:rPr lang="en-GB" sz="2800" dirty="0"/>
              <a:t> EHR</a:t>
            </a:r>
          </a:p>
          <a:p>
            <a:pPr lvl="2" fontAlgn="base"/>
            <a:endParaRPr lang="en-GB" sz="2800" dirty="0"/>
          </a:p>
          <a:p>
            <a:pPr fontAlgn="base"/>
            <a:endParaRPr lang="en-GB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354B4-88DA-BD4C-871C-37F9721C0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4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PREP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1F7B2C-9CEA-A944-9857-30CC7545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256" y="5238427"/>
            <a:ext cx="6156113" cy="138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96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01E07F-5A3B-4259-A815-1249119B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Calibri"/>
                <a:cs typeface="Calibri"/>
              </a:rPr>
              <a:t>APPROVED (</a:t>
            </a:r>
            <a:r>
              <a:rPr lang="es-ES" dirty="0" err="1">
                <a:solidFill>
                  <a:srgbClr val="C00000"/>
                </a:solidFill>
                <a:latin typeface="Calibri"/>
                <a:cs typeface="Calibri"/>
              </a:rPr>
              <a:t>high</a:t>
            </a:r>
            <a:r>
              <a:rPr lang="es-ES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s-ES" dirty="0" err="1">
                <a:solidFill>
                  <a:srgbClr val="C00000"/>
                </a:solidFill>
                <a:latin typeface="Calibri"/>
                <a:cs typeface="Calibri"/>
              </a:rPr>
              <a:t>level</a:t>
            </a:r>
            <a:r>
              <a:rPr lang="es-ES" dirty="0">
                <a:solidFill>
                  <a:srgbClr val="C00000"/>
                </a:solidFill>
                <a:latin typeface="Calibri"/>
                <a:cs typeface="Calibri"/>
              </a:rPr>
              <a:t>) PROTOCOL</a:t>
            </a:r>
            <a:endParaRPr lang="en-GB" dirty="0">
              <a:latin typeface="Calibri"/>
              <a:cs typeface="Calibr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A3838A-8E2A-4B01-85D1-14F955C9A51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b="1" dirty="0"/>
              <a:t>Utilisation and comparative safety of disease-modifying anti-rheumatic drugs (DMARDs) for the treatment of rheumatoid arthritis: protocol for a multi-database real-world cohort study</a:t>
            </a:r>
          </a:p>
          <a:p>
            <a:r>
              <a:rPr lang="es-ES" sz="2400" u="sng" dirty="0"/>
              <a:t>AUTHORS</a:t>
            </a:r>
            <a:r>
              <a:rPr lang="es-ES" sz="2400" dirty="0"/>
              <a:t>: Ed Burn, Anthony Sena, Talita Duarte-Salles, </a:t>
            </a:r>
            <a:r>
              <a:rPr lang="es-ES" sz="2400" dirty="0" err="1"/>
              <a:t>Meghna</a:t>
            </a:r>
            <a:r>
              <a:rPr lang="es-ES" sz="2400" dirty="0"/>
              <a:t> Jani, Peter Rijnbeek, Patrick Ryan, and Dani Prieto-Alhambra + </a:t>
            </a:r>
            <a:r>
              <a:rPr lang="es-ES" sz="2400" dirty="0" err="1"/>
              <a:t>Other</a:t>
            </a:r>
            <a:r>
              <a:rPr lang="es-ES" sz="2400" dirty="0"/>
              <a:t> </a:t>
            </a:r>
            <a:r>
              <a:rPr lang="es-ES" sz="2400" dirty="0" err="1"/>
              <a:t>contributors</a:t>
            </a:r>
            <a:r>
              <a:rPr lang="es-ES" sz="2400" dirty="0"/>
              <a:t>/</a:t>
            </a:r>
            <a:r>
              <a:rPr lang="es-ES" sz="2400" dirty="0" err="1"/>
              <a:t>reviewers</a:t>
            </a:r>
            <a:r>
              <a:rPr lang="es-ES" sz="2400" dirty="0"/>
              <a:t> [</a:t>
            </a:r>
            <a:r>
              <a:rPr lang="es-ES" sz="2400" dirty="0" err="1"/>
              <a:t>tbc</a:t>
            </a:r>
            <a:r>
              <a:rPr lang="es-ES" sz="2400" dirty="0"/>
              <a:t>]</a:t>
            </a:r>
          </a:p>
          <a:p>
            <a:endParaRPr lang="es-ES" sz="2400" dirty="0"/>
          </a:p>
          <a:p>
            <a:endParaRPr lang="es-ES" sz="2400" dirty="0"/>
          </a:p>
          <a:p>
            <a:r>
              <a:rPr lang="es-ES" dirty="0" err="1"/>
              <a:t>Previously</a:t>
            </a:r>
            <a:r>
              <a:rPr lang="es-ES" dirty="0"/>
              <a:t> </a:t>
            </a:r>
            <a:r>
              <a:rPr lang="es-ES" dirty="0" err="1"/>
              <a:t>approved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SIDIAP (ES), IPCI (NL) and THIN (UK)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E0923-59B9-F142-8979-900F8929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0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 FORM -&gt; Data, Interests, Skills, 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03" y="1402743"/>
            <a:ext cx="6698666" cy="398041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34801" y="1137272"/>
            <a:ext cx="5331818" cy="4906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GB" sz="5400" dirty="0"/>
              <a:t>Three teams: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GB" sz="5400" dirty="0"/>
              <a:t>DUS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GB" sz="5400" dirty="0"/>
              <a:t>PLE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GB" sz="5400" dirty="0"/>
              <a:t>PLP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0500" y="5482865"/>
            <a:ext cx="545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/>
              <a:t>All three of interest (at least to all of us) </a:t>
            </a:r>
            <a:r>
              <a:rPr lang="en-GB" sz="2400" i="1" dirty="0">
                <a:sym typeface="Wingdings" panose="05000000000000000000" pitchFamily="2" charset="2"/>
              </a:rPr>
              <a:t></a:t>
            </a:r>
            <a:endParaRPr lang="en-GB" sz="24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99D080-8AF7-CE42-B0E4-6AFAB2CF7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96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beauty of multidisciplinary collaboration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285" y="881375"/>
            <a:ext cx="9248546" cy="54413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A978BD-C729-B746-81E9-2D06D057C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71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0"/>
          </p:nvPr>
        </p:nvSpPr>
        <p:spPr>
          <a:xfrm>
            <a:off x="4380271" y="1048947"/>
            <a:ext cx="7359445" cy="51168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GB" sz="3600" dirty="0"/>
          </a:p>
          <a:p>
            <a:r>
              <a:rPr lang="en-GB" sz="3600" dirty="0"/>
              <a:t>Dani + Patrick to lead DUS/PLE</a:t>
            </a:r>
          </a:p>
          <a:p>
            <a:r>
              <a:rPr lang="en-GB" sz="3600" dirty="0"/>
              <a:t>Peter (Rijnbeek) to lead PLP</a:t>
            </a:r>
          </a:p>
          <a:p>
            <a:endParaRPr lang="en-GB" sz="3600" dirty="0"/>
          </a:p>
          <a:p>
            <a:r>
              <a:rPr lang="en-GB" sz="3600" dirty="0"/>
              <a:t>Volunteers to co-lead (</a:t>
            </a:r>
            <a:r>
              <a:rPr lang="en-GB" sz="3600" dirty="0">
                <a:solidFill>
                  <a:srgbClr val="0070C0"/>
                </a:solidFill>
              </a:rPr>
              <a:t>left</a:t>
            </a:r>
            <a:r>
              <a:rPr lang="en-GB" sz="3600" dirty="0"/>
              <a:t>) will be recognised as first/joint first authors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2"/>
          </p:nvPr>
        </p:nvSpPr>
        <p:spPr>
          <a:xfrm>
            <a:off x="783048" y="1048946"/>
            <a:ext cx="3439197" cy="5116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GB" sz="3600" dirty="0"/>
          </a:p>
          <a:p>
            <a:r>
              <a:rPr lang="en-GB" sz="3600" dirty="0"/>
              <a:t>DUS -&gt; </a:t>
            </a:r>
            <a:r>
              <a:rPr lang="en-GB" sz="3600" dirty="0">
                <a:solidFill>
                  <a:srgbClr val="0070C0"/>
                </a:solidFill>
              </a:rPr>
              <a:t>A </a:t>
            </a:r>
            <a:r>
              <a:rPr lang="en-GB" sz="3600" dirty="0" err="1">
                <a:solidFill>
                  <a:srgbClr val="0070C0"/>
                </a:solidFill>
              </a:rPr>
              <a:t>Sena</a:t>
            </a:r>
            <a:endParaRPr lang="en-GB" sz="3600" dirty="0">
              <a:solidFill>
                <a:srgbClr val="0070C0"/>
              </a:solidFill>
            </a:endParaRPr>
          </a:p>
          <a:p>
            <a:endParaRPr lang="en-GB" sz="3600" dirty="0"/>
          </a:p>
          <a:p>
            <a:r>
              <a:rPr lang="en-GB" sz="3600" dirty="0"/>
              <a:t>PLE -&gt; </a:t>
            </a:r>
            <a:r>
              <a:rPr lang="en-GB" sz="3600" dirty="0">
                <a:solidFill>
                  <a:srgbClr val="0070C0"/>
                </a:solidFill>
              </a:rPr>
              <a:t>Ed + J Weaver</a:t>
            </a:r>
          </a:p>
          <a:p>
            <a:endParaRPr lang="en-GB" sz="3600" dirty="0"/>
          </a:p>
          <a:p>
            <a:r>
              <a:rPr lang="en-GB" sz="3600" dirty="0"/>
              <a:t>PLP -&gt; </a:t>
            </a:r>
            <a:r>
              <a:rPr lang="en-GB" sz="3600" dirty="0">
                <a:solidFill>
                  <a:srgbClr val="0070C0"/>
                </a:solidFill>
              </a:rPr>
              <a:t>Cynthia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Three WORKING TEAMS with clear tasks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B0961-8855-8B44-93E6-BBAE4685A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5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0"/>
          </p:nvPr>
        </p:nvSpPr>
        <p:spPr>
          <a:xfrm>
            <a:off x="442453" y="1048947"/>
            <a:ext cx="11297264" cy="51453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200" b="1" dirty="0"/>
              <a:t>Dani/Patrick </a:t>
            </a:r>
            <a:r>
              <a:rPr lang="en-GB" sz="3200" dirty="0"/>
              <a:t>to co-ordinate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 </a:t>
            </a:r>
            <a:r>
              <a:rPr lang="en-GB" sz="3200" b="1" dirty="0" err="1">
                <a:solidFill>
                  <a:srgbClr val="FF0000"/>
                </a:solidFill>
              </a:rPr>
              <a:t>Sena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dirty="0"/>
              <a:t>to lead/co-lead </a:t>
            </a:r>
            <a:r>
              <a:rPr lang="en-GB" sz="3200" dirty="0" err="1"/>
              <a:t>abstract+paper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DN and NH -&gt; literature review AND writing of </a:t>
            </a:r>
            <a:r>
              <a:rPr lang="en-GB" sz="3200" dirty="0">
                <a:solidFill>
                  <a:srgbClr val="0070C0"/>
                </a:solidFill>
              </a:rPr>
              <a:t>Background</a:t>
            </a:r>
            <a:endParaRPr lang="en-GB" sz="3200" dirty="0"/>
          </a:p>
          <a:p>
            <a:r>
              <a:rPr lang="en-GB" sz="3200" dirty="0"/>
              <a:t>KV and KC -&gt; clinical interpretation AND </a:t>
            </a:r>
            <a:r>
              <a:rPr lang="en-GB" sz="3200" dirty="0">
                <a:solidFill>
                  <a:srgbClr val="0070C0"/>
                </a:solidFill>
              </a:rPr>
              <a:t>Discussion/Conclusions</a:t>
            </a:r>
          </a:p>
          <a:p>
            <a:r>
              <a:rPr lang="en-GB" sz="3200" dirty="0"/>
              <a:t>A </a:t>
            </a:r>
            <a:r>
              <a:rPr lang="en-GB" sz="3200" dirty="0" err="1"/>
              <a:t>Sena</a:t>
            </a:r>
            <a:r>
              <a:rPr lang="en-GB" sz="3200" dirty="0"/>
              <a:t>, C, Y -&gt; R coding/analytics AND </a:t>
            </a:r>
            <a:r>
              <a:rPr lang="en-GB" sz="3200" dirty="0">
                <a:solidFill>
                  <a:srgbClr val="0070C0"/>
                </a:solidFill>
              </a:rPr>
              <a:t>Methods</a:t>
            </a:r>
            <a:r>
              <a:rPr lang="en-GB" sz="3200" dirty="0"/>
              <a:t> and </a:t>
            </a:r>
            <a:r>
              <a:rPr lang="en-GB" sz="3200" dirty="0">
                <a:solidFill>
                  <a:srgbClr val="0070C0"/>
                </a:solidFill>
              </a:rPr>
              <a:t>Results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TEAMS and TASKS - DUS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577801-CC90-784F-A84A-770083D03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07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0"/>
          </p:nvPr>
        </p:nvSpPr>
        <p:spPr>
          <a:xfrm>
            <a:off x="442453" y="1048947"/>
            <a:ext cx="11297264" cy="51453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200" b="1" dirty="0"/>
              <a:t>Dani/Patrick </a:t>
            </a:r>
            <a:r>
              <a:rPr lang="en-GB" sz="3200" dirty="0"/>
              <a:t>to co-ordinate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Ed Burn </a:t>
            </a:r>
            <a:r>
              <a:rPr lang="en-GB" sz="3200" dirty="0"/>
              <a:t>and </a:t>
            </a:r>
            <a:r>
              <a:rPr lang="en-GB" sz="3200" b="1" dirty="0"/>
              <a:t>James W </a:t>
            </a:r>
            <a:r>
              <a:rPr lang="en-GB" sz="3200" dirty="0"/>
              <a:t>to lead/co-lead </a:t>
            </a:r>
            <a:r>
              <a:rPr lang="en-GB" sz="3200" dirty="0" err="1"/>
              <a:t>abstract+paper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AP, R, DV -&gt; literature review AND writing of </a:t>
            </a:r>
            <a:r>
              <a:rPr lang="en-GB" sz="3200" dirty="0">
                <a:solidFill>
                  <a:srgbClr val="0070C0"/>
                </a:solidFill>
              </a:rPr>
              <a:t>Background</a:t>
            </a:r>
            <a:r>
              <a:rPr lang="en-GB" sz="3200" dirty="0"/>
              <a:t> section</a:t>
            </a:r>
          </a:p>
          <a:p>
            <a:r>
              <a:rPr lang="en-GB" sz="3200" dirty="0"/>
              <a:t>L, D, JL, EB -&gt; clinical interpretation AND </a:t>
            </a:r>
            <a:r>
              <a:rPr lang="en-GB" sz="3200" dirty="0">
                <a:solidFill>
                  <a:srgbClr val="0070C0"/>
                </a:solidFill>
              </a:rPr>
              <a:t>Discussion/Conclusions</a:t>
            </a:r>
          </a:p>
          <a:p>
            <a:r>
              <a:rPr lang="en-GB" sz="3200" dirty="0"/>
              <a:t>James W, Ed B, R, H to lead on R coding/analytics AND writing of </a:t>
            </a:r>
            <a:r>
              <a:rPr lang="en-GB" sz="3200" dirty="0">
                <a:solidFill>
                  <a:srgbClr val="0070C0"/>
                </a:solidFill>
              </a:rPr>
              <a:t>Methods</a:t>
            </a:r>
            <a:r>
              <a:rPr lang="en-GB" sz="3200" dirty="0"/>
              <a:t> and </a:t>
            </a:r>
            <a:r>
              <a:rPr lang="en-GB" sz="3200" dirty="0">
                <a:solidFill>
                  <a:srgbClr val="0070C0"/>
                </a:solidFill>
              </a:rPr>
              <a:t>Results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TEAMS and TASKS - 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13F52-6CAE-1049-B5C5-07D2D1DC2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30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0"/>
          </p:nvPr>
        </p:nvSpPr>
        <p:spPr>
          <a:xfrm>
            <a:off x="442453" y="1048947"/>
            <a:ext cx="11297264" cy="51453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200" b="1" dirty="0"/>
              <a:t>P Rijnbeek </a:t>
            </a:r>
            <a:r>
              <a:rPr lang="en-GB" sz="3200" dirty="0"/>
              <a:t>to co-ordinate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Cynthia</a:t>
            </a:r>
            <a:r>
              <a:rPr lang="en-GB" sz="3200" dirty="0"/>
              <a:t> to lead/co-lead </a:t>
            </a:r>
            <a:r>
              <a:rPr lang="en-GB" sz="3200" dirty="0" err="1"/>
              <a:t>abstract+paper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A, W, E, L-&gt; literature review AND writing of </a:t>
            </a:r>
            <a:r>
              <a:rPr lang="en-GB" sz="3200" dirty="0">
                <a:solidFill>
                  <a:srgbClr val="0070C0"/>
                </a:solidFill>
              </a:rPr>
              <a:t>Background</a:t>
            </a:r>
            <a:r>
              <a:rPr lang="en-GB" sz="3200" dirty="0"/>
              <a:t> section</a:t>
            </a:r>
          </a:p>
          <a:p>
            <a:r>
              <a:rPr lang="en-GB" sz="3200" dirty="0"/>
              <a:t>W, M, T &gt; clinical interpretation AND </a:t>
            </a:r>
            <a:r>
              <a:rPr lang="en-GB" sz="3200" dirty="0">
                <a:solidFill>
                  <a:srgbClr val="0070C0"/>
                </a:solidFill>
              </a:rPr>
              <a:t>Discussion/Conclusions</a:t>
            </a:r>
          </a:p>
          <a:p>
            <a:r>
              <a:rPr lang="en-GB" sz="3200" dirty="0"/>
              <a:t>C, W, J, S, R -&gt; R coding/analytics AND </a:t>
            </a:r>
            <a:r>
              <a:rPr lang="en-GB" sz="3200" dirty="0">
                <a:solidFill>
                  <a:srgbClr val="0070C0"/>
                </a:solidFill>
              </a:rPr>
              <a:t>Methods</a:t>
            </a:r>
            <a:r>
              <a:rPr lang="en-GB" sz="3200" dirty="0"/>
              <a:t> and </a:t>
            </a:r>
            <a:r>
              <a:rPr lang="en-GB" sz="3200" dirty="0">
                <a:solidFill>
                  <a:srgbClr val="0070C0"/>
                </a:solidFill>
              </a:rPr>
              <a:t>Results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TEAMS and TASKS - PLP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F134D-6D61-244B-8DD2-56A08F50A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03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0343AF-7994-4BC1-A20C-320BA2A1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AGENDA WE DID NOT FOLLOW…</a:t>
            </a:r>
          </a:p>
        </p:txBody>
      </p:sp>
      <p:grpSp>
        <p:nvGrpSpPr>
          <p:cNvPr id="73" name="Groep 72">
            <a:extLst>
              <a:ext uri="{FF2B5EF4-FFF2-40B4-BE49-F238E27FC236}">
                <a16:creationId xmlns:a16="http://schemas.microsoft.com/office/drawing/2014/main" id="{C8486579-C95F-4BB5-B95E-0C593B579D6D}"/>
              </a:ext>
            </a:extLst>
          </p:cNvPr>
          <p:cNvGrpSpPr/>
          <p:nvPr/>
        </p:nvGrpSpPr>
        <p:grpSpPr>
          <a:xfrm>
            <a:off x="0" y="2522323"/>
            <a:ext cx="12312502" cy="3458269"/>
            <a:chOff x="0" y="853315"/>
            <a:chExt cx="12312502" cy="3458269"/>
          </a:xfrm>
        </p:grpSpPr>
        <p:cxnSp>
          <p:nvCxnSpPr>
            <p:cNvPr id="6" name="Rechte verbindingslijn 5">
              <a:extLst>
                <a:ext uri="{FF2B5EF4-FFF2-40B4-BE49-F238E27FC236}">
                  <a16:creationId xmlns:a16="http://schemas.microsoft.com/office/drawing/2014/main" id="{CD113340-69B3-4249-8734-1A33CD6B9D58}"/>
                </a:ext>
              </a:extLst>
            </p:cNvPr>
            <p:cNvCxnSpPr>
              <a:cxnSpLocks/>
            </p:cNvCxnSpPr>
            <p:nvPr/>
          </p:nvCxnSpPr>
          <p:spPr>
            <a:xfrm>
              <a:off x="6581956" y="2359078"/>
              <a:ext cx="0" cy="725950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CC002E35-EA80-4010-9D45-A0ACD39EE824}"/>
                </a:ext>
              </a:extLst>
            </p:cNvPr>
            <p:cNvCxnSpPr>
              <a:cxnSpLocks/>
            </p:cNvCxnSpPr>
            <p:nvPr/>
          </p:nvCxnSpPr>
          <p:spPr>
            <a:xfrm>
              <a:off x="2559776" y="2392149"/>
              <a:ext cx="0" cy="717462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402A04A5-9392-42DC-9584-34BB0F5BA13C}"/>
                </a:ext>
              </a:extLst>
            </p:cNvPr>
            <p:cNvCxnSpPr>
              <a:cxnSpLocks/>
            </p:cNvCxnSpPr>
            <p:nvPr/>
          </p:nvCxnSpPr>
          <p:spPr>
            <a:xfrm>
              <a:off x="4561656" y="1268413"/>
              <a:ext cx="0" cy="1117299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58BDB30A-6059-4650-90A9-128BC2CDCA4C}"/>
                </a:ext>
              </a:extLst>
            </p:cNvPr>
            <p:cNvCxnSpPr>
              <a:cxnSpLocks/>
              <a:endCxn id="25" idx="0"/>
            </p:cNvCxnSpPr>
            <p:nvPr/>
          </p:nvCxnSpPr>
          <p:spPr>
            <a:xfrm>
              <a:off x="557307" y="1268413"/>
              <a:ext cx="0" cy="1009188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CC550401-D8F6-4426-B389-8720D5185E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9601"/>
              <a:ext cx="12192000" cy="0"/>
            </a:xfrm>
            <a:prstGeom prst="line">
              <a:avLst/>
            </a:prstGeom>
            <a:noFill/>
            <a:ln w="571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AD42A1A1-183A-4983-80CF-5A003C788AAF}"/>
                </a:ext>
              </a:extLst>
            </p:cNvPr>
            <p:cNvCxnSpPr>
              <a:cxnSpLocks/>
            </p:cNvCxnSpPr>
            <p:nvPr/>
          </p:nvCxnSpPr>
          <p:spPr>
            <a:xfrm>
              <a:off x="562264" y="1268413"/>
              <a:ext cx="1548000" cy="1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8C5E0F26-6AEE-460B-8659-1E3E05330DDA}"/>
                </a:ext>
              </a:extLst>
            </p:cNvPr>
            <p:cNvSpPr/>
            <p:nvPr/>
          </p:nvSpPr>
          <p:spPr>
            <a:xfrm>
              <a:off x="461831" y="853315"/>
              <a:ext cx="3963404" cy="1308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b="1" dirty="0">
                  <a:solidFill>
                    <a:schemeClr val="accent2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Monday 13/01/2020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Introduction to ATLAS &amp; clinical problem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Cohort definitions for 1 vs 2/3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Review of cohort/s and start DUS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Finalise study protocols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4648BAA4-0D58-4182-AF7D-701CD6A769A3}"/>
                </a:ext>
              </a:extLst>
            </p:cNvPr>
            <p:cNvSpPr/>
            <p:nvPr/>
          </p:nvSpPr>
          <p:spPr>
            <a:xfrm>
              <a:off x="2483536" y="2277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EEA41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ACE91580-7418-4AA5-88B4-D0828A9E18FC}"/>
                </a:ext>
              </a:extLst>
            </p:cNvPr>
            <p:cNvSpPr/>
            <p:nvPr/>
          </p:nvSpPr>
          <p:spPr>
            <a:xfrm>
              <a:off x="6504364" y="2277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EEA41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E76C2671-BA73-49E3-85BE-67AAE687CF79}"/>
                </a:ext>
              </a:extLst>
            </p:cNvPr>
            <p:cNvSpPr/>
            <p:nvPr/>
          </p:nvSpPr>
          <p:spPr>
            <a:xfrm>
              <a:off x="4491642" y="2277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EEA41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9CB226A7-62F4-47BD-BD54-BE9C9C64F52A}"/>
                </a:ext>
              </a:extLst>
            </p:cNvPr>
            <p:cNvSpPr/>
            <p:nvPr/>
          </p:nvSpPr>
          <p:spPr>
            <a:xfrm>
              <a:off x="485307" y="2277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cxnSp>
          <p:nvCxnSpPr>
            <p:cNvPr id="30" name="Rechte verbindingslijn 29">
              <a:extLst>
                <a:ext uri="{FF2B5EF4-FFF2-40B4-BE49-F238E27FC236}">
                  <a16:creationId xmlns:a16="http://schemas.microsoft.com/office/drawing/2014/main" id="{D0CE122B-FB9C-4C3E-9FA6-D6074F2C27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5536" y="3109611"/>
              <a:ext cx="1548000" cy="1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1AFCDA70-B429-4148-AC2D-2322233CD61A}"/>
                </a:ext>
              </a:extLst>
            </p:cNvPr>
            <p:cNvSpPr/>
            <p:nvPr/>
          </p:nvSpPr>
          <p:spPr>
            <a:xfrm>
              <a:off x="2520314" y="2772701"/>
              <a:ext cx="3731629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2000" b="1" dirty="0">
                  <a:solidFill>
                    <a:srgbClr val="EEA41F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Tuesday </a:t>
              </a:r>
              <a:r>
                <a:rPr lang="en-GB" sz="2000" b="1" dirty="0">
                  <a:solidFill>
                    <a:schemeClr val="accent2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14/01/2020</a:t>
              </a:r>
              <a:endParaRPr lang="en-GB" sz="2000" b="1" dirty="0">
                <a:solidFill>
                  <a:srgbClr val="EEA41F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Review DUS 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Finalise PLE design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Registration of final protocols (EU PAS)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600" dirty="0">
                <a:solidFill>
                  <a:schemeClr val="tx2"/>
                </a:solidFill>
                <a:ea typeface="Verdana" panose="020B0604030504040204" pitchFamily="34" charset="0"/>
              </a:endParaRPr>
            </a:p>
          </p:txBody>
        </p:sp>
        <p:cxnSp>
          <p:nvCxnSpPr>
            <p:cNvPr id="32" name="Rechte verbindingslijn 31">
              <a:extLst>
                <a:ext uri="{FF2B5EF4-FFF2-40B4-BE49-F238E27FC236}">
                  <a16:creationId xmlns:a16="http://schemas.microsoft.com/office/drawing/2014/main" id="{C82384D4-DEC4-49A1-A44F-C7FFACED85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0861" y="1268413"/>
              <a:ext cx="1548000" cy="1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36DAA43-791B-4092-990F-E087AFFFA680}"/>
                </a:ext>
              </a:extLst>
            </p:cNvPr>
            <p:cNvSpPr/>
            <p:nvPr/>
          </p:nvSpPr>
          <p:spPr>
            <a:xfrm>
              <a:off x="4557601" y="887662"/>
              <a:ext cx="3814439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2000" b="1" dirty="0">
                  <a:solidFill>
                    <a:srgbClr val="EEA41F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Wednesday </a:t>
              </a:r>
              <a:r>
                <a:rPr lang="en-GB" sz="2000" b="1" dirty="0">
                  <a:solidFill>
                    <a:schemeClr val="accent2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15/01/2020</a:t>
              </a:r>
              <a:endParaRPr lang="en-GB" sz="2000" b="1" dirty="0">
                <a:solidFill>
                  <a:srgbClr val="EEA41F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PLE diagnostics and further analytics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Finalise PLP design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Draft DUS abstract/s and manuscript/s</a:t>
              </a:r>
            </a:p>
            <a:p>
              <a:endParaRPr lang="en-GB" sz="1600" dirty="0">
                <a:solidFill>
                  <a:schemeClr val="tx2"/>
                </a:solidFill>
                <a:ea typeface="Verdana" panose="020B0604030504040204" pitchFamily="34" charset="0"/>
              </a:endParaRPr>
            </a:p>
          </p:txBody>
        </p: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24253375-EC8A-4932-8F50-E4D9146403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364" y="3109611"/>
              <a:ext cx="1548000" cy="1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DCAD497A-110E-42FE-9598-E8D71E5696BE}"/>
                </a:ext>
              </a:extLst>
            </p:cNvPr>
            <p:cNvSpPr/>
            <p:nvPr/>
          </p:nvSpPr>
          <p:spPr>
            <a:xfrm>
              <a:off x="6540851" y="2772701"/>
              <a:ext cx="5144329" cy="1538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2000" b="1" dirty="0">
                  <a:solidFill>
                    <a:srgbClr val="EEA41F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Thursday </a:t>
              </a:r>
              <a:r>
                <a:rPr lang="en-GB" sz="2000" b="1" dirty="0">
                  <a:solidFill>
                    <a:schemeClr val="accent2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16/01/2020</a:t>
              </a:r>
              <a:endParaRPr lang="en-GB" sz="2000" b="1" dirty="0">
                <a:solidFill>
                  <a:srgbClr val="EEA41F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Review PLE and PLP results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Draft PLE and PLP abstracts and manuscripts</a:t>
              </a:r>
            </a:p>
            <a:p>
              <a:pPr marL="88900"/>
              <a:endPara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ea typeface="Verdana" panose="020B0604030504040204" pitchFamily="34" charset="0"/>
              </a:endParaRPr>
            </a:p>
            <a:p>
              <a:endParaRPr lang="en-GB" sz="1600" dirty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en-GB" sz="500" dirty="0">
                <a:solidFill>
                  <a:srgbClr val="D2D2D2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50" name="Rechte verbindingslijn 49">
              <a:extLst>
                <a:ext uri="{FF2B5EF4-FFF2-40B4-BE49-F238E27FC236}">
                  <a16:creationId xmlns:a16="http://schemas.microsoft.com/office/drawing/2014/main" id="{1543145A-FEC4-4B4E-AEB0-600398F76AB6}"/>
                </a:ext>
              </a:extLst>
            </p:cNvPr>
            <p:cNvCxnSpPr>
              <a:cxnSpLocks/>
            </p:cNvCxnSpPr>
            <p:nvPr/>
          </p:nvCxnSpPr>
          <p:spPr>
            <a:xfrm>
              <a:off x="8591468" y="1268413"/>
              <a:ext cx="0" cy="1117299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E3EA5B11-6C14-43C2-BD2F-A28EC761100C}"/>
                </a:ext>
              </a:extLst>
            </p:cNvPr>
            <p:cNvSpPr/>
            <p:nvPr/>
          </p:nvSpPr>
          <p:spPr>
            <a:xfrm>
              <a:off x="8520552" y="227760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EEA41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cxnSp>
          <p:nvCxnSpPr>
            <p:cNvPr id="52" name="Rechte verbindingslijn 51">
              <a:extLst>
                <a:ext uri="{FF2B5EF4-FFF2-40B4-BE49-F238E27FC236}">
                  <a16:creationId xmlns:a16="http://schemas.microsoft.com/office/drawing/2014/main" id="{3422958E-8C5F-4BB8-8754-0835449463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0673" y="1268413"/>
              <a:ext cx="1548000" cy="1"/>
            </a:xfrm>
            <a:prstGeom prst="line">
              <a:avLst/>
            </a:prstGeom>
            <a:noFill/>
            <a:ln w="19050">
              <a:solidFill>
                <a:srgbClr val="EEA41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Rechthoek 52">
              <a:extLst>
                <a:ext uri="{FF2B5EF4-FFF2-40B4-BE49-F238E27FC236}">
                  <a16:creationId xmlns:a16="http://schemas.microsoft.com/office/drawing/2014/main" id="{05AD8F87-9175-4313-BAEE-454AD69BA37E}"/>
                </a:ext>
              </a:extLst>
            </p:cNvPr>
            <p:cNvSpPr/>
            <p:nvPr/>
          </p:nvSpPr>
          <p:spPr>
            <a:xfrm>
              <a:off x="8508462" y="937370"/>
              <a:ext cx="3804040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2000" b="1" dirty="0">
                  <a:solidFill>
                    <a:srgbClr val="EEA41F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Friday </a:t>
              </a:r>
              <a:r>
                <a:rPr lang="en-GB" sz="2000" b="1" dirty="0">
                  <a:solidFill>
                    <a:schemeClr val="accent2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17/01/2020</a:t>
              </a:r>
              <a:endParaRPr lang="en-GB" sz="2000" b="1" dirty="0">
                <a:solidFill>
                  <a:srgbClr val="EEA41F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Final tweaks, conclusions, outputs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Verdana" panose="020B0604030504040204" pitchFamily="34" charset="0"/>
                </a:rPr>
                <a:t>Plan/s for completing </a:t>
              </a:r>
              <a:r>
                <a:rPr lang="en-GB" sz="1600" b="1" dirty="0">
                  <a:solidFill>
                    <a:schemeClr val="accent1"/>
                  </a:solidFill>
                  <a:ea typeface="Verdana" panose="020B0604030504040204" pitchFamily="34" charset="0"/>
                </a:rPr>
                <a:t>publications</a:t>
              </a:r>
            </a:p>
            <a:p>
              <a:pPr marL="3746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accent1"/>
                  </a:solidFill>
                  <a:ea typeface="Verdana" panose="020B0604030504040204" pitchFamily="34" charset="0"/>
                </a:rPr>
                <a:t>Closure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600" dirty="0">
                <a:solidFill>
                  <a:schemeClr val="tx2"/>
                </a:solidFill>
                <a:ea typeface="Verdana" panose="020B0604030504040204" pitchFamily="34" charset="0"/>
              </a:endParaRPr>
            </a:p>
          </p:txBody>
        </p:sp>
      </p:grp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6BF9881A-F34C-4E10-9A17-4A252818369F}"/>
              </a:ext>
            </a:extLst>
          </p:cNvPr>
          <p:cNvSpPr txBox="1">
            <a:spLocks/>
          </p:cNvSpPr>
          <p:nvPr/>
        </p:nvSpPr>
        <p:spPr>
          <a:xfrm>
            <a:off x="6902811" y="6409705"/>
            <a:ext cx="4420408" cy="4707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(EHDEN-OHDSI 2nd Study-a-thon, Barcelona, January 2020)</a:t>
            </a:r>
            <a:endParaRPr lang="en-GB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089753C-8483-A047-A899-737CAD3F9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601" y="170815"/>
            <a:ext cx="140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7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28FA5-FCEA-4E83-80C3-385EB076FCA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3008850"/>
            <a:ext cx="11180936" cy="30353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5400" i="1" dirty="0">
                <a:cs typeface="Calibri"/>
              </a:rPr>
              <a:t>TO BE CONTINUED ...</a:t>
            </a:r>
          </a:p>
        </p:txBody>
      </p:sp>
    </p:spTree>
    <p:extLst>
      <p:ext uri="{BB962C8B-B14F-4D97-AF65-F5344CB8AC3E}">
        <p14:creationId xmlns:p14="http://schemas.microsoft.com/office/powerpoint/2010/main" val="591229465"/>
      </p:ext>
    </p:extLst>
  </p:cSld>
  <p:clrMapOvr>
    <a:masterClrMapping/>
  </p:clrMapOvr>
</p:sld>
</file>

<file path=ppt/theme/theme1.xml><?xml version="1.0" encoding="utf-8"?>
<a:theme xmlns:a="http://schemas.openxmlformats.org/drawingml/2006/main" name="EHDEN">
  <a:themeElements>
    <a:clrScheme name="EHDEN">
      <a:dk1>
        <a:srgbClr val="000000"/>
      </a:dk1>
      <a:lt1>
        <a:srgbClr val="FFFFFF"/>
      </a:lt1>
      <a:dk2>
        <a:srgbClr val="383C45"/>
      </a:dk2>
      <a:lt2>
        <a:srgbClr val="FFFFFF"/>
      </a:lt2>
      <a:accent1>
        <a:srgbClr val="45B0C9"/>
      </a:accent1>
      <a:accent2>
        <a:srgbClr val="EFA528"/>
      </a:accent2>
      <a:accent3>
        <a:srgbClr val="922E75"/>
      </a:accent3>
      <a:accent4>
        <a:srgbClr val="372E77"/>
      </a:accent4>
      <a:accent5>
        <a:srgbClr val="DC3456"/>
      </a:accent5>
      <a:accent6>
        <a:srgbClr val="55C78E"/>
      </a:accent6>
      <a:hlink>
        <a:srgbClr val="1F8CF9"/>
      </a:hlink>
      <a:folHlink>
        <a:srgbClr val="B6769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50FC201-1390-4213-9EB8-FF58A0ABAC4C}" vid="{BC178EDE-B3A8-4295-BC1C-8745FD0F62B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9DC3D3F88FFC4FA00BE90EE49D833B" ma:contentTypeVersion="3" ma:contentTypeDescription="Create a new document." ma:contentTypeScope="" ma:versionID="59f0daa9aea3f5c24f23141a887ad9f5">
  <xsd:schema xmlns:xsd="http://www.w3.org/2001/XMLSchema" xmlns:xs="http://www.w3.org/2001/XMLSchema" xmlns:p="http://schemas.microsoft.com/office/2006/metadata/properties" xmlns:ns2="5DD69DBE-41AE-496F-B1A4-A57B00B7AF45" xmlns:ns3="d6bf531f-3092-4c04-90fe-aeb64c02a9a0" xmlns:ns4="5dd69dbe-41ae-496f-b1a4-a57b00b7af45" targetNamespace="http://schemas.microsoft.com/office/2006/metadata/properties" ma:root="true" ma:fieldsID="ca546bf3e8550c176c1b35ed741f4431" ns2:_="" ns3:_="" ns4:_="">
    <xsd:import namespace="5DD69DBE-41AE-496F-B1A4-A57B00B7AF45"/>
    <xsd:import namespace="d6bf531f-3092-4c04-90fe-aeb64c02a9a0"/>
    <xsd:import namespace="5dd69dbe-41ae-496f-b1a4-a57b00b7af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AutoTags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69DBE-41AE-496F-B1A4-A57B00B7AF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f531f-3092-4c04-90fe-aeb64c02a9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69dbe-41ae-496f-b1a4-a57b00b7af45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1D840F-07FF-4399-AD55-9F39D4A5EAB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7069CC-726B-4E54-830C-F116F5D773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D69DBE-41AE-496F-B1A4-A57B00B7AF45"/>
    <ds:schemaRef ds:uri="d6bf531f-3092-4c04-90fe-aeb64c02a9a0"/>
    <ds:schemaRef ds:uri="5dd69dbe-41ae-496f-b1a4-a57b00b7af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07F570-5385-48DF-BC64-79E4F80437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EHDEN</Template>
  <TotalTime>285</TotalTime>
  <Words>1074</Words>
  <Application>Microsoft Office PowerPoint</Application>
  <PresentationFormat>Widescreen</PresentationFormat>
  <Paragraphs>161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EHDEN</vt:lpstr>
      <vt:lpstr>The 2nd EHDEN-OHDSI Study-A-Thon The true story …</vt:lpstr>
      <vt:lpstr>The villain … Rheumatoid Arthritis (RA)</vt:lpstr>
      <vt:lpstr>RA</vt:lpstr>
      <vt:lpstr>EULAR recommendations for the management of rheumatoid arthritis – 2019 Update Smolen J et al. Ann Rheum Dis 2020 Feb     </vt:lpstr>
      <vt:lpstr>EULAR 2019 RA Guidelines: Methods/methodological approach</vt:lpstr>
      <vt:lpstr>PowerPoint Presentation</vt:lpstr>
      <vt:lpstr>Individual Recommendations 1-4</vt:lpstr>
      <vt:lpstr>STUDY AIMs</vt:lpstr>
      <vt:lpstr>The heroes … a brilliant team!</vt:lpstr>
      <vt:lpstr>… working real hard!</vt:lpstr>
      <vt:lpstr>… working real hard!</vt:lpstr>
      <vt:lpstr>Our weapons: tones of awesome data!</vt:lpstr>
      <vt:lpstr>And even MORE data!</vt:lpstr>
      <vt:lpstr>PREP WORK</vt:lpstr>
      <vt:lpstr>APPROVED (high level) PROTOCOL</vt:lpstr>
      <vt:lpstr>GOOGLE FORM -&gt; Data, Interests, Skills, …</vt:lpstr>
      <vt:lpstr>the beauty of multidisciplinary collaboration</vt:lpstr>
      <vt:lpstr>Three WORKING TEAMS with clear tasks</vt:lpstr>
      <vt:lpstr>TEAMS and TASKS - DUS</vt:lpstr>
      <vt:lpstr>TEAMS and TASKS - PLE</vt:lpstr>
      <vt:lpstr>TEAMS and TASKS - PLP</vt:lpstr>
      <vt:lpstr>The AGENDA WE DID NOT FOLLOW…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Prieto Alhambra</dc:creator>
  <cp:lastModifiedBy>Daniel Prieto Alhambra</cp:lastModifiedBy>
  <cp:revision>69</cp:revision>
  <dcterms:created xsi:type="dcterms:W3CDTF">2019-01-16T09:34:22Z</dcterms:created>
  <dcterms:modified xsi:type="dcterms:W3CDTF">2020-02-10T22:13:16Z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0x0101001B9DC3D3F88FFC4FA00BE90EE49D833B</vt:lpwstr>
  </property>
</Properties>
</file>