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5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425A"/>
    <a:srgbClr val="FCCB10"/>
    <a:srgbClr val="EB6622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9" d="100"/>
          <a:sy n="159" d="100"/>
        </p:scale>
        <p:origin x="33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600" y="2130426"/>
            <a:ext cx="8128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600" y="4038600"/>
            <a:ext cx="8128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3" descr="C:\Users\pryan4\Downloads\want-impact-public-health-help-shape-journey-ahead\OHDSI logo with text - vertical - colored.png">
            <a:extLst>
              <a:ext uri="{FF2B5EF4-FFF2-40B4-BE49-F238E27FC236}">
                <a16:creationId xmlns:a16="http://schemas.microsoft.com/office/drawing/2014/main" id="{E7554C83-E62F-48C0-8308-2B4788DD0E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447800"/>
            <a:ext cx="3451860" cy="41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E51E90-0C4E-473C-AC0E-58AA21A6B7FD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8E27D786-324D-4E22-B525-044E22AFE8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6704EB07-5162-4E35-A2EB-81F553E396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F7E808-9302-4B4C-9AD7-0211CD846277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1A5E6E12-2FC3-42E8-8BB6-3627951F88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FBDDB2-0751-4639-B11D-C8B98E7ACF92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2F1865-3EF1-48A0-9F37-5FB0798E68D5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09A03D4B-1AF1-4F2F-A794-7D4F3F3D12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hdsi.org/web/wiki/doku.php?id=projects:workgroups:est-method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Population-Level Estimation Workgroup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Martijn Schuemie</a:t>
            </a:r>
          </a:p>
          <a:p>
            <a:r>
              <a:rPr lang="en-US" dirty="0"/>
              <a:t>&amp;</a:t>
            </a:r>
          </a:p>
          <a:p>
            <a:r>
              <a:rPr lang="en-US" dirty="0"/>
              <a:t>Marc </a:t>
            </a:r>
            <a:r>
              <a:rPr lang="en-US" dirty="0" err="1"/>
              <a:t>Suchard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0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22CAA-C4C7-42C7-A9F7-F08B1CC45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25B8C-252A-475C-878E-EE880D089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Merged meetings with PLP workgroup. One meeting per hemisphere per month 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Wednesday of the month: East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Thursday of the month: West</a:t>
            </a:r>
          </a:p>
          <a:p>
            <a:pPr lvl="1"/>
            <a:r>
              <a:rPr lang="en-US" dirty="0"/>
              <a:t>For details, see OHDSI Wiki: </a:t>
            </a:r>
            <a:r>
              <a:rPr lang="en-US" dirty="0">
                <a:hlinkClick r:id="rId2"/>
              </a:rPr>
              <a:t>http://www.ohdsi.org/web/wiki/doku.php?id=projects:workgroups:est-methods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2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CAA37-E604-4DEB-8896-A08470E16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Development: </a:t>
            </a:r>
            <a:r>
              <a:rPr lang="en-US" dirty="0" err="1"/>
              <a:t>CohortDiagnostics</a:t>
            </a:r>
            <a:r>
              <a:rPr lang="en-US" dirty="0"/>
              <a:t> package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29E56-AEAE-48F8-B457-5A6011B34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Package with Shiny app for diagnosing cohorts</a:t>
            </a:r>
          </a:p>
          <a:p>
            <a:r>
              <a:rPr lang="en-US" dirty="0"/>
              <a:t>Will be embedded in estimation and prediction study packages</a:t>
            </a:r>
          </a:p>
          <a:p>
            <a:r>
              <a:rPr lang="en-US" dirty="0"/>
              <a:t>Can be used in a network research setting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6DCCE3-7CA4-44A3-9B75-06742D243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581400"/>
            <a:ext cx="6711803" cy="3209993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CF6734-CA39-4E96-9D3E-0431CD5B4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3200400"/>
            <a:ext cx="6379078" cy="303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9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A6F7E-CF13-4CB2-B44C-B554C0E8B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Research: small-counts meta-analysis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AD934-5A43-46BF-BF1B-C7BEABF3A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studies produce estimates per site, combine using meta-analysis.</a:t>
            </a:r>
          </a:p>
          <a:p>
            <a:r>
              <a:rPr lang="en-US" dirty="0"/>
              <a:t>When (outcome) counts are low, the normality assumption in standard meta-analysis doesn’t hold.</a:t>
            </a:r>
          </a:p>
          <a:p>
            <a:r>
              <a:rPr lang="en-US" dirty="0"/>
              <a:t>Simulations show this can lead to large bias, especially when there are many sites (n &gt; 10)</a:t>
            </a:r>
          </a:p>
          <a:p>
            <a:r>
              <a:rPr lang="en-US" dirty="0"/>
              <a:t>We have develop a viable solution for this.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FBB398-B7B2-4BB9-8A0C-7F50572A5B4B}"/>
              </a:ext>
            </a:extLst>
          </p:cNvPr>
          <p:cNvSpPr txBox="1"/>
          <p:nvPr/>
        </p:nvSpPr>
        <p:spPr>
          <a:xfrm>
            <a:off x="9601200" y="6001475"/>
            <a:ext cx="2408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0425A"/>
                </a:solidFill>
              </a:rPr>
              <a:t>Lead: Martijn Schuemie</a:t>
            </a:r>
          </a:p>
        </p:txBody>
      </p:sp>
    </p:spTree>
    <p:extLst>
      <p:ext uri="{BB962C8B-B14F-4D97-AF65-F5344CB8AC3E}">
        <p14:creationId xmlns:p14="http://schemas.microsoft.com/office/powerpoint/2010/main" val="112450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7A65E-AA3B-4D53-9742-7196D4F42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Research: Balance on unmeasured confounders?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A2A37-7C48-4FCE-AEB5-868F08FCE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Large-scale propensity models include &gt; 10,000 covariates.</a:t>
            </a:r>
          </a:p>
          <a:p>
            <a:r>
              <a:rPr lang="en-US" dirty="0"/>
              <a:t>Anecdotal evidence suggests balancing on this many covariates leads to balance on unmeasured covariates.</a:t>
            </a:r>
          </a:p>
          <a:p>
            <a:r>
              <a:rPr lang="en-US" dirty="0"/>
              <a:t>Performing systematic evaluation, by removing (whole sets of) covariates, and see if balance on the held-out covariates.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4EF2F6-275C-433D-841A-4DFDDC20F0F6}"/>
              </a:ext>
            </a:extLst>
          </p:cNvPr>
          <p:cNvSpPr txBox="1"/>
          <p:nvPr/>
        </p:nvSpPr>
        <p:spPr>
          <a:xfrm>
            <a:off x="9601200" y="6001475"/>
            <a:ext cx="1616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0425A"/>
                </a:solidFill>
              </a:rPr>
              <a:t>Lead: Ray Chen</a:t>
            </a:r>
          </a:p>
        </p:txBody>
      </p:sp>
    </p:spTree>
    <p:extLst>
      <p:ext uri="{BB962C8B-B14F-4D97-AF65-F5344CB8AC3E}">
        <p14:creationId xmlns:p14="http://schemas.microsoft.com/office/powerpoint/2010/main" val="67904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A3-2477-4E1B-9806-DA9FFCE6E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Research: other ML algorithms for propensity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00B35-4CC8-4BF1-B9F5-44604EB32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currently use large-scale regularized logistic regression (LASSO) to fit our propensity models.</a:t>
            </a:r>
          </a:p>
          <a:p>
            <a:r>
              <a:rPr lang="en-US" dirty="0"/>
              <a:t>Evaluating other machine-learning (ML) algorithms </a:t>
            </a:r>
          </a:p>
          <a:p>
            <a:r>
              <a:rPr lang="en-US" dirty="0"/>
              <a:t>Evaluating on simulated data, will move to real data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FD2CA2-EC7D-407B-98D6-58990EF5CC49}"/>
              </a:ext>
            </a:extLst>
          </p:cNvPr>
          <p:cNvSpPr txBox="1"/>
          <p:nvPr/>
        </p:nvSpPr>
        <p:spPr>
          <a:xfrm>
            <a:off x="9601200" y="6001475"/>
            <a:ext cx="2549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0425A"/>
                </a:solidFill>
              </a:rPr>
              <a:t>Lead: Yuchen Guo (Mimi)</a:t>
            </a:r>
          </a:p>
        </p:txBody>
      </p:sp>
    </p:spTree>
    <p:extLst>
      <p:ext uri="{BB962C8B-B14F-4D97-AF65-F5344CB8AC3E}">
        <p14:creationId xmlns:p14="http://schemas.microsoft.com/office/powerpoint/2010/main" val="169608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262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Population-Level Estimation Workgroup</vt:lpstr>
      <vt:lpstr>Meetings</vt:lpstr>
      <vt:lpstr>Development: CohortDiagnostics package</vt:lpstr>
      <vt:lpstr>Research: small-counts meta-analysis</vt:lpstr>
      <vt:lpstr>Research: Balance on unmeasured confounders?</vt:lpstr>
      <vt:lpstr>Research: other ML algorithms for propensity models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Schuemie, Martijn [JRDNL]</cp:lastModifiedBy>
  <cp:revision>24</cp:revision>
  <dcterms:created xsi:type="dcterms:W3CDTF">2013-12-30T14:14:20Z</dcterms:created>
  <dcterms:modified xsi:type="dcterms:W3CDTF">2020-03-10T13:29:51Z</dcterms:modified>
</cp:coreProperties>
</file>