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A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12b17ad73_0_1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712b17ad73_0_10:notes"/>
          <p:cNvSpPr/>
          <p:nvPr>
            <p:ph idx="2" type="sldImg"/>
          </p:nvPr>
        </p:nvSpPr>
        <p:spPr>
          <a:xfrm>
            <a:off x="3028950" y="857250"/>
            <a:ext cx="30861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12b17ad73_0_75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/>
              <a:t>Most of respondents are from academia, have access to data, some of them in OMOP-CDM,  however not latam data and th esupport for a study-a-thon and ETL support cases are among the strongest desired activities. </a:t>
            </a:r>
            <a:endParaRPr/>
          </a:p>
        </p:txBody>
      </p:sp>
      <p:sp>
        <p:nvSpPr>
          <p:cNvPr id="82" name="Google Shape;82;g712b17ad73_0_75:notes"/>
          <p:cNvSpPr/>
          <p:nvPr>
            <p:ph idx="2" type="sldImg"/>
          </p:nvPr>
        </p:nvSpPr>
        <p:spPr>
          <a:xfrm>
            <a:off x="3028950" y="857250"/>
            <a:ext cx="30861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e862ceb88_4_21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7e862ceb88_4_21:notes"/>
          <p:cNvSpPr/>
          <p:nvPr>
            <p:ph idx="2" type="sldImg"/>
          </p:nvPr>
        </p:nvSpPr>
        <p:spPr>
          <a:xfrm>
            <a:off x="3028950" y="857250"/>
            <a:ext cx="30861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e9f6adef2_1_0:notes"/>
          <p:cNvSpPr txBox="1"/>
          <p:nvPr>
            <p:ph idx="1" type="body"/>
          </p:nvPr>
        </p:nvSpPr>
        <p:spPr>
          <a:xfrm>
            <a:off x="914400" y="3300413"/>
            <a:ext cx="7315200" cy="27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7e9f6adef2_1_0:notes"/>
          <p:cNvSpPr/>
          <p:nvPr>
            <p:ph idx="2" type="sldImg"/>
          </p:nvPr>
        </p:nvSpPr>
        <p:spPr>
          <a:xfrm>
            <a:off x="3028950" y="857250"/>
            <a:ext cx="30861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0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2362200" y="2130425"/>
            <a:ext cx="6096000" cy="17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  <a:defRPr b="0" i="0" sz="4000" u="none" cap="none" strike="noStrik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2362200" y="4038600"/>
            <a:ext cx="6096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153153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1531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C:\Users\pryan4\Downloads\want-impact-public-health-help-shape-journey-ahead\OHDSI logo with text - vertical - colored.png" id="18" name="Google Shape;18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28600" y="1875375"/>
            <a:ext cx="2682900" cy="32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544214" y="-7376"/>
            <a:ext cx="8055571" cy="1303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527048" y="1898650"/>
            <a:ext cx="8172450" cy="4279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ctrTitle"/>
          </p:nvPr>
        </p:nvSpPr>
        <p:spPr>
          <a:xfrm>
            <a:off x="599274" y="132081"/>
            <a:ext cx="7945451" cy="871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>
  <p:cSld name="Two Conte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544214" y="-7376"/>
            <a:ext cx="8055571" cy="1303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2" type="body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544214" y="-7376"/>
            <a:ext cx="8055571" cy="1303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544214" y="-7376"/>
            <a:ext cx="8055571" cy="1303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27048" y="1898650"/>
            <a:ext cx="8172450" cy="4279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hyperlink" Target="https://docs.google.com/forms/d/1Ho_0jpvNvpNpy6w4vbNnQfTfdWjBbnt_Obz-jKaHZSE/edit?usp=drive_web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3.png"/><Relationship Id="rId6" Type="http://schemas.openxmlformats.org/officeDocument/2006/relationships/image" Target="../media/image11.jp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ohdsi.org/web/wiki/doku.php?id=projects:workgroups:latin_ohds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type="ctrTitle"/>
          </p:nvPr>
        </p:nvSpPr>
        <p:spPr>
          <a:xfrm>
            <a:off x="2362200" y="252501"/>
            <a:ext cx="6172500" cy="59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lang="es-AR"/>
              <a:t>OHDSI Latin America Working Group</a:t>
            </a:r>
            <a:br>
              <a:rPr lang="es-AR"/>
            </a:br>
            <a:br>
              <a:rPr lang="es-AR"/>
            </a:br>
            <a:r>
              <a:rPr lang="es-AR"/>
              <a:t>Tuesday, March 10 2020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lang="es-AR" sz="3000"/>
              <a:t>Leadership</a:t>
            </a:r>
            <a:r>
              <a:rPr lang="es-AR"/>
              <a:t>: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lang="es-AR" sz="3000"/>
              <a:t>Gerardo Machnicki, </a:t>
            </a:r>
            <a:endParaRPr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b="1" lang="es-AR" sz="3000"/>
              <a:t>Jose Posada</a:t>
            </a:r>
            <a:r>
              <a:rPr lang="es-AR" sz="3000"/>
              <a:t>,</a:t>
            </a:r>
            <a:endParaRPr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lang="es-AR" sz="3000"/>
              <a:t>Juan Banda,</a:t>
            </a:r>
            <a:endParaRPr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lang="es-AR" sz="3000"/>
              <a:t>Kristin Kostka</a:t>
            </a:r>
            <a:endParaRPr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1311677" y="278869"/>
            <a:ext cx="7772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3000">
            <a:noAutofit/>
          </a:bodyPr>
          <a:lstStyle/>
          <a:p>
            <a:pPr indent="-664845" lvl="0" marL="676910" marR="5080" rtl="0" algn="l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/>
              <a:t>OHDSI needs help reaching Latin America</a:t>
            </a:r>
            <a:endParaRPr sz="3600">
              <a:latin typeface="SimSun"/>
              <a:ea typeface="SimSun"/>
              <a:cs typeface="SimSun"/>
              <a:sym typeface="SimSun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0" y="0"/>
            <a:ext cx="1250400" cy="1219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" name="Google Shape;69;p9"/>
          <p:cNvGrpSpPr/>
          <p:nvPr/>
        </p:nvGrpSpPr>
        <p:grpSpPr>
          <a:xfrm>
            <a:off x="381016" y="1447802"/>
            <a:ext cx="8155777" cy="4380986"/>
            <a:chOff x="1963688" y="1275649"/>
            <a:chExt cx="9326217" cy="4216947"/>
          </a:xfrm>
        </p:grpSpPr>
        <p:pic>
          <p:nvPicPr>
            <p:cNvPr id="70" name="Google Shape;70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63688" y="1275649"/>
              <a:ext cx="9326217" cy="42169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418587" y="1995338"/>
              <a:ext cx="482220" cy="7723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9"/>
            <p:cNvSpPr txBox="1"/>
            <p:nvPr/>
          </p:nvSpPr>
          <p:spPr>
            <a:xfrm>
              <a:off x="4513828" y="2259842"/>
              <a:ext cx="31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3" name="Google Shape;73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623523" y="1700266"/>
              <a:ext cx="482220" cy="7723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9"/>
            <p:cNvSpPr txBox="1"/>
            <p:nvPr/>
          </p:nvSpPr>
          <p:spPr>
            <a:xfrm>
              <a:off x="6718764" y="1964770"/>
              <a:ext cx="31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5" name="Google Shape;75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405634" y="2212229"/>
              <a:ext cx="482220" cy="7723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9"/>
            <p:cNvSpPr txBox="1"/>
            <p:nvPr/>
          </p:nvSpPr>
          <p:spPr>
            <a:xfrm>
              <a:off x="9500874" y="2476734"/>
              <a:ext cx="31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" name="Google Shape;77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812069" y="2217073"/>
              <a:ext cx="482220" cy="7723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9"/>
            <p:cNvSpPr txBox="1"/>
            <p:nvPr/>
          </p:nvSpPr>
          <p:spPr>
            <a:xfrm>
              <a:off x="9907310" y="2481578"/>
              <a:ext cx="311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AR" sz="12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9"/>
          <p:cNvSpPr/>
          <p:nvPr/>
        </p:nvSpPr>
        <p:spPr>
          <a:xfrm>
            <a:off x="1752600" y="3581400"/>
            <a:ext cx="2057400" cy="2247300"/>
          </a:xfrm>
          <a:prstGeom prst="rect">
            <a:avLst/>
          </a:pr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1311677" y="278869"/>
            <a:ext cx="7772400" cy="11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3000">
            <a:noAutofit/>
          </a:bodyPr>
          <a:lstStyle/>
          <a:p>
            <a:pPr indent="-664845" lvl="0" marL="676910" marR="5080" rtl="0" algn="l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/>
              <a:t>OHDSI Latin America – Desideratum for collaboration and Wiki</a:t>
            </a:r>
            <a:endParaRPr sz="3600">
              <a:latin typeface="SimSun"/>
              <a:ea typeface="SimSun"/>
              <a:cs typeface="SimSun"/>
              <a:sym typeface="SimSun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0" y="0"/>
            <a:ext cx="1250400" cy="1219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2300" y="2009923"/>
            <a:ext cx="3526449" cy="348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"/>
          <p:cNvPicPr preferRelativeResize="0"/>
          <p:nvPr/>
        </p:nvPicPr>
        <p:blipFill rotWithShape="1">
          <a:blip r:embed="rId5">
            <a:alphaModFix/>
          </a:blip>
          <a:srcRect b="-2837" l="39182" r="3898" t="27964"/>
          <a:stretch/>
        </p:blipFill>
        <p:spPr>
          <a:xfrm>
            <a:off x="4593176" y="2009925"/>
            <a:ext cx="3965698" cy="370894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"/>
          <p:cNvSpPr txBox="1"/>
          <p:nvPr/>
        </p:nvSpPr>
        <p:spPr>
          <a:xfrm>
            <a:off x="106950" y="5718875"/>
            <a:ext cx="9144000" cy="28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/>
              <a:t>Join our WG Membership List and Tell Us About Yourself: </a:t>
            </a:r>
            <a:r>
              <a:rPr lang="es-AR" u="sng">
                <a:solidFill>
                  <a:schemeClr val="hlink"/>
                </a:solidFill>
                <a:hlinkClick r:id="rId6"/>
              </a:rPr>
              <a:t>https://docs.google.com/forms/d/1Ho_0jpvNvpNpy6w4vbNnQfTfdWjBbnt_Obz-jKaHZSE/edit?usp=drive_web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/>
          <p:nvPr/>
        </p:nvSpPr>
        <p:spPr>
          <a:xfrm>
            <a:off x="566850" y="3101450"/>
            <a:ext cx="3141600" cy="22995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874" y="475575"/>
            <a:ext cx="4559800" cy="59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1"/>
          <p:cNvSpPr txBox="1"/>
          <p:nvPr>
            <p:ph idx="1" type="body"/>
          </p:nvPr>
        </p:nvSpPr>
        <p:spPr>
          <a:xfrm>
            <a:off x="457200" y="1577340"/>
            <a:ext cx="3977700" cy="452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065" marR="5080" rtl="0" algn="ctr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s-AR" sz="3600">
                <a:solidFill>
                  <a:srgbClr val="20425A"/>
                </a:solidFill>
              </a:rPr>
              <a:t>EU Abstract Submission</a:t>
            </a:r>
            <a:endParaRPr b="1"/>
          </a:p>
        </p:txBody>
      </p:sp>
      <p:pic>
        <p:nvPicPr>
          <p:cNvPr id="96" name="Google Shape;9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175" y="5518848"/>
            <a:ext cx="863575" cy="8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1"/>
          <p:cNvSpPr txBox="1"/>
          <p:nvPr/>
        </p:nvSpPr>
        <p:spPr>
          <a:xfrm>
            <a:off x="800850" y="3305975"/>
            <a:ext cx="2673600" cy="13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AR" sz="1800">
                <a:latin typeface="Calibri"/>
                <a:ea typeface="Calibri"/>
                <a:cs typeface="Calibri"/>
                <a:sym typeface="Calibri"/>
              </a:rPr>
              <a:t>As of March 6: </a:t>
            </a:r>
            <a:br>
              <a:rPr b="1" i="1" lang="es-AR" sz="1800">
                <a:latin typeface="Calibri"/>
                <a:ea typeface="Calibri"/>
                <a:cs typeface="Calibri"/>
                <a:sym typeface="Calibri"/>
              </a:rPr>
            </a:br>
            <a:r>
              <a:rPr i="1" lang="es-AR" sz="1800">
                <a:latin typeface="Calibri"/>
                <a:ea typeface="Calibri"/>
                <a:cs typeface="Calibri"/>
                <a:sym typeface="Calibri"/>
              </a:rPr>
              <a:t>Due to conference cancellation, we will pursue digital dissemination of our poster content.</a:t>
            </a:r>
            <a:endParaRPr i="1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 txBox="1"/>
          <p:nvPr>
            <p:ph type="title"/>
          </p:nvPr>
        </p:nvSpPr>
        <p:spPr>
          <a:xfrm>
            <a:off x="1311677" y="278869"/>
            <a:ext cx="7772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30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>
                <a:solidFill>
                  <a:srgbClr val="29546D"/>
                </a:solidFill>
              </a:rPr>
              <a:t>Goal: </a:t>
            </a:r>
            <a:r>
              <a:rPr lang="es-AR">
                <a:solidFill>
                  <a:srgbClr val="29546D"/>
                </a:solidFill>
              </a:rPr>
              <a:t>Prioritize Localization Efforts </a:t>
            </a:r>
            <a:endParaRPr>
              <a:solidFill>
                <a:srgbClr val="29546D"/>
              </a:solidFill>
            </a:endParaRPr>
          </a:p>
          <a:p>
            <a:pPr indent="-664845" lvl="0" marL="676910" marR="5080" rtl="0" algn="l">
              <a:lnSpc>
                <a:spcPct val="119444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103" name="Google Shape;103;p12"/>
          <p:cNvSpPr/>
          <p:nvPr/>
        </p:nvSpPr>
        <p:spPr>
          <a:xfrm>
            <a:off x="0" y="0"/>
            <a:ext cx="1250400" cy="1219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2"/>
          <p:cNvPicPr preferRelativeResize="0"/>
          <p:nvPr/>
        </p:nvPicPr>
        <p:blipFill rotWithShape="1">
          <a:blip r:embed="rId4">
            <a:alphaModFix/>
          </a:blip>
          <a:srcRect b="22366" l="0" r="37737" t="0"/>
          <a:stretch/>
        </p:blipFill>
        <p:spPr>
          <a:xfrm>
            <a:off x="152400" y="1371600"/>
            <a:ext cx="3665451" cy="226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ver image" id="105" name="Google Shape;10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76775" y="1095731"/>
            <a:ext cx="1817792" cy="29084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ehden.eu/wp-content/uploads/2019/06/Webinar3.jpg" id="106" name="Google Shape;10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90385" y="4760100"/>
            <a:ext cx="2190041" cy="15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80425" y="4797531"/>
            <a:ext cx="1589724" cy="145094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2939150" y="4070350"/>
            <a:ext cx="2787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3000">
                <a:latin typeface="Calibri"/>
                <a:ea typeface="Calibri"/>
                <a:cs typeface="Calibri"/>
                <a:sym typeface="Calibri"/>
              </a:rPr>
              <a:t>F2F in LATAM*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2"/>
          <p:cNvSpPr txBox="1"/>
          <p:nvPr/>
        </p:nvSpPr>
        <p:spPr>
          <a:xfrm>
            <a:off x="414100" y="2929050"/>
            <a:ext cx="31110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Epicamente OHDSI .. 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6789034" y="2808847"/>
            <a:ext cx="1593300" cy="83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El libro de OHDSI</a:t>
            </a:r>
            <a:endParaRPr/>
          </a:p>
        </p:txBody>
      </p:sp>
      <p:sp>
        <p:nvSpPr>
          <p:cNvPr id="111" name="Google Shape;111;p12"/>
          <p:cNvSpPr txBox="1"/>
          <p:nvPr/>
        </p:nvSpPr>
        <p:spPr>
          <a:xfrm>
            <a:off x="5629000" y="6122700"/>
            <a:ext cx="3354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AR" sz="900">
                <a:latin typeface="Calibri"/>
                <a:ea typeface="Calibri"/>
                <a:cs typeface="Calibri"/>
                <a:sym typeface="Calibri"/>
              </a:rPr>
              <a:t>*May be adjusted to virtual meeting due to COVID-19 concerns.</a:t>
            </a:r>
            <a:endParaRPr i="1" sz="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/>
          <p:nvPr>
            <p:ph type="ctrTitle"/>
          </p:nvPr>
        </p:nvSpPr>
        <p:spPr>
          <a:xfrm>
            <a:off x="2362200" y="2130425"/>
            <a:ext cx="6096000" cy="17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SzPts val="4000"/>
              <a:buFont typeface="Calibri"/>
              <a:buNone/>
            </a:pPr>
            <a:r>
              <a:rPr lang="es-AR"/>
              <a:t>Join the Journey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2971800" y="3505200"/>
            <a:ext cx="48006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https://www.ohdsi.org/web/wiki/doku.php?id=projects:workgroups:latin_ohdsi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