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78" r:id="rId4"/>
  </p:sldMasterIdLst>
  <p:notesMasterIdLst>
    <p:notesMasterId r:id="rId30"/>
  </p:notesMasterIdLst>
  <p:sldIdLst>
    <p:sldId id="256" r:id="rId5"/>
    <p:sldId id="261" r:id="rId6"/>
    <p:sldId id="262" r:id="rId7"/>
    <p:sldId id="263" r:id="rId8"/>
    <p:sldId id="258" r:id="rId9"/>
    <p:sldId id="260" r:id="rId10"/>
    <p:sldId id="960" r:id="rId11"/>
    <p:sldId id="954" r:id="rId12"/>
    <p:sldId id="259" r:id="rId13"/>
    <p:sldId id="952" r:id="rId14"/>
    <p:sldId id="958" r:id="rId15"/>
    <p:sldId id="959" r:id="rId16"/>
    <p:sldId id="264" r:id="rId17"/>
    <p:sldId id="962" r:id="rId18"/>
    <p:sldId id="961" r:id="rId19"/>
    <p:sldId id="953" r:id="rId20"/>
    <p:sldId id="956" r:id="rId21"/>
    <p:sldId id="721" r:id="rId22"/>
    <p:sldId id="416" r:id="rId23"/>
    <p:sldId id="421" r:id="rId24"/>
    <p:sldId id="414" r:id="rId25"/>
    <p:sldId id="420" r:id="rId26"/>
    <p:sldId id="702" r:id="rId27"/>
    <p:sldId id="955" r:id="rId28"/>
    <p:sldId id="95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1"/>
    <p:restoredTop sz="94677"/>
  </p:normalViewPr>
  <p:slideViewPr>
    <p:cSldViewPr snapToGrid="0" snapToObjects="1">
      <p:cViewPr varScale="1">
        <p:scale>
          <a:sx n="201" d="100"/>
          <a:sy n="201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03F38-71A0-694C-860A-55E40DF56E73}" type="datetimeFigureOut">
              <a:rPr lang="en-US" smtClean="0"/>
              <a:t>4/7/20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CF132-0E85-5643-844A-AC3403BC4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93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CF132-0E85-5643-844A-AC3403BC41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CF132-0E85-5643-844A-AC3403BC41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AB7B7-5A78-D049-BA30-F10F4A76E1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80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A16CB-AEBE-4616-A0C2-923B64A825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917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A16CB-AEBE-4616-A0C2-923B64A825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44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B5FE-8DF7-B245-9DE3-04972A8A8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526B5-CDD1-C842-9009-2AA756932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EFA0-5DD2-C94A-8B0B-EACC83BD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222EE-2E21-3E4E-976A-D48F9467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F0BF0-F744-D44F-9C81-4CBFBEB3E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1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CBE96-EF7A-FC44-A925-51B2EA16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83B7B-F444-1241-93B2-2E7783128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BC3DC-776B-8142-8AB3-AE88C00DE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B27D9-C4E6-7C4F-8CD6-5D77F4E77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83900-A3C0-F648-BB2C-B46A30B8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7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1F5BB-4736-2B4F-B12E-D8DC4F893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01FA1-B157-9C4F-BDCB-AD5439CC1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26AA8-77E6-F949-B38A-AA42ACBD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BB60B-71E0-3543-96B3-36DD183F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0E35E-EB79-564D-83C7-408ABD41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C32E-47C4-2D40-BED0-B0887659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D2C13-2D9F-A44B-970B-F5C69B3E6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97E2D-1DD1-B340-9B7A-B95AA6593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160DD-1C5A-C74D-94CA-DF82DFE9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BC35C-2527-254C-B130-F6EE8323B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6DCC3-C1BE-0E48-91C5-F6FDD2B9B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1C86-7D9B-514A-9D0D-DDA9C237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B1F4B-B729-464B-9D75-F275C2CC3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1BAA41-4A39-B84D-9D7E-309DBEB3E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C0F0D-D811-CD4B-AF5A-FCC6C97CB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1E5BED-BBB8-A74F-8B70-8DDE7B0B0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3BBD4C-6124-C54A-B234-BD16AA31F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4E226F-06DA-6C42-B06A-8868922CD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5F974-3238-5147-928A-2C7EB38F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60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F9A3B-278A-0A40-9B29-B053173A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609E34-7A44-F44F-AC3E-7F95AC89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EC564-69AA-2349-9759-C60F9AC4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9E2E88-45BB-CA45-A081-F503D34F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3C61E4-3113-1746-92CC-6248ED60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27069-B804-DA46-A2A9-C47D2892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4EDA5-15F3-F946-BB18-A8229F54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3C1BC-2A7D-644C-A69C-30C47FEF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3D15A-2BBD-AB45-AB5C-BB9547CC0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38265-3007-4844-B7E8-937B13899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CEA42-D01D-0B42-9178-775891899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01F22-8F93-BD40-81FF-4C9E0103F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3B603-8CD0-6D43-AF1F-E4526F79A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59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825FF-57E6-4F43-A7FC-12F0D811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FE5FFA-CBE7-0043-B743-CFE596B15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A1028-1B1E-1644-9049-3CA84AAA1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22E66-7477-2541-90A4-7FED1D38A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EAFA2-6895-5946-AC15-7B171270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060C5-D66F-3B4E-9DE9-401CEA430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5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49F3F-1C85-0742-869F-03B01DD28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4F139-6A82-CB42-8E1C-5D52DEE60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72940-813B-B743-9795-3B9AA686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AA37C-B348-F84C-824F-1023E8B06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40821-2441-354D-8BE6-8423D538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3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4E68E7-EA0A-4F46-9D5A-E3D32766A2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17FFDE-4E71-1F41-816B-CA0D05FA0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DC244-43A0-2A47-B8CA-24147756C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A4D18-9914-8041-80DD-82AE2D37A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F699D-0257-FA49-9456-3A025C90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0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84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85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2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28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170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03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45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88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7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51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/>
        </p:nvSpPr>
        <p:spPr>
          <a:xfrm>
            <a:off x="0" y="6485256"/>
            <a:ext cx="12192000" cy="45719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58791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485256"/>
            <a:ext cx="12192000" cy="45719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896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/>
        </p:nvSpPr>
        <p:spPr>
          <a:xfrm>
            <a:off x="0" y="6485256"/>
            <a:ext cx="12192000" cy="45719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8942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/>
        </p:nvSpPr>
        <p:spPr>
          <a:xfrm>
            <a:off x="0" y="6485256"/>
            <a:ext cx="12192000" cy="45719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53101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/>
        </p:nvSpPr>
        <p:spPr>
          <a:xfrm>
            <a:off x="0" y="6485256"/>
            <a:ext cx="12192000" cy="45719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2246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8813-331B-024C-A347-0685BF6075F6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989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8EE6-1C67-4F48-AF73-DD3AE0C945A6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20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BAB-9376-A44D-85ED-25006044DAA7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3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B38BE-087E-9C49-A805-13BC7BE870DA}" type="datetime1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38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5985-6447-254C-8AF2-E13870150102}" type="datetime1">
              <a:rPr lang="en-US" smtClean="0"/>
              <a:t>4/7/20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80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57DF-0F37-9A4D-965C-BC6C761812CF}" type="datetime1">
              <a:rPr lang="en-US" smtClean="0"/>
              <a:t>4/7/20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49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DBA62-5656-AF4E-87DC-CA0AA3DD0CFD}" type="datetime1">
              <a:rPr lang="en-US" smtClean="0"/>
              <a:t>4/7/20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741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5C28-FBC4-4445-9B96-5C3A02405EEC}" type="datetime1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731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8D29-1533-8248-AF9C-B850FDA47EEF}" type="datetime1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563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7B25C-682F-F544-8659-BD47ACA5B925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556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E1F49-1F03-E64D-8FA7-C53514F1AA2B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4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00B29F-5333-2B46-94BD-66066F5E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D8FC8-DAC4-F949-BFC7-FFAF490F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5CF99-0F38-5646-B6B3-4935C28D8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3B34A-0FF6-6C40-B81A-515010896034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C9C4D-594B-C348-A84E-90C2FBF76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8E96B-21DB-4D4B-8D3F-D33F530BF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27536-E47C-F54C-A3F6-88F4296C7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9C9B6-7669-F647-AA41-4DECE09145A6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967F2-E28F-CA4B-A617-812050811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8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6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48646-5AD4-4648-BB1D-7C3536CD1C3F}" type="datetime1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5DF97-FD79-D646-8674-720EC984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7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hyperlink" Target="https://www.symplur.com/healthcare-hashtags/ccc19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hemonc.org/wiki/Ontology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bi.2019.103239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2ECA52C-8967-8D45-B2A8-52D164665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81" y="319173"/>
            <a:ext cx="10950037" cy="426518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D55984D-BE3B-2B45-AF31-FCAADF6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165576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Jeremy Warner MD, MS, FAMIA, FASCO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OHDSI Collaborator Meeting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April 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2020</a:t>
            </a:r>
          </a:p>
        </p:txBody>
      </p:sp>
    </p:spTree>
    <p:extLst>
      <p:ext uri="{BB962C8B-B14F-4D97-AF65-F5344CB8AC3E}">
        <p14:creationId xmlns:p14="http://schemas.microsoft.com/office/powerpoint/2010/main" val="147635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DD592-0C18-984F-8718-B4D3CBAF9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Origins</a:t>
            </a:r>
          </a:p>
        </p:txBody>
      </p:sp>
      <p:pic>
        <p:nvPicPr>
          <p:cNvPr id="5" name="Picture 4" descr="A picture containing computer&#10;&#10;Description automatically generated">
            <a:extLst>
              <a:ext uri="{FF2B5EF4-FFF2-40B4-BE49-F238E27FC236}">
                <a16:creationId xmlns:a16="http://schemas.microsoft.com/office/drawing/2014/main" id="{E50C937A-F3C4-664A-BEDA-BE5F4C00E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105" y="2263993"/>
            <a:ext cx="414940" cy="414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ECBD58-CB2B-D14C-9AE5-176B9006C85C}"/>
              </a:ext>
            </a:extLst>
          </p:cNvPr>
          <p:cNvSpPr txBox="1"/>
          <p:nvPr/>
        </p:nvSpPr>
        <p:spPr>
          <a:xfrm>
            <a:off x="748560" y="2678933"/>
            <a:ext cx="1980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#covid19nCancer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~3/16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964FA9-B685-4F49-9869-A55E3C3A87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9307" y="1674793"/>
            <a:ext cx="6682693" cy="35084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2497B2-2180-0444-9732-894D6F960924}"/>
              </a:ext>
            </a:extLst>
          </p:cNvPr>
          <p:cNvSpPr txBox="1"/>
          <p:nvPr/>
        </p:nvSpPr>
        <p:spPr>
          <a:xfrm>
            <a:off x="7822935" y="5183207"/>
            <a:ext cx="2871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#CCC19</a:t>
            </a: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Symplur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@COVID19nCCC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&gt;300 followers as of today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F24FDA9B-AB66-6845-9D8C-B58128FBBF03}"/>
              </a:ext>
            </a:extLst>
          </p:cNvPr>
          <p:cNvSpPr/>
          <p:nvPr/>
        </p:nvSpPr>
        <p:spPr>
          <a:xfrm>
            <a:off x="3389750" y="3002099"/>
            <a:ext cx="1008993" cy="853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35D0F-189C-B042-9A22-6EA9D4CE5A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934" y="3414984"/>
            <a:ext cx="1419829" cy="14198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85FA65-E6E9-5E46-AC27-93F2B33ADF44}"/>
              </a:ext>
            </a:extLst>
          </p:cNvPr>
          <p:cNvSpPr txBox="1"/>
          <p:nvPr/>
        </p:nvSpPr>
        <p:spPr>
          <a:xfrm>
            <a:off x="913733" y="4834813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Aakash Desai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3072AC9-FCAF-C344-B9DB-99D5BF7207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783" y="65143"/>
            <a:ext cx="1003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2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DE01FBC-D1FA-3344-B1E2-539B678986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8F836825-48CB-B947-8689-EA95B1DE202B}"/>
              </a:ext>
            </a:extLst>
          </p:cNvPr>
          <p:cNvSpPr/>
          <p:nvPr/>
        </p:nvSpPr>
        <p:spPr>
          <a:xfrm>
            <a:off x="8713076" y="3016469"/>
            <a:ext cx="557048" cy="72521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9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8AEED5-3DB2-074C-8663-7966A5066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2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DB213B52-AE8F-6649-BA00-A1E5F70FD0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638" y="0"/>
            <a:ext cx="949872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7807CC-31FB-1545-9964-2FD53762BBE8}"/>
              </a:ext>
            </a:extLst>
          </p:cNvPr>
          <p:cNvSpPr txBox="1"/>
          <p:nvPr/>
        </p:nvSpPr>
        <p:spPr>
          <a:xfrm>
            <a:off x="1555532" y="8677"/>
            <a:ext cx="9132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Participating Institutions, March 17</a:t>
            </a:r>
            <a:r>
              <a:rPr lang="en-US" sz="3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(N=14) 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6AA317-0881-7E4D-93C3-1C93443331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577" y="2850931"/>
            <a:ext cx="501650" cy="438150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AEA7788-6B97-3541-89C1-F3BA411190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817" y="3080516"/>
            <a:ext cx="501650" cy="43815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ADD8445-3115-1542-A00A-FD4B936B7F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9801" y="1868214"/>
            <a:ext cx="501650" cy="43815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3DDD3D7-F89A-E74C-959C-C3DF785AAA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904" y="1672787"/>
            <a:ext cx="501650" cy="43815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B1FF0F8-F4BE-684C-8341-8CF772A0C2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752" y="1350251"/>
            <a:ext cx="501650" cy="43815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0499024-176D-1647-9E1A-B5998D587C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2744" y="2143453"/>
            <a:ext cx="501650" cy="43815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25DAEA4-42C5-0641-84BE-E8629A59E9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752" y="1941785"/>
            <a:ext cx="501650" cy="43815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5BABA1F-36D5-D34E-97E7-3D45B9A30E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502" y="2476500"/>
            <a:ext cx="501650" cy="438150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21A4BC36-0176-7D47-9C51-5AF139B90E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222" y="3389583"/>
            <a:ext cx="501650" cy="43815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F171BD-5D21-2B46-9F1E-5C828EB262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067" y="4884684"/>
            <a:ext cx="501650" cy="438150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4B3A646-1CCC-F347-A800-47F44D16BF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743" y="1765246"/>
            <a:ext cx="501650" cy="43815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3AE3FC0-ACCE-4240-96D7-01CEAA2EAA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5332" y="2956033"/>
            <a:ext cx="501650" cy="43815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A8974F6-81FB-6B4B-B44B-9737B38329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4047" y="575250"/>
            <a:ext cx="501650" cy="438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1B7849-066F-3345-A632-FBC0A7F33265}"/>
              </a:ext>
            </a:extLst>
          </p:cNvPr>
          <p:cNvSpPr txBox="1"/>
          <p:nvPr/>
        </p:nvSpPr>
        <p:spPr>
          <a:xfrm>
            <a:off x="10095796" y="1737973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8E17709E-210F-BF47-95E9-CD9C973B93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783" y="65143"/>
            <a:ext cx="1003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95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DB213B52-AE8F-6649-BA00-A1E5F70FD0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4292" y="524939"/>
            <a:ext cx="9132176" cy="62484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6AA317-0881-7E4D-93C3-1C93443331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577" y="3020270"/>
            <a:ext cx="501650" cy="43815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ADD8445-3115-1542-A00A-FD4B936B7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9801" y="2037553"/>
            <a:ext cx="501650" cy="43815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3DDD3D7-F89A-E74C-959C-C3DF785AAA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904" y="1842126"/>
            <a:ext cx="501650" cy="43815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B1FF0F8-F4BE-684C-8341-8CF772A0C2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752" y="1519590"/>
            <a:ext cx="501650" cy="43815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0499024-176D-1647-9E1A-B5998D587C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2744" y="2312792"/>
            <a:ext cx="501650" cy="43815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25DAEA4-42C5-0641-84BE-E8629A59E9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752" y="2111124"/>
            <a:ext cx="501650" cy="43815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5BABA1F-36D5-D34E-97E7-3D45B9A30E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502" y="2645839"/>
            <a:ext cx="501650" cy="43815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F171BD-5D21-2B46-9F1E-5C828EB262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067" y="5054023"/>
            <a:ext cx="501650" cy="438150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4B3A646-1CCC-F347-A800-47F44D16BF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743" y="1934585"/>
            <a:ext cx="501650" cy="43815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3AE3FC0-ACCE-4240-96D7-01CEAA2EAA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5332" y="3125372"/>
            <a:ext cx="501650" cy="43815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A8974F6-81FB-6B4B-B44B-9737B38329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4047" y="744589"/>
            <a:ext cx="501650" cy="438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1B7849-066F-3345-A632-FBC0A7F33265}"/>
              </a:ext>
            </a:extLst>
          </p:cNvPr>
          <p:cNvSpPr txBox="1"/>
          <p:nvPr/>
        </p:nvSpPr>
        <p:spPr>
          <a:xfrm>
            <a:off x="10095796" y="1907312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x4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D34D96F8-1CBA-4F47-8F0A-39D07EE87E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438" y="2679336"/>
            <a:ext cx="501650" cy="438150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C3856207-0F87-744A-8DA2-2DD232DBA8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595" y="2819259"/>
            <a:ext cx="501650" cy="438150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8FDBCD7F-70EC-3D41-AD7D-7C88D3A8A4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817" y="3249855"/>
            <a:ext cx="501650" cy="438150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C45F5EA9-559C-1D41-A3B5-B08C7B725E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222" y="3558922"/>
            <a:ext cx="501650" cy="438150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57465686-825E-8A42-8B70-C6519EA9CB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9612" y="2425119"/>
            <a:ext cx="501650" cy="4381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8AF159E-94FF-8041-9CEA-3399BD3B0730}"/>
              </a:ext>
            </a:extLst>
          </p:cNvPr>
          <p:cNvSpPr txBox="1"/>
          <p:nvPr/>
        </p:nvSpPr>
        <p:spPr>
          <a:xfrm>
            <a:off x="10137192" y="2325234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x3</a:t>
            </a: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4E0FE32B-6774-1B4F-940E-A67303D22B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7870" y="4689446"/>
            <a:ext cx="501650" cy="438150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6739687C-B0D1-4446-81F0-4B02A16A9E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473" y="3548412"/>
            <a:ext cx="501650" cy="438150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1883D5A4-23E3-3247-9225-501851B028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2603" y="4217975"/>
            <a:ext cx="501650" cy="438150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BFCE5647-5C03-2D4C-A9A5-C2D2C66604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3033" y="1907312"/>
            <a:ext cx="501650" cy="4381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D1210DA-075B-F240-B433-8AEE5C0A14C5}"/>
              </a:ext>
            </a:extLst>
          </p:cNvPr>
          <p:cNvSpPr txBox="1"/>
          <p:nvPr/>
        </p:nvSpPr>
        <p:spPr>
          <a:xfrm>
            <a:off x="7439512" y="173013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x3</a:t>
            </a:r>
          </a:p>
        </p:txBody>
      </p: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25D0975E-8416-1D48-95E5-3507D053C4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079" y="2482430"/>
            <a:ext cx="501650" cy="438150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C041A6C2-958E-804D-A35A-F8597E2CB2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2410" y="2563397"/>
            <a:ext cx="501650" cy="438150"/>
          </a:xfrm>
          <a:prstGeom prst="rect">
            <a:avLst/>
          </a:prstGeom>
        </p:spPr>
      </p:pic>
      <p:pic>
        <p:nvPicPr>
          <p:cNvPr id="33" name="Picture 32" descr="A close up of a logo&#10;&#10;Description automatically generated">
            <a:extLst>
              <a:ext uri="{FF2B5EF4-FFF2-40B4-BE49-F238E27FC236}">
                <a16:creationId xmlns:a16="http://schemas.microsoft.com/office/drawing/2014/main" id="{0FBE70D0-28AA-BA40-8AD7-A1AA58677A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389" y="4208614"/>
            <a:ext cx="501650" cy="438150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id="{0C8AFFC2-0446-F349-B80D-87BBF73C62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1016" y="2429551"/>
            <a:ext cx="501650" cy="4381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B99F486-CFD6-B246-AD92-A18DF61837D2}"/>
              </a:ext>
            </a:extLst>
          </p:cNvPr>
          <p:cNvSpPr txBox="1"/>
          <p:nvPr/>
        </p:nvSpPr>
        <p:spPr>
          <a:xfrm>
            <a:off x="9352816" y="276533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3CB654B5-BA65-3F41-A929-DEC7747B32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551" y="1715510"/>
            <a:ext cx="501650" cy="438150"/>
          </a:xfrm>
          <a:prstGeom prst="rect">
            <a:avLst/>
          </a:prstGeom>
        </p:spPr>
      </p:pic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7D2E980B-27F7-274B-A4D9-68B2FE0949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6563" y="1793343"/>
            <a:ext cx="501650" cy="438150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7446313A-0650-0D46-BE11-B107D7C3D9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035" y="1487068"/>
            <a:ext cx="501650" cy="438150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E2717058-E14B-DC44-89C8-89B72559F9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13" y="1311025"/>
            <a:ext cx="501650" cy="438150"/>
          </a:xfrm>
          <a:prstGeom prst="rect">
            <a:avLst/>
          </a:prstGeom>
        </p:spPr>
      </p:pic>
      <p:pic>
        <p:nvPicPr>
          <p:cNvPr id="41" name="Picture 40" descr="A close up of a logo&#10;&#10;Description automatically generated">
            <a:extLst>
              <a:ext uri="{FF2B5EF4-FFF2-40B4-BE49-F238E27FC236}">
                <a16:creationId xmlns:a16="http://schemas.microsoft.com/office/drawing/2014/main" id="{05F47813-159F-AD43-BF3F-6BDA5E48AE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8744" y="2558792"/>
            <a:ext cx="501650" cy="438150"/>
          </a:xfrm>
          <a:prstGeom prst="rect">
            <a:avLst/>
          </a:prstGeom>
        </p:spPr>
      </p:pic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id="{8AB49084-411A-754C-BB3F-CE549389D4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3044" y="1766429"/>
            <a:ext cx="501650" cy="438150"/>
          </a:xfrm>
          <a:prstGeom prst="rect">
            <a:avLst/>
          </a:prstGeom>
        </p:spPr>
      </p:pic>
      <p:pic>
        <p:nvPicPr>
          <p:cNvPr id="43" name="Picture 42" descr="A close up of a logo&#10;&#10;Description automatically generated">
            <a:extLst>
              <a:ext uri="{FF2B5EF4-FFF2-40B4-BE49-F238E27FC236}">
                <a16:creationId xmlns:a16="http://schemas.microsoft.com/office/drawing/2014/main" id="{E2CECC26-09E0-0742-AFCF-F9BE076595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8" y="1623050"/>
            <a:ext cx="501650" cy="43815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45C05EA-B1E9-D044-B960-E51D4FC9103A}"/>
              </a:ext>
            </a:extLst>
          </p:cNvPr>
          <p:cNvSpPr txBox="1"/>
          <p:nvPr/>
        </p:nvSpPr>
        <p:spPr>
          <a:xfrm>
            <a:off x="9706584" y="2508171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x4</a:t>
            </a:r>
          </a:p>
        </p:txBody>
      </p:sp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0E017D59-BD0E-5C47-B5F9-4D38F179A4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957" y="3037486"/>
            <a:ext cx="501650" cy="438150"/>
          </a:xfrm>
          <a:prstGeom prst="rect">
            <a:avLst/>
          </a:prstGeom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63224B3A-0D4F-8B4B-8608-BC7E73CE26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960" y="3091475"/>
            <a:ext cx="501650" cy="43815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37DA5E3-2357-AC41-A414-6B36B879D614}"/>
              </a:ext>
            </a:extLst>
          </p:cNvPr>
          <p:cNvSpPr txBox="1"/>
          <p:nvPr/>
        </p:nvSpPr>
        <p:spPr>
          <a:xfrm>
            <a:off x="8278004" y="1602965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49" name="Picture 48" descr="A close up of a logo&#10;&#10;Description automatically generated">
            <a:extLst>
              <a:ext uri="{FF2B5EF4-FFF2-40B4-BE49-F238E27FC236}">
                <a16:creationId xmlns:a16="http://schemas.microsoft.com/office/drawing/2014/main" id="{4052E654-316D-4443-AEFA-92BB03716D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1687" y="2253505"/>
            <a:ext cx="501650" cy="438150"/>
          </a:xfrm>
          <a:prstGeom prst="rect">
            <a:avLst/>
          </a:prstGeom>
        </p:spPr>
      </p:pic>
      <p:pic>
        <p:nvPicPr>
          <p:cNvPr id="50" name="Picture 49" descr="A close up of a logo&#10;&#10;Description automatically generated">
            <a:extLst>
              <a:ext uri="{FF2B5EF4-FFF2-40B4-BE49-F238E27FC236}">
                <a16:creationId xmlns:a16="http://schemas.microsoft.com/office/drawing/2014/main" id="{091D8062-380D-F144-A282-1630C5B960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657" y="1179787"/>
            <a:ext cx="501650" cy="438150"/>
          </a:xfrm>
          <a:prstGeom prst="rect">
            <a:avLst/>
          </a:prstGeom>
        </p:spPr>
      </p:pic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id="{32BA1240-346C-AE4A-ABAE-36330802B6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6757" y="2136402"/>
            <a:ext cx="501650" cy="438150"/>
          </a:xfrm>
          <a:prstGeom prst="rect">
            <a:avLst/>
          </a:prstGeom>
        </p:spPr>
      </p:pic>
      <p:pic>
        <p:nvPicPr>
          <p:cNvPr id="52" name="Picture 51" descr="A close up of a logo&#10;&#10;Description automatically generated">
            <a:extLst>
              <a:ext uri="{FF2B5EF4-FFF2-40B4-BE49-F238E27FC236}">
                <a16:creationId xmlns:a16="http://schemas.microsoft.com/office/drawing/2014/main" id="{028798E9-799F-D74D-801B-3848D55942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016" y="2211213"/>
            <a:ext cx="501650" cy="438150"/>
          </a:xfrm>
          <a:prstGeom prst="rect">
            <a:avLst/>
          </a:prstGeom>
        </p:spPr>
      </p:pic>
      <p:pic>
        <p:nvPicPr>
          <p:cNvPr id="53" name="Picture 52" descr="A close up of a logo&#10;&#10;Description automatically generated">
            <a:extLst>
              <a:ext uri="{FF2B5EF4-FFF2-40B4-BE49-F238E27FC236}">
                <a16:creationId xmlns:a16="http://schemas.microsoft.com/office/drawing/2014/main" id="{BF6B4955-B0BA-CC45-BFDB-FE1D502486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3781" y="1969405"/>
            <a:ext cx="501650" cy="438150"/>
          </a:xfrm>
          <a:prstGeom prst="rect">
            <a:avLst/>
          </a:prstGeom>
        </p:spPr>
      </p:pic>
      <p:pic>
        <p:nvPicPr>
          <p:cNvPr id="54" name="Picture 53" descr="A close up of a logo&#10;&#10;Description automatically generated">
            <a:extLst>
              <a:ext uri="{FF2B5EF4-FFF2-40B4-BE49-F238E27FC236}">
                <a16:creationId xmlns:a16="http://schemas.microsoft.com/office/drawing/2014/main" id="{6F82BE9D-60C3-2346-AD32-B6C56AB3AC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397" y="3713301"/>
            <a:ext cx="501650" cy="438150"/>
          </a:xfrm>
          <a:prstGeom prst="rect">
            <a:avLst/>
          </a:prstGeom>
        </p:spPr>
      </p:pic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id="{197BD0C0-C862-EE42-928E-BA1A258005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940" y="4374311"/>
            <a:ext cx="501650" cy="438150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extLst>
              <a:ext uri="{FF2B5EF4-FFF2-40B4-BE49-F238E27FC236}">
                <a16:creationId xmlns:a16="http://schemas.microsoft.com/office/drawing/2014/main" id="{79D59644-9B55-4D48-A404-34D103549C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679" y="4348264"/>
            <a:ext cx="501650" cy="438150"/>
          </a:xfrm>
          <a:prstGeom prst="rect">
            <a:avLst/>
          </a:prstGeom>
        </p:spPr>
      </p:pic>
      <p:pic>
        <p:nvPicPr>
          <p:cNvPr id="57" name="Picture 56" descr="A close up of a logo&#10;&#10;Description automatically generated">
            <a:extLst>
              <a:ext uri="{FF2B5EF4-FFF2-40B4-BE49-F238E27FC236}">
                <a16:creationId xmlns:a16="http://schemas.microsoft.com/office/drawing/2014/main" id="{A7E85C24-84C5-A644-9291-85BA1E7EC6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459" y="2063805"/>
            <a:ext cx="501650" cy="438150"/>
          </a:xfrm>
          <a:prstGeom prst="rect">
            <a:avLst/>
          </a:prstGeom>
        </p:spPr>
      </p:pic>
      <p:pic>
        <p:nvPicPr>
          <p:cNvPr id="58" name="Picture 57" descr="A close up of a logo&#10;&#10;Description automatically generated">
            <a:extLst>
              <a:ext uri="{FF2B5EF4-FFF2-40B4-BE49-F238E27FC236}">
                <a16:creationId xmlns:a16="http://schemas.microsoft.com/office/drawing/2014/main" id="{08A83E6A-CC9A-B94F-A070-611313A689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8" y="2514863"/>
            <a:ext cx="501650" cy="438150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id="{91417142-9CBD-7D48-9257-3C14158669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853" y="1388609"/>
            <a:ext cx="501650" cy="438150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49AD3500-A7CB-2E4C-98E0-FD29B20DE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697" y="1209811"/>
            <a:ext cx="501650" cy="43815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0FC0003-F050-7B48-8283-C96339BB65CA}"/>
              </a:ext>
            </a:extLst>
          </p:cNvPr>
          <p:cNvSpPr txBox="1"/>
          <p:nvPr/>
        </p:nvSpPr>
        <p:spPr>
          <a:xfrm>
            <a:off x="1692708" y="84612"/>
            <a:ext cx="9132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Participating Institutions (N</a:t>
            </a: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=62)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228FF1-A8ED-564F-B892-E9B49BB96374}"/>
              </a:ext>
            </a:extLst>
          </p:cNvPr>
          <p:cNvCxnSpPr/>
          <p:nvPr/>
        </p:nvCxnSpPr>
        <p:spPr>
          <a:xfrm>
            <a:off x="9537572" y="2350871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609BB2C-CAB3-644E-B222-7903BA389738}"/>
              </a:ext>
            </a:extLst>
          </p:cNvPr>
          <p:cNvCxnSpPr>
            <a:cxnSpLocks/>
          </p:cNvCxnSpPr>
          <p:nvPr/>
        </p:nvCxnSpPr>
        <p:spPr>
          <a:xfrm>
            <a:off x="9605002" y="2144507"/>
            <a:ext cx="561552" cy="3055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C039AC9-E220-6040-B347-54EACDDE465D}"/>
              </a:ext>
            </a:extLst>
          </p:cNvPr>
          <p:cNvCxnSpPr/>
          <p:nvPr/>
        </p:nvCxnSpPr>
        <p:spPr>
          <a:xfrm>
            <a:off x="9141944" y="2638442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C78CCB5-10D7-FC41-A261-CEB1E5161E60}"/>
              </a:ext>
            </a:extLst>
          </p:cNvPr>
          <p:cNvCxnSpPr>
            <a:cxnSpLocks/>
          </p:cNvCxnSpPr>
          <p:nvPr/>
        </p:nvCxnSpPr>
        <p:spPr>
          <a:xfrm flipV="1">
            <a:off x="7295358" y="1976463"/>
            <a:ext cx="219799" cy="1582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34117DD-6D1D-0C40-B3D7-5F6F359A48AE}"/>
              </a:ext>
            </a:extLst>
          </p:cNvPr>
          <p:cNvCxnSpPr>
            <a:cxnSpLocks/>
          </p:cNvCxnSpPr>
          <p:nvPr/>
        </p:nvCxnSpPr>
        <p:spPr>
          <a:xfrm flipV="1">
            <a:off x="8218213" y="1884026"/>
            <a:ext cx="189448" cy="3573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 descr="A close up of a logo&#10;&#10;Description automatically generated">
            <a:extLst>
              <a:ext uri="{FF2B5EF4-FFF2-40B4-BE49-F238E27FC236}">
                <a16:creationId xmlns:a16="http://schemas.microsoft.com/office/drawing/2014/main" id="{DF36DC89-7B62-1649-BE99-C911E23CB0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504" y="3038437"/>
            <a:ext cx="501650" cy="43815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563A338D-C949-E247-93CC-57ABB72CD085}"/>
              </a:ext>
            </a:extLst>
          </p:cNvPr>
          <p:cNvSpPr txBox="1"/>
          <p:nvPr/>
        </p:nvSpPr>
        <p:spPr>
          <a:xfrm>
            <a:off x="7260393" y="3457779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3442ABC-580C-6242-9D10-970708F45620}"/>
              </a:ext>
            </a:extLst>
          </p:cNvPr>
          <p:cNvCxnSpPr/>
          <p:nvPr/>
        </p:nvCxnSpPr>
        <p:spPr>
          <a:xfrm>
            <a:off x="7049521" y="3330883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A close up of a logo&#10;&#10;Description automatically generated">
            <a:extLst>
              <a:ext uri="{FF2B5EF4-FFF2-40B4-BE49-F238E27FC236}">
                <a16:creationId xmlns:a16="http://schemas.microsoft.com/office/drawing/2014/main" id="{3B38BBA7-BBAF-E240-B82D-EF84D45A6F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0" y="2131796"/>
            <a:ext cx="501650" cy="438150"/>
          </a:xfrm>
          <a:prstGeom prst="rect">
            <a:avLst/>
          </a:prstGeom>
        </p:spPr>
      </p:pic>
      <p:pic>
        <p:nvPicPr>
          <p:cNvPr id="76" name="Picture 75" descr="A close up of a logo&#10;&#10;Description automatically generated">
            <a:extLst>
              <a:ext uri="{FF2B5EF4-FFF2-40B4-BE49-F238E27FC236}">
                <a16:creationId xmlns:a16="http://schemas.microsoft.com/office/drawing/2014/main" id="{1C94ECDE-8845-7346-9525-2D183EAE83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642" y="166696"/>
            <a:ext cx="501650" cy="438150"/>
          </a:xfrm>
          <a:prstGeom prst="rect">
            <a:avLst/>
          </a:prstGeom>
        </p:spPr>
      </p:pic>
      <p:pic>
        <p:nvPicPr>
          <p:cNvPr id="78" name="Picture 77" descr="A close up of a logo&#10;&#10;Description automatically generated">
            <a:extLst>
              <a:ext uri="{FF2B5EF4-FFF2-40B4-BE49-F238E27FC236}">
                <a16:creationId xmlns:a16="http://schemas.microsoft.com/office/drawing/2014/main" id="{97DE49CC-6CBE-8A4C-9032-25DE5DA3CB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753" y="4251265"/>
            <a:ext cx="501650" cy="43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ED88E8-CFDE-1346-85E5-7C829A964687}"/>
              </a:ext>
            </a:extLst>
          </p:cNvPr>
          <p:cNvSpPr txBox="1"/>
          <p:nvPr/>
        </p:nvSpPr>
        <p:spPr>
          <a:xfrm>
            <a:off x="10302021" y="6488668"/>
            <a:ext cx="238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Adapted from 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8EBD31-DFB8-6D44-A64F-601880F0ABF0}"/>
              </a:ext>
            </a:extLst>
          </p:cNvPr>
          <p:cNvSpPr txBox="1"/>
          <p:nvPr/>
        </p:nvSpPr>
        <p:spPr>
          <a:xfrm>
            <a:off x="10618294" y="146166"/>
            <a:ext cx="1681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April 3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18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DB213B52-AE8F-6649-BA00-A1E5F70FD0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4292" y="524939"/>
            <a:ext cx="9132176" cy="62484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6AA317-0881-7E4D-93C3-1C93443331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577" y="3020270"/>
            <a:ext cx="501650" cy="43815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ADD8445-3115-1542-A00A-FD4B936B7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9801" y="2037553"/>
            <a:ext cx="501650" cy="43815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3DDD3D7-F89A-E74C-959C-C3DF785AAA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904" y="1842126"/>
            <a:ext cx="501650" cy="43815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B1FF0F8-F4BE-684C-8341-8CF772A0C2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752" y="1519590"/>
            <a:ext cx="501650" cy="43815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0499024-176D-1647-9E1A-B5998D587C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2744" y="2312792"/>
            <a:ext cx="501650" cy="43815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25DAEA4-42C5-0641-84BE-E8629A59E9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752" y="2111124"/>
            <a:ext cx="501650" cy="43815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5BABA1F-36D5-D34E-97E7-3D45B9A30E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502" y="2645839"/>
            <a:ext cx="501650" cy="43815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F171BD-5D21-2B46-9F1E-5C828EB262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067" y="5054023"/>
            <a:ext cx="501650" cy="438150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4B3A646-1CCC-F347-A800-47F44D16BF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743" y="1934585"/>
            <a:ext cx="501650" cy="43815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3AE3FC0-ACCE-4240-96D7-01CEAA2EAA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5332" y="3125372"/>
            <a:ext cx="501650" cy="43815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A8974F6-81FB-6B4B-B44B-9737B38329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4047" y="744589"/>
            <a:ext cx="501650" cy="438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1B7849-066F-3345-A632-FBC0A7F33265}"/>
              </a:ext>
            </a:extLst>
          </p:cNvPr>
          <p:cNvSpPr txBox="1"/>
          <p:nvPr/>
        </p:nvSpPr>
        <p:spPr>
          <a:xfrm>
            <a:off x="10095796" y="1907312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x4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D34D96F8-1CBA-4F47-8F0A-39D07EE87E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438" y="2679336"/>
            <a:ext cx="501650" cy="438150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C3856207-0F87-744A-8DA2-2DD232DBA8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595" y="2819259"/>
            <a:ext cx="501650" cy="438150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8FDBCD7F-70EC-3D41-AD7D-7C88D3A8A4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817" y="3249855"/>
            <a:ext cx="501650" cy="438150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C45F5EA9-559C-1D41-A3B5-B08C7B725E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222" y="3558922"/>
            <a:ext cx="501650" cy="438150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57465686-825E-8A42-8B70-C6519EA9CB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9612" y="2425119"/>
            <a:ext cx="501650" cy="4381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8AF159E-94FF-8041-9CEA-3399BD3B0730}"/>
              </a:ext>
            </a:extLst>
          </p:cNvPr>
          <p:cNvSpPr txBox="1"/>
          <p:nvPr/>
        </p:nvSpPr>
        <p:spPr>
          <a:xfrm>
            <a:off x="10137192" y="2325234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x3</a:t>
            </a: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4E0FE32B-6774-1B4F-940E-A67303D22B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7870" y="4689446"/>
            <a:ext cx="501650" cy="438150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6739687C-B0D1-4446-81F0-4B02A16A9E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473" y="3548412"/>
            <a:ext cx="501650" cy="438150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1883D5A4-23E3-3247-9225-501851B028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2603" y="4217975"/>
            <a:ext cx="501650" cy="438150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BFCE5647-5C03-2D4C-A9A5-C2D2C66604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3033" y="1907312"/>
            <a:ext cx="501650" cy="4381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D1210DA-075B-F240-B433-8AEE5C0A14C5}"/>
              </a:ext>
            </a:extLst>
          </p:cNvPr>
          <p:cNvSpPr txBox="1"/>
          <p:nvPr/>
        </p:nvSpPr>
        <p:spPr>
          <a:xfrm>
            <a:off x="7439512" y="173013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x5</a:t>
            </a:r>
          </a:p>
        </p:txBody>
      </p: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25D0975E-8416-1D48-95E5-3507D053C4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079" y="2482430"/>
            <a:ext cx="501650" cy="438150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C041A6C2-958E-804D-A35A-F8597E2CB2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2410" y="2563397"/>
            <a:ext cx="501650" cy="438150"/>
          </a:xfrm>
          <a:prstGeom prst="rect">
            <a:avLst/>
          </a:prstGeom>
        </p:spPr>
      </p:pic>
      <p:pic>
        <p:nvPicPr>
          <p:cNvPr id="33" name="Picture 32" descr="A close up of a logo&#10;&#10;Description automatically generated">
            <a:extLst>
              <a:ext uri="{FF2B5EF4-FFF2-40B4-BE49-F238E27FC236}">
                <a16:creationId xmlns:a16="http://schemas.microsoft.com/office/drawing/2014/main" id="{0FBE70D0-28AA-BA40-8AD7-A1AA58677A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389" y="4208614"/>
            <a:ext cx="501650" cy="438150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id="{0C8AFFC2-0446-F349-B80D-87BBF73C62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1016" y="2429551"/>
            <a:ext cx="501650" cy="4381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B99F486-CFD6-B246-AD92-A18DF61837D2}"/>
              </a:ext>
            </a:extLst>
          </p:cNvPr>
          <p:cNvSpPr txBox="1"/>
          <p:nvPr/>
        </p:nvSpPr>
        <p:spPr>
          <a:xfrm>
            <a:off x="9152744" y="301329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3CB654B5-BA65-3F41-A929-DEC7747B32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551" y="1715510"/>
            <a:ext cx="501650" cy="438150"/>
          </a:xfrm>
          <a:prstGeom prst="rect">
            <a:avLst/>
          </a:prstGeom>
        </p:spPr>
      </p:pic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7D2E980B-27F7-274B-A4D9-68B2FE0949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6563" y="1793343"/>
            <a:ext cx="501650" cy="438150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7446313A-0650-0D46-BE11-B107D7C3D9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035" y="1487068"/>
            <a:ext cx="501650" cy="438150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E2717058-E14B-DC44-89C8-89B72559F9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13" y="1311025"/>
            <a:ext cx="501650" cy="438150"/>
          </a:xfrm>
          <a:prstGeom prst="rect">
            <a:avLst/>
          </a:prstGeom>
        </p:spPr>
      </p:pic>
      <p:pic>
        <p:nvPicPr>
          <p:cNvPr id="41" name="Picture 40" descr="A close up of a logo&#10;&#10;Description automatically generated">
            <a:extLst>
              <a:ext uri="{FF2B5EF4-FFF2-40B4-BE49-F238E27FC236}">
                <a16:creationId xmlns:a16="http://schemas.microsoft.com/office/drawing/2014/main" id="{05F47813-159F-AD43-BF3F-6BDA5E48AE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8744" y="2558792"/>
            <a:ext cx="501650" cy="438150"/>
          </a:xfrm>
          <a:prstGeom prst="rect">
            <a:avLst/>
          </a:prstGeom>
        </p:spPr>
      </p:pic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id="{8AB49084-411A-754C-BB3F-CE549389D4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3044" y="1766429"/>
            <a:ext cx="501650" cy="438150"/>
          </a:xfrm>
          <a:prstGeom prst="rect">
            <a:avLst/>
          </a:prstGeom>
        </p:spPr>
      </p:pic>
      <p:pic>
        <p:nvPicPr>
          <p:cNvPr id="43" name="Picture 42" descr="A close up of a logo&#10;&#10;Description automatically generated">
            <a:extLst>
              <a:ext uri="{FF2B5EF4-FFF2-40B4-BE49-F238E27FC236}">
                <a16:creationId xmlns:a16="http://schemas.microsoft.com/office/drawing/2014/main" id="{E2CECC26-09E0-0742-AFCF-F9BE076595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8" y="1623050"/>
            <a:ext cx="501650" cy="43815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45C05EA-B1E9-D044-B960-E51D4FC9103A}"/>
              </a:ext>
            </a:extLst>
          </p:cNvPr>
          <p:cNvSpPr txBox="1"/>
          <p:nvPr/>
        </p:nvSpPr>
        <p:spPr>
          <a:xfrm>
            <a:off x="9706584" y="2508171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x5</a:t>
            </a:r>
          </a:p>
        </p:txBody>
      </p:sp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0E017D59-BD0E-5C47-B5F9-4D38F179A4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957" y="3037486"/>
            <a:ext cx="501650" cy="438150"/>
          </a:xfrm>
          <a:prstGeom prst="rect">
            <a:avLst/>
          </a:prstGeom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63224B3A-0D4F-8B4B-8608-BC7E73CE26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960" y="3091475"/>
            <a:ext cx="501650" cy="43815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37DA5E3-2357-AC41-A414-6B36B879D614}"/>
              </a:ext>
            </a:extLst>
          </p:cNvPr>
          <p:cNvSpPr txBox="1"/>
          <p:nvPr/>
        </p:nvSpPr>
        <p:spPr>
          <a:xfrm>
            <a:off x="8278004" y="1602965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49" name="Picture 48" descr="A close up of a logo&#10;&#10;Description automatically generated">
            <a:extLst>
              <a:ext uri="{FF2B5EF4-FFF2-40B4-BE49-F238E27FC236}">
                <a16:creationId xmlns:a16="http://schemas.microsoft.com/office/drawing/2014/main" id="{4052E654-316D-4443-AEFA-92BB03716D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1687" y="2253505"/>
            <a:ext cx="501650" cy="438150"/>
          </a:xfrm>
          <a:prstGeom prst="rect">
            <a:avLst/>
          </a:prstGeom>
        </p:spPr>
      </p:pic>
      <p:pic>
        <p:nvPicPr>
          <p:cNvPr id="50" name="Picture 49" descr="A close up of a logo&#10;&#10;Description automatically generated">
            <a:extLst>
              <a:ext uri="{FF2B5EF4-FFF2-40B4-BE49-F238E27FC236}">
                <a16:creationId xmlns:a16="http://schemas.microsoft.com/office/drawing/2014/main" id="{091D8062-380D-F144-A282-1630C5B960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657" y="1179787"/>
            <a:ext cx="501650" cy="438150"/>
          </a:xfrm>
          <a:prstGeom prst="rect">
            <a:avLst/>
          </a:prstGeom>
        </p:spPr>
      </p:pic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id="{32BA1240-346C-AE4A-ABAE-36330802B6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6757" y="2136402"/>
            <a:ext cx="501650" cy="438150"/>
          </a:xfrm>
          <a:prstGeom prst="rect">
            <a:avLst/>
          </a:prstGeom>
        </p:spPr>
      </p:pic>
      <p:pic>
        <p:nvPicPr>
          <p:cNvPr id="52" name="Picture 51" descr="A close up of a logo&#10;&#10;Description automatically generated">
            <a:extLst>
              <a:ext uri="{FF2B5EF4-FFF2-40B4-BE49-F238E27FC236}">
                <a16:creationId xmlns:a16="http://schemas.microsoft.com/office/drawing/2014/main" id="{028798E9-799F-D74D-801B-3848D55942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016" y="2211213"/>
            <a:ext cx="501650" cy="438150"/>
          </a:xfrm>
          <a:prstGeom prst="rect">
            <a:avLst/>
          </a:prstGeom>
        </p:spPr>
      </p:pic>
      <p:pic>
        <p:nvPicPr>
          <p:cNvPr id="53" name="Picture 52" descr="A close up of a logo&#10;&#10;Description automatically generated">
            <a:extLst>
              <a:ext uri="{FF2B5EF4-FFF2-40B4-BE49-F238E27FC236}">
                <a16:creationId xmlns:a16="http://schemas.microsoft.com/office/drawing/2014/main" id="{BF6B4955-B0BA-CC45-BFDB-FE1D502486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3781" y="1969405"/>
            <a:ext cx="501650" cy="438150"/>
          </a:xfrm>
          <a:prstGeom prst="rect">
            <a:avLst/>
          </a:prstGeom>
        </p:spPr>
      </p:pic>
      <p:pic>
        <p:nvPicPr>
          <p:cNvPr id="54" name="Picture 53" descr="A close up of a logo&#10;&#10;Description automatically generated">
            <a:extLst>
              <a:ext uri="{FF2B5EF4-FFF2-40B4-BE49-F238E27FC236}">
                <a16:creationId xmlns:a16="http://schemas.microsoft.com/office/drawing/2014/main" id="{6F82BE9D-60C3-2346-AD32-B6C56AB3AC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397" y="3713301"/>
            <a:ext cx="501650" cy="438150"/>
          </a:xfrm>
          <a:prstGeom prst="rect">
            <a:avLst/>
          </a:prstGeom>
        </p:spPr>
      </p:pic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id="{197BD0C0-C862-EE42-928E-BA1A258005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940" y="4374311"/>
            <a:ext cx="501650" cy="438150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extLst>
              <a:ext uri="{FF2B5EF4-FFF2-40B4-BE49-F238E27FC236}">
                <a16:creationId xmlns:a16="http://schemas.microsoft.com/office/drawing/2014/main" id="{79D59644-9B55-4D48-A404-34D103549C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679" y="4348264"/>
            <a:ext cx="501650" cy="438150"/>
          </a:xfrm>
          <a:prstGeom prst="rect">
            <a:avLst/>
          </a:prstGeom>
        </p:spPr>
      </p:pic>
      <p:pic>
        <p:nvPicPr>
          <p:cNvPr id="57" name="Picture 56" descr="A close up of a logo&#10;&#10;Description automatically generated">
            <a:extLst>
              <a:ext uri="{FF2B5EF4-FFF2-40B4-BE49-F238E27FC236}">
                <a16:creationId xmlns:a16="http://schemas.microsoft.com/office/drawing/2014/main" id="{A7E85C24-84C5-A644-9291-85BA1E7EC6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484" y="2111124"/>
            <a:ext cx="501650" cy="438150"/>
          </a:xfrm>
          <a:prstGeom prst="rect">
            <a:avLst/>
          </a:prstGeom>
        </p:spPr>
      </p:pic>
      <p:pic>
        <p:nvPicPr>
          <p:cNvPr id="58" name="Picture 57" descr="A close up of a logo&#10;&#10;Description automatically generated">
            <a:extLst>
              <a:ext uri="{FF2B5EF4-FFF2-40B4-BE49-F238E27FC236}">
                <a16:creationId xmlns:a16="http://schemas.microsoft.com/office/drawing/2014/main" id="{08A83E6A-CC9A-B94F-A070-611313A689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8" y="2514863"/>
            <a:ext cx="501650" cy="438150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id="{91417142-9CBD-7D48-9257-3C14158669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853" y="1388609"/>
            <a:ext cx="501650" cy="438150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49AD3500-A7CB-2E4C-98E0-FD29B20DE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697" y="1209811"/>
            <a:ext cx="501650" cy="43815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0FC0003-F050-7B48-8283-C96339BB65CA}"/>
              </a:ext>
            </a:extLst>
          </p:cNvPr>
          <p:cNvSpPr txBox="1"/>
          <p:nvPr/>
        </p:nvSpPr>
        <p:spPr>
          <a:xfrm>
            <a:off x="1692708" y="84612"/>
            <a:ext cx="9132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Participating Institutions (N=72)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228FF1-A8ED-564F-B892-E9B49BB96374}"/>
              </a:ext>
            </a:extLst>
          </p:cNvPr>
          <p:cNvCxnSpPr/>
          <p:nvPr/>
        </p:nvCxnSpPr>
        <p:spPr>
          <a:xfrm>
            <a:off x="9537572" y="2350871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609BB2C-CAB3-644E-B222-7903BA389738}"/>
              </a:ext>
            </a:extLst>
          </p:cNvPr>
          <p:cNvCxnSpPr>
            <a:cxnSpLocks/>
          </p:cNvCxnSpPr>
          <p:nvPr/>
        </p:nvCxnSpPr>
        <p:spPr>
          <a:xfrm>
            <a:off x="9605002" y="2144507"/>
            <a:ext cx="561552" cy="3055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C039AC9-E220-6040-B347-54EACDDE465D}"/>
              </a:ext>
            </a:extLst>
          </p:cNvPr>
          <p:cNvCxnSpPr>
            <a:cxnSpLocks/>
          </p:cNvCxnSpPr>
          <p:nvPr/>
        </p:nvCxnSpPr>
        <p:spPr>
          <a:xfrm>
            <a:off x="9141944" y="2638442"/>
            <a:ext cx="118562" cy="4707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C78CCB5-10D7-FC41-A261-CEB1E5161E60}"/>
              </a:ext>
            </a:extLst>
          </p:cNvPr>
          <p:cNvCxnSpPr>
            <a:cxnSpLocks/>
          </p:cNvCxnSpPr>
          <p:nvPr/>
        </p:nvCxnSpPr>
        <p:spPr>
          <a:xfrm flipV="1">
            <a:off x="7295358" y="1976463"/>
            <a:ext cx="219799" cy="1582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34117DD-6D1D-0C40-B3D7-5F6F359A48AE}"/>
              </a:ext>
            </a:extLst>
          </p:cNvPr>
          <p:cNvCxnSpPr>
            <a:cxnSpLocks/>
          </p:cNvCxnSpPr>
          <p:nvPr/>
        </p:nvCxnSpPr>
        <p:spPr>
          <a:xfrm flipV="1">
            <a:off x="8218213" y="1884026"/>
            <a:ext cx="189448" cy="3573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 descr="A close up of a logo&#10;&#10;Description automatically generated">
            <a:extLst>
              <a:ext uri="{FF2B5EF4-FFF2-40B4-BE49-F238E27FC236}">
                <a16:creationId xmlns:a16="http://schemas.microsoft.com/office/drawing/2014/main" id="{DF36DC89-7B62-1649-BE99-C911E23CB0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504" y="3038437"/>
            <a:ext cx="501650" cy="43815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563A338D-C949-E247-93CC-57ABB72CD085}"/>
              </a:ext>
            </a:extLst>
          </p:cNvPr>
          <p:cNvSpPr txBox="1"/>
          <p:nvPr/>
        </p:nvSpPr>
        <p:spPr>
          <a:xfrm>
            <a:off x="7260393" y="3457779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3442ABC-580C-6242-9D10-970708F45620}"/>
              </a:ext>
            </a:extLst>
          </p:cNvPr>
          <p:cNvCxnSpPr/>
          <p:nvPr/>
        </p:nvCxnSpPr>
        <p:spPr>
          <a:xfrm>
            <a:off x="7049521" y="3330883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A close up of a logo&#10;&#10;Description automatically generated">
            <a:extLst>
              <a:ext uri="{FF2B5EF4-FFF2-40B4-BE49-F238E27FC236}">
                <a16:creationId xmlns:a16="http://schemas.microsoft.com/office/drawing/2014/main" id="{3B38BBA7-BBAF-E240-B82D-EF84D45A6F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0" y="2131796"/>
            <a:ext cx="501650" cy="438150"/>
          </a:xfrm>
          <a:prstGeom prst="rect">
            <a:avLst/>
          </a:prstGeom>
        </p:spPr>
      </p:pic>
      <p:pic>
        <p:nvPicPr>
          <p:cNvPr id="76" name="Picture 75" descr="A close up of a logo&#10;&#10;Description automatically generated">
            <a:extLst>
              <a:ext uri="{FF2B5EF4-FFF2-40B4-BE49-F238E27FC236}">
                <a16:creationId xmlns:a16="http://schemas.microsoft.com/office/drawing/2014/main" id="{1C94ECDE-8845-7346-9525-2D183EAE83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642" y="166696"/>
            <a:ext cx="501650" cy="438150"/>
          </a:xfrm>
          <a:prstGeom prst="rect">
            <a:avLst/>
          </a:prstGeom>
        </p:spPr>
      </p:pic>
      <p:pic>
        <p:nvPicPr>
          <p:cNvPr id="78" name="Picture 77" descr="A close up of a logo&#10;&#10;Description automatically generated">
            <a:extLst>
              <a:ext uri="{FF2B5EF4-FFF2-40B4-BE49-F238E27FC236}">
                <a16:creationId xmlns:a16="http://schemas.microsoft.com/office/drawing/2014/main" id="{97DE49CC-6CBE-8A4C-9032-25DE5DA3CB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753" y="4251265"/>
            <a:ext cx="501650" cy="43815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6D3CABC4-62A3-2D44-A771-CFFD06FE65D7}"/>
              </a:ext>
            </a:extLst>
          </p:cNvPr>
          <p:cNvSpPr txBox="1"/>
          <p:nvPr/>
        </p:nvSpPr>
        <p:spPr>
          <a:xfrm>
            <a:off x="6484473" y="4689415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FE8FF14-2D9D-5848-8FEE-F446887F9B1F}"/>
              </a:ext>
            </a:extLst>
          </p:cNvPr>
          <p:cNvCxnSpPr/>
          <p:nvPr/>
        </p:nvCxnSpPr>
        <p:spPr>
          <a:xfrm>
            <a:off x="6273601" y="4562519"/>
            <a:ext cx="250161" cy="2286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 descr="A close up of a logo&#10;&#10;Description automatically generated">
            <a:extLst>
              <a:ext uri="{FF2B5EF4-FFF2-40B4-BE49-F238E27FC236}">
                <a16:creationId xmlns:a16="http://schemas.microsoft.com/office/drawing/2014/main" id="{99818374-FCCA-F341-8034-9C94F5682B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407" y="1914940"/>
            <a:ext cx="501650" cy="43815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76574CAC-A931-0041-977B-51138DF47183}"/>
              </a:ext>
            </a:extLst>
          </p:cNvPr>
          <p:cNvSpPr txBox="1"/>
          <p:nvPr/>
        </p:nvSpPr>
        <p:spPr>
          <a:xfrm>
            <a:off x="8174751" y="2750942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13108A3-E7D3-594A-BD83-8F999D91B0C1}"/>
              </a:ext>
            </a:extLst>
          </p:cNvPr>
          <p:cNvCxnSpPr>
            <a:cxnSpLocks/>
          </p:cNvCxnSpPr>
          <p:nvPr/>
        </p:nvCxnSpPr>
        <p:spPr>
          <a:xfrm>
            <a:off x="8036494" y="2767211"/>
            <a:ext cx="220816" cy="1346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B8FF742-A911-C742-B3BD-7E2E08439E51}"/>
              </a:ext>
            </a:extLst>
          </p:cNvPr>
          <p:cNvSpPr txBox="1"/>
          <p:nvPr/>
        </p:nvSpPr>
        <p:spPr>
          <a:xfrm>
            <a:off x="7967388" y="3900837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87C96D1-A861-0E44-BE45-68AE36C8AC06}"/>
              </a:ext>
            </a:extLst>
          </p:cNvPr>
          <p:cNvCxnSpPr>
            <a:cxnSpLocks/>
          </p:cNvCxnSpPr>
          <p:nvPr/>
        </p:nvCxnSpPr>
        <p:spPr>
          <a:xfrm>
            <a:off x="7877975" y="3771657"/>
            <a:ext cx="192567" cy="225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F3369D7-8C47-234B-A1C6-6A3022C584F1}"/>
              </a:ext>
            </a:extLst>
          </p:cNvPr>
          <p:cNvCxnSpPr>
            <a:cxnSpLocks/>
          </p:cNvCxnSpPr>
          <p:nvPr/>
        </p:nvCxnSpPr>
        <p:spPr>
          <a:xfrm>
            <a:off x="9137295" y="2423105"/>
            <a:ext cx="379716" cy="4418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9E6AEA76-0287-C446-97AC-D68D72CBC60C}"/>
              </a:ext>
            </a:extLst>
          </p:cNvPr>
          <p:cNvSpPr txBox="1"/>
          <p:nvPr/>
        </p:nvSpPr>
        <p:spPr>
          <a:xfrm>
            <a:off x="9403569" y="276533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pic>
        <p:nvPicPr>
          <p:cNvPr id="82" name="Picture 81" descr="A close up of a logo&#10;&#10;Description automatically generated">
            <a:extLst>
              <a:ext uri="{FF2B5EF4-FFF2-40B4-BE49-F238E27FC236}">
                <a16:creationId xmlns:a16="http://schemas.microsoft.com/office/drawing/2014/main" id="{A17EAD9D-0E3D-EE44-9AA9-C215269EF9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647" y="3430064"/>
            <a:ext cx="501650" cy="438150"/>
          </a:xfrm>
          <a:prstGeom prst="rect">
            <a:avLst/>
          </a:prstGeom>
        </p:spPr>
      </p:pic>
      <p:pic>
        <p:nvPicPr>
          <p:cNvPr id="83" name="Picture 82" descr="A close up of a logo&#10;&#10;Description automatically generated">
            <a:extLst>
              <a:ext uri="{FF2B5EF4-FFF2-40B4-BE49-F238E27FC236}">
                <a16:creationId xmlns:a16="http://schemas.microsoft.com/office/drawing/2014/main" id="{B0D6E4C2-11E0-584B-8DBA-17528AE2A5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0131" y="2991914"/>
            <a:ext cx="501650" cy="438150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511146AC-81E3-DF4E-A545-77C82AC3AA8B}"/>
              </a:ext>
            </a:extLst>
          </p:cNvPr>
          <p:cNvSpPr txBox="1"/>
          <p:nvPr/>
        </p:nvSpPr>
        <p:spPr>
          <a:xfrm>
            <a:off x="3761312" y="2457561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B8F15E4-2AE2-2944-8655-38E34DCF8C83}"/>
              </a:ext>
            </a:extLst>
          </p:cNvPr>
          <p:cNvCxnSpPr>
            <a:cxnSpLocks/>
          </p:cNvCxnSpPr>
          <p:nvPr/>
        </p:nvCxnSpPr>
        <p:spPr>
          <a:xfrm>
            <a:off x="3663848" y="2337659"/>
            <a:ext cx="170203" cy="232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C8569FE6-B5A8-4D41-8F60-3C6ED7519E48}"/>
              </a:ext>
            </a:extLst>
          </p:cNvPr>
          <p:cNvSpPr txBox="1"/>
          <p:nvPr/>
        </p:nvSpPr>
        <p:spPr>
          <a:xfrm>
            <a:off x="8894935" y="1925205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3B4A76-3502-754D-9175-E23351308661}"/>
              </a:ext>
            </a:extLst>
          </p:cNvPr>
          <p:cNvCxnSpPr>
            <a:cxnSpLocks/>
          </p:cNvCxnSpPr>
          <p:nvPr/>
        </p:nvCxnSpPr>
        <p:spPr>
          <a:xfrm flipV="1">
            <a:off x="8835557" y="2165196"/>
            <a:ext cx="158805" cy="189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 descr="A close up of a logo&#10;&#10;Description automatically generated">
            <a:extLst>
              <a:ext uri="{FF2B5EF4-FFF2-40B4-BE49-F238E27FC236}">
                <a16:creationId xmlns:a16="http://schemas.microsoft.com/office/drawing/2014/main" id="{169C618B-145A-9E4C-BABB-C09EB5C967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13" y="3764792"/>
            <a:ext cx="501650" cy="43815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006ED52D-FC60-8D49-94D3-A0866EEEA0A3}"/>
              </a:ext>
            </a:extLst>
          </p:cNvPr>
          <p:cNvSpPr txBox="1"/>
          <p:nvPr/>
        </p:nvSpPr>
        <p:spPr>
          <a:xfrm>
            <a:off x="7166462" y="2765338"/>
            <a:ext cx="66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57A9B8D-572C-C640-B71A-48FAEE7B937C}"/>
              </a:ext>
            </a:extLst>
          </p:cNvPr>
          <p:cNvCxnSpPr>
            <a:cxnSpLocks/>
          </p:cNvCxnSpPr>
          <p:nvPr/>
        </p:nvCxnSpPr>
        <p:spPr>
          <a:xfrm>
            <a:off x="6934437" y="2757743"/>
            <a:ext cx="304602" cy="132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34DFC945-930A-CE43-A452-BB5AC334C119}"/>
              </a:ext>
            </a:extLst>
          </p:cNvPr>
          <p:cNvSpPr txBox="1"/>
          <p:nvPr/>
        </p:nvSpPr>
        <p:spPr>
          <a:xfrm>
            <a:off x="10618294" y="146166"/>
            <a:ext cx="1681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April 7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734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839BE-8D21-3347-A32B-98E80105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" y="43446"/>
            <a:ext cx="7242544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3BC7826-8441-B14A-BCC4-14D7121DE6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198" y="43446"/>
            <a:ext cx="7014802" cy="6814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B98FA5-ADBE-E64A-A3C2-D86C5FDD54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675" y="2782587"/>
            <a:ext cx="1163674" cy="14152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05AF49-0900-2047-B96D-D77B80AE8ED5}"/>
              </a:ext>
            </a:extLst>
          </p:cNvPr>
          <p:cNvSpPr txBox="1"/>
          <p:nvPr/>
        </p:nvSpPr>
        <p:spPr>
          <a:xfrm>
            <a:off x="3063214" y="2424223"/>
            <a:ext cx="14285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Corrie A. Painter, PhD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656A29-7625-004D-9EED-DC31C06C5250}"/>
              </a:ext>
            </a:extLst>
          </p:cNvPr>
          <p:cNvSpPr txBox="1"/>
          <p:nvPr/>
        </p:nvSpPr>
        <p:spPr>
          <a:xfrm>
            <a:off x="3195675" y="4172168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Count Me In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E4B9863F-9FF8-6D49-8FD0-D626B6C58D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3" y="5938254"/>
            <a:ext cx="1003300" cy="87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008D08-BC15-C647-ADF5-9A95EEF221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3324" y="5069874"/>
            <a:ext cx="842992" cy="12644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855DE0-2EC1-DA4F-8877-848F81483F25}"/>
              </a:ext>
            </a:extLst>
          </p:cNvPr>
          <p:cNvSpPr txBox="1"/>
          <p:nvPr/>
        </p:nvSpPr>
        <p:spPr>
          <a:xfrm>
            <a:off x="2976651" y="4703156"/>
            <a:ext cx="1601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Solange Peters, MD, PhD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A5B0A-14AB-B244-9F36-79AF9C04BE3B}"/>
              </a:ext>
            </a:extLst>
          </p:cNvPr>
          <p:cNvSpPr txBox="1"/>
          <p:nvPr/>
        </p:nvSpPr>
        <p:spPr>
          <a:xfrm>
            <a:off x="3257479" y="6339389"/>
            <a:ext cx="11256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Lausanne/ESMO</a:t>
            </a:r>
          </a:p>
        </p:txBody>
      </p:sp>
    </p:spTree>
    <p:extLst>
      <p:ext uri="{BB962C8B-B14F-4D97-AF65-F5344CB8AC3E}">
        <p14:creationId xmlns:p14="http://schemas.microsoft.com/office/powerpoint/2010/main" val="3402855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C7FCA4-409F-C34B-89D8-0ABAF5B9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Mission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93348-FEAB-7949-A604-6161EDFB6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64" y="1166933"/>
            <a:ext cx="5716988" cy="427970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400" b="1" i="1"/>
          </a:p>
          <a:p>
            <a:pPr marL="0" indent="0">
              <a:buNone/>
            </a:pPr>
            <a:endParaRPr lang="en-US" sz="2400" b="1" i="1"/>
          </a:p>
          <a:p>
            <a:pPr marL="0" indent="0">
              <a:buNone/>
            </a:pPr>
            <a:endParaRPr lang="en-US" sz="2400" b="1" i="1"/>
          </a:p>
          <a:p>
            <a:pPr marL="0" indent="0">
              <a:buNone/>
            </a:pPr>
            <a:r>
              <a:rPr lang="en-US" sz="2400" b="1" i="1"/>
              <a:t>The driving goal of the consortium is to collect prospective, granular, uniformly organized information on cancer patients infected with COVID-19 at scale and as rapidly as possible.</a:t>
            </a:r>
            <a:r>
              <a:rPr lang="en-US" sz="2400">
                <a:effectLst/>
              </a:rPr>
              <a:t> </a:t>
            </a:r>
            <a:endParaRPr lang="en-US" sz="240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4A58B2E-57C4-A944-93EF-62C411C2BE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783" y="65143"/>
            <a:ext cx="1003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81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6532"/>
            <a:ext cx="9144000" cy="68449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6531"/>
            <a:ext cx="2233955" cy="2831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16879" y="1965255"/>
            <a:ext cx="6451599" cy="2800767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sz="4400" b="1" dirty="0">
                <a:solidFill>
                  <a:srgbClr val="C00000"/>
                </a:solidFill>
                <a:latin typeface="Calibri"/>
              </a:rPr>
              <a:t>We have a very large and  active community of users for an electronic data capture system called</a:t>
            </a:r>
            <a:endParaRPr lang="is-IS" sz="4400" b="1" dirty="0">
              <a:solidFill>
                <a:srgbClr val="C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590D6-7BFF-FE4D-AC55-91F9B40A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6878" y="4766022"/>
            <a:ext cx="1738004" cy="5342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E223C3-DE03-4043-BD39-83BB3CFAFEA0}"/>
              </a:ext>
            </a:extLst>
          </p:cNvPr>
          <p:cNvSpPr txBox="1"/>
          <p:nvPr/>
        </p:nvSpPr>
        <p:spPr>
          <a:xfrm>
            <a:off x="0" y="6488668"/>
            <a:ext cx="283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Paul Harris</a:t>
            </a:r>
          </a:p>
        </p:txBody>
      </p:sp>
    </p:spTree>
    <p:extLst>
      <p:ext uri="{BB962C8B-B14F-4D97-AF65-F5344CB8AC3E}">
        <p14:creationId xmlns:p14="http://schemas.microsoft.com/office/powerpoint/2010/main" val="69607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CF2114-6A74-6D46-9D5E-85E1A57B03AA}"/>
              </a:ext>
            </a:extLst>
          </p:cNvPr>
          <p:cNvSpPr txBox="1"/>
          <p:nvPr/>
        </p:nvSpPr>
        <p:spPr>
          <a:xfrm>
            <a:off x="1418896" y="134343"/>
            <a:ext cx="7190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000" b="1" dirty="0">
                <a:solidFill>
                  <a:srgbClr val="CC0000"/>
                </a:solidFill>
                <a:latin typeface="Calibri"/>
              </a:rPr>
              <a:t>Available at no cost to academic, government, non-profit partners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7E2A7-56D3-4B69-8A5D-212A42D13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672" y="728914"/>
            <a:ext cx="4695825" cy="876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F81501-496C-450C-8ADE-DE360640CA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672" y="2138183"/>
            <a:ext cx="8808000" cy="46613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1E56A8-30BA-CC46-928F-AD82081DEA30}"/>
              </a:ext>
            </a:extLst>
          </p:cNvPr>
          <p:cNvSpPr txBox="1"/>
          <p:nvPr/>
        </p:nvSpPr>
        <p:spPr>
          <a:xfrm>
            <a:off x="0" y="6488668"/>
            <a:ext cx="283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Paul Harris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D396DD-9C7C-452C-9A42-4BEAE03F8A0D}"/>
              </a:ext>
            </a:extLst>
          </p:cNvPr>
          <p:cNvSpPr txBox="1"/>
          <p:nvPr/>
        </p:nvSpPr>
        <p:spPr>
          <a:xfrm>
            <a:off x="1418896" y="1766559"/>
            <a:ext cx="727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Map of REDCap Consortium Partners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1BAABE-46C6-4111-BD63-F1FA356240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1188" y="134343"/>
            <a:ext cx="2181010" cy="67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0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FBE0D9-107B-C843-807A-4E9398A93603}"/>
              </a:ext>
            </a:extLst>
          </p:cNvPr>
          <p:cNvSpPr/>
          <p:nvPr/>
        </p:nvSpPr>
        <p:spPr>
          <a:xfrm>
            <a:off x="1429691" y="523156"/>
            <a:ext cx="4488474" cy="63348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413BCBE-6C25-894A-805C-B70CE0FC4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4317" y="0"/>
            <a:ext cx="5949135" cy="680643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6000" b="1" dirty="0"/>
              <a:t>Summary: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Data Planning (“easy way to do the right thing” with data capture, management, audits, security)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Data Collection (researcher, provider, participant, patient)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Data Export (all major statistical packages)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Data Import (file or via API)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Data Integration (API services)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Consortium-wide </a:t>
            </a:r>
            <a:r>
              <a:rPr lang="en-US" sz="3400" dirty="0" err="1"/>
              <a:t>REDCap</a:t>
            </a:r>
            <a:r>
              <a:rPr lang="en-US" sz="3400" dirty="0"/>
              <a:t> library of shared instruments (e.g. validated scales, PROs)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Consortium-wide repository of REDCap “plugins” to extend user interface and functionality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Offline App Version (iOS, Android)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Text/Audio/Video capabilities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Multi-modal (web, SMS, phone)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RCT features – randomization, data query workflow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Document Repository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/>
              <a:t>E-consent (new)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dirty="0" err="1"/>
              <a:t>MyCap</a:t>
            </a:r>
            <a:r>
              <a:rPr lang="en-US" sz="3400" dirty="0"/>
              <a:t> Integration (new)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3400" b="1" dirty="0"/>
              <a:t>EHR Interoperability - via FHIR (new)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752AA-13E8-494A-9B87-8B4216E145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2573" y="733439"/>
            <a:ext cx="2752867" cy="2080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AD3235-64F4-1944-9E09-FEC96E862A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908" y="2214886"/>
            <a:ext cx="3095062" cy="22444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FD26C9-67DE-4243-91F6-C5492957A1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92" y="0"/>
            <a:ext cx="1688123" cy="5231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148E16-5ED8-1F45-8405-27DC145F09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27" y="4459296"/>
            <a:ext cx="3256574" cy="2290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A472AA-969B-1B46-B784-A2D4DF984E43}"/>
              </a:ext>
            </a:extLst>
          </p:cNvPr>
          <p:cNvSpPr txBox="1"/>
          <p:nvPr/>
        </p:nvSpPr>
        <p:spPr>
          <a:xfrm>
            <a:off x="9921765" y="0"/>
            <a:ext cx="283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Paul Harris</a:t>
            </a:r>
          </a:p>
        </p:txBody>
      </p:sp>
    </p:spTree>
    <p:extLst>
      <p:ext uri="{BB962C8B-B14F-4D97-AF65-F5344CB8AC3E}">
        <p14:creationId xmlns:p14="http://schemas.microsoft.com/office/powerpoint/2010/main" val="234149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558A6-082D-6242-B2C6-99360F796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68"/>
            <a:ext cx="10515600" cy="1325563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REDCap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Survey – current status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CE749107-F6BC-8048-B387-D8F156A00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132" y="1426231"/>
            <a:ext cx="9161729" cy="52163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08531-3A7F-754F-847C-D99927168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327" y="3183484"/>
            <a:ext cx="1193800" cy="1701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606856-F8CA-1044-8720-FF4904AF1726}"/>
              </a:ext>
            </a:extLst>
          </p:cNvPr>
          <p:cNvSpPr txBox="1"/>
          <p:nvPr/>
        </p:nvSpPr>
        <p:spPr>
          <a:xfrm>
            <a:off x="10207734" y="4885284"/>
            <a:ext cx="1532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Steph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Duda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TY!!!!!!!!!!!</a:t>
            </a:r>
          </a:p>
        </p:txBody>
      </p:sp>
    </p:spTree>
    <p:extLst>
      <p:ext uri="{BB962C8B-B14F-4D97-AF65-F5344CB8AC3E}">
        <p14:creationId xmlns:p14="http://schemas.microsoft.com/office/powerpoint/2010/main" val="3772070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FBC9B56-3284-7E43-875A-2892E8D9F5A9}"/>
              </a:ext>
            </a:extLst>
          </p:cNvPr>
          <p:cNvSpPr/>
          <p:nvPr/>
        </p:nvSpPr>
        <p:spPr>
          <a:xfrm>
            <a:off x="923859" y="1543637"/>
            <a:ext cx="2149434" cy="419805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Patient Demographics and Predisposing Conditions</a:t>
            </a: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Age, gender, race/ethnicity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ECOG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Smoking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Surgical and medical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Concomitant medications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1ADEBA8-6019-554A-AE4B-E3B4FFEEA92B}"/>
              </a:ext>
            </a:extLst>
          </p:cNvPr>
          <p:cNvSpPr/>
          <p:nvPr/>
        </p:nvSpPr>
        <p:spPr>
          <a:xfrm>
            <a:off x="3486950" y="1543637"/>
            <a:ext cx="2187039" cy="41980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COVID-19 Initial Course of Illness</a:t>
            </a: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Presenting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Presenting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Diagnostic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Initial severity of illness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Co-infections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Treatments including trials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Clinical status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3C860FA-D8DB-2C41-A076-3739844D1E34}"/>
              </a:ext>
            </a:extLst>
          </p:cNvPr>
          <p:cNvSpPr/>
          <p:nvPr/>
        </p:nvSpPr>
        <p:spPr>
          <a:xfrm>
            <a:off x="6087646" y="1543637"/>
            <a:ext cx="2187039" cy="4198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Cancer Details</a:t>
            </a: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Cancer type, stage,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Treatment details: recency, modality, context,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irAEs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Transplant &amp; cellular therapy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History of cardiopulmonary toxic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B2234CF-8B6D-2942-B080-E42DECBAEAF3}"/>
              </a:ext>
            </a:extLst>
          </p:cNvPr>
          <p:cNvSpPr/>
          <p:nvPr/>
        </p:nvSpPr>
        <p:spPr>
          <a:xfrm>
            <a:off x="8688342" y="1543635"/>
            <a:ext cx="2187039" cy="419806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COVID-19 follow-up &amp; Outcomes</a:t>
            </a: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Interval severity of illness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Co-infections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Treatments including trials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Interval clinical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Final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Effects on anti-cancer treatment plans</a:t>
            </a:r>
          </a:p>
        </p:txBody>
      </p:sp>
      <p:sp>
        <p:nvSpPr>
          <p:cNvPr id="8" name="Curved Up Arrow 7">
            <a:extLst>
              <a:ext uri="{FF2B5EF4-FFF2-40B4-BE49-F238E27FC236}">
                <a16:creationId xmlns:a16="http://schemas.microsoft.com/office/drawing/2014/main" id="{B68E111D-E1B9-724F-9E22-CC26F16D2EF2}"/>
              </a:ext>
            </a:extLst>
          </p:cNvPr>
          <p:cNvSpPr/>
          <p:nvPr/>
        </p:nvSpPr>
        <p:spPr>
          <a:xfrm rot="16200000">
            <a:off x="10770225" y="3126512"/>
            <a:ext cx="841248" cy="6309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D275A-6FAB-B64A-B495-5FC32E24E4B8}"/>
              </a:ext>
            </a:extLst>
          </p:cNvPr>
          <p:cNvSpPr txBox="1"/>
          <p:nvPr/>
        </p:nvSpPr>
        <p:spPr>
          <a:xfrm>
            <a:off x="10875381" y="3862604"/>
            <a:ext cx="99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2DBBDB-3E65-E646-9D8F-B9F695C1FA4C}"/>
              </a:ext>
            </a:extLst>
          </p:cNvPr>
          <p:cNvSpPr txBox="1"/>
          <p:nvPr/>
        </p:nvSpPr>
        <p:spPr>
          <a:xfrm>
            <a:off x="3486950" y="179588"/>
            <a:ext cx="493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Data Collection Schema</a:t>
            </a:r>
          </a:p>
        </p:txBody>
      </p:sp>
    </p:spTree>
    <p:extLst>
      <p:ext uri="{BB962C8B-B14F-4D97-AF65-F5344CB8AC3E}">
        <p14:creationId xmlns:p14="http://schemas.microsoft.com/office/powerpoint/2010/main" val="96933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FDCC-7163-E041-8368-5489B1F7D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340605" cy="1146176"/>
          </a:xfrm>
        </p:spPr>
        <p:txBody>
          <a:bodyPr>
            <a:normAutofit/>
          </a:bodyPr>
          <a:lstStyle/>
          <a:p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Mapping to standards from (almost) the get-go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8805" y="-2"/>
            <a:ext cx="6013194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0797" y="1690688"/>
            <a:ext cx="87112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5931454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AA7646C-9BCE-4579-B259-8CC920F9E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3288"/>
            <a:ext cx="3603171" cy="3639684"/>
          </a:xfrm>
        </p:spPr>
        <p:txBody>
          <a:bodyPr anchor="ctr"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  <p:graphicFrame>
        <p:nvGraphicFramePr>
          <p:cNvPr id="15" name="Content Placeholder 11">
            <a:extLst>
              <a:ext uri="{FF2B5EF4-FFF2-40B4-BE49-F238E27FC236}">
                <a16:creationId xmlns:a16="http://schemas.microsoft.com/office/drawing/2014/main" id="{94301ED4-D6B0-0745-9006-8F673E31A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610412"/>
              </p:ext>
            </p:extLst>
          </p:nvPr>
        </p:nvGraphicFramePr>
        <p:xfrm>
          <a:off x="6525245" y="2173287"/>
          <a:ext cx="4486397" cy="4468022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930210">
                  <a:extLst>
                    <a:ext uri="{9D8B030D-6E8A-4147-A177-3AD203B41FA5}">
                      <a16:colId xmlns:a16="http://schemas.microsoft.com/office/drawing/2014/main" val="1827453377"/>
                    </a:ext>
                  </a:extLst>
                </a:gridCol>
                <a:gridCol w="2556187">
                  <a:extLst>
                    <a:ext uri="{9D8B030D-6E8A-4147-A177-3AD203B41FA5}">
                      <a16:colId xmlns:a16="http://schemas.microsoft.com/office/drawing/2014/main" val="1828505906"/>
                    </a:ext>
                  </a:extLst>
                </a:gridCol>
              </a:tblGrid>
              <a:tr h="423366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Terminology bindings</a:t>
                      </a:r>
                      <a:endParaRPr lang="en-US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47246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Encoding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Number of variables</a:t>
                      </a:r>
                      <a:endParaRPr 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708910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ATC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12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442125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HemOnc</a:t>
                      </a:r>
                      <a:endParaRPr 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8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15513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NAACCR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970621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NCIT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439451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PHIN VADS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732682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SNOMED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16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012200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Y/N/UNK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30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747033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Direct entry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41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03900"/>
                  </a:ext>
                </a:extLst>
              </a:tr>
              <a:tr h="3580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Custom</a:t>
                      </a:r>
                      <a:endParaRPr lang="en-US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57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802" marR="117601" marT="78401" marB="78401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976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277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E574-E11E-344C-84E8-ADCF0306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795" y="-7019"/>
            <a:ext cx="10928498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Mapping to standards from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(almost)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get-go</a:t>
            </a:r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5B66EC8-570F-994E-BAAE-E16D68356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414" y="1184031"/>
            <a:ext cx="4729655" cy="5362621"/>
          </a:xfr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0C58657-2021-BA42-B89D-A1F86E9DD2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707" y="1184031"/>
            <a:ext cx="4967880" cy="535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12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C7752-92D7-1444-B9FA-27E74519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50" y="216269"/>
            <a:ext cx="5792254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Shameless plug for HemOnc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(U01 CA231840)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4318FA98-4583-434E-80B7-3A53AE2FFF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6803" y="0"/>
            <a:ext cx="6155197" cy="68580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BF54D2-446E-3545-B29E-36543B5BD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8101"/>
            <a:ext cx="5889158" cy="4146698"/>
          </a:xfrm>
          <a:prstGeom prst="rect">
            <a:avLst/>
          </a:prstGeom>
        </p:spPr>
      </p:pic>
      <p:sp>
        <p:nvSpPr>
          <p:cNvPr id="8" name="Down Arrow 7">
            <a:extLst>
              <a:ext uri="{FF2B5EF4-FFF2-40B4-BE49-F238E27FC236}">
                <a16:creationId xmlns:a16="http://schemas.microsoft.com/office/drawing/2014/main" id="{1F9C336B-884E-3F4F-8D52-9EA449AB1040}"/>
              </a:ext>
            </a:extLst>
          </p:cNvPr>
          <p:cNvSpPr/>
          <p:nvPr/>
        </p:nvSpPr>
        <p:spPr>
          <a:xfrm rot="10800000">
            <a:off x="5220586" y="5103628"/>
            <a:ext cx="244549" cy="3721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2FAE5F-E3F9-3445-BAC5-EBC5FDB96456}"/>
              </a:ext>
            </a:extLst>
          </p:cNvPr>
          <p:cNvSpPr/>
          <p:nvPr/>
        </p:nvSpPr>
        <p:spPr>
          <a:xfrm>
            <a:off x="73149" y="6457065"/>
            <a:ext cx="3455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https://hemonc.org/wiki/Ontology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130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5038A5A-583B-4148-A30E-55C60A0B935F}"/>
              </a:ext>
            </a:extLst>
          </p:cNvPr>
          <p:cNvCxnSpPr>
            <a:cxnSpLocks/>
            <a:stCxn id="23" idx="2"/>
            <a:endCxn id="4" idx="0"/>
          </p:cNvCxnSpPr>
          <p:nvPr/>
        </p:nvCxnSpPr>
        <p:spPr>
          <a:xfrm>
            <a:off x="2221968" y="1427790"/>
            <a:ext cx="2071131" cy="287346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0C724B4-D799-6D4C-85C6-B2D5FFEBA584}"/>
              </a:ext>
            </a:extLst>
          </p:cNvPr>
          <p:cNvSpPr/>
          <p:nvPr/>
        </p:nvSpPr>
        <p:spPr>
          <a:xfrm>
            <a:off x="4781221" y="3061790"/>
            <a:ext cx="1226399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Condition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7EAF4A-B811-624A-90D3-FB69EACBFA35}"/>
              </a:ext>
            </a:extLst>
          </p:cNvPr>
          <p:cNvSpPr/>
          <p:nvPr/>
        </p:nvSpPr>
        <p:spPr>
          <a:xfrm>
            <a:off x="6504147" y="894881"/>
            <a:ext cx="795428" cy="457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Optima" panose="0200050306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5AFD5-C815-C144-917B-FE8099A6C144}"/>
              </a:ext>
            </a:extLst>
          </p:cNvPr>
          <p:cNvSpPr txBox="1"/>
          <p:nvPr/>
        </p:nvSpPr>
        <p:spPr>
          <a:xfrm>
            <a:off x="6523653" y="950414"/>
            <a:ext cx="747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tima" panose="02000503060000020004" pitchFamily="2" charset="0"/>
              </a:rPr>
              <a:t>Study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C24E34-4A66-B344-9427-0DDFDC26CE3B}"/>
              </a:ext>
            </a:extLst>
          </p:cNvPr>
          <p:cNvSpPr/>
          <p:nvPr/>
        </p:nvSpPr>
        <p:spPr>
          <a:xfrm>
            <a:off x="7363370" y="2464824"/>
            <a:ext cx="1326877" cy="4613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Reference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87A418-845B-1443-8A18-904CE39676B9}"/>
              </a:ext>
            </a:extLst>
          </p:cNvPr>
          <p:cNvSpPr/>
          <p:nvPr/>
        </p:nvSpPr>
        <p:spPr>
          <a:xfrm>
            <a:off x="6504147" y="3534902"/>
            <a:ext cx="1637222" cy="13480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First author</a:t>
            </a:r>
          </a:p>
          <a:p>
            <a:pPr algn="ctr"/>
            <a:r>
              <a:rPr lang="en-US" b="1" dirty="0">
                <a:latin typeface="Optima" panose="02000503060000020004" pitchFamily="2" charset="0"/>
              </a:rPr>
              <a:t>Middle author</a:t>
            </a:r>
          </a:p>
          <a:p>
            <a:pPr algn="ctr"/>
            <a:r>
              <a:rPr lang="en-US" b="1" dirty="0">
                <a:latin typeface="Optima" panose="02000503060000020004" pitchFamily="2" charset="0"/>
              </a:rPr>
              <a:t>Last author</a:t>
            </a:r>
          </a:p>
          <a:p>
            <a:pPr algn="ctr"/>
            <a:r>
              <a:rPr lang="en-US" b="1" dirty="0">
                <a:latin typeface="Optima" panose="02000503060000020004" pitchFamily="2" charset="0"/>
              </a:rPr>
              <a:t>Title</a:t>
            </a:r>
            <a:endParaRPr lang="en-US" b="1" i="1" dirty="0">
              <a:latin typeface="Optima" panose="02000503060000020004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4AD94-478D-A64D-8082-00F51794C981}"/>
              </a:ext>
            </a:extLst>
          </p:cNvPr>
          <p:cNvSpPr/>
          <p:nvPr/>
        </p:nvSpPr>
        <p:spPr>
          <a:xfrm>
            <a:off x="1404327" y="2947119"/>
            <a:ext cx="2033780" cy="193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Optima" panose="0200050306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35AB7C-C3AB-2744-9B43-DC2EAE6868B3}"/>
              </a:ext>
            </a:extLst>
          </p:cNvPr>
          <p:cNvSpPr txBox="1"/>
          <p:nvPr/>
        </p:nvSpPr>
        <p:spPr>
          <a:xfrm>
            <a:off x="1746543" y="2974116"/>
            <a:ext cx="140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tima" panose="02000503060000020004" pitchFamily="2" charset="0"/>
              </a:rPr>
              <a:t>Component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66671C-9F83-5D41-8309-7D7F94A7C3D5}"/>
              </a:ext>
            </a:extLst>
          </p:cNvPr>
          <p:cNvSpPr/>
          <p:nvPr/>
        </p:nvSpPr>
        <p:spPr>
          <a:xfrm>
            <a:off x="1565641" y="3836173"/>
            <a:ext cx="1756336" cy="457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Optima" panose="02000503060000020004" pitchFamily="2" charset="0"/>
              </a:rPr>
              <a:t>Supportive medications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CA56C2-BC41-3E44-85FC-3001E59851FB}"/>
              </a:ext>
            </a:extLst>
          </p:cNvPr>
          <p:cNvSpPr txBox="1"/>
          <p:nvPr/>
        </p:nvSpPr>
        <p:spPr>
          <a:xfrm>
            <a:off x="1393108" y="904570"/>
            <a:ext cx="1657719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Optima" panose="02000503060000020004" pitchFamily="2" charset="0"/>
              </a:rPr>
              <a:t>Regimen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C93820-574D-434D-B6D7-37D4011A5766}"/>
              </a:ext>
            </a:extLst>
          </p:cNvPr>
          <p:cNvSpPr txBox="1"/>
          <p:nvPr/>
        </p:nvSpPr>
        <p:spPr>
          <a:xfrm>
            <a:off x="3163584" y="6367570"/>
            <a:ext cx="6221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HemOnc Regimen Model (simplified)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DB58582-A59F-AE42-BA49-2635BEF0F558}"/>
              </a:ext>
            </a:extLst>
          </p:cNvPr>
          <p:cNvCxnSpPr>
            <a:cxnSpLocks/>
            <a:stCxn id="23" idx="2"/>
            <a:endCxn id="3" idx="1"/>
          </p:cNvCxnSpPr>
          <p:nvPr/>
        </p:nvCxnSpPr>
        <p:spPr>
          <a:xfrm>
            <a:off x="2221968" y="1427790"/>
            <a:ext cx="2559253" cy="186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38E4243-6A00-7F43-9613-8611F7E0B8B2}"/>
              </a:ext>
            </a:extLst>
          </p:cNvPr>
          <p:cNvSpPr txBox="1"/>
          <p:nvPr/>
        </p:nvSpPr>
        <p:spPr>
          <a:xfrm rot="2213053">
            <a:off x="2932300" y="2565083"/>
            <a:ext cx="1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 accepted use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55BC5F9-28BE-FF46-9078-3D7A1D55C03E}"/>
              </a:ext>
            </a:extLst>
          </p:cNvPr>
          <p:cNvSpPr txBox="1"/>
          <p:nvPr/>
        </p:nvSpPr>
        <p:spPr>
          <a:xfrm rot="5400000">
            <a:off x="1054465" y="2331950"/>
            <a:ext cx="2121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Has…component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5D40A9C-220B-574E-A771-65CFA8DC57C9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221968" y="1427790"/>
            <a:ext cx="18348" cy="1519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5AAF844-F26F-2F48-B64A-15D3EB58609B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073404" y="1135080"/>
            <a:ext cx="3450249" cy="39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0CCCF62-068C-0845-9CD2-88C3EBF7478E}"/>
              </a:ext>
            </a:extLst>
          </p:cNvPr>
          <p:cNvSpPr txBox="1"/>
          <p:nvPr/>
        </p:nvSpPr>
        <p:spPr>
          <a:xfrm>
            <a:off x="5108034" y="874059"/>
            <a:ext cx="1419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Was studied in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61763E2-20F8-2D46-ACF9-75847306450A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6901861" y="1352081"/>
            <a:ext cx="1124948" cy="1112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CB11E37-293D-0445-8573-BE8DA4A8CEDC}"/>
              </a:ext>
            </a:extLst>
          </p:cNvPr>
          <p:cNvSpPr txBox="1"/>
          <p:nvPr/>
        </p:nvSpPr>
        <p:spPr>
          <a:xfrm rot="2693097">
            <a:off x="6827091" y="2020578"/>
            <a:ext cx="2121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 reference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C3E0A8C-AFBB-B547-B1A4-E42342AED1F4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 flipH="1">
            <a:off x="7322758" y="2926131"/>
            <a:ext cx="704051" cy="608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EC05B669-85FE-284E-99EC-CEFA57574D43}"/>
              </a:ext>
            </a:extLst>
          </p:cNvPr>
          <p:cNvSpPr txBox="1"/>
          <p:nvPr/>
        </p:nvSpPr>
        <p:spPr>
          <a:xfrm rot="18960744">
            <a:off x="7051198" y="2444953"/>
            <a:ext cx="2280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Has…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021A52-6556-0747-BA83-6989230509BA}"/>
              </a:ext>
            </a:extLst>
          </p:cNvPr>
          <p:cNvSpPr/>
          <p:nvPr/>
        </p:nvSpPr>
        <p:spPr>
          <a:xfrm>
            <a:off x="1565641" y="4388770"/>
            <a:ext cx="1756336" cy="369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tima" panose="02000503060000020004" pitchFamily="2" charset="0"/>
              </a:rPr>
              <a:t>Local therapy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1DE1A4-72BB-354F-B7F7-41EC0E981973}"/>
              </a:ext>
            </a:extLst>
          </p:cNvPr>
          <p:cNvSpPr/>
          <p:nvPr/>
        </p:nvSpPr>
        <p:spPr>
          <a:xfrm>
            <a:off x="1565641" y="3357742"/>
            <a:ext cx="1756336" cy="369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tima" panose="02000503060000020004" pitchFamily="2" charset="0"/>
              </a:rPr>
              <a:t>Antineoplastics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13644C-CE50-CC46-B33F-61FAC87DADC6}"/>
              </a:ext>
            </a:extLst>
          </p:cNvPr>
          <p:cNvSpPr/>
          <p:nvPr/>
        </p:nvSpPr>
        <p:spPr>
          <a:xfrm>
            <a:off x="8566664" y="4221300"/>
            <a:ext cx="1637222" cy="6501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Journal</a:t>
            </a:r>
          </a:p>
          <a:p>
            <a:pPr algn="ctr"/>
            <a:r>
              <a:rPr lang="en-US" b="1" dirty="0">
                <a:latin typeface="Optima" panose="02000503060000020004" pitchFamily="2" charset="0"/>
              </a:rPr>
              <a:t>Year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CF80CE-2D3C-B441-92B2-7FAEB77C8D53}"/>
              </a:ext>
            </a:extLst>
          </p:cNvPr>
          <p:cNvCxnSpPr>
            <a:cxnSpLocks/>
            <a:stCxn id="13" idx="2"/>
            <a:endCxn id="47" idx="0"/>
          </p:cNvCxnSpPr>
          <p:nvPr/>
        </p:nvCxnSpPr>
        <p:spPr>
          <a:xfrm>
            <a:off x="8026809" y="2926131"/>
            <a:ext cx="1358466" cy="1295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5F234BF-83B6-FC41-8EEE-F31D1BDD1250}"/>
              </a:ext>
            </a:extLst>
          </p:cNvPr>
          <p:cNvSpPr txBox="1"/>
          <p:nvPr/>
        </p:nvSpPr>
        <p:spPr>
          <a:xfrm rot="2706567">
            <a:off x="8017228" y="3695058"/>
            <a:ext cx="2280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Was published…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1DE40AC-DF16-9F43-B7A6-E5BEEEBC912B}"/>
              </a:ext>
            </a:extLst>
          </p:cNvPr>
          <p:cNvCxnSpPr>
            <a:cxnSpLocks/>
            <a:stCxn id="9" idx="3"/>
            <a:endCxn id="58" idx="1"/>
          </p:cNvCxnSpPr>
          <p:nvPr/>
        </p:nvCxnSpPr>
        <p:spPr>
          <a:xfrm flipV="1">
            <a:off x="7299575" y="1114712"/>
            <a:ext cx="1504886" cy="8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73518E09-8A9D-C641-BB13-92BCEEBB4CB8}"/>
              </a:ext>
            </a:extLst>
          </p:cNvPr>
          <p:cNvSpPr/>
          <p:nvPr/>
        </p:nvSpPr>
        <p:spPr>
          <a:xfrm>
            <a:off x="8804461" y="897137"/>
            <a:ext cx="1394258" cy="4351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Optima" panose="02000503060000020004" pitchFamily="2" charset="0"/>
              </a:rPr>
              <a:t>Study Group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0C63BC8-C834-3F4F-954A-76DCEFA5C3E6}"/>
              </a:ext>
            </a:extLst>
          </p:cNvPr>
          <p:cNvSpPr txBox="1"/>
          <p:nvPr/>
        </p:nvSpPr>
        <p:spPr>
          <a:xfrm>
            <a:off x="7363370" y="888939"/>
            <a:ext cx="1394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Optima" panose="02000503060000020004" pitchFamily="2" charset="0"/>
              </a:rPr>
              <a:t>Has study group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0B26B0-E735-8548-8B8D-2A76EAE5EEC1}"/>
              </a:ext>
            </a:extLst>
          </p:cNvPr>
          <p:cNvSpPr/>
          <p:nvPr/>
        </p:nvSpPr>
        <p:spPr>
          <a:xfrm>
            <a:off x="4172387" y="1665795"/>
            <a:ext cx="1147237" cy="4613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Context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A5E961-2797-8B46-BC88-B7DE5D50C136}"/>
              </a:ext>
            </a:extLst>
          </p:cNvPr>
          <p:cNvSpPr txBox="1"/>
          <p:nvPr/>
        </p:nvSpPr>
        <p:spPr>
          <a:xfrm rot="810893">
            <a:off x="2993990" y="1573872"/>
            <a:ext cx="1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 context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98F2ADF-5567-BD41-86D8-473AD16D9683}"/>
              </a:ext>
            </a:extLst>
          </p:cNvPr>
          <p:cNvCxnSpPr>
            <a:cxnSpLocks/>
            <a:stCxn id="23" idx="2"/>
            <a:endCxn id="33" idx="1"/>
          </p:cNvCxnSpPr>
          <p:nvPr/>
        </p:nvCxnSpPr>
        <p:spPr>
          <a:xfrm>
            <a:off x="2221968" y="1427790"/>
            <a:ext cx="1950419" cy="468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184D65-9FE6-0148-AD5C-42C1EF364007}"/>
              </a:ext>
            </a:extLst>
          </p:cNvPr>
          <p:cNvSpPr/>
          <p:nvPr/>
        </p:nvSpPr>
        <p:spPr>
          <a:xfrm>
            <a:off x="3700897" y="4301256"/>
            <a:ext cx="1184403" cy="457200"/>
          </a:xfrm>
          <a:prstGeom prst="roundRect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tima" panose="02000503060000020004" pitchFamily="2" charset="0"/>
              </a:rPr>
              <a:t>RxNorm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B9BAC03D-9573-D647-8CD3-8CA429BAAE2E}"/>
              </a:ext>
            </a:extLst>
          </p:cNvPr>
          <p:cNvSpPr/>
          <p:nvPr/>
        </p:nvSpPr>
        <p:spPr>
          <a:xfrm>
            <a:off x="5070030" y="3854106"/>
            <a:ext cx="1184403" cy="644159"/>
          </a:xfrm>
          <a:prstGeom prst="roundRect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Optima" panose="02000503060000020004" pitchFamily="2" charset="0"/>
              </a:rPr>
              <a:t>NCIT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Optima" panose="02000503060000020004" pitchFamily="2" charset="0"/>
              </a:rPr>
              <a:t>SNOMED</a:t>
            </a:r>
          </a:p>
          <a:p>
            <a:pPr algn="ctr"/>
            <a:r>
              <a:rPr lang="en-US" sz="1400" b="1" dirty="0" err="1">
                <a:solidFill>
                  <a:schemeClr val="tx1"/>
                </a:solidFill>
                <a:latin typeface="Optima" panose="02000503060000020004" pitchFamily="2" charset="0"/>
              </a:rPr>
              <a:t>Oncotree</a:t>
            </a:r>
            <a:endParaRPr lang="en-US" sz="1400" b="1" dirty="0">
              <a:solidFill>
                <a:schemeClr val="tx1"/>
              </a:solidFill>
              <a:latin typeface="Optima" panose="02000503060000020004" pitchFamily="2" charset="0"/>
            </a:endParaRP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6F408553-0E88-B842-833D-AB72C1551E33}"/>
              </a:ext>
            </a:extLst>
          </p:cNvPr>
          <p:cNvSpPr/>
          <p:nvPr/>
        </p:nvSpPr>
        <p:spPr>
          <a:xfrm>
            <a:off x="9029095" y="2035912"/>
            <a:ext cx="1184403" cy="457200"/>
          </a:xfrm>
          <a:prstGeom prst="roundRect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tima" panose="02000503060000020004" pitchFamily="2" charset="0"/>
              </a:rPr>
              <a:t>PMID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8D5F9555-20A0-EA47-8CC6-47BBC2F3EDAA}"/>
              </a:ext>
            </a:extLst>
          </p:cNvPr>
          <p:cNvSpPr/>
          <p:nvPr/>
        </p:nvSpPr>
        <p:spPr>
          <a:xfrm>
            <a:off x="9021941" y="2809271"/>
            <a:ext cx="1184403" cy="457200"/>
          </a:xfrm>
          <a:prstGeom prst="roundRect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tima" panose="02000503060000020004" pitchFamily="2" charset="0"/>
              </a:rPr>
              <a:t>URL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A3FB83D-B7E9-7949-A4A9-A2F144FB635A}"/>
              </a:ext>
            </a:extLst>
          </p:cNvPr>
          <p:cNvSpPr txBox="1"/>
          <p:nvPr/>
        </p:nvSpPr>
        <p:spPr>
          <a:xfrm rot="3201839">
            <a:off x="3379866" y="3774140"/>
            <a:ext cx="1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Has…Rx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9CC9F76-15EA-2445-A1A4-BD2E65B9896B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319624" y="1354816"/>
            <a:ext cx="1405688" cy="541633"/>
          </a:xfrm>
          <a:prstGeom prst="straightConnector1">
            <a:avLst/>
          </a:prstGeom>
          <a:ln>
            <a:solidFill>
              <a:srgbClr val="4472C4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AB035D5-C7DC-B040-A76D-064E97D5CF55}"/>
              </a:ext>
            </a:extLst>
          </p:cNvPr>
          <p:cNvCxnSpPr>
            <a:cxnSpLocks/>
            <a:stCxn id="3" idx="3"/>
            <a:endCxn id="9" idx="2"/>
          </p:cNvCxnSpPr>
          <p:nvPr/>
        </p:nvCxnSpPr>
        <p:spPr>
          <a:xfrm flipV="1">
            <a:off x="6007620" y="1352081"/>
            <a:ext cx="894241" cy="1938309"/>
          </a:xfrm>
          <a:prstGeom prst="straightConnector1">
            <a:avLst/>
          </a:prstGeom>
          <a:ln>
            <a:solidFill>
              <a:srgbClr val="4472C4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096D863-2032-874E-AF88-ABD74EF26CD5}"/>
              </a:ext>
            </a:extLst>
          </p:cNvPr>
          <p:cNvSpPr txBox="1"/>
          <p:nvPr/>
        </p:nvSpPr>
        <p:spPr>
          <a:xfrm rot="17735073">
            <a:off x="5793048" y="1955022"/>
            <a:ext cx="1260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a" panose="02000503060000020004" pitchFamily="2" charset="0"/>
              </a:rPr>
              <a:t>Was studied in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43A2A60-58CB-6E46-8948-B5AE6D199174}"/>
              </a:ext>
            </a:extLst>
          </p:cNvPr>
          <p:cNvSpPr txBox="1"/>
          <p:nvPr/>
        </p:nvSpPr>
        <p:spPr>
          <a:xfrm rot="20321811">
            <a:off x="5322230" y="1407577"/>
            <a:ext cx="1260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a" panose="02000503060000020004" pitchFamily="2" charset="0"/>
              </a:rPr>
              <a:t>Was studied in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38E3E2E-EDBE-5441-9C0D-558D26E185AF}"/>
              </a:ext>
            </a:extLst>
          </p:cNvPr>
          <p:cNvCxnSpPr>
            <a:cxnSpLocks/>
          </p:cNvCxnSpPr>
          <p:nvPr/>
        </p:nvCxnSpPr>
        <p:spPr>
          <a:xfrm>
            <a:off x="3438107" y="3904811"/>
            <a:ext cx="296101" cy="41991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03D5D8A-4B9E-A24A-BC0C-D9C367B2B215}"/>
              </a:ext>
            </a:extLst>
          </p:cNvPr>
          <p:cNvCxnSpPr>
            <a:cxnSpLocks/>
            <a:stCxn id="3" idx="2"/>
            <a:endCxn id="49" idx="0"/>
          </p:cNvCxnSpPr>
          <p:nvPr/>
        </p:nvCxnSpPr>
        <p:spPr>
          <a:xfrm>
            <a:off x="5394421" y="3518990"/>
            <a:ext cx="267811" cy="33511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18BE8AE-59C3-1048-880F-4F5B4CC08902}"/>
              </a:ext>
            </a:extLst>
          </p:cNvPr>
          <p:cNvCxnSpPr>
            <a:cxnSpLocks/>
            <a:endCxn id="76" idx="1"/>
          </p:cNvCxnSpPr>
          <p:nvPr/>
        </p:nvCxnSpPr>
        <p:spPr>
          <a:xfrm flipV="1">
            <a:off x="8684661" y="2264512"/>
            <a:ext cx="344434" cy="27894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59BE70B-CF78-2D44-89AC-E03B28AEDB71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8684661" y="2772057"/>
            <a:ext cx="337280" cy="26581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DD93556-9F4F-0148-AF6A-E5AFC9C2A364}"/>
              </a:ext>
            </a:extLst>
          </p:cNvPr>
          <p:cNvCxnSpPr/>
          <p:nvPr/>
        </p:nvCxnSpPr>
        <p:spPr>
          <a:xfrm>
            <a:off x="1466406" y="5217381"/>
            <a:ext cx="69368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A1C7225-2B8B-5A44-8F67-595843B356AC}"/>
              </a:ext>
            </a:extLst>
          </p:cNvPr>
          <p:cNvCxnSpPr/>
          <p:nvPr/>
        </p:nvCxnSpPr>
        <p:spPr>
          <a:xfrm>
            <a:off x="1466406" y="5648455"/>
            <a:ext cx="693683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A8B4060B-043A-6440-A8DA-855CB36D59CC}"/>
              </a:ext>
            </a:extLst>
          </p:cNvPr>
          <p:cNvSpPr/>
          <p:nvPr/>
        </p:nvSpPr>
        <p:spPr>
          <a:xfrm>
            <a:off x="4423557" y="5511295"/>
            <a:ext cx="274320" cy="274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Optima" panose="02000503060000020004" pitchFamily="2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05075A3-17FD-5845-A708-A7F926C90DA9}"/>
              </a:ext>
            </a:extLst>
          </p:cNvPr>
          <p:cNvSpPr/>
          <p:nvPr/>
        </p:nvSpPr>
        <p:spPr>
          <a:xfrm>
            <a:off x="4423557" y="5080221"/>
            <a:ext cx="274320" cy="274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Optima" panose="02000503060000020004" pitchFamily="2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286D02CB-08D0-A34C-B823-70E78089EBF7}"/>
              </a:ext>
            </a:extLst>
          </p:cNvPr>
          <p:cNvSpPr txBox="1"/>
          <p:nvPr/>
        </p:nvSpPr>
        <p:spPr>
          <a:xfrm>
            <a:off x="4697877" y="5048104"/>
            <a:ext cx="3399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tima" panose="02000503060000020004" pitchFamily="2" charset="0"/>
              </a:rPr>
              <a:t>Included in current OHDSI release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28F16031-6CD4-6548-98DF-05DAB0B80310}"/>
              </a:ext>
            </a:extLst>
          </p:cNvPr>
          <p:cNvSpPr txBox="1"/>
          <p:nvPr/>
        </p:nvSpPr>
        <p:spPr>
          <a:xfrm>
            <a:off x="4697877" y="5479178"/>
            <a:ext cx="3399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tima" panose="02000503060000020004" pitchFamily="2" charset="0"/>
              </a:rPr>
              <a:t>Third OHDSI release (planned)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A1EE358-A49A-404E-B16E-FF5FD13FB8EC}"/>
              </a:ext>
            </a:extLst>
          </p:cNvPr>
          <p:cNvSpPr txBox="1"/>
          <p:nvPr/>
        </p:nvSpPr>
        <p:spPr>
          <a:xfrm>
            <a:off x="2226563" y="5048104"/>
            <a:ext cx="203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tima" panose="02000503060000020004" pitchFamily="2" charset="0"/>
              </a:rPr>
              <a:t>Internal relationships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6017E2F-77A9-EA44-B903-78AEDEC6ED1D}"/>
              </a:ext>
            </a:extLst>
          </p:cNvPr>
          <p:cNvSpPr txBox="1"/>
          <p:nvPr/>
        </p:nvSpPr>
        <p:spPr>
          <a:xfrm>
            <a:off x="2242635" y="5479178"/>
            <a:ext cx="2092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tima" panose="02000503060000020004" pitchFamily="2" charset="0"/>
              </a:rPr>
              <a:t>External relationships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C117898-B7F6-4947-BC11-CF4D13210D7A}"/>
              </a:ext>
            </a:extLst>
          </p:cNvPr>
          <p:cNvSpPr/>
          <p:nvPr/>
        </p:nvSpPr>
        <p:spPr>
          <a:xfrm>
            <a:off x="7938009" y="5080221"/>
            <a:ext cx="274320" cy="274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Optima" panose="02000503060000020004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A90B24-1CA3-8244-A17A-F111893CFE00}"/>
              </a:ext>
            </a:extLst>
          </p:cNvPr>
          <p:cNvSpPr txBox="1"/>
          <p:nvPr/>
        </p:nvSpPr>
        <p:spPr>
          <a:xfrm>
            <a:off x="8212329" y="5048104"/>
            <a:ext cx="2257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tima" panose="02000503060000020004" pitchFamily="2" charset="0"/>
              </a:rPr>
              <a:t>Future OHDSI releases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997DE5E-D81C-5F41-8916-8349E8C34AA6}"/>
              </a:ext>
            </a:extLst>
          </p:cNvPr>
          <p:cNvSpPr/>
          <p:nvPr/>
        </p:nvSpPr>
        <p:spPr>
          <a:xfrm>
            <a:off x="4469648" y="2339594"/>
            <a:ext cx="1147237" cy="4613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tima" panose="02000503060000020004" pitchFamily="2" charset="0"/>
              </a:rPr>
              <a:t>Modality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DC76D87-2054-3041-AF13-C867488EF6CE}"/>
              </a:ext>
            </a:extLst>
          </p:cNvPr>
          <p:cNvCxnSpPr>
            <a:cxnSpLocks/>
            <a:stCxn id="23" idx="2"/>
            <a:endCxn id="78" idx="1"/>
          </p:cNvCxnSpPr>
          <p:nvPr/>
        </p:nvCxnSpPr>
        <p:spPr>
          <a:xfrm>
            <a:off x="2221968" y="1427790"/>
            <a:ext cx="2247680" cy="1142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D3E74AB-0C78-8B45-A8BE-FA4C34DA21B8}"/>
              </a:ext>
            </a:extLst>
          </p:cNvPr>
          <p:cNvSpPr txBox="1"/>
          <p:nvPr/>
        </p:nvSpPr>
        <p:spPr>
          <a:xfrm rot="1539959">
            <a:off x="3116280" y="2043802"/>
            <a:ext cx="1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tima" panose="02000503060000020004" pitchFamily="2" charset="0"/>
              </a:rPr>
              <a:t>Has modality</a:t>
            </a:r>
          </a:p>
        </p:txBody>
      </p:sp>
    </p:spTree>
    <p:extLst>
      <p:ext uri="{BB962C8B-B14F-4D97-AF65-F5344CB8AC3E}">
        <p14:creationId xmlns:p14="http://schemas.microsoft.com/office/powerpoint/2010/main" val="2120170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Episodes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Disease </a:t>
            </a:r>
            <a:r>
              <a:rPr lang="en-US" dirty="0"/>
              <a:t>and</a:t>
            </a:r>
            <a:r>
              <a:rPr lang="en-US" b="1" dirty="0"/>
              <a:t> treatment abstractions </a:t>
            </a:r>
            <a:r>
              <a:rPr lang="en-US" dirty="0"/>
              <a:t>are modeled as episodes</a:t>
            </a:r>
          </a:p>
          <a:p>
            <a:r>
              <a:rPr lang="en-US" b="1" dirty="0"/>
              <a:t>Disease</a:t>
            </a:r>
            <a:r>
              <a:rPr lang="en-US" dirty="0"/>
              <a:t> </a:t>
            </a:r>
            <a:r>
              <a:rPr lang="en-US" b="1" dirty="0"/>
              <a:t>abstractions include</a:t>
            </a:r>
            <a:r>
              <a:rPr lang="en-US" dirty="0"/>
              <a:t>: first occurrence, remissions, relapses, and end of life event. </a:t>
            </a:r>
          </a:p>
          <a:p>
            <a:r>
              <a:rPr lang="en-US" b="1" dirty="0"/>
              <a:t>Treatment abstractions include</a:t>
            </a:r>
            <a:r>
              <a:rPr lang="en-US" dirty="0"/>
              <a:t>: treatment course, treatment regimen, and treatment cycle.</a:t>
            </a:r>
          </a:p>
          <a:p>
            <a:r>
              <a:rPr lang="en-US" dirty="0"/>
              <a:t>These </a:t>
            </a:r>
            <a:r>
              <a:rPr lang="en-US" b="1" dirty="0"/>
              <a:t>abstractions may be derived </a:t>
            </a:r>
            <a:r>
              <a:rPr lang="en-US" dirty="0"/>
              <a:t>algorithmically pre- or post-ETL or extracted from the source data directly. </a:t>
            </a:r>
          </a:p>
          <a:p>
            <a:pPr lvl="1"/>
            <a:r>
              <a:rPr lang="en-US" dirty="0"/>
              <a:t>In addition to the regular OMOP type concept ID, we propose to store </a:t>
            </a:r>
            <a:r>
              <a:rPr lang="en-US" b="1" dirty="0"/>
              <a:t>references to the derivation algorithms </a:t>
            </a:r>
            <a:r>
              <a:rPr lang="en-US" dirty="0"/>
              <a:t>in the vocabulary.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583ED-F364-40B3-B25B-483B5033DF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1CDC7-764A-534D-BD18-D907265F3A6D}"/>
              </a:ext>
            </a:extLst>
          </p:cNvPr>
          <p:cNvSpPr txBox="1"/>
          <p:nvPr/>
        </p:nvSpPr>
        <p:spPr>
          <a:xfrm>
            <a:off x="609600" y="6492876"/>
            <a:ext cx="3811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Courtesy of OHDSI Oncology Subgroup</a:t>
            </a:r>
          </a:p>
        </p:txBody>
      </p:sp>
    </p:spTree>
    <p:extLst>
      <p:ext uri="{BB962C8B-B14F-4D97-AF65-F5344CB8AC3E}">
        <p14:creationId xmlns:p14="http://schemas.microsoft.com/office/powerpoint/2010/main" val="3025571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Advantages of Using Episodes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Supports levels of abstraction that are </a:t>
            </a:r>
            <a:r>
              <a:rPr lang="en-US" b="1" dirty="0"/>
              <a:t>clinically </a:t>
            </a:r>
            <a:r>
              <a:rPr lang="en-US" dirty="0"/>
              <a:t>and</a:t>
            </a:r>
            <a:r>
              <a:rPr lang="en-US" b="1" dirty="0"/>
              <a:t> analytically relevant</a:t>
            </a:r>
          </a:p>
          <a:p>
            <a:r>
              <a:rPr lang="en-US" dirty="0"/>
              <a:t>Supports </a:t>
            </a:r>
            <a:r>
              <a:rPr lang="en-US" b="1" dirty="0"/>
              <a:t>explicit connection between a disease/treatment abstraction </a:t>
            </a:r>
            <a:r>
              <a:rPr lang="en-US" dirty="0"/>
              <a:t>and</a:t>
            </a:r>
            <a:r>
              <a:rPr lang="en-US" b="1" dirty="0"/>
              <a:t> lower level events </a:t>
            </a:r>
            <a:r>
              <a:rPr lang="en-US" dirty="0"/>
              <a:t>(conditions, procedures, drugs) that are linked to this abstraction</a:t>
            </a:r>
          </a:p>
          <a:p>
            <a:r>
              <a:rPr lang="en-US" b="1" dirty="0"/>
              <a:t>Persists provenance of episode derivation </a:t>
            </a:r>
            <a:r>
              <a:rPr lang="en-US" dirty="0"/>
              <a:t>(e.g. directly from source data, algorithmically)</a:t>
            </a:r>
          </a:p>
          <a:p>
            <a:r>
              <a:rPr lang="en-US" dirty="0"/>
              <a:t>Is </a:t>
            </a:r>
            <a:r>
              <a:rPr lang="en-US" b="1" dirty="0"/>
              <a:t>generalisable</a:t>
            </a:r>
            <a:r>
              <a:rPr lang="en-US" dirty="0"/>
              <a:t> to:</a:t>
            </a:r>
          </a:p>
          <a:p>
            <a:pPr lvl="1"/>
            <a:r>
              <a:rPr lang="en-US" dirty="0"/>
              <a:t>abstraction of </a:t>
            </a:r>
            <a:r>
              <a:rPr lang="en-US" b="1" dirty="0"/>
              <a:t>other chronic diseases</a:t>
            </a:r>
          </a:p>
          <a:p>
            <a:pPr lvl="1"/>
            <a:r>
              <a:rPr lang="en-US" dirty="0"/>
              <a:t>Representation of </a:t>
            </a:r>
            <a:r>
              <a:rPr lang="en-US" b="1" dirty="0"/>
              <a:t>episode of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583ED-F364-40B3-B25B-483B5033DF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AE2E7B-C456-EB41-B8FC-6E4B66A994A9}"/>
              </a:ext>
            </a:extLst>
          </p:cNvPr>
          <p:cNvSpPr txBox="1"/>
          <p:nvPr/>
        </p:nvSpPr>
        <p:spPr>
          <a:xfrm>
            <a:off x="609600" y="6492876"/>
            <a:ext cx="3811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Courtesy of OHDSI Oncology Subgroup</a:t>
            </a:r>
          </a:p>
        </p:txBody>
      </p:sp>
    </p:spTree>
    <p:extLst>
      <p:ext uri="{BB962C8B-B14F-4D97-AF65-F5344CB8AC3E}">
        <p14:creationId xmlns:p14="http://schemas.microsoft.com/office/powerpoint/2010/main" val="133293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F3DA-8005-4B36-8444-2A5B2D44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359" y="222346"/>
            <a:ext cx="9094470" cy="5715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EPISODE and EPISODE EVENT Tables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9F79F-3A79-413B-824E-E905DD578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358" y="1224833"/>
            <a:ext cx="9215845" cy="4626334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4440" dirty="0"/>
          </a:p>
          <a:p>
            <a:pPr marL="0" indent="0">
              <a:buNone/>
            </a:pPr>
            <a:endParaRPr lang="en-US" sz="4440" dirty="0"/>
          </a:p>
          <a:p>
            <a:endParaRPr lang="en-US" sz="4440" dirty="0"/>
          </a:p>
          <a:p>
            <a:endParaRPr lang="en-US" sz="4440" dirty="0"/>
          </a:p>
          <a:p>
            <a:r>
              <a:rPr lang="en-US" sz="4440" dirty="0"/>
              <a:t> 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5741" y="900659"/>
            <a:ext cx="4513357" cy="54955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583ED-F364-40B3-B25B-483B5033DF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6099" y="908907"/>
            <a:ext cx="4692082" cy="17745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9D8E40-C003-DA4A-AC78-82C8179B9137}"/>
              </a:ext>
            </a:extLst>
          </p:cNvPr>
          <p:cNvSpPr txBox="1"/>
          <p:nvPr/>
        </p:nvSpPr>
        <p:spPr>
          <a:xfrm>
            <a:off x="609600" y="6492876"/>
            <a:ext cx="3811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Courtesy of OHDSI Oncology Subgroup</a:t>
            </a:r>
          </a:p>
        </p:txBody>
      </p:sp>
    </p:spTree>
    <p:extLst>
      <p:ext uri="{BB962C8B-B14F-4D97-AF65-F5344CB8AC3E}">
        <p14:creationId xmlns:p14="http://schemas.microsoft.com/office/powerpoint/2010/main" val="2444081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F3DA-8005-4B36-8444-2A5B2D44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731" y="304800"/>
            <a:ext cx="9094470" cy="5715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Example of a Treatment Episode record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2" name="Curved Connector 11"/>
          <p:cNvCxnSpPr>
            <a:stCxn id="32776" idx="1"/>
            <a:endCxn id="32775" idx="1"/>
          </p:cNvCxnSpPr>
          <p:nvPr/>
        </p:nvCxnSpPr>
        <p:spPr>
          <a:xfrm rot="10800000" flipH="1">
            <a:off x="1269225" y="1819876"/>
            <a:ext cx="6343" cy="1876928"/>
          </a:xfrm>
          <a:prstGeom prst="curvedConnector3">
            <a:avLst>
              <a:gd name="adj1" fmla="val -4324631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32777" idx="1"/>
            <a:endCxn id="32775" idx="1"/>
          </p:cNvCxnSpPr>
          <p:nvPr/>
        </p:nvCxnSpPr>
        <p:spPr>
          <a:xfrm rot="10800000">
            <a:off x="1275569" y="1819874"/>
            <a:ext cx="9184" cy="3728417"/>
          </a:xfrm>
          <a:prstGeom prst="curvedConnector3">
            <a:avLst>
              <a:gd name="adj1" fmla="val 3087064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097" y="822147"/>
            <a:ext cx="3969922" cy="463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Curved Connector 39"/>
          <p:cNvCxnSpPr/>
          <p:nvPr/>
        </p:nvCxnSpPr>
        <p:spPr>
          <a:xfrm>
            <a:off x="4377129" y="3689986"/>
            <a:ext cx="265550" cy="32544"/>
          </a:xfrm>
          <a:prstGeom prst="curvedConnector3">
            <a:avLst>
              <a:gd name="adj1" fmla="val 50000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 rot="5400000">
            <a:off x="6148999" y="2316718"/>
            <a:ext cx="2498393" cy="313231"/>
          </a:xfrm>
          <a:prstGeom prst="curvedConnector2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 rot="16200000" flipV="1">
            <a:off x="7017332" y="3946780"/>
            <a:ext cx="761730" cy="313231"/>
          </a:xfrm>
          <a:prstGeom prst="curvedConnector2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32773" idx="1"/>
          </p:cNvCxnSpPr>
          <p:nvPr/>
        </p:nvCxnSpPr>
        <p:spPr>
          <a:xfrm rot="10800000" flipV="1">
            <a:off x="7241580" y="3141593"/>
            <a:ext cx="281518" cy="580936"/>
          </a:xfrm>
          <a:prstGeom prst="curvedConnector3">
            <a:avLst>
              <a:gd name="adj1" fmla="val 50000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568" y="899720"/>
            <a:ext cx="3094648" cy="184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9225" y="2795181"/>
            <a:ext cx="3109676" cy="180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4751" y="4663264"/>
            <a:ext cx="3073349" cy="177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583ED-F364-40B3-B25B-483B5033DF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6216" y="3410127"/>
            <a:ext cx="2594148" cy="63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A6BB7D-C23A-CD41-A6AB-9002D46E5CA7}"/>
              </a:ext>
            </a:extLst>
          </p:cNvPr>
          <p:cNvSpPr txBox="1"/>
          <p:nvPr/>
        </p:nvSpPr>
        <p:spPr>
          <a:xfrm>
            <a:off x="609600" y="6492876"/>
            <a:ext cx="3811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Courtesy of OHDSI Oncology Subgroup</a:t>
            </a:r>
          </a:p>
        </p:txBody>
      </p:sp>
    </p:spTree>
    <p:extLst>
      <p:ext uri="{BB962C8B-B14F-4D97-AF65-F5344CB8AC3E}">
        <p14:creationId xmlns:p14="http://schemas.microsoft.com/office/powerpoint/2010/main" val="1754480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E1FFAB-50E9-BB46-A1D5-544CBCF298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81" y="778901"/>
            <a:ext cx="10911437" cy="55990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510A15-4BBF-2442-9A7C-6B535B830905}"/>
              </a:ext>
            </a:extLst>
          </p:cNvPr>
          <p:cNvSpPr/>
          <p:nvPr/>
        </p:nvSpPr>
        <p:spPr>
          <a:xfrm>
            <a:off x="5992011" y="643467"/>
            <a:ext cx="5722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Oncology CDM Extension Proposal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5479AD-CC2D-1444-BA44-943C0CA68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1F4B4-3002-1545-8BDA-5B5CA8B5E5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4/7/20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18A05-7517-BD45-BA1A-E56A126C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5DF97-FD79-D646-8674-720EC98418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5A991-09A3-7140-A763-7CE958CFE2E6}"/>
              </a:ext>
            </a:extLst>
          </p:cNvPr>
          <p:cNvSpPr/>
          <p:nvPr/>
        </p:nvSpPr>
        <p:spPr>
          <a:xfrm>
            <a:off x="477011" y="6048573"/>
            <a:ext cx="41442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C7DBB"/>
                </a:solidFill>
                <a:effectLst/>
                <a:uLnTx/>
                <a:uFillTx/>
                <a:latin typeface="NexusSans"/>
                <a:ea typeface="+mn-ea"/>
                <a:cs typeface="+mn-cs"/>
                <a:hlinkClick r:id="rId3" tooltip="Persistent link using digital object identifier"/>
              </a:rPr>
              <a:t>https://doi.org/10.1016/j.jbi.2019.103239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9398BB-6F62-472B-88B2-8D942FEB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AD8C23-0A0F-524A-B606-54219531B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37" y="792494"/>
            <a:ext cx="4050473" cy="1022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440CD5-F6C5-7F41-BD27-8DFD5864D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37" y="2817463"/>
            <a:ext cx="4050473" cy="1215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1E67D9-8B1F-944F-8E76-BAC4613B2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37" y="4876183"/>
            <a:ext cx="4050473" cy="1403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4F93062-C8C5-49C4-B90F-AA5653D5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5427" y="660573"/>
            <a:ext cx="6829749" cy="5692520"/>
          </a:xfrm>
          <a:custGeom>
            <a:avLst/>
            <a:gdLst>
              <a:gd name="connsiteX0" fmla="*/ 2768595 w 4574113"/>
              <a:gd name="connsiteY0" fmla="*/ 2476119 h 3812472"/>
              <a:gd name="connsiteX1" fmla="*/ 3374676 w 4574113"/>
              <a:gd name="connsiteY1" fmla="*/ 2476119 h 3812472"/>
              <a:gd name="connsiteX2" fmla="*/ 3403209 w 4574113"/>
              <a:gd name="connsiteY2" fmla="*/ 2479909 h 3812472"/>
              <a:gd name="connsiteX3" fmla="*/ 3422833 w 4574113"/>
              <a:gd name="connsiteY3" fmla="*/ 2488137 h 3812472"/>
              <a:gd name="connsiteX4" fmla="*/ 3410840 w 4574113"/>
              <a:gd name="connsiteY4" fmla="*/ 2508879 h 3812472"/>
              <a:gd name="connsiteX5" fmla="*/ 2985934 w 4574113"/>
              <a:gd name="connsiteY5" fmla="*/ 3243764 h 3812472"/>
              <a:gd name="connsiteX6" fmla="*/ 2732784 w 4574113"/>
              <a:gd name="connsiteY6" fmla="*/ 3390890 h 3812472"/>
              <a:gd name="connsiteX7" fmla="*/ 2529297 w 4574113"/>
              <a:gd name="connsiteY7" fmla="*/ 3390890 h 3812472"/>
              <a:gd name="connsiteX8" fmla="*/ 2505559 w 4574113"/>
              <a:gd name="connsiteY8" fmla="*/ 3390890 h 3812472"/>
              <a:gd name="connsiteX9" fmla="*/ 2482907 w 4574113"/>
              <a:gd name="connsiteY9" fmla="*/ 3351884 h 3812472"/>
              <a:gd name="connsiteX10" fmla="*/ 2371959 w 4574113"/>
              <a:gd name="connsiteY10" fmla="*/ 3160822 h 3812472"/>
              <a:gd name="connsiteX11" fmla="*/ 2371959 w 4574113"/>
              <a:gd name="connsiteY11" fmla="*/ 3053878 h 3812472"/>
              <a:gd name="connsiteX12" fmla="*/ 2675654 w 4574113"/>
              <a:gd name="connsiteY12" fmla="*/ 2530895 h 3812472"/>
              <a:gd name="connsiteX13" fmla="*/ 2768595 w 4574113"/>
              <a:gd name="connsiteY13" fmla="*/ 2476119 h 3812472"/>
              <a:gd name="connsiteX14" fmla="*/ 3909778 w 4574113"/>
              <a:gd name="connsiteY14" fmla="*/ 676847 h 3812472"/>
              <a:gd name="connsiteX15" fmla="*/ 4305516 w 4574113"/>
              <a:gd name="connsiteY15" fmla="*/ 676847 h 3812472"/>
              <a:gd name="connsiteX16" fmla="*/ 4367056 w 4574113"/>
              <a:gd name="connsiteY16" fmla="*/ 712612 h 3812472"/>
              <a:gd name="connsiteX17" fmla="*/ 4564498 w 4574113"/>
              <a:gd name="connsiteY17" fmla="*/ 1054092 h 3812472"/>
              <a:gd name="connsiteX18" fmla="*/ 4564498 w 4574113"/>
              <a:gd name="connsiteY18" fmla="*/ 1123921 h 3812472"/>
              <a:gd name="connsiteX19" fmla="*/ 4367056 w 4574113"/>
              <a:gd name="connsiteY19" fmla="*/ 1465401 h 3812472"/>
              <a:gd name="connsiteX20" fmla="*/ 4305516 w 4574113"/>
              <a:gd name="connsiteY20" fmla="*/ 1501167 h 3812472"/>
              <a:gd name="connsiteX21" fmla="*/ 3909778 w 4574113"/>
              <a:gd name="connsiteY21" fmla="*/ 1501167 h 3812472"/>
              <a:gd name="connsiteX22" fmla="*/ 3849091 w 4574113"/>
              <a:gd name="connsiteY22" fmla="*/ 1465401 h 3812472"/>
              <a:gd name="connsiteX23" fmla="*/ 3650795 w 4574113"/>
              <a:gd name="connsiteY23" fmla="*/ 1123921 h 3812472"/>
              <a:gd name="connsiteX24" fmla="*/ 3650795 w 4574113"/>
              <a:gd name="connsiteY24" fmla="*/ 1054092 h 3812472"/>
              <a:gd name="connsiteX25" fmla="*/ 3849091 w 4574113"/>
              <a:gd name="connsiteY25" fmla="*/ 712612 h 3812472"/>
              <a:gd name="connsiteX26" fmla="*/ 3909778 w 4574113"/>
              <a:gd name="connsiteY26" fmla="*/ 676847 h 3812472"/>
              <a:gd name="connsiteX27" fmla="*/ 1104892 w 4574113"/>
              <a:gd name="connsiteY27" fmla="*/ 0 h 3812472"/>
              <a:gd name="connsiteX28" fmla="*/ 2732784 w 4574113"/>
              <a:gd name="connsiteY28" fmla="*/ 0 h 3812472"/>
              <a:gd name="connsiteX29" fmla="*/ 2985934 w 4574113"/>
              <a:gd name="connsiteY29" fmla="*/ 147125 h 3812472"/>
              <a:gd name="connsiteX30" fmla="*/ 3798122 w 4574113"/>
              <a:gd name="connsiteY30" fmla="*/ 1551823 h 3812472"/>
              <a:gd name="connsiteX31" fmla="*/ 3798122 w 4574113"/>
              <a:gd name="connsiteY31" fmla="*/ 1839068 h 3812472"/>
              <a:gd name="connsiteX32" fmla="*/ 3496551 w 4574113"/>
              <a:gd name="connsiteY32" fmla="*/ 2360642 h 3812472"/>
              <a:gd name="connsiteX33" fmla="*/ 3471135 w 4574113"/>
              <a:gd name="connsiteY33" fmla="*/ 2404597 h 3812472"/>
              <a:gd name="connsiteX34" fmla="*/ 3472029 w 4574113"/>
              <a:gd name="connsiteY34" fmla="*/ 2404972 h 3812472"/>
              <a:gd name="connsiteX35" fmla="*/ 3516881 w 4574113"/>
              <a:gd name="connsiteY35" fmla="*/ 2450209 h 3812472"/>
              <a:gd name="connsiteX36" fmla="*/ 3857970 w 4574113"/>
              <a:gd name="connsiteY36" fmla="*/ 3040131 h 3812472"/>
              <a:gd name="connsiteX37" fmla="*/ 3857970 w 4574113"/>
              <a:gd name="connsiteY37" fmla="*/ 3160764 h 3812472"/>
              <a:gd name="connsiteX38" fmla="*/ 3516881 w 4574113"/>
              <a:gd name="connsiteY38" fmla="*/ 3750684 h 3812472"/>
              <a:gd name="connsiteX39" fmla="*/ 3410567 w 4574113"/>
              <a:gd name="connsiteY39" fmla="*/ 3812472 h 3812472"/>
              <a:gd name="connsiteX40" fmla="*/ 2726911 w 4574113"/>
              <a:gd name="connsiteY40" fmla="*/ 3812472 h 3812472"/>
              <a:gd name="connsiteX41" fmla="*/ 2622074 w 4574113"/>
              <a:gd name="connsiteY41" fmla="*/ 3750684 h 3812472"/>
              <a:gd name="connsiteX42" fmla="*/ 2438330 w 4574113"/>
              <a:gd name="connsiteY42" fmla="*/ 3434265 h 3812472"/>
              <a:gd name="connsiteX43" fmla="*/ 2417573 w 4574113"/>
              <a:gd name="connsiteY43" fmla="*/ 3398519 h 3812472"/>
              <a:gd name="connsiteX44" fmla="*/ 2433905 w 4574113"/>
              <a:gd name="connsiteY44" fmla="*/ 3398519 h 3812472"/>
              <a:gd name="connsiteX45" fmla="*/ 2511101 w 4574113"/>
              <a:gd name="connsiteY45" fmla="*/ 3398519 h 3812472"/>
              <a:gd name="connsiteX46" fmla="*/ 2544636 w 4574113"/>
              <a:gd name="connsiteY46" fmla="*/ 3456269 h 3812472"/>
              <a:gd name="connsiteX47" fmla="*/ 2672757 w 4574113"/>
              <a:gd name="connsiteY47" fmla="*/ 3676902 h 3812472"/>
              <a:gd name="connsiteX48" fmla="*/ 2765699 w 4574113"/>
              <a:gd name="connsiteY48" fmla="*/ 3731679 h 3812472"/>
              <a:gd name="connsiteX49" fmla="*/ 3371780 w 4574113"/>
              <a:gd name="connsiteY49" fmla="*/ 3731679 h 3812472"/>
              <a:gd name="connsiteX50" fmla="*/ 3466029 w 4574113"/>
              <a:gd name="connsiteY50" fmla="*/ 3676902 h 3812472"/>
              <a:gd name="connsiteX51" fmla="*/ 3768415 w 4574113"/>
              <a:gd name="connsiteY51" fmla="*/ 3153920 h 3812472"/>
              <a:gd name="connsiteX52" fmla="*/ 3768415 w 4574113"/>
              <a:gd name="connsiteY52" fmla="*/ 3046975 h 3812472"/>
              <a:gd name="connsiteX53" fmla="*/ 3466029 w 4574113"/>
              <a:gd name="connsiteY53" fmla="*/ 2523992 h 3812472"/>
              <a:gd name="connsiteX54" fmla="*/ 3426268 w 4574113"/>
              <a:gd name="connsiteY54" fmla="*/ 2483888 h 3812472"/>
              <a:gd name="connsiteX55" fmla="*/ 3421667 w 4574113"/>
              <a:gd name="connsiteY55" fmla="*/ 2481960 h 3812472"/>
              <a:gd name="connsiteX56" fmla="*/ 3446331 w 4574113"/>
              <a:gd name="connsiteY56" fmla="*/ 2439303 h 3812472"/>
              <a:gd name="connsiteX57" fmla="*/ 3464674 w 4574113"/>
              <a:gd name="connsiteY57" fmla="*/ 2407578 h 3812472"/>
              <a:gd name="connsiteX58" fmla="*/ 3445649 w 4574113"/>
              <a:gd name="connsiteY58" fmla="*/ 2399601 h 3812472"/>
              <a:gd name="connsiteX59" fmla="*/ 3413464 w 4574113"/>
              <a:gd name="connsiteY59" fmla="*/ 2395325 h 3812472"/>
              <a:gd name="connsiteX60" fmla="*/ 2729808 w 4574113"/>
              <a:gd name="connsiteY60" fmla="*/ 2395325 h 3812472"/>
              <a:gd name="connsiteX61" fmla="*/ 2624971 w 4574113"/>
              <a:gd name="connsiteY61" fmla="*/ 2457112 h 3812472"/>
              <a:gd name="connsiteX62" fmla="*/ 2282405 w 4574113"/>
              <a:gd name="connsiteY62" fmla="*/ 3047034 h 3812472"/>
              <a:gd name="connsiteX63" fmla="*/ 2282405 w 4574113"/>
              <a:gd name="connsiteY63" fmla="*/ 3167666 h 3812472"/>
              <a:gd name="connsiteX64" fmla="*/ 2395478 w 4574113"/>
              <a:gd name="connsiteY64" fmla="*/ 3362386 h 3812472"/>
              <a:gd name="connsiteX65" fmla="*/ 2412031 w 4574113"/>
              <a:gd name="connsiteY65" fmla="*/ 3390890 h 3812472"/>
              <a:gd name="connsiteX66" fmla="*/ 2335350 w 4574113"/>
              <a:gd name="connsiteY66" fmla="*/ 3390890 h 3812472"/>
              <a:gd name="connsiteX67" fmla="*/ 1104892 w 4574113"/>
              <a:gd name="connsiteY67" fmla="*/ 3390890 h 3812472"/>
              <a:gd name="connsiteX68" fmla="*/ 855258 w 4574113"/>
              <a:gd name="connsiteY68" fmla="*/ 3243764 h 3812472"/>
              <a:gd name="connsiteX69" fmla="*/ 39555 w 4574113"/>
              <a:gd name="connsiteY69" fmla="*/ 1839068 h 3812472"/>
              <a:gd name="connsiteX70" fmla="*/ 39555 w 4574113"/>
              <a:gd name="connsiteY70" fmla="*/ 1551823 h 3812472"/>
              <a:gd name="connsiteX71" fmla="*/ 855258 w 4574113"/>
              <a:gd name="connsiteY71" fmla="*/ 147125 h 3812472"/>
              <a:gd name="connsiteX72" fmla="*/ 1104892 w 4574113"/>
              <a:gd name="connsiteY72" fmla="*/ 0 h 38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574113" h="3812472">
                <a:moveTo>
                  <a:pt x="2768595" y="2476119"/>
                </a:moveTo>
                <a:cubicBezTo>
                  <a:pt x="2768595" y="2476119"/>
                  <a:pt x="2768595" y="2476119"/>
                  <a:pt x="3374676" y="2476119"/>
                </a:cubicBezTo>
                <a:cubicBezTo>
                  <a:pt x="3384493" y="2476119"/>
                  <a:pt x="3394066" y="2477423"/>
                  <a:pt x="3403209" y="2479909"/>
                </a:cubicBezTo>
                <a:lnTo>
                  <a:pt x="3422833" y="2488137"/>
                </a:lnTo>
                <a:lnTo>
                  <a:pt x="3410840" y="2508879"/>
                </a:lnTo>
                <a:cubicBezTo>
                  <a:pt x="3302401" y="2696426"/>
                  <a:pt x="3163600" y="2936487"/>
                  <a:pt x="2985934" y="3243764"/>
                </a:cubicBezTo>
                <a:cubicBezTo>
                  <a:pt x="2933195" y="3334842"/>
                  <a:pt x="2838263" y="3390890"/>
                  <a:pt x="2732784" y="3390890"/>
                </a:cubicBezTo>
                <a:cubicBezTo>
                  <a:pt x="2732784" y="3390890"/>
                  <a:pt x="2732784" y="3390890"/>
                  <a:pt x="2529297" y="3390890"/>
                </a:cubicBezTo>
                <a:lnTo>
                  <a:pt x="2505559" y="3390890"/>
                </a:lnTo>
                <a:lnTo>
                  <a:pt x="2482907" y="3351884"/>
                </a:lnTo>
                <a:cubicBezTo>
                  <a:pt x="2451367" y="3297569"/>
                  <a:pt x="2414666" y="3234367"/>
                  <a:pt x="2371959" y="3160822"/>
                </a:cubicBezTo>
                <a:cubicBezTo>
                  <a:pt x="2352324" y="3128217"/>
                  <a:pt x="2352324" y="3086483"/>
                  <a:pt x="2371959" y="3053878"/>
                </a:cubicBezTo>
                <a:cubicBezTo>
                  <a:pt x="2371959" y="3053878"/>
                  <a:pt x="2371959" y="3053878"/>
                  <a:pt x="2675654" y="2530895"/>
                </a:cubicBezTo>
                <a:cubicBezTo>
                  <a:pt x="2693981" y="2496986"/>
                  <a:pt x="2730633" y="2476119"/>
                  <a:pt x="2768595" y="2476119"/>
                </a:cubicBezTo>
                <a:close/>
                <a:moveTo>
                  <a:pt x="3909778" y="676847"/>
                </a:moveTo>
                <a:cubicBezTo>
                  <a:pt x="3909778" y="676847"/>
                  <a:pt x="3909778" y="676847"/>
                  <a:pt x="4305516" y="676847"/>
                </a:cubicBezTo>
                <a:cubicBezTo>
                  <a:pt x="4331158" y="676847"/>
                  <a:pt x="4354235" y="690472"/>
                  <a:pt x="4367056" y="712612"/>
                </a:cubicBezTo>
                <a:cubicBezTo>
                  <a:pt x="4367056" y="712612"/>
                  <a:pt x="4367056" y="712612"/>
                  <a:pt x="4564498" y="1054092"/>
                </a:cubicBezTo>
                <a:cubicBezTo>
                  <a:pt x="4577319" y="1075382"/>
                  <a:pt x="4577319" y="1102632"/>
                  <a:pt x="4564498" y="1123921"/>
                </a:cubicBezTo>
                <a:cubicBezTo>
                  <a:pt x="4564498" y="1123921"/>
                  <a:pt x="4564498" y="1123921"/>
                  <a:pt x="4367056" y="1465401"/>
                </a:cubicBezTo>
                <a:cubicBezTo>
                  <a:pt x="4354235" y="1487542"/>
                  <a:pt x="4331158" y="1501167"/>
                  <a:pt x="4305516" y="1501167"/>
                </a:cubicBezTo>
                <a:cubicBezTo>
                  <a:pt x="4305516" y="1501167"/>
                  <a:pt x="4305516" y="1501167"/>
                  <a:pt x="3909778" y="1501167"/>
                </a:cubicBezTo>
                <a:cubicBezTo>
                  <a:pt x="3884990" y="1501167"/>
                  <a:pt x="3861058" y="1487542"/>
                  <a:pt x="3849091" y="1465401"/>
                </a:cubicBezTo>
                <a:cubicBezTo>
                  <a:pt x="3849091" y="1465401"/>
                  <a:pt x="3849091" y="1465401"/>
                  <a:pt x="3650795" y="1123921"/>
                </a:cubicBezTo>
                <a:cubicBezTo>
                  <a:pt x="3637974" y="1102632"/>
                  <a:pt x="3637974" y="1075382"/>
                  <a:pt x="3650795" y="1054092"/>
                </a:cubicBezTo>
                <a:cubicBezTo>
                  <a:pt x="3650795" y="1054092"/>
                  <a:pt x="3650795" y="1054092"/>
                  <a:pt x="3849091" y="712612"/>
                </a:cubicBezTo>
                <a:cubicBezTo>
                  <a:pt x="3861058" y="690472"/>
                  <a:pt x="3884990" y="676847"/>
                  <a:pt x="3909778" y="676847"/>
                </a:cubicBezTo>
                <a:close/>
                <a:moveTo>
                  <a:pt x="1104892" y="0"/>
                </a:moveTo>
                <a:cubicBezTo>
                  <a:pt x="1104892" y="0"/>
                  <a:pt x="1104892" y="0"/>
                  <a:pt x="2732784" y="0"/>
                </a:cubicBezTo>
                <a:cubicBezTo>
                  <a:pt x="2838263" y="0"/>
                  <a:pt x="2933195" y="56047"/>
                  <a:pt x="2985934" y="147125"/>
                </a:cubicBezTo>
                <a:cubicBezTo>
                  <a:pt x="2985934" y="147125"/>
                  <a:pt x="2985934" y="147125"/>
                  <a:pt x="3798122" y="1551823"/>
                </a:cubicBezTo>
                <a:cubicBezTo>
                  <a:pt x="3850862" y="1639397"/>
                  <a:pt x="3850862" y="1751493"/>
                  <a:pt x="3798122" y="1839068"/>
                </a:cubicBezTo>
                <a:cubicBezTo>
                  <a:pt x="3798122" y="1839068"/>
                  <a:pt x="3798122" y="1839068"/>
                  <a:pt x="3496551" y="2360642"/>
                </a:cubicBezTo>
                <a:lnTo>
                  <a:pt x="3471135" y="2404597"/>
                </a:lnTo>
                <a:lnTo>
                  <a:pt x="3472029" y="2404972"/>
                </a:lnTo>
                <a:cubicBezTo>
                  <a:pt x="3490302" y="2415638"/>
                  <a:pt x="3505806" y="2431084"/>
                  <a:pt x="3516881" y="2450209"/>
                </a:cubicBezTo>
                <a:cubicBezTo>
                  <a:pt x="3516881" y="2450209"/>
                  <a:pt x="3516881" y="2450209"/>
                  <a:pt x="3857970" y="3040131"/>
                </a:cubicBezTo>
                <a:cubicBezTo>
                  <a:pt x="3880120" y="3076909"/>
                  <a:pt x="3880120" y="3123985"/>
                  <a:pt x="3857970" y="3160764"/>
                </a:cubicBezTo>
                <a:cubicBezTo>
                  <a:pt x="3857970" y="3160764"/>
                  <a:pt x="3857970" y="3160764"/>
                  <a:pt x="3516881" y="3750684"/>
                </a:cubicBezTo>
                <a:cubicBezTo>
                  <a:pt x="3494732" y="3788933"/>
                  <a:pt x="3454864" y="3812472"/>
                  <a:pt x="3410567" y="3812472"/>
                </a:cubicBezTo>
                <a:cubicBezTo>
                  <a:pt x="3410567" y="3812472"/>
                  <a:pt x="3410567" y="3812472"/>
                  <a:pt x="2726911" y="3812472"/>
                </a:cubicBezTo>
                <a:cubicBezTo>
                  <a:pt x="2684090" y="3812472"/>
                  <a:pt x="2642747" y="3788933"/>
                  <a:pt x="2622074" y="3750684"/>
                </a:cubicBezTo>
                <a:cubicBezTo>
                  <a:pt x="2622074" y="3750684"/>
                  <a:pt x="2622074" y="3750684"/>
                  <a:pt x="2438330" y="3434265"/>
                </a:cubicBezTo>
                <a:lnTo>
                  <a:pt x="2417573" y="3398519"/>
                </a:lnTo>
                <a:lnTo>
                  <a:pt x="2433905" y="3398519"/>
                </a:lnTo>
                <a:lnTo>
                  <a:pt x="2511101" y="3398519"/>
                </a:lnTo>
                <a:lnTo>
                  <a:pt x="2544636" y="3456269"/>
                </a:lnTo>
                <a:cubicBezTo>
                  <a:pt x="2672757" y="3676902"/>
                  <a:pt x="2672757" y="3676902"/>
                  <a:pt x="2672757" y="3676902"/>
                </a:cubicBezTo>
                <a:cubicBezTo>
                  <a:pt x="2691084" y="3710811"/>
                  <a:pt x="2727737" y="3731679"/>
                  <a:pt x="2765699" y="3731679"/>
                </a:cubicBezTo>
                <a:cubicBezTo>
                  <a:pt x="3371780" y="3731679"/>
                  <a:pt x="3371780" y="3731679"/>
                  <a:pt x="3371780" y="3731679"/>
                </a:cubicBezTo>
                <a:cubicBezTo>
                  <a:pt x="3411050" y="3731679"/>
                  <a:pt x="3446394" y="3710811"/>
                  <a:pt x="3466029" y="3676902"/>
                </a:cubicBezTo>
                <a:cubicBezTo>
                  <a:pt x="3768415" y="3153920"/>
                  <a:pt x="3768415" y="3153920"/>
                  <a:pt x="3768415" y="3153920"/>
                </a:cubicBezTo>
                <a:cubicBezTo>
                  <a:pt x="3788051" y="3121314"/>
                  <a:pt x="3788051" y="3079580"/>
                  <a:pt x="3768415" y="3046975"/>
                </a:cubicBezTo>
                <a:cubicBezTo>
                  <a:pt x="3466029" y="2523992"/>
                  <a:pt x="3466029" y="2523992"/>
                  <a:pt x="3466029" y="2523992"/>
                </a:cubicBezTo>
                <a:cubicBezTo>
                  <a:pt x="3456211" y="2507037"/>
                  <a:pt x="3442467" y="2493343"/>
                  <a:pt x="3426268" y="2483888"/>
                </a:cubicBezTo>
                <a:lnTo>
                  <a:pt x="3421667" y="2481960"/>
                </a:lnTo>
                <a:lnTo>
                  <a:pt x="3446331" y="2439303"/>
                </a:lnTo>
                <a:lnTo>
                  <a:pt x="3464674" y="2407578"/>
                </a:lnTo>
                <a:lnTo>
                  <a:pt x="3445649" y="2399601"/>
                </a:lnTo>
                <a:cubicBezTo>
                  <a:pt x="3435335" y="2396796"/>
                  <a:pt x="3424538" y="2395325"/>
                  <a:pt x="3413464" y="2395325"/>
                </a:cubicBezTo>
                <a:cubicBezTo>
                  <a:pt x="2729808" y="2395325"/>
                  <a:pt x="2729808" y="2395325"/>
                  <a:pt x="2729808" y="2395325"/>
                </a:cubicBezTo>
                <a:cubicBezTo>
                  <a:pt x="2686987" y="2395325"/>
                  <a:pt x="2645644" y="2418863"/>
                  <a:pt x="2624971" y="2457112"/>
                </a:cubicBezTo>
                <a:cubicBezTo>
                  <a:pt x="2282405" y="3047034"/>
                  <a:pt x="2282405" y="3047034"/>
                  <a:pt x="2282405" y="3047034"/>
                </a:cubicBezTo>
                <a:cubicBezTo>
                  <a:pt x="2260256" y="3083811"/>
                  <a:pt x="2260256" y="3130887"/>
                  <a:pt x="2282405" y="3167666"/>
                </a:cubicBezTo>
                <a:cubicBezTo>
                  <a:pt x="2325225" y="3241406"/>
                  <a:pt x="2362693" y="3305929"/>
                  <a:pt x="2395478" y="3362386"/>
                </a:cubicBezTo>
                <a:lnTo>
                  <a:pt x="2412031" y="3390890"/>
                </a:lnTo>
                <a:lnTo>
                  <a:pt x="2335350" y="3390890"/>
                </a:lnTo>
                <a:cubicBezTo>
                  <a:pt x="2096889" y="3390890"/>
                  <a:pt x="1715352" y="3390890"/>
                  <a:pt x="1104892" y="3390890"/>
                </a:cubicBezTo>
                <a:cubicBezTo>
                  <a:pt x="1002929" y="3390890"/>
                  <a:pt x="904482" y="3334842"/>
                  <a:pt x="855258" y="3243764"/>
                </a:cubicBezTo>
                <a:cubicBezTo>
                  <a:pt x="855258" y="3243764"/>
                  <a:pt x="855258" y="3243764"/>
                  <a:pt x="39555" y="1839068"/>
                </a:cubicBezTo>
                <a:cubicBezTo>
                  <a:pt x="-13185" y="1751493"/>
                  <a:pt x="-13185" y="1639397"/>
                  <a:pt x="39555" y="1551823"/>
                </a:cubicBezTo>
                <a:cubicBezTo>
                  <a:pt x="39555" y="1551823"/>
                  <a:pt x="39555" y="1551823"/>
                  <a:pt x="855258" y="147125"/>
                </a:cubicBezTo>
                <a:cubicBezTo>
                  <a:pt x="904482" y="56047"/>
                  <a:pt x="1002929" y="0"/>
                  <a:pt x="110489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0B310-B5C2-194D-8C54-2B6C2A63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952" y="1787858"/>
            <a:ext cx="3745638" cy="17537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Surveys are good; EMR extracts are better!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D1E005-DCDE-A547-B55C-75A22C708DFB}"/>
              </a:ext>
            </a:extLst>
          </p:cNvPr>
          <p:cNvSpPr txBox="1"/>
          <p:nvPr/>
        </p:nvSpPr>
        <p:spPr>
          <a:xfrm>
            <a:off x="1457433" y="6091483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CDP/CDIS</a:t>
            </a:r>
          </a:p>
        </p:txBody>
      </p:sp>
    </p:spTree>
    <p:extLst>
      <p:ext uri="{BB962C8B-B14F-4D97-AF65-F5344CB8AC3E}">
        <p14:creationId xmlns:p14="http://schemas.microsoft.com/office/powerpoint/2010/main" val="2103407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9656D-03F1-764E-B3D7-C744F130A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9488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Acknowledgments (130+ participants)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28A4C-1902-5F4C-AD22-F07A7680FF11}"/>
              </a:ext>
            </a:extLst>
          </p:cNvPr>
          <p:cNvSpPr txBox="1"/>
          <p:nvPr/>
        </p:nvSpPr>
        <p:spPr>
          <a:xfrm>
            <a:off x="350874" y="861231"/>
            <a:ext cx="11841126" cy="600164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Aurora Health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Brown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City of Hope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Cleveland Clinic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Columbia University/New York Presbyterian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Dana-Farber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Duke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Einstein Medical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Emory University/Winship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Fred Hutchinson Cancer Research Center/University of Washington/Seattle Cancer Care Alliance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Gundersen Health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Hartford HealthCare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Houston Methodist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Inova </a:t>
            </a:r>
            <a:r>
              <a:rPr lang="en-US" sz="1600" dirty="0" err="1"/>
              <a:t>Schar</a:t>
            </a:r>
            <a:r>
              <a:rPr lang="en-US" sz="1600" dirty="0"/>
              <a:t>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Intermountain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Johns Hopkins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Karmanos</a:t>
            </a:r>
            <a:r>
              <a:rPr lang="en-US" sz="1600" dirty="0"/>
              <a:t>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Loyola University Medical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LSU Health Sciences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Massachusetts General Hospital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Mayo Clinic, Rochester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Mays Cancer Center at UT Health San Antonio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MD Anderson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Medical University of South Carolina/Hollings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Moffitt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Mount Sinai/Tisch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Northwell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Northwestern University/Lurie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NYU Langone Health/Perlmutter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Oregon Health &amp; Sciences University/Knight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Penn State Cancer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Roswell Park Comprehensive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Rutgers Cancer Institute of New Jersey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SSM Health Cancer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Stanford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St. Elizabeth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Ohio State University/The James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Hospitals, Cleveland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California, Davis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California, San Diego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California, San Francisco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Chicago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Colorado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Connecticut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Kansas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Maryland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Miami/Sylvester Comprehensive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Michigan/</a:t>
            </a:r>
            <a:r>
              <a:rPr lang="en-US" sz="1600" dirty="0" err="1"/>
              <a:t>Rogel</a:t>
            </a:r>
            <a:r>
              <a:rPr lang="en-US" sz="1600" dirty="0"/>
              <a:t>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Minnesota/Masonic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North Carolina/</a:t>
            </a:r>
            <a:r>
              <a:rPr lang="en-US" sz="1600" dirty="0" err="1"/>
              <a:t>Lineberger</a:t>
            </a:r>
            <a:r>
              <a:rPr lang="en-US" sz="1600" dirty="0"/>
              <a:t> Comprehensive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University of Rochester Medical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Vanderbilt University Medical Center/Vanderbilt-Ingram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Washington University in St. Louis/</a:t>
            </a:r>
            <a:r>
              <a:rPr lang="en-US" sz="1600" dirty="0" err="1"/>
              <a:t>Siteman</a:t>
            </a:r>
            <a:r>
              <a:rPr lang="en-US" sz="1600" dirty="0"/>
              <a:t>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West Cancer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Yale New Haven Health/Smilow Cancer Hospital</a:t>
            </a:r>
          </a:p>
        </p:txBody>
      </p:sp>
      <p:pic>
        <p:nvPicPr>
          <p:cNvPr id="8" name="Picture 7" descr="A picture containing umbrella&#10;&#10;Description automatically generated">
            <a:extLst>
              <a:ext uri="{FF2B5EF4-FFF2-40B4-BE49-F238E27FC236}">
                <a16:creationId xmlns:a16="http://schemas.microsoft.com/office/drawing/2014/main" id="{66CA3FBA-FBC4-D048-A061-2099F7053F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5552" y="5917018"/>
            <a:ext cx="3833503" cy="82402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D07C122-1021-3E4B-86AC-DAA45B65B3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783" y="65143"/>
            <a:ext cx="1003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20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2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eme2" id="{A8111A8D-0B14-4AB8-B2AD-CAADC6932EB7}" vid="{AEC16F49-160B-4F28-A92A-317D4469DDB5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1076</Words>
  <Application>Microsoft Macintosh PowerPoint</Application>
  <PresentationFormat>Widescreen</PresentationFormat>
  <Paragraphs>291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NexusSans</vt:lpstr>
      <vt:lpstr>Optima</vt:lpstr>
      <vt:lpstr>Times New Roman</vt:lpstr>
      <vt:lpstr>Office Theme</vt:lpstr>
      <vt:lpstr>1_Office Theme</vt:lpstr>
      <vt:lpstr>Theme2</vt:lpstr>
      <vt:lpstr>2_Office Theme</vt:lpstr>
      <vt:lpstr>PowerPoint Presentation</vt:lpstr>
      <vt:lpstr>Origins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Steering Committee</vt:lpstr>
      <vt:lpstr>Mission Statement</vt:lpstr>
      <vt:lpstr>PowerPoint Presentation</vt:lpstr>
      <vt:lpstr>PowerPoint Presentation</vt:lpstr>
      <vt:lpstr>PowerPoint Presentation</vt:lpstr>
      <vt:lpstr>REDCap Survey – current status</vt:lpstr>
      <vt:lpstr>PowerPoint Presentation</vt:lpstr>
      <vt:lpstr>Mapping to standards from (almost) the get-go</vt:lpstr>
      <vt:lpstr>Mapping to standards from (almost) the get-go</vt:lpstr>
      <vt:lpstr>Shameless plug for HemOnc (U01 CA231840)</vt:lpstr>
      <vt:lpstr>PowerPoint Presentation</vt:lpstr>
      <vt:lpstr>Episodes</vt:lpstr>
      <vt:lpstr>Advantages of Using Episodes</vt:lpstr>
      <vt:lpstr>EPISODE and EPISODE EVENT Tables</vt:lpstr>
      <vt:lpstr>Example of a Treatment Episode record</vt:lpstr>
      <vt:lpstr>PowerPoint Presentation</vt:lpstr>
      <vt:lpstr>Surveys are good; EMR extracts are better!</vt:lpstr>
      <vt:lpstr>Acknowledgments (130+ participants)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Jeremy</dc:creator>
  <cp:lastModifiedBy>Jeremy Warner</cp:lastModifiedBy>
  <cp:revision>4</cp:revision>
  <cp:lastPrinted>2020-04-07T16:03:53Z</cp:lastPrinted>
  <dcterms:created xsi:type="dcterms:W3CDTF">2020-04-07T12:22:33Z</dcterms:created>
  <dcterms:modified xsi:type="dcterms:W3CDTF">2020-04-07T16:50:30Z</dcterms:modified>
</cp:coreProperties>
</file>