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bookmarkIdSeed="2">
  <p:sldMasterIdLst>
    <p:sldMasterId id="2147483840" r:id="rId1"/>
    <p:sldMasterId id="2147483915" r:id="rId2"/>
  </p:sldMasterIdLst>
  <p:notesMasterIdLst>
    <p:notesMasterId r:id="rId51"/>
  </p:notesMasterIdLst>
  <p:sldIdLst>
    <p:sldId id="375" r:id="rId3"/>
    <p:sldId id="1056" r:id="rId4"/>
    <p:sldId id="1057" r:id="rId5"/>
    <p:sldId id="1058" r:id="rId6"/>
    <p:sldId id="1059" r:id="rId7"/>
    <p:sldId id="1060" r:id="rId8"/>
    <p:sldId id="1062" r:id="rId9"/>
    <p:sldId id="1064" r:id="rId10"/>
    <p:sldId id="1065" r:id="rId11"/>
    <p:sldId id="1047" r:id="rId12"/>
    <p:sldId id="1066" r:id="rId13"/>
    <p:sldId id="1054" r:id="rId14"/>
    <p:sldId id="1050" r:id="rId15"/>
    <p:sldId id="1053" r:id="rId16"/>
    <p:sldId id="1055" r:id="rId17"/>
    <p:sldId id="1052" r:id="rId18"/>
    <p:sldId id="1067" r:id="rId19"/>
    <p:sldId id="1071" r:id="rId20"/>
    <p:sldId id="1072" r:id="rId21"/>
    <p:sldId id="1073" r:id="rId22"/>
    <p:sldId id="1074" r:id="rId23"/>
    <p:sldId id="1075" r:id="rId24"/>
    <p:sldId id="1022" r:id="rId25"/>
    <p:sldId id="1023" r:id="rId26"/>
    <p:sldId id="1068" r:id="rId27"/>
    <p:sldId id="1069" r:id="rId28"/>
    <p:sldId id="1070" r:id="rId29"/>
    <p:sldId id="1024" r:id="rId30"/>
    <p:sldId id="1025" r:id="rId31"/>
    <p:sldId id="1026" r:id="rId32"/>
    <p:sldId id="1028" r:id="rId33"/>
    <p:sldId id="1029" r:id="rId34"/>
    <p:sldId id="1030" r:id="rId35"/>
    <p:sldId id="1031" r:id="rId36"/>
    <p:sldId id="1032" r:id="rId37"/>
    <p:sldId id="1033" r:id="rId38"/>
    <p:sldId id="1034" r:id="rId39"/>
    <p:sldId id="1036" r:id="rId40"/>
    <p:sldId id="1037" r:id="rId41"/>
    <p:sldId id="1038" r:id="rId42"/>
    <p:sldId id="1039" r:id="rId43"/>
    <p:sldId id="1041" r:id="rId44"/>
    <p:sldId id="1042" r:id="rId45"/>
    <p:sldId id="1043" r:id="rId46"/>
    <p:sldId id="1076" r:id="rId47"/>
    <p:sldId id="1044" r:id="rId48"/>
    <p:sldId id="1045" r:id="rId49"/>
    <p:sldId id="1046" r:id="rId50"/>
  </p:sldIdLst>
  <p:sldSz cx="12192000" cy="6858000"/>
  <p:notesSz cx="6858000" cy="9144000"/>
  <p:embeddedFontLst>
    <p:embeddedFont>
      <p:font typeface="Calibri" panose="020F0502020204030204" pitchFamily="34" charset="0"/>
      <p:regular r:id="rId52"/>
      <p:bold r:id="rId53"/>
      <p:italic r:id="rId54"/>
      <p:boldItalic r:id="rId55"/>
    </p:embeddedFont>
    <p:embeddedFont>
      <p:font typeface="Verdana" panose="020B0604030504040204" pitchFamily="34" charset="0"/>
      <p:regular r:id="rId56"/>
      <p:bold r:id="rId57"/>
      <p:italic r:id="rId58"/>
      <p:boldItalic r:id="rId59"/>
    </p:embeddedFont>
    <p:embeddedFont>
      <p:font typeface="Cambria" panose="02040503050406030204" pitchFamily="18" charset="0"/>
      <p:regular r:id="rId60"/>
      <p:bold r:id="rId61"/>
      <p:italic r:id="rId62"/>
      <p:boldItalic r:id="rId63"/>
    </p:embeddedFont>
    <p:embeddedFont>
      <p:font typeface="Arial Bold" panose="020B0704020202020204" pitchFamily="34" charset="0"/>
      <p:bold r:id="rId64"/>
    </p:embeddedFont>
    <p:embeddedFont>
      <p:font typeface="Rockwell Condensed" panose="02060603050405020104" pitchFamily="18" charset="0"/>
      <p:regular r:id="rId65"/>
      <p:bold r:id="rId66"/>
    </p:embeddedFont>
    <p:embeddedFont>
      <p:font typeface="Rockwell" panose="02060603020205020403" pitchFamily="18" charset="0"/>
      <p:regular r:id="rId67"/>
      <p:bold r:id="rId68"/>
      <p:italic r:id="rId69"/>
      <p:boldItalic r:id="rId70"/>
    </p:embeddedFont>
    <p:embeddedFont>
      <p:font typeface="MS PGothic" panose="020B0600070205080204" pitchFamily="34" charset="-128"/>
      <p:regular r:id="rId7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 userDrawn="1">
          <p15:clr>
            <a:srgbClr val="A4A3A4"/>
          </p15:clr>
        </p15:guide>
        <p15:guide id="2" pos="2952" userDrawn="1">
          <p15:clr>
            <a:srgbClr val="A4A3A4"/>
          </p15:clr>
        </p15:guide>
        <p15:guide id="3" orient="horz" pos="1008" userDrawn="1">
          <p15:clr>
            <a:srgbClr val="A4A3A4"/>
          </p15:clr>
        </p15:guide>
        <p15:guide id="4" orient="horz"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3596" autoAdjust="0"/>
    <p:restoredTop sz="94660"/>
  </p:normalViewPr>
  <p:slideViewPr>
    <p:cSldViewPr snapToGrid="0">
      <p:cViewPr varScale="1">
        <p:scale>
          <a:sx n="69" d="100"/>
          <a:sy n="69" d="100"/>
        </p:scale>
        <p:origin x="68" y="828"/>
      </p:cViewPr>
      <p:guideLst>
        <p:guide pos="576"/>
        <p:guide pos="2952"/>
        <p:guide orient="horz" pos="1008"/>
        <p:guide orient="horz" pos="4032"/>
      </p:guideLst>
    </p:cSldViewPr>
  </p:slideViewPr>
  <p:notesTextViewPr>
    <p:cViewPr>
      <p:scale>
        <a:sx n="1" d="1"/>
        <a:sy n="1" d="1"/>
      </p:scale>
      <p:origin x="0" y="0"/>
    </p:cViewPr>
  </p:notesTextViewPr>
  <p:sorterViewPr>
    <p:cViewPr varScale="1">
      <p:scale>
        <a:sx n="1" d="1"/>
        <a:sy n="1" d="1"/>
      </p:scale>
      <p:origin x="0" y="-1783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2.fntdata"/><Relationship Id="rId68" Type="http://schemas.openxmlformats.org/officeDocument/2006/relationships/font" Target="fonts/font17.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font" Target="fonts/font1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8" Type="http://schemas.openxmlformats.org/officeDocument/2006/relationships/slide" Target="slides/slide6.xml"/><Relationship Id="rId51" Type="http://schemas.openxmlformats.org/officeDocument/2006/relationships/notesMaster" Target="notesMasters/notesMaster1.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4.fntdata"/><Relationship Id="rId7" Type="http://schemas.openxmlformats.org/officeDocument/2006/relationships/slide" Target="slides/slide5.xml"/><Relationship Id="rId71"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7CEF4-C8EB-41C5-9063-3AC3BF9DA937}" type="datetimeFigureOut">
              <a:rPr lang="en-US" smtClean="0"/>
              <a:t>4/13/2020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AB255-AEC7-4985-B3E8-3AEE510C4AD5}" type="slidenum">
              <a:rPr lang="en-US" smtClean="0"/>
              <a:t>‹#›</a:t>
            </a:fld>
            <a:endParaRPr lang="en-US"/>
          </a:p>
        </p:txBody>
      </p:sp>
    </p:spTree>
    <p:extLst>
      <p:ext uri="{BB962C8B-B14F-4D97-AF65-F5344CB8AC3E}">
        <p14:creationId xmlns:p14="http://schemas.microsoft.com/office/powerpoint/2010/main" val="2851704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AB255-AEC7-4985-B3E8-3AEE510C4AD5}" type="slidenum">
              <a:rPr lang="en-US" smtClean="0"/>
              <a:t>1</a:t>
            </a:fld>
            <a:endParaRPr lang="en-US"/>
          </a:p>
        </p:txBody>
      </p:sp>
    </p:spTree>
    <p:extLst>
      <p:ext uri="{BB962C8B-B14F-4D97-AF65-F5344CB8AC3E}">
        <p14:creationId xmlns:p14="http://schemas.microsoft.com/office/powerpoint/2010/main" val="90484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849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 IDG awardees for the different</a:t>
            </a:r>
            <a:r>
              <a:rPr lang="en-US" baseline="0" dirty="0" smtClean="0"/>
              <a:t> components.</a:t>
            </a:r>
          </a:p>
          <a:p>
            <a:endParaRPr lang="en-US" baseline="0" dirty="0" smtClean="0"/>
          </a:p>
          <a:p>
            <a:r>
              <a:rPr lang="en-US" baseline="0" dirty="0" smtClean="0"/>
              <a:t>Note that CEIT – Cutting Edge Informatics Tool RFA is out and applications are due July 9</a:t>
            </a:r>
            <a:r>
              <a:rPr lang="en-US" baseline="30000" dirty="0" smtClean="0"/>
              <a:t>th</a:t>
            </a:r>
            <a:r>
              <a:rPr lang="en-US" baseline="0" dirty="0" smtClean="0"/>
              <a:t>. This RFA focuses on developing predictive models and improved data visualization tools.</a:t>
            </a:r>
          </a:p>
          <a:p>
            <a:endParaRPr lang="en-US" baseline="0" dirty="0" smtClean="0"/>
          </a:p>
          <a:p>
            <a:r>
              <a:rPr lang="en-US" dirty="0" smtClean="0"/>
              <a:t>Links</a:t>
            </a:r>
            <a:r>
              <a:rPr lang="en-US" baseline="0" dirty="0" smtClean="0"/>
              <a:t> to further information and news updates.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F3B4BF-0AB0-4B3D-91CE-BEE4B2413F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4562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 IDG awardees for the different</a:t>
            </a:r>
            <a:r>
              <a:rPr lang="en-US" baseline="0" dirty="0" smtClean="0"/>
              <a:t> components.</a:t>
            </a:r>
          </a:p>
          <a:p>
            <a:endParaRPr lang="en-US" baseline="0" dirty="0" smtClean="0"/>
          </a:p>
          <a:p>
            <a:r>
              <a:rPr lang="en-US" baseline="0" dirty="0" smtClean="0"/>
              <a:t>Note that CEIT – Cutting Edge Informatics Tool RFA is out and applications are due July 9</a:t>
            </a:r>
            <a:r>
              <a:rPr lang="en-US" baseline="30000" dirty="0" smtClean="0"/>
              <a:t>th</a:t>
            </a:r>
            <a:r>
              <a:rPr lang="en-US" baseline="0" dirty="0" smtClean="0"/>
              <a:t>. This RFA focuses on developing predictive models and improved data visualization tools.</a:t>
            </a:r>
          </a:p>
          <a:p>
            <a:endParaRPr lang="en-US" baseline="0" dirty="0" smtClean="0"/>
          </a:p>
          <a:p>
            <a:r>
              <a:rPr lang="en-US" dirty="0" smtClean="0"/>
              <a:t>Links</a:t>
            </a:r>
            <a:r>
              <a:rPr lang="en-US" baseline="0" dirty="0" smtClean="0"/>
              <a:t> to further information and news updates.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F3B4BF-0AB0-4B3D-91CE-BEE4B2413F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135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348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589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 IDG awardees for the different</a:t>
            </a:r>
            <a:r>
              <a:rPr lang="en-US" baseline="0" dirty="0" smtClean="0"/>
              <a:t> components.</a:t>
            </a:r>
          </a:p>
          <a:p>
            <a:endParaRPr lang="en-US" baseline="0" dirty="0" smtClean="0"/>
          </a:p>
          <a:p>
            <a:r>
              <a:rPr lang="en-US" baseline="0" dirty="0" smtClean="0"/>
              <a:t>Note that CEIT – Cutting Edge Informatics Tool RFA is out and applications are due July 9</a:t>
            </a:r>
            <a:r>
              <a:rPr lang="en-US" baseline="30000" dirty="0" smtClean="0"/>
              <a:t>th</a:t>
            </a:r>
            <a:r>
              <a:rPr lang="en-US" baseline="0" dirty="0" smtClean="0"/>
              <a:t>. This RFA focuses on developing predictive models and improved data visualization tools.</a:t>
            </a:r>
          </a:p>
          <a:p>
            <a:endParaRPr lang="en-US" baseline="0" dirty="0" smtClean="0"/>
          </a:p>
          <a:p>
            <a:r>
              <a:rPr lang="en-US" dirty="0" smtClean="0"/>
              <a:t>Links</a:t>
            </a:r>
            <a:r>
              <a:rPr lang="en-US" baseline="0" dirty="0" smtClean="0"/>
              <a:t> to further information and news updates.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F3B4BF-0AB0-4B3D-91CE-BEE4B2413F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122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803B7D-1CD3-449D-863D-E99CC60CA6A2}"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latin typeface="Arial" charset="0"/>
            </a:endParaRPr>
          </a:p>
        </p:txBody>
      </p:sp>
    </p:spTree>
    <p:extLst>
      <p:ext uri="{BB962C8B-B14F-4D97-AF65-F5344CB8AC3E}">
        <p14:creationId xmlns:p14="http://schemas.microsoft.com/office/powerpoint/2010/main" val="4158957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2833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0727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123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784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1376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5979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3605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803B7D-1CD3-449D-863D-E99CC60CA6A2}"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latin typeface="Arial" charset="0"/>
            </a:endParaRPr>
          </a:p>
        </p:txBody>
      </p:sp>
    </p:spTree>
    <p:extLst>
      <p:ext uri="{BB962C8B-B14F-4D97-AF65-F5344CB8AC3E}">
        <p14:creationId xmlns:p14="http://schemas.microsoft.com/office/powerpoint/2010/main" val="1391714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537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644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14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FAB255-AEC7-4985-B3E8-3AEE510C4A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592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5557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623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9201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94413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721121e6e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721121e6e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7293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721121e6e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721121e6ed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9745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82595c0a3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82595c0a3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8026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9573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9174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62234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74498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2343d08c5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2343d08c5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22765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67257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82595c0a3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82595c0a3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71194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2723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43d08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2343d08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37528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72343d08c5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72343d08c5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9171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43139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29465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803B7D-1CD3-449D-863D-E99CC60CA6A2}"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latin typeface="Arial" charset="0"/>
            </a:endParaRPr>
          </a:p>
        </p:txBody>
      </p:sp>
    </p:spTree>
    <p:extLst>
      <p:ext uri="{BB962C8B-B14F-4D97-AF65-F5344CB8AC3E}">
        <p14:creationId xmlns:p14="http://schemas.microsoft.com/office/powerpoint/2010/main" val="41540996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52dac2f325_0_4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52dac2f325_0_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11222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52dac2f325_0_4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52dac2f325_0_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15949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21121e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21121e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6433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2"/>
                  <a:srcRect/>
                  <a:tile tx="6350" ty="-127000" sx="65000" sy="64000" flip="none" algn="tl"/>
                </a:blip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4/13/2020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4/13/2020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992115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044792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04118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54705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940273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15270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4" name="Picture 2" descr="UNMCC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7435" y="172171"/>
            <a:ext cx="970203" cy="72765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790089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5.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4/13/2020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921" r:id="rId12"/>
    <p:sldLayoutId id="2147483922" r:id="rId13"/>
  </p:sldLayoutIdLs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http://cancer.unm-intranet.com/files/2015/10/UNMCCC-bear-abrv-H2.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00046" y="6091896"/>
            <a:ext cx="1985299" cy="637687"/>
          </a:xfrm>
          <a:prstGeom prst="rect">
            <a:avLst/>
          </a:prstGeom>
          <a:noFill/>
          <a:extLst>
            <a:ext uri="{909E8E84-426E-40dd-AFC4-6F175D3DCCD1}">
              <a14:hiddenFill xmlns="" xmlns:a14="http://schemas.microsoft.com/office/drawing/2010/main" xmlns:lc="http://schemas.openxmlformats.org/drawingml/2006/lockedCanvas">
                <a:solidFill>
                  <a:srgbClr val="FFFFFF"/>
                </a:solidFill>
              </a14:hiddenFill>
            </a:ext>
          </a:extLst>
        </p:spPr>
      </p:pic>
    </p:spTree>
    <p:extLst>
      <p:ext uri="{BB962C8B-B14F-4D97-AF65-F5344CB8AC3E}">
        <p14:creationId xmlns:p14="http://schemas.microsoft.com/office/powerpoint/2010/main" val="809261804"/>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Lst>
  <p:timing>
    <p:tnLst>
      <p:par>
        <p:cTn id="1" dur="indefinite" restart="never" nodeType="tmRoot"/>
      </p:par>
    </p:tnLst>
  </p:timing>
  <p:txStyles>
    <p:titleStyle>
      <a:lvl1pPr algn="ctr" defTabSz="457200" rtl="0" fontAlgn="base">
        <a:spcBef>
          <a:spcPct val="0"/>
        </a:spcBef>
        <a:spcAft>
          <a:spcPct val="0"/>
        </a:spcAft>
        <a:defRPr sz="4200" b="0" kern="1200">
          <a:solidFill>
            <a:srgbClr val="000000"/>
          </a:solidFill>
          <a:latin typeface="Calibri"/>
          <a:ea typeface="ＭＳ Ｐゴシック" pitchFamily="-84" charset="-128"/>
          <a:cs typeface="Calibri"/>
        </a:defRPr>
      </a:lvl1pPr>
      <a:lvl2pPr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2pPr>
      <a:lvl3pPr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3pPr>
      <a:lvl4pPr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4pPr>
      <a:lvl5pPr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5pPr>
      <a:lvl6pPr marL="457200"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6pPr>
      <a:lvl7pPr marL="914400"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7pPr>
      <a:lvl8pPr marL="1371600"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8pPr>
      <a:lvl9pPr marL="1828800" algn="ctr" defTabSz="457200" rtl="0" fontAlgn="base">
        <a:spcBef>
          <a:spcPct val="0"/>
        </a:spcBef>
        <a:spcAft>
          <a:spcPct val="0"/>
        </a:spcAft>
        <a:defRPr sz="4400">
          <a:solidFill>
            <a:schemeClr val="accent1"/>
          </a:solidFill>
          <a:latin typeface="Arial Bold" pitchFamily="-84" charset="0"/>
          <a:ea typeface="ＭＳ Ｐゴシック" pitchFamily="-84" charset="-128"/>
        </a:defRPr>
      </a:lvl9pPr>
    </p:titleStyle>
    <p:bodyStyle>
      <a:lvl1pPr marL="342900" indent="-342900" algn="l" defTabSz="457200" rtl="0" fontAlgn="base">
        <a:spcBef>
          <a:spcPct val="20000"/>
        </a:spcBef>
        <a:spcAft>
          <a:spcPct val="0"/>
        </a:spcAft>
        <a:buFont typeface="Arial" pitchFamily="-84" charset="0"/>
        <a:buChar char="•"/>
        <a:defRPr sz="3200" kern="1200">
          <a:solidFill>
            <a:srgbClr val="000000"/>
          </a:solidFill>
          <a:latin typeface="Calibri"/>
          <a:ea typeface="ＭＳ Ｐゴシック" pitchFamily="-84" charset="-128"/>
          <a:cs typeface="Calibri"/>
        </a:defRPr>
      </a:lvl1pPr>
      <a:lvl2pPr marL="742950" indent="-285750" algn="l" defTabSz="457200" rtl="0" fontAlgn="base">
        <a:spcBef>
          <a:spcPct val="20000"/>
        </a:spcBef>
        <a:spcAft>
          <a:spcPct val="0"/>
        </a:spcAft>
        <a:buFont typeface="Arial" pitchFamily="-84" charset="0"/>
        <a:buChar char="–"/>
        <a:defRPr sz="2800" kern="1200">
          <a:solidFill>
            <a:srgbClr val="000000"/>
          </a:solidFill>
          <a:latin typeface="Calibri"/>
          <a:ea typeface="ＭＳ Ｐゴシック" pitchFamily="-84" charset="-128"/>
          <a:cs typeface="Calibri"/>
        </a:defRPr>
      </a:lvl2pPr>
      <a:lvl3pPr marL="1143000" indent="-228600" algn="l" defTabSz="457200" rtl="0" fontAlgn="base">
        <a:spcBef>
          <a:spcPct val="20000"/>
        </a:spcBef>
        <a:spcAft>
          <a:spcPct val="0"/>
        </a:spcAft>
        <a:buFont typeface="Arial" pitchFamily="-84" charset="0"/>
        <a:buChar char="•"/>
        <a:defRPr sz="2400" kern="1200">
          <a:solidFill>
            <a:srgbClr val="000000"/>
          </a:solidFill>
          <a:latin typeface="Calibri"/>
          <a:ea typeface="ＭＳ Ｐゴシック" pitchFamily="-84" charset="-128"/>
          <a:cs typeface="Calibri"/>
        </a:defRPr>
      </a:lvl3pPr>
      <a:lvl4pPr marL="1600200" indent="-228600" algn="l" defTabSz="457200" rtl="0" fontAlgn="base">
        <a:spcBef>
          <a:spcPct val="20000"/>
        </a:spcBef>
        <a:spcAft>
          <a:spcPct val="0"/>
        </a:spcAft>
        <a:buFont typeface="Arial" pitchFamily="-84" charset="0"/>
        <a:buChar char="–"/>
        <a:defRPr sz="2000" kern="1200">
          <a:solidFill>
            <a:srgbClr val="000000"/>
          </a:solidFill>
          <a:latin typeface="Calibri"/>
          <a:ea typeface="ＭＳ Ｐゴシック" pitchFamily="-84" charset="-128"/>
          <a:cs typeface="Calibri"/>
        </a:defRPr>
      </a:lvl4pPr>
      <a:lvl5pPr marL="2057400" indent="-228600" algn="l" defTabSz="457200" rtl="0" fontAlgn="base">
        <a:spcBef>
          <a:spcPct val="20000"/>
        </a:spcBef>
        <a:spcAft>
          <a:spcPct val="0"/>
        </a:spcAft>
        <a:buFont typeface="Arial" pitchFamily="-84" charset="0"/>
        <a:buChar char="»"/>
        <a:defRPr sz="2000" kern="1200">
          <a:solidFill>
            <a:srgbClr val="000000"/>
          </a:solidFill>
          <a:latin typeface="Calibri"/>
          <a:ea typeface="ＭＳ Ｐゴシック" pitchFamily="-84" charset="-128"/>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druggablegenome.n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hyperlink" Target="http://datascience.unm.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drugcentral.org/" TargetMode="External"/><Relationship Id="rId5" Type="http://schemas.openxmlformats.org/officeDocument/2006/relationships/image" Target="../media/image10.jpg"/><Relationship Id="rId4" Type="http://schemas.openxmlformats.org/officeDocument/2006/relationships/hyperlink" Target="https://www.nature.com/articles/nrd.2016.23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nature.com/articles/nrd.2018.14" TargetMode="Externa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hyperlink" Target="https://www.nature.com/articles/nrd.2018.14"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bit.ly/2NUK0BK" TargetMode="External"/><Relationship Id="rId7" Type="http://schemas.openxmlformats.org/officeDocument/2006/relationships/hyperlink" Target="https://commonfund.nih.gov/id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druggablegenome.net/" TargetMode="External"/><Relationship Id="rId5"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hyperlink" Target="https://pharos.nih.gov/"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ncats.nih.gov/gard" TargetMode="External"/><Relationship Id="rId3" Type="http://schemas.openxmlformats.org/officeDocument/2006/relationships/image" Target="../media/image8.png"/><Relationship Id="rId7" Type="http://schemas.openxmlformats.org/officeDocument/2006/relationships/hyperlink" Target="https://www.orpha.net/" TargetMode="External"/><Relationship Id="rId12" Type="http://schemas.openxmlformats.org/officeDocument/2006/relationships/hyperlink" Target="https://www.ebi.ac.uk/ols/ontologies/mondo"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disease-ontology.org/" TargetMode="External"/><Relationship Id="rId11" Type="http://schemas.openxmlformats.org/officeDocument/2006/relationships/hyperlink" Target="https://monarchinitiative.org/" TargetMode="External"/><Relationship Id="rId5" Type="http://schemas.openxmlformats.org/officeDocument/2006/relationships/image" Target="../media/image15.jpg"/><Relationship Id="rId10" Type="http://schemas.openxmlformats.org/officeDocument/2006/relationships/hyperlink" Target="https://omim.org/" TargetMode="External"/><Relationship Id="rId4" Type="http://schemas.openxmlformats.org/officeDocument/2006/relationships/hyperlink" Target="https://www.nature.com/articles/d41573-019-00180-y" TargetMode="External"/><Relationship Id="rId9" Type="http://schemas.openxmlformats.org/officeDocument/2006/relationships/hyperlink" Target="https://ncit.nci.nih.gov/ncitbrowser/"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disease-ontology.org/" TargetMode="External"/><Relationship Id="rId7" Type="http://schemas.openxmlformats.org/officeDocument/2006/relationships/hyperlink" Target="https://www.nature.com/articles/s41573-019-0049-9" TargetMode="External"/><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hyperlink" Target="https://www.orpha.net/" TargetMode="External"/><Relationship Id="rId4" Type="http://schemas.openxmlformats.org/officeDocument/2006/relationships/hyperlink" Target="http://www.unimd.org/era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Drug_repositioning"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hyperlink" Target="https://clinicaltrials.gov/ct2/results?cond=COVID-19"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clinicaltrials.gov/ct2/results?cond=COVID-19"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hyperlink" Target="https://clinicaltrials.gov/ct2/results?cond=COVID-19"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clinicaltrials.gov/ct2/results?cond=COVID-19"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8.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hyperlink" Target="https://clinicaltrials.gov/ct2/results?cond=COVID-19" TargetMode="Externa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hyperlink" Target="https://clinicaltrials.gov/ct2/results?cond=COVID-19"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18.png"/><Relationship Id="rId4" Type="http://schemas.openxmlformats.org/officeDocument/2006/relationships/hyperlink" Target="https://clinicaltrials.gov/ct2/results?cond=COVID-1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fda.gov/media/76860/download"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jamanetwork.com/journals/jama/fullarticle/2764727"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hyperlink" Target="https://pubs.acs.org/doi/pdf/10.1021/acscentsci.0c00272" TargetMode="Externa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101/2020.03.22.002386"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hyperlink" Target="http://apps.cytoscape.org/apps/stringapp" TargetMode="External"/><Relationship Id="rId4" Type="http://schemas.openxmlformats.org/officeDocument/2006/relationships/hyperlink" Target="http://phipster.or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bmcbioinformatics.biomedcentral.com/articles/10.1186/s12859-016-1005-x" TargetMode="Externa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hyperlink" Target="https://www.ncbi.nlm.nih.gov/pubmed/?term=28780424"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hyperlink" Target="https://www.ncbi.nlm.nih.gov/pubmed/?term=2380771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hyperlink" Target="https://smartgraph.ncats.io/"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hyperlink" Target="https://www.uniprot.org/citations/21935442" TargetMode="External"/><Relationship Id="rId7"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hyperlink" Target="https://www.rcsb.org/structure/4U9V" TargetMode="External"/><Relationship Id="rId4" Type="http://schemas.openxmlformats.org/officeDocument/2006/relationships/hyperlink" Target="https://www.uniprot.org/citations/25619998"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hyperlink" Target="https://smartgraph.ncats.io/"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doi.org/10.1101/2020.04.03.023846" TargetMode="External"/><Relationship Id="rId2" Type="http://schemas.openxmlformats.org/officeDocument/2006/relationships/notesSlide" Target="../notesSlides/notesSlide4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hyperlink" Target="https://www.mayoclinic.org/drugs-supplements/metformin-oral-route/proper-use/drg-2006707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681" y="907980"/>
            <a:ext cx="11903949" cy="3404879"/>
          </a:xfrm>
        </p:spPr>
        <p:txBody>
          <a:bodyPr/>
          <a:lstStyle/>
          <a:p>
            <a:pPr algn="ctr">
              <a:lnSpc>
                <a:spcPct val="100000"/>
              </a:lnSpc>
            </a:pPr>
            <a:r>
              <a:rPr lang="en-US" sz="6600" dirty="0" smtClean="0"/>
              <a:t>An academic </a:t>
            </a:r>
            <a:r>
              <a:rPr lang="en-US" sz="6600" dirty="0"/>
              <a:t>perspective on </a:t>
            </a:r>
            <a:r>
              <a:rPr lang="en-US" sz="6600" dirty="0" smtClean="0"/>
              <a:t>drug discovery &amp; repositioning</a:t>
            </a:r>
            <a:br>
              <a:rPr lang="en-US" sz="6600" dirty="0" smtClean="0"/>
            </a:br>
            <a:r>
              <a:rPr lang="en-US" sz="6600" dirty="0" smtClean="0"/>
              <a:t>for </a:t>
            </a:r>
            <a:r>
              <a:rPr lang="en-US" sz="6600" dirty="0" smtClean="0"/>
              <a:t>COVID-19</a:t>
            </a:r>
            <a:endParaRPr lang="en-US" sz="2800" dirty="0"/>
          </a:p>
        </p:txBody>
      </p:sp>
      <p:sp>
        <p:nvSpPr>
          <p:cNvPr id="7" name="Rectangle 6"/>
          <p:cNvSpPr/>
          <p:nvPr/>
        </p:nvSpPr>
        <p:spPr>
          <a:xfrm>
            <a:off x="7769316" y="76983"/>
            <a:ext cx="4417556" cy="830997"/>
          </a:xfrm>
          <a:prstGeom prst="rect">
            <a:avLst/>
          </a:prstGeom>
        </p:spPr>
        <p:txBody>
          <a:bodyPr wrap="none">
            <a:spAutoFit/>
          </a:bodyPr>
          <a:lstStyle/>
          <a:p>
            <a:r>
              <a:rPr lang="en-US" sz="2400" dirty="0">
                <a:hlinkClick r:id="rId3"/>
              </a:rPr>
              <a:t>http</a:t>
            </a:r>
            <a:r>
              <a:rPr lang="en-US" sz="2400" dirty="0" smtClean="0">
                <a:hlinkClick r:id="rId3"/>
              </a:rPr>
              <a:t>://druggablegenome.net/</a:t>
            </a:r>
            <a:endParaRPr lang="en-US" sz="2400" dirty="0" smtClean="0"/>
          </a:p>
          <a:p>
            <a:r>
              <a:rPr lang="en-US" sz="2400" dirty="0" smtClean="0">
                <a:hlinkClick r:id="rId4"/>
              </a:rPr>
              <a:t>http</a:t>
            </a:r>
            <a:r>
              <a:rPr lang="en-US" sz="2400" dirty="0">
                <a:hlinkClick r:id="rId4"/>
              </a:rPr>
              <a:t>://datascience.unm.edu</a:t>
            </a:r>
            <a:r>
              <a:rPr lang="en-US" sz="2400" dirty="0" smtClean="0">
                <a:hlinkClick r:id="rId4"/>
              </a:rPr>
              <a:t>/</a:t>
            </a:r>
            <a:r>
              <a:rPr lang="en-US" sz="2400" dirty="0" smtClean="0"/>
              <a:t> </a:t>
            </a:r>
          </a:p>
        </p:txBody>
      </p:sp>
      <p:pic>
        <p:nvPicPr>
          <p:cNvPr id="11" name="Picture 10"/>
          <p:cNvPicPr>
            <a:picLocks noChangeAspect="1"/>
          </p:cNvPicPr>
          <p:nvPr/>
        </p:nvPicPr>
        <p:blipFill>
          <a:blip r:embed="rId5"/>
          <a:stretch>
            <a:fillRect/>
          </a:stretch>
        </p:blipFill>
        <p:spPr>
          <a:xfrm>
            <a:off x="8945599" y="5646516"/>
            <a:ext cx="3246401" cy="1204064"/>
          </a:xfrm>
          <a:prstGeom prst="rect">
            <a:avLst/>
          </a:prstGeom>
        </p:spPr>
      </p:pic>
      <p:sp>
        <p:nvSpPr>
          <p:cNvPr id="10" name="Subtitle 2"/>
          <p:cNvSpPr>
            <a:spLocks noGrp="1"/>
          </p:cNvSpPr>
          <p:nvPr>
            <p:ph type="subTitle" idx="1"/>
          </p:nvPr>
        </p:nvSpPr>
        <p:spPr>
          <a:xfrm>
            <a:off x="121532" y="4257965"/>
            <a:ext cx="11858031" cy="2475345"/>
          </a:xfrm>
        </p:spPr>
        <p:txBody>
          <a:bodyPr>
            <a:normAutofit fontScale="85000" lnSpcReduction="20000"/>
          </a:bodyPr>
          <a:lstStyle/>
          <a:p>
            <a:pPr algn="ctr"/>
            <a:r>
              <a:rPr lang="en-US" sz="2400" dirty="0" smtClean="0"/>
              <a:t>Tudor I. Oprea </a:t>
            </a:r>
          </a:p>
          <a:p>
            <a:pPr algn="ctr">
              <a:lnSpc>
                <a:spcPct val="120000"/>
              </a:lnSpc>
            </a:pPr>
            <a:r>
              <a:rPr lang="en-US" sz="2400" dirty="0" smtClean="0"/>
              <a:t>with </a:t>
            </a:r>
            <a:r>
              <a:rPr lang="en-US" sz="2400" dirty="0" smtClean="0"/>
              <a:t>contributions from </a:t>
            </a:r>
            <a:r>
              <a:rPr lang="en-US" sz="2400" dirty="0"/>
              <a:t>Sorin Avram, </a:t>
            </a:r>
            <a:r>
              <a:rPr lang="en-US" sz="2400" dirty="0" smtClean="0"/>
              <a:t>Giovanni </a:t>
            </a:r>
            <a:r>
              <a:rPr lang="en-US" sz="2400" dirty="0"/>
              <a:t>Bocci, Cristian </a:t>
            </a:r>
            <a:r>
              <a:rPr lang="en-US" sz="2400" dirty="0" err="1" smtClean="0"/>
              <a:t>Bologa</a:t>
            </a:r>
            <a:r>
              <a:rPr lang="en-US" sz="2400" dirty="0" smtClean="0"/>
              <a:t>, </a:t>
            </a:r>
            <a:r>
              <a:rPr lang="en-US" sz="2400" dirty="0" smtClean="0"/>
              <a:t>Oleg </a:t>
            </a:r>
            <a:r>
              <a:rPr lang="en-US" sz="2400" dirty="0"/>
              <a:t>Ursu, </a:t>
            </a:r>
            <a:r>
              <a:rPr lang="en" sz="2400" dirty="0" smtClean="0"/>
              <a:t>Lars </a:t>
            </a:r>
            <a:r>
              <a:rPr lang="en" sz="2400" dirty="0"/>
              <a:t>Juhl Jensen,</a:t>
            </a:r>
            <a:r>
              <a:rPr lang="en" sz="2400" baseline="30000" dirty="0"/>
              <a:t> </a:t>
            </a:r>
            <a:r>
              <a:rPr lang="en" sz="2400" dirty="0" smtClean="0"/>
              <a:t>Praveen Kumar, </a:t>
            </a:r>
            <a:r>
              <a:rPr lang="en-US" sz="2400" dirty="0" smtClean="0"/>
              <a:t>Vishal B. Siramshetty, and </a:t>
            </a:r>
            <a:r>
              <a:rPr lang="en" sz="2400" dirty="0" smtClean="0"/>
              <a:t>Gergely Zahoranszky-Kohalmi and many others</a:t>
            </a:r>
            <a:endParaRPr lang="en-US" sz="2400" dirty="0" smtClean="0"/>
          </a:p>
          <a:p>
            <a:pPr algn="ctr"/>
            <a:r>
              <a:rPr lang="en-US" sz="2400" b="1" dirty="0" smtClean="0"/>
              <a:t>Funding</a:t>
            </a:r>
            <a:r>
              <a:rPr lang="en-US" sz="2400" b="1" dirty="0"/>
              <a:t>: </a:t>
            </a:r>
            <a:r>
              <a:rPr lang="en-US" sz="2400" b="1" dirty="0" smtClean="0"/>
              <a:t>U24 </a:t>
            </a:r>
            <a:r>
              <a:rPr lang="en-US" sz="2400" b="1" dirty="0"/>
              <a:t>CA224370, U24 TR002278, U01 </a:t>
            </a:r>
            <a:r>
              <a:rPr lang="en-US" sz="2400" b="1" dirty="0" smtClean="0"/>
              <a:t>CA239108  (NIH)</a:t>
            </a:r>
          </a:p>
          <a:p>
            <a:pPr>
              <a:lnSpc>
                <a:spcPct val="100000"/>
              </a:lnSpc>
              <a:spcBef>
                <a:spcPts val="0"/>
              </a:spcBef>
            </a:pPr>
            <a:endParaRPr lang="en-US" sz="1200" dirty="0" smtClean="0"/>
          </a:p>
          <a:p>
            <a:pPr>
              <a:lnSpc>
                <a:spcPct val="100000"/>
              </a:lnSpc>
              <a:spcBef>
                <a:spcPts val="0"/>
              </a:spcBef>
            </a:pPr>
            <a:endParaRPr lang="en-US" sz="1200" dirty="0" smtClean="0"/>
          </a:p>
          <a:p>
            <a:pPr>
              <a:lnSpc>
                <a:spcPct val="120000"/>
              </a:lnSpc>
              <a:spcBef>
                <a:spcPts val="0"/>
              </a:spcBef>
            </a:pPr>
            <a:r>
              <a:rPr lang="en-US" sz="1800" dirty="0" smtClean="0"/>
              <a:t>4/14/2020</a:t>
            </a:r>
            <a:endParaRPr lang="en-US" sz="1800" dirty="0" smtClean="0"/>
          </a:p>
          <a:p>
            <a:pPr>
              <a:lnSpc>
                <a:spcPct val="120000"/>
              </a:lnSpc>
              <a:spcBef>
                <a:spcPts val="0"/>
              </a:spcBef>
            </a:pPr>
            <a:r>
              <a:rPr lang="en-US" sz="1800" i="1" dirty="0" smtClean="0"/>
              <a:t>OHDSI </a:t>
            </a:r>
            <a:r>
              <a:rPr lang="en-US" sz="1800" i="1" dirty="0"/>
              <a:t>Community Call </a:t>
            </a:r>
            <a:endParaRPr lang="en-US" sz="1800" i="1" dirty="0" smtClean="0"/>
          </a:p>
          <a:p>
            <a:pPr>
              <a:lnSpc>
                <a:spcPct val="120000"/>
              </a:lnSpc>
              <a:spcBef>
                <a:spcPts val="0"/>
              </a:spcBef>
            </a:pPr>
            <a:r>
              <a:rPr lang="en-US" sz="1400" dirty="0" smtClean="0"/>
              <a:t>Albuquerque, NM, via ZOOM</a:t>
            </a:r>
            <a:r>
              <a:rPr lang="en-US" sz="1400" i="1" dirty="0" smtClean="0"/>
              <a:t> </a:t>
            </a:r>
            <a:r>
              <a:rPr lang="en-US" sz="1400" dirty="0" smtClean="0"/>
              <a:t>		</a:t>
            </a:r>
            <a:endParaRPr lang="en-US" sz="1800" b="1" dirty="0" smtClean="0"/>
          </a:p>
        </p:txBody>
      </p:sp>
    </p:spTree>
    <p:extLst>
      <p:ext uri="{BB962C8B-B14F-4D97-AF65-F5344CB8AC3E}">
        <p14:creationId xmlns:p14="http://schemas.microsoft.com/office/powerpoint/2010/main" val="1157220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9848" y="6836"/>
            <a:ext cx="10058400" cy="841660"/>
          </a:xfrm>
        </p:spPr>
        <p:txBody>
          <a:bodyPr>
            <a:noAutofit/>
          </a:bodyPr>
          <a:lstStyle/>
          <a:p>
            <a:r>
              <a:rPr lang="en-US" sz="6000" dirty="0" smtClean="0"/>
              <a:t>Three pillars of drug discovery</a:t>
            </a:r>
            <a:endParaRPr lang="en-US" sz="6000" dirty="0"/>
          </a:p>
        </p:txBody>
      </p:sp>
      <p:sp>
        <p:nvSpPr>
          <p:cNvPr id="10" name="Content Placeholder 9"/>
          <p:cNvSpPr>
            <a:spLocks noGrp="1"/>
          </p:cNvSpPr>
          <p:nvPr>
            <p:ph sz="half" idx="2"/>
          </p:nvPr>
        </p:nvSpPr>
        <p:spPr>
          <a:xfrm>
            <a:off x="6667949" y="913015"/>
            <a:ext cx="5466389" cy="5543626"/>
          </a:xfrm>
        </p:spPr>
        <p:txBody>
          <a:bodyPr>
            <a:normAutofit/>
          </a:bodyPr>
          <a:lstStyle/>
          <a:p>
            <a:r>
              <a:rPr lang="en-GB" dirty="0" smtClean="0"/>
              <a:t>There are 3 main pillars at the root of successful drug discovery programs. </a:t>
            </a:r>
          </a:p>
          <a:p>
            <a:r>
              <a:rPr lang="en-GB" dirty="0" smtClean="0"/>
              <a:t>Informatics, Data Science and Machine </a:t>
            </a:r>
            <a:r>
              <a:rPr lang="en-GB" dirty="0"/>
              <a:t>Learning (“AI” according to the hype cycle) </a:t>
            </a:r>
            <a:r>
              <a:rPr lang="en-GB" dirty="0" smtClean="0"/>
              <a:t>are successfully used, as follows: </a:t>
            </a:r>
          </a:p>
          <a:p>
            <a:r>
              <a:rPr lang="en-GB" b="1" dirty="0" smtClean="0"/>
              <a:t>Diseases:</a:t>
            </a:r>
            <a:r>
              <a:rPr lang="en-GB" dirty="0" smtClean="0"/>
              <a:t> Significant improvements in EMR processing, nosology, ontology, and EMR-based ML for </a:t>
            </a:r>
            <a:r>
              <a:rPr lang="en-GB" dirty="0" err="1" smtClean="0"/>
              <a:t>Dx</a:t>
            </a:r>
            <a:r>
              <a:rPr lang="en-GB" dirty="0" smtClean="0"/>
              <a:t> &amp; mechanisms</a:t>
            </a:r>
          </a:p>
          <a:p>
            <a:r>
              <a:rPr lang="en-GB" b="1" dirty="0" smtClean="0"/>
              <a:t>Targets:</a:t>
            </a:r>
            <a:r>
              <a:rPr lang="en-GB" dirty="0" smtClean="0"/>
              <a:t> Knowledge graph methods, coupled with ML, for biological discovery, target selection &amp; validation</a:t>
            </a:r>
            <a:endParaRPr lang="en-GB" b="1" dirty="0" smtClean="0"/>
          </a:p>
          <a:p>
            <a:r>
              <a:rPr lang="en-GB" b="1" dirty="0" smtClean="0"/>
              <a:t>Drugs:</a:t>
            </a:r>
            <a:r>
              <a:rPr lang="en-GB" dirty="0" smtClean="0"/>
              <a:t> From virtual screening to vaccine design, therapeutic modalities benefit from predictive methods across the board</a:t>
            </a:r>
            <a:endParaRPr lang="en-US" dirty="0"/>
          </a:p>
          <a:p>
            <a:r>
              <a:rPr lang="en-GB" b="1" dirty="0" smtClean="0"/>
              <a:t>IDG </a:t>
            </a:r>
            <a:r>
              <a:rPr lang="en-GB" dirty="0" smtClean="0"/>
              <a:t>is developing methods applicable to each of these 3 areas</a:t>
            </a:r>
            <a:endParaRPr lang="en-GB" b="1" dirty="0" smtClean="0"/>
          </a:p>
        </p:txBody>
      </p:sp>
      <p:pic>
        <p:nvPicPr>
          <p:cNvPr id="8" name="Picture 7"/>
          <p:cNvPicPr>
            <a:picLocks noChangeAspect="1"/>
          </p:cNvPicPr>
          <p:nvPr/>
        </p:nvPicPr>
        <p:blipFill>
          <a:blip r:embed="rId3"/>
          <a:stretch>
            <a:fillRect/>
          </a:stretch>
        </p:blipFill>
        <p:spPr>
          <a:xfrm>
            <a:off x="10559563" y="6212197"/>
            <a:ext cx="1623201" cy="602032"/>
          </a:xfrm>
          <a:prstGeom prst="rect">
            <a:avLst/>
          </a:prstGeom>
        </p:spPr>
      </p:pic>
      <p:pic>
        <p:nvPicPr>
          <p:cNvPr id="12" name="Content Placeholder 11"/>
          <p:cNvPicPr>
            <a:picLocks noGrp="1" noChangeAspect="1"/>
          </p:cNvPicPr>
          <p:nvPr>
            <p:ph sz="half" idx="1"/>
          </p:nvPr>
        </p:nvPicPr>
        <p:blipFill>
          <a:blip r:embed="rId4"/>
          <a:stretch>
            <a:fillRect/>
          </a:stretch>
        </p:blipFill>
        <p:spPr>
          <a:xfrm>
            <a:off x="305249" y="752505"/>
            <a:ext cx="6362700" cy="5486400"/>
          </a:xfrm>
          <a:prstGeom prst="rect">
            <a:avLst/>
          </a:prstGeom>
        </p:spPr>
      </p:pic>
      <p:sp>
        <p:nvSpPr>
          <p:cNvPr id="14"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2/5/20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6" name="Text Box 243"/>
          <p:cNvSpPr txBox="1">
            <a:spLocks noChangeArrowheads="1"/>
          </p:cNvSpPr>
          <p:nvPr/>
        </p:nvSpPr>
        <p:spPr bwMode="auto">
          <a:xfrm>
            <a:off x="862" y="6336315"/>
            <a:ext cx="5448543" cy="523220"/>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lang="en-US" sz="1400" dirty="0" smtClean="0">
                <a:solidFill>
                  <a:srgbClr val="000000"/>
                </a:solidFill>
                <a:latin typeface="Rockwell" panose="02060603020205020403"/>
                <a:ea typeface="Verdana" pitchFamily="34" charset="0"/>
                <a:cs typeface="Calibri" panose="020F0502020204030204" pitchFamily="34" charset="0"/>
              </a:rPr>
              <a:t>Diseases image credit:  Julie McMurry, Melissa Haendel (OHSU).</a:t>
            </a:r>
          </a:p>
          <a:p>
            <a:pPr marL="0" marR="0" lvl="0" indent="0" algn="l" defTabSz="457200" rtl="0" eaLnBrk="0" fontAlgn="auto" latinLnBrk="0" hangingPunct="0">
              <a:lnSpc>
                <a:spcPct val="100000"/>
              </a:lnSpc>
              <a:spcBef>
                <a:spcPts val="0"/>
              </a:spcBef>
              <a:spcAft>
                <a:spcPts val="0"/>
              </a:spcAft>
              <a:buClrTx/>
              <a:buSzTx/>
              <a:buFontTx/>
              <a:buNone/>
              <a:tabLst/>
              <a:defRPr/>
            </a:pPr>
            <a:r>
              <a:rPr lang="en-US" sz="1400" dirty="0" smtClean="0">
                <a:solidFill>
                  <a:srgbClr val="000000"/>
                </a:solidFill>
                <a:latin typeface="Rockwell" panose="02060603020205020403"/>
                <a:ea typeface="Verdana" pitchFamily="34" charset="0"/>
                <a:cs typeface="Calibri" panose="020F0502020204030204" pitchFamily="34" charset="0"/>
              </a:rPr>
              <a:t>All other images credit: Nature Reviews Drug Discovery </a:t>
            </a:r>
            <a:endPar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spTree>
    <p:extLst>
      <p:ext uri="{BB962C8B-B14F-4D97-AF65-F5344CB8AC3E}">
        <p14:creationId xmlns:p14="http://schemas.microsoft.com/office/powerpoint/2010/main" val="472515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9671" y="-1"/>
            <a:ext cx="5706319" cy="2644815"/>
          </a:xfrm>
        </p:spPr>
        <p:txBody>
          <a:bodyPr>
            <a:noAutofit/>
          </a:bodyPr>
          <a:lstStyle/>
          <a:p>
            <a:r>
              <a:rPr lang="en-US" sz="6000" dirty="0" smtClean="0"/>
              <a:t>A </a:t>
            </a:r>
            <a:r>
              <a:rPr lang="en-US" sz="6000" dirty="0"/>
              <a:t>Comprehensive </a:t>
            </a:r>
            <a:r>
              <a:rPr lang="en-US" sz="6000" dirty="0" smtClean="0"/>
              <a:t>  map </a:t>
            </a:r>
            <a:r>
              <a:rPr lang="en-US" sz="6000" dirty="0"/>
              <a:t>of </a:t>
            </a:r>
            <a:r>
              <a:rPr lang="en-US" sz="6000" dirty="0" smtClean="0"/>
              <a:t>molecular drug targets</a:t>
            </a:r>
            <a:endParaRPr lang="en-US" sz="8800" dirty="0"/>
          </a:p>
        </p:txBody>
      </p:sp>
      <p:pic>
        <p:nvPicPr>
          <p:cNvPr id="20" name="Picture 19"/>
          <p:cNvPicPr>
            <a:picLocks noChangeAspect="1"/>
          </p:cNvPicPr>
          <p:nvPr/>
        </p:nvPicPr>
        <p:blipFill>
          <a:blip r:embed="rId3"/>
          <a:stretch>
            <a:fillRect/>
          </a:stretch>
        </p:blipFill>
        <p:spPr>
          <a:xfrm>
            <a:off x="10559563" y="6212197"/>
            <a:ext cx="1623201" cy="602032"/>
          </a:xfrm>
          <a:prstGeom prst="rect">
            <a:avLst/>
          </a:prstGeom>
        </p:spPr>
      </p:pic>
      <p:sp>
        <p:nvSpPr>
          <p:cNvPr id="21"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22" name="Text Box 243"/>
          <p:cNvSpPr txBox="1">
            <a:spLocks noChangeArrowheads="1"/>
          </p:cNvSpPr>
          <p:nvPr/>
        </p:nvSpPr>
        <p:spPr bwMode="auto">
          <a:xfrm>
            <a:off x="14822" y="6545719"/>
            <a:ext cx="5067862"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R. Santos et </a:t>
            </a:r>
            <a:r>
              <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rPr>
              <a:t>al.,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Nature Rev. Drug </a:t>
            </a:r>
            <a:r>
              <a:rPr kumimoji="0" lang="en-US" sz="1400" b="0" i="1"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Discov</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a:t>
            </a:r>
            <a:r>
              <a:rPr kumimoji="0" lang="sv-SE" sz="1400" b="0" i="1"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 </a:t>
            </a:r>
            <a:r>
              <a:rPr kumimoji="0" lang="sv-SE" sz="1400" b="1"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2017</a:t>
            </a:r>
            <a:r>
              <a:rPr kumimoji="0" lang="sv-SE" sz="1400" b="0"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 16:19-34</a:t>
            </a:r>
            <a:r>
              <a:rPr kumimoji="0" lang="sv-SE" sz="1400" b="1"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   </a:t>
            </a:r>
            <a:r>
              <a:rPr kumimoji="0" lang="sv-SE" sz="1400" b="0"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hlinkClick r:id="rId4"/>
              </a:rPr>
              <a:t>link</a:t>
            </a:r>
            <a:endPar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pic>
        <p:nvPicPr>
          <p:cNvPr id="23" name="Content Placeholder 5"/>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48144" y="207781"/>
            <a:ext cx="4767315" cy="6264923"/>
          </a:xfrm>
        </p:spPr>
      </p:pic>
      <p:sp>
        <p:nvSpPr>
          <p:cNvPr id="4" name="Rectangle 3"/>
          <p:cNvSpPr/>
          <p:nvPr/>
        </p:nvSpPr>
        <p:spPr>
          <a:xfrm>
            <a:off x="5427571" y="2588974"/>
            <a:ext cx="6643513" cy="3785652"/>
          </a:xfrm>
          <a:prstGeom prst="rect">
            <a:avLst/>
          </a:prstGeom>
        </p:spPr>
        <p:txBody>
          <a:bodyPr wrap="square">
            <a:spAutoFit/>
          </a:bodyPr>
          <a:lstStyle/>
          <a:p>
            <a:r>
              <a:rPr lang="en-US" sz="2400" dirty="0">
                <a:solidFill>
                  <a:srgbClr val="000000"/>
                </a:solidFill>
              </a:rPr>
              <a:t>We </a:t>
            </a:r>
            <a:r>
              <a:rPr lang="en-US" sz="2400" dirty="0" smtClean="0">
                <a:solidFill>
                  <a:srgbClr val="000000"/>
                </a:solidFill>
              </a:rPr>
              <a:t>curated 667 human genome-derived proteins </a:t>
            </a:r>
            <a:r>
              <a:rPr lang="en-US" sz="2400" dirty="0">
                <a:solidFill>
                  <a:srgbClr val="000000"/>
                </a:solidFill>
              </a:rPr>
              <a:t>and </a:t>
            </a:r>
            <a:r>
              <a:rPr lang="en-US" sz="2400" dirty="0" smtClean="0">
                <a:solidFill>
                  <a:srgbClr val="000000"/>
                </a:solidFill>
              </a:rPr>
              <a:t>226 pathogen-derived </a:t>
            </a:r>
            <a:r>
              <a:rPr lang="en-US" sz="2400" dirty="0">
                <a:solidFill>
                  <a:srgbClr val="000000"/>
                </a:solidFill>
              </a:rPr>
              <a:t>biomolecules through which 1,578 US FDA-approved drugs act. </a:t>
            </a:r>
            <a:endParaRPr lang="en-US" sz="2400" dirty="0" smtClean="0">
              <a:solidFill>
                <a:srgbClr val="000000"/>
              </a:solidFill>
            </a:endParaRPr>
          </a:p>
          <a:p>
            <a:endParaRPr lang="en-US" sz="2000" dirty="0" smtClean="0">
              <a:solidFill>
                <a:srgbClr val="000000"/>
              </a:solidFill>
            </a:endParaRPr>
          </a:p>
          <a:p>
            <a:r>
              <a:rPr lang="en-US" sz="2400" dirty="0" smtClean="0">
                <a:solidFill>
                  <a:srgbClr val="000000"/>
                </a:solidFill>
              </a:rPr>
              <a:t>This set included 1004 orally formulated drugs as well as 530 injectable drugs (approved through June 2016).</a:t>
            </a:r>
          </a:p>
          <a:p>
            <a:endParaRPr lang="en-US" sz="2000" dirty="0">
              <a:solidFill>
                <a:srgbClr val="000000"/>
              </a:solidFill>
            </a:endParaRPr>
          </a:p>
          <a:p>
            <a:r>
              <a:rPr lang="en-US" sz="2400" dirty="0" smtClean="0">
                <a:solidFill>
                  <a:srgbClr val="000000"/>
                </a:solidFill>
              </a:rPr>
              <a:t>Data captured in </a:t>
            </a:r>
            <a:r>
              <a:rPr lang="en-US" sz="2400" dirty="0" err="1" smtClean="0">
                <a:solidFill>
                  <a:srgbClr val="000000"/>
                </a:solidFill>
              </a:rPr>
              <a:t>DrugCentral</a:t>
            </a:r>
            <a:r>
              <a:rPr lang="en-US" sz="2400" dirty="0" smtClean="0">
                <a:solidFill>
                  <a:srgbClr val="000000"/>
                </a:solidFill>
              </a:rPr>
              <a:t> (</a:t>
            </a:r>
            <a:r>
              <a:rPr lang="en-US" sz="2400" dirty="0" smtClean="0">
                <a:solidFill>
                  <a:srgbClr val="000000"/>
                </a:solidFill>
                <a:hlinkClick r:id="rId6"/>
              </a:rPr>
              <a:t>link</a:t>
            </a:r>
            <a:r>
              <a:rPr lang="en-US" sz="2400" dirty="0" smtClean="0">
                <a:solidFill>
                  <a:srgbClr val="000000"/>
                </a:solidFill>
              </a:rPr>
              <a:t>)</a:t>
            </a:r>
            <a:endParaRPr lang="en-US" sz="2400" dirty="0"/>
          </a:p>
        </p:txBody>
      </p:sp>
    </p:spTree>
    <p:extLst>
      <p:ext uri="{BB962C8B-B14F-4D97-AF65-F5344CB8AC3E}">
        <p14:creationId xmlns:p14="http://schemas.microsoft.com/office/powerpoint/2010/main" val="2507433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9671" y="-150464"/>
            <a:ext cx="5706319" cy="1979272"/>
          </a:xfrm>
        </p:spPr>
        <p:txBody>
          <a:bodyPr>
            <a:noAutofit/>
          </a:bodyPr>
          <a:lstStyle/>
          <a:p>
            <a:r>
              <a:rPr lang="en-US" sz="6000" dirty="0" smtClean="0"/>
              <a:t>Illuminating the </a:t>
            </a:r>
            <a:r>
              <a:rPr lang="en-US" sz="6000" dirty="0" err="1" smtClean="0"/>
              <a:t>druggable</a:t>
            </a:r>
            <a:r>
              <a:rPr lang="en-US" sz="6000" dirty="0" smtClean="0"/>
              <a:t> genome</a:t>
            </a:r>
            <a:endParaRPr lang="en-US" sz="8800" dirty="0"/>
          </a:p>
        </p:txBody>
      </p:sp>
      <p:pic>
        <p:nvPicPr>
          <p:cNvPr id="20" name="Picture 19"/>
          <p:cNvPicPr>
            <a:picLocks noChangeAspect="1"/>
          </p:cNvPicPr>
          <p:nvPr/>
        </p:nvPicPr>
        <p:blipFill>
          <a:blip r:embed="rId3"/>
          <a:stretch>
            <a:fillRect/>
          </a:stretch>
        </p:blipFill>
        <p:spPr>
          <a:xfrm>
            <a:off x="10559563" y="6212197"/>
            <a:ext cx="1623201" cy="602032"/>
          </a:xfrm>
          <a:prstGeom prst="rect">
            <a:avLst/>
          </a:prstGeom>
        </p:spPr>
      </p:pic>
      <p:sp>
        <p:nvSpPr>
          <p:cNvPr id="21"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714" y="214415"/>
            <a:ext cx="4751588" cy="6244255"/>
          </a:xfrm>
          <a:prstGeom prst="rect">
            <a:avLst/>
          </a:prstGeom>
        </p:spPr>
      </p:pic>
      <p:graphicFrame>
        <p:nvGraphicFramePr>
          <p:cNvPr id="9" name="Table 8"/>
          <p:cNvGraphicFramePr>
            <a:graphicFrameLocks noGrp="1"/>
          </p:cNvGraphicFramePr>
          <p:nvPr>
            <p:extLst/>
          </p:nvPr>
        </p:nvGraphicFramePr>
        <p:xfrm>
          <a:off x="5221873" y="1739308"/>
          <a:ext cx="6756070" cy="4402528"/>
        </p:xfrm>
        <a:graphic>
          <a:graphicData uri="http://schemas.openxmlformats.org/drawingml/2006/table">
            <a:tbl>
              <a:tblPr>
                <a:tableStyleId>{5C22544A-7EE6-4342-B048-85BDC9FD1C3A}</a:tableStyleId>
              </a:tblPr>
              <a:tblGrid>
                <a:gridCol w="1363798">
                  <a:extLst>
                    <a:ext uri="{9D8B030D-6E8A-4147-A177-3AD203B41FA5}">
                      <a16:colId xmlns:a16="http://schemas.microsoft.com/office/drawing/2014/main" val="1756138997"/>
                    </a:ext>
                  </a:extLst>
                </a:gridCol>
                <a:gridCol w="904033">
                  <a:extLst>
                    <a:ext uri="{9D8B030D-6E8A-4147-A177-3AD203B41FA5}">
                      <a16:colId xmlns:a16="http://schemas.microsoft.com/office/drawing/2014/main" val="1897704896"/>
                    </a:ext>
                  </a:extLst>
                </a:gridCol>
                <a:gridCol w="4488239">
                  <a:extLst>
                    <a:ext uri="{9D8B030D-6E8A-4147-A177-3AD203B41FA5}">
                      <a16:colId xmlns:a16="http://schemas.microsoft.com/office/drawing/2014/main" val="2053302259"/>
                    </a:ext>
                  </a:extLst>
                </a:gridCol>
              </a:tblGrid>
              <a:tr h="615284">
                <a:tc row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latin typeface="+mn-lt"/>
                          <a:ea typeface="Calibri" panose="020F0502020204030204" pitchFamily="34" charset="0"/>
                          <a:cs typeface="Times New Roman" panose="02020603050405020304" pitchFamily="18" charset="0"/>
                        </a:rPr>
                        <a:t>RFA-RM-16-026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latin typeface="+mn-lt"/>
                          <a:ea typeface="Calibri" panose="020F0502020204030204" pitchFamily="34" charset="0"/>
                          <a:cs typeface="Times New Roman" panose="02020603050405020304" pitchFamily="18" charset="0"/>
                        </a:rPr>
                        <a:t>(DRGC)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b="1" dirty="0" smtClean="0">
                          <a:solidFill>
                            <a:srgbClr val="7030A0"/>
                          </a:solidFill>
                          <a:latin typeface="+mn-lt"/>
                        </a:rPr>
                        <a:t>GPCRs</a:t>
                      </a:r>
                      <a:endParaRPr lang="en-US" sz="1200" b="1" dirty="0">
                        <a:solidFill>
                          <a:srgbClr val="7030A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1" dirty="0" smtClean="0">
                          <a:solidFill>
                            <a:srgbClr val="7030A0"/>
                          </a:solidFill>
                          <a:latin typeface="+mn-lt"/>
                        </a:rPr>
                        <a:t>U24 DK116195:</a:t>
                      </a:r>
                    </a:p>
                    <a:p>
                      <a:r>
                        <a:rPr lang="en-US" sz="1200" b="1" dirty="0" smtClean="0">
                          <a:solidFill>
                            <a:schemeClr val="tx1"/>
                          </a:solidFill>
                          <a:latin typeface="+mn-lt"/>
                        </a:rPr>
                        <a:t>Bryan Roth, M.D., Ph.D.  (UNC)</a:t>
                      </a:r>
                    </a:p>
                    <a:p>
                      <a:r>
                        <a:rPr lang="en-US" sz="1200" b="1" dirty="0" smtClean="0">
                          <a:solidFill>
                            <a:schemeClr val="tx1"/>
                          </a:solidFill>
                          <a:latin typeface="+mn-lt"/>
                        </a:rPr>
                        <a:t>Brian Shoichet, Ph.D. (UCSF)</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7864181"/>
                  </a:ext>
                </a:extLst>
              </a:tr>
              <a:tr h="615284">
                <a:tc vMerge="1">
                  <a:txBody>
                    <a:bodyPr/>
                    <a:lstStyle/>
                    <a:p>
                      <a:endParaRPr lang="en-US" sz="1400" b="1" dirty="0">
                        <a:solidFill>
                          <a:schemeClr val="tx1"/>
                        </a:solidFill>
                        <a:latin typeface="+mn-lt"/>
                      </a:endParaRPr>
                    </a:p>
                  </a:txBody>
                  <a:tcPr/>
                </a:tc>
                <a:tc>
                  <a:txBody>
                    <a:bodyPr/>
                    <a:lstStyle/>
                    <a:p>
                      <a:pPr algn="r"/>
                      <a:r>
                        <a:rPr lang="en-US" sz="1200" b="1" dirty="0" smtClean="0">
                          <a:solidFill>
                            <a:srgbClr val="7030A0"/>
                          </a:solidFill>
                          <a:latin typeface="+mn-lt"/>
                        </a:rPr>
                        <a:t>Ion Channels</a:t>
                      </a:r>
                      <a:endParaRPr lang="en-US" sz="1200" b="1" dirty="0">
                        <a:solidFill>
                          <a:srgbClr val="7030A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1" dirty="0" smtClean="0">
                          <a:solidFill>
                            <a:srgbClr val="7030A0"/>
                          </a:solidFill>
                          <a:latin typeface="+mn-lt"/>
                        </a:rPr>
                        <a:t>U24 DK116214:</a:t>
                      </a:r>
                    </a:p>
                    <a:p>
                      <a:r>
                        <a:rPr lang="en-US" sz="1200" b="1" dirty="0" smtClean="0">
                          <a:solidFill>
                            <a:schemeClr val="tx1"/>
                          </a:solidFill>
                          <a:latin typeface="+mn-lt"/>
                        </a:rPr>
                        <a:t>Lily Jan, Ph.D.  (UCSF)</a:t>
                      </a:r>
                    </a:p>
                    <a:p>
                      <a:r>
                        <a:rPr lang="en-US" sz="1200" b="1" dirty="0" smtClean="0">
                          <a:solidFill>
                            <a:schemeClr val="tx1"/>
                          </a:solidFill>
                          <a:latin typeface="+mn-lt"/>
                        </a:rPr>
                        <a:t>Michael T. McManus, Ph.D. (UCSF)</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4616317"/>
                  </a:ext>
                </a:extLst>
              </a:tr>
              <a:tr h="470608">
                <a:tc vMerge="1">
                  <a:txBody>
                    <a:bodyPr/>
                    <a:lstStyle/>
                    <a:p>
                      <a:endParaRPr lang="en-US" sz="1400" b="1" dirty="0">
                        <a:solidFill>
                          <a:schemeClr val="tx1"/>
                        </a:solidFill>
                        <a:latin typeface="+mn-lt"/>
                      </a:endParaRPr>
                    </a:p>
                  </a:txBody>
                  <a:tcPr/>
                </a:tc>
                <a:tc>
                  <a:txBody>
                    <a:bodyPr/>
                    <a:lstStyle/>
                    <a:p>
                      <a:pPr algn="r"/>
                      <a:r>
                        <a:rPr lang="en-US" sz="1200" b="1" dirty="0" smtClean="0">
                          <a:solidFill>
                            <a:srgbClr val="7030A0"/>
                          </a:solidFill>
                          <a:latin typeface="+mn-lt"/>
                        </a:rPr>
                        <a:t>Kinases</a:t>
                      </a:r>
                      <a:endParaRPr lang="en-US" sz="1200" b="1" dirty="0">
                        <a:solidFill>
                          <a:srgbClr val="7030A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1" dirty="0" smtClean="0">
                          <a:solidFill>
                            <a:srgbClr val="7030A0"/>
                          </a:solidFill>
                          <a:latin typeface="+mn-lt"/>
                        </a:rPr>
                        <a:t>U24 DK116204:</a:t>
                      </a:r>
                    </a:p>
                    <a:p>
                      <a:r>
                        <a:rPr lang="en-US" sz="1200" b="1" dirty="0" smtClean="0">
                          <a:solidFill>
                            <a:schemeClr val="tx1"/>
                          </a:solidFill>
                          <a:latin typeface="+mn-lt"/>
                        </a:rPr>
                        <a:t>Gary L. Johnson, Ph.D.  (UNC)</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14348167"/>
                  </a:ext>
                </a:extLst>
              </a:tr>
              <a:tr h="79107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ea typeface="Calibri" panose="020F0502020204030204" pitchFamily="34" charset="0"/>
                          <a:cs typeface="Times New Roman" panose="02020603050405020304" pitchFamily="18" charset="0"/>
                        </a:rPr>
                        <a:t>RFA-RM-16-025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ea typeface="Calibri" panose="020F0502020204030204" pitchFamily="34" charset="0"/>
                          <a:cs typeface="Times New Roman" panose="02020603050405020304" pitchFamily="18" charset="0"/>
                        </a:rPr>
                        <a:t>(RDOC)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b="1" dirty="0" smtClean="0">
                          <a:solidFill>
                            <a:schemeClr val="tx1"/>
                          </a:solidFill>
                          <a:latin typeface="+mn-lt"/>
                          <a:ea typeface="Calibri" panose="020F0502020204030204" pitchFamily="34" charset="0"/>
                          <a:cs typeface="Times New Roman" panose="02020603050405020304" pitchFamily="18" charset="0"/>
                        </a:rPr>
                        <a:t>Outreach</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1" dirty="0" smtClean="0">
                          <a:solidFill>
                            <a:srgbClr val="7030A0"/>
                          </a:solidFill>
                          <a:latin typeface="+mn-lt"/>
                        </a:rPr>
                        <a:t>U24 </a:t>
                      </a:r>
                      <a:r>
                        <a:rPr lang="en-US" sz="1200" b="1" i="0" kern="1200" dirty="0" smtClean="0">
                          <a:solidFill>
                            <a:srgbClr val="7030A0"/>
                          </a:solidFill>
                          <a:effectLst/>
                          <a:latin typeface="+mn-lt"/>
                          <a:ea typeface="+mn-ea"/>
                          <a:cs typeface="+mn-cs"/>
                        </a:rPr>
                        <a:t>TR002278:</a:t>
                      </a:r>
                    </a:p>
                    <a:p>
                      <a:r>
                        <a:rPr lang="en-US" sz="1200" b="1" i="0" kern="1200" dirty="0" smtClean="0">
                          <a:solidFill>
                            <a:schemeClr val="dk1"/>
                          </a:solidFill>
                          <a:effectLst/>
                          <a:latin typeface="+mn-lt"/>
                          <a:ea typeface="+mn-ea"/>
                          <a:cs typeface="+mn-cs"/>
                        </a:rPr>
                        <a:t>Stephan C. Schürer, Ph.D.  (</a:t>
                      </a:r>
                      <a:r>
                        <a:rPr lang="en-US" sz="1200" b="1" i="0" kern="1200" dirty="0" err="1" smtClean="0">
                          <a:solidFill>
                            <a:schemeClr val="dk1"/>
                          </a:solidFill>
                          <a:effectLst/>
                          <a:latin typeface="+mn-lt"/>
                          <a:ea typeface="+mn-ea"/>
                          <a:cs typeface="+mn-cs"/>
                        </a:rPr>
                        <a:t>UMiami</a:t>
                      </a:r>
                      <a:r>
                        <a:rPr lang="en-US" sz="1200" b="1" i="0" kern="1200" dirty="0" smtClean="0">
                          <a:solidFill>
                            <a:schemeClr val="dk1"/>
                          </a:solidFill>
                          <a:effectLst/>
                          <a:latin typeface="+mn-lt"/>
                          <a:ea typeface="+mn-ea"/>
                          <a:cs typeface="+mn-cs"/>
                        </a:rPr>
                        <a:t>)</a:t>
                      </a:r>
                    </a:p>
                    <a:p>
                      <a:r>
                        <a:rPr lang="en-US" sz="1200" b="1" i="0" kern="1200" dirty="0" smtClean="0">
                          <a:solidFill>
                            <a:schemeClr val="dk1"/>
                          </a:solidFill>
                          <a:effectLst/>
                          <a:latin typeface="+mn-lt"/>
                          <a:ea typeface="+mn-ea"/>
                          <a:cs typeface="+mn-cs"/>
                        </a:rPr>
                        <a:t>Tudor Oprea, M.D., Ph.D.  (UNM)</a:t>
                      </a:r>
                    </a:p>
                    <a:p>
                      <a:r>
                        <a:rPr lang="en-US" sz="1200" b="1" i="0" kern="1200" dirty="0" smtClean="0">
                          <a:solidFill>
                            <a:schemeClr val="dk1"/>
                          </a:solidFill>
                          <a:effectLst/>
                          <a:latin typeface="+mn-lt"/>
                          <a:ea typeface="+mn-ea"/>
                          <a:cs typeface="+mn-cs"/>
                        </a:rPr>
                        <a:t>Larry A. Sklar, Ph.D.  (UNM)</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6539640"/>
                  </a:ext>
                </a:extLst>
              </a:tr>
              <a:tr h="79107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ea typeface="Calibri" panose="020F0502020204030204" pitchFamily="34" charset="0"/>
                          <a:cs typeface="Times New Roman" panose="02020603050405020304" pitchFamily="18" charset="0"/>
                        </a:rPr>
                        <a:t>RFA-RM-16-024</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ea typeface="Calibri" panose="020F0502020204030204" pitchFamily="34" charset="0"/>
                          <a:cs typeface="Times New Roman" panose="02020603050405020304" pitchFamily="18" charset="0"/>
                        </a:rPr>
                        <a:t>(KMC)</a:t>
                      </a:r>
                    </a:p>
                    <a:p>
                      <a:pPr algn="ct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b="1" dirty="0" smtClean="0">
                          <a:solidFill>
                            <a:schemeClr val="tx1"/>
                          </a:solidFill>
                          <a:latin typeface="+mn-lt"/>
                          <a:ea typeface="Calibri" panose="020F0502020204030204" pitchFamily="34" charset="0"/>
                          <a:cs typeface="Times New Roman" panose="02020603050405020304" pitchFamily="18" charset="0"/>
                        </a:rPr>
                        <a:t>Data</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1" dirty="0" smtClean="0">
                          <a:solidFill>
                            <a:srgbClr val="7030A0"/>
                          </a:solidFill>
                          <a:latin typeface="+mn-lt"/>
                        </a:rPr>
                        <a:t>U24 </a:t>
                      </a:r>
                      <a:r>
                        <a:rPr lang="en-US" sz="1200" b="1" i="0" kern="1200" dirty="0" smtClean="0">
                          <a:solidFill>
                            <a:srgbClr val="7030A0"/>
                          </a:solidFill>
                          <a:effectLst/>
                          <a:latin typeface="+mn-lt"/>
                          <a:ea typeface="+mn-ea"/>
                          <a:cs typeface="+mn-cs"/>
                        </a:rPr>
                        <a:t>CA224260:</a:t>
                      </a:r>
                    </a:p>
                    <a:p>
                      <a:r>
                        <a:rPr lang="en-US" sz="1200" b="1" i="0" kern="1200" dirty="0" smtClean="0">
                          <a:solidFill>
                            <a:schemeClr val="dk1"/>
                          </a:solidFill>
                          <a:effectLst/>
                          <a:latin typeface="+mn-lt"/>
                          <a:ea typeface="+mn-ea"/>
                          <a:cs typeface="+mn-cs"/>
                        </a:rPr>
                        <a:t>Avi </a:t>
                      </a:r>
                      <a:r>
                        <a:rPr lang="en-US" sz="1200" b="1" i="0" kern="1200" dirty="0" err="1" smtClean="0">
                          <a:solidFill>
                            <a:schemeClr val="dk1"/>
                          </a:solidFill>
                          <a:effectLst/>
                          <a:latin typeface="+mn-lt"/>
                          <a:ea typeface="+mn-ea"/>
                          <a:cs typeface="+mn-cs"/>
                        </a:rPr>
                        <a:t>Ma’ayan</a:t>
                      </a:r>
                      <a:r>
                        <a:rPr lang="en-US" sz="1200" b="1" i="0" kern="1200" dirty="0" smtClean="0">
                          <a:solidFill>
                            <a:schemeClr val="dk1"/>
                          </a:solidFill>
                          <a:effectLst/>
                          <a:latin typeface="+mn-lt"/>
                          <a:ea typeface="+mn-ea"/>
                          <a:cs typeface="+mn-cs"/>
                        </a:rPr>
                        <a:t>, Ph.D.  (ISMMS)</a:t>
                      </a:r>
                      <a:endParaRPr lang="en-US" sz="1200" b="1" dirty="0" smtClean="0">
                        <a:solidFill>
                          <a:schemeClr val="tx1"/>
                        </a:solidFill>
                        <a:latin typeface="+mn-lt"/>
                      </a:endParaRPr>
                    </a:p>
                    <a:p>
                      <a:r>
                        <a:rPr lang="en-US" sz="1200" b="1" dirty="0" smtClean="0">
                          <a:solidFill>
                            <a:srgbClr val="7030A0"/>
                          </a:solidFill>
                          <a:latin typeface="+mn-lt"/>
                        </a:rPr>
                        <a:t>U24 CA224370:</a:t>
                      </a:r>
                    </a:p>
                    <a:p>
                      <a:r>
                        <a:rPr lang="en-US" sz="1200" b="1" dirty="0" smtClean="0">
                          <a:solidFill>
                            <a:schemeClr val="tx1"/>
                          </a:solidFill>
                          <a:latin typeface="+mn-lt"/>
                        </a:rPr>
                        <a:t>Tudor Oprea, M.D., Ph.D.  (UNM)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8912911"/>
                  </a:ext>
                </a:extLst>
              </a:tr>
              <a:tr h="966874">
                <a:tc>
                  <a:txBody>
                    <a:bodyPr/>
                    <a:lstStyle/>
                    <a:p>
                      <a:pPr algn="ctr"/>
                      <a:r>
                        <a:rPr lang="en-US" sz="1200" b="1" dirty="0" smtClean="0">
                          <a:solidFill>
                            <a:schemeClr val="tx1"/>
                          </a:solidFill>
                          <a:latin typeface="+mn-lt"/>
                        </a:rPr>
                        <a:t>RFA-RM-18-011</a:t>
                      </a:r>
                    </a:p>
                    <a:p>
                      <a:pPr algn="ctr"/>
                      <a:r>
                        <a:rPr lang="en-US" sz="1200" b="1" dirty="0" smtClean="0">
                          <a:solidFill>
                            <a:schemeClr val="tx1"/>
                          </a:solidFill>
                          <a:latin typeface="+mn-lt"/>
                        </a:rPr>
                        <a:t>(CEIT)</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b="1" dirty="0" smtClean="0">
                          <a:solidFill>
                            <a:schemeClr val="tx1"/>
                          </a:solidFill>
                          <a:latin typeface="+mn-lt"/>
                          <a:ea typeface="Calibri" panose="020F0502020204030204" pitchFamily="34" charset="0"/>
                          <a:cs typeface="Times New Roman" panose="02020603050405020304" pitchFamily="18" charset="0"/>
                        </a:rPr>
                        <a:t>Tools</a:t>
                      </a:r>
                      <a:endParaRPr lang="en-US" sz="1200" b="1"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latin typeface="+mn-lt"/>
                        </a:rPr>
                        <a:t>U01 </a:t>
                      </a:r>
                      <a:r>
                        <a:rPr lang="en-US" sz="1200" b="1" i="0" kern="1200" dirty="0" smtClean="0">
                          <a:solidFill>
                            <a:srgbClr val="7030A0"/>
                          </a:solidFill>
                          <a:effectLst/>
                          <a:latin typeface="+mn-lt"/>
                          <a:ea typeface="+mn-ea"/>
                          <a:cs typeface="+mn-cs"/>
                        </a:rPr>
                        <a:t>CA239106:</a:t>
                      </a:r>
                      <a:r>
                        <a:rPr lang="en-US" sz="1200" b="1" i="0" kern="1200" dirty="0" smtClean="0">
                          <a:solidFill>
                            <a:schemeClr val="dk1"/>
                          </a:solidFill>
                          <a:effectLst/>
                          <a:latin typeface="+mn-lt"/>
                          <a:ea typeface="+mn-ea"/>
                          <a:cs typeface="+mn-cs"/>
                        </a:rPr>
                        <a:t> </a:t>
                      </a:r>
                      <a:r>
                        <a:rPr lang="en-US" sz="1200" b="1" i="0" kern="1200" baseline="0" dirty="0" smtClean="0">
                          <a:solidFill>
                            <a:schemeClr val="dk1"/>
                          </a:solidFill>
                          <a:effectLst/>
                          <a:latin typeface="+mn-lt"/>
                          <a:ea typeface="+mn-ea"/>
                          <a:cs typeface="+mn-cs"/>
                        </a:rPr>
                        <a:t>N Kannan, PhD &amp; KJ </a:t>
                      </a:r>
                      <a:r>
                        <a:rPr lang="en-US" sz="1200" b="1" i="0" kern="1200" baseline="0" dirty="0" err="1" smtClean="0">
                          <a:solidFill>
                            <a:schemeClr val="dk1"/>
                          </a:solidFill>
                          <a:effectLst/>
                          <a:latin typeface="+mn-lt"/>
                          <a:ea typeface="+mn-ea"/>
                          <a:cs typeface="+mn-cs"/>
                        </a:rPr>
                        <a:t>Kochut</a:t>
                      </a:r>
                      <a:r>
                        <a:rPr lang="en-US" sz="1200" b="1" i="0" kern="1200" baseline="0" dirty="0" smtClean="0">
                          <a:solidFill>
                            <a:schemeClr val="dk1"/>
                          </a:solidFill>
                          <a:effectLst/>
                          <a:latin typeface="+mn-lt"/>
                          <a:ea typeface="+mn-ea"/>
                          <a:cs typeface="+mn-cs"/>
                        </a:rPr>
                        <a:t> (UGA)</a:t>
                      </a:r>
                      <a:endParaRPr lang="en-US" sz="1200" b="1" i="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latin typeface="+mn-lt"/>
                        </a:rPr>
                        <a:t>U01 </a:t>
                      </a:r>
                      <a:r>
                        <a:rPr lang="en-US" sz="1200" b="1" i="0" kern="1200" dirty="0" smtClean="0">
                          <a:solidFill>
                            <a:srgbClr val="7030A0"/>
                          </a:solidFill>
                          <a:effectLst/>
                          <a:latin typeface="+mn-lt"/>
                          <a:ea typeface="+mn-ea"/>
                          <a:cs typeface="+mn-cs"/>
                        </a:rPr>
                        <a:t>CA239108:</a:t>
                      </a:r>
                      <a:r>
                        <a:rPr lang="en-US" sz="1200" b="1" i="0" kern="1200" dirty="0" smtClean="0">
                          <a:solidFill>
                            <a:schemeClr val="dk1"/>
                          </a:solidFill>
                          <a:effectLst/>
                          <a:latin typeface="+mn-lt"/>
                          <a:ea typeface="+mn-ea"/>
                          <a:cs typeface="+mn-cs"/>
                        </a:rPr>
                        <a:t> </a:t>
                      </a:r>
                      <a:r>
                        <a:rPr lang="en-US" sz="1200" b="1" i="0" kern="1200" baseline="0" dirty="0" smtClean="0">
                          <a:solidFill>
                            <a:schemeClr val="dk1"/>
                          </a:solidFill>
                          <a:effectLst/>
                          <a:latin typeface="+mn-lt"/>
                          <a:ea typeface="+mn-ea"/>
                          <a:cs typeface="+mn-cs"/>
                        </a:rPr>
                        <a:t>PN Robinson, MD PhD (JAX), CJ Mungall (LBL), T Oprea (UNM)</a:t>
                      </a:r>
                      <a:endParaRPr lang="en-US" sz="1200" b="1" i="0" kern="1200" dirty="0" smtClean="0">
                        <a:solidFill>
                          <a:schemeClr val="dk1"/>
                        </a:solidFill>
                        <a:effectLst/>
                        <a:latin typeface="+mn-lt"/>
                        <a:ea typeface="+mn-ea"/>
                        <a:cs typeface="+mn-cs"/>
                      </a:endParaRPr>
                    </a:p>
                    <a:p>
                      <a:r>
                        <a:rPr lang="en-US" sz="1200" b="1" dirty="0" smtClean="0">
                          <a:solidFill>
                            <a:srgbClr val="7030A0"/>
                          </a:solidFill>
                          <a:latin typeface="+mn-lt"/>
                        </a:rPr>
                        <a:t>U01 </a:t>
                      </a:r>
                      <a:r>
                        <a:rPr lang="en-US" sz="1200" b="1" i="0" kern="1200" dirty="0" smtClean="0">
                          <a:solidFill>
                            <a:srgbClr val="7030A0"/>
                          </a:solidFill>
                          <a:effectLst/>
                          <a:latin typeface="+mn-lt"/>
                          <a:ea typeface="+mn-ea"/>
                          <a:cs typeface="+mn-cs"/>
                        </a:rPr>
                        <a:t>CA239069:</a:t>
                      </a:r>
                      <a:r>
                        <a:rPr lang="en-US" sz="1200" b="1" i="0" kern="1200" dirty="0" smtClean="0">
                          <a:solidFill>
                            <a:schemeClr val="dk1"/>
                          </a:solidFill>
                          <a:effectLst/>
                          <a:latin typeface="+mn-lt"/>
                          <a:ea typeface="+mn-ea"/>
                          <a:cs typeface="+mn-cs"/>
                        </a:rPr>
                        <a:t> </a:t>
                      </a:r>
                      <a:r>
                        <a:rPr lang="en-US" sz="1200" b="1" i="0" kern="1200" baseline="0" dirty="0" smtClean="0">
                          <a:solidFill>
                            <a:schemeClr val="dk1"/>
                          </a:solidFill>
                          <a:effectLst/>
                          <a:latin typeface="+mn-lt"/>
                          <a:ea typeface="+mn-ea"/>
                          <a:cs typeface="+mn-cs"/>
                        </a:rPr>
                        <a:t>G Wu, PhD (OHSU), PG </a:t>
                      </a:r>
                      <a:r>
                        <a:rPr lang="en-US" sz="1200" b="1" i="0" kern="1200" baseline="0" dirty="0" err="1" smtClean="0">
                          <a:solidFill>
                            <a:schemeClr val="dk1"/>
                          </a:solidFill>
                          <a:effectLst/>
                          <a:latin typeface="+mn-lt"/>
                          <a:ea typeface="+mn-ea"/>
                          <a:cs typeface="+mn-cs"/>
                        </a:rPr>
                        <a:t>D’Eustachio</a:t>
                      </a:r>
                      <a:r>
                        <a:rPr lang="en-US" sz="1200" b="1" i="0" kern="1200" baseline="0" dirty="0" smtClean="0">
                          <a:solidFill>
                            <a:schemeClr val="dk1"/>
                          </a:solidFill>
                          <a:effectLst/>
                          <a:latin typeface="+mn-lt"/>
                          <a:ea typeface="+mn-ea"/>
                          <a:cs typeface="+mn-cs"/>
                        </a:rPr>
                        <a:t> PhD (NYU), Lincoln D Stein, PhD (OICR)</a:t>
                      </a:r>
                      <a:endParaRPr lang="en-US" sz="1200" b="1" i="0" kern="1200" dirty="0" smtClean="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7711896"/>
                  </a:ext>
                </a:extLst>
              </a:tr>
            </a:tbl>
          </a:graphicData>
        </a:graphic>
      </p:graphicFrame>
      <p:sp>
        <p:nvSpPr>
          <p:cNvPr id="10" name="Text Box 243"/>
          <p:cNvSpPr txBox="1">
            <a:spLocks noChangeArrowheads="1"/>
          </p:cNvSpPr>
          <p:nvPr/>
        </p:nvSpPr>
        <p:spPr bwMode="auto">
          <a:xfrm>
            <a:off x="9035" y="6545719"/>
            <a:ext cx="5212837" cy="307777"/>
          </a:xfrm>
          <a:prstGeom prst="rect">
            <a:avLst/>
          </a:prstGeom>
          <a:noFill/>
          <a:ln w="12700">
            <a:noFill/>
            <a:miter lim="800000"/>
            <a:headEnd type="none" w="sm" len="sm"/>
            <a:tailEnd type="none" w="sm" len="sm"/>
          </a:ln>
        </p:spPr>
        <p:txBody>
          <a:bodyPr wrap="none">
            <a:spAutoFit/>
          </a:bodyPr>
          <a:lstStyle/>
          <a:p>
            <a:pPr lvl="0" eaLnBrk="0" hangingPunct="0">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T. </a:t>
            </a: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Oprea</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 et </a:t>
            </a:r>
            <a:r>
              <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rPr>
              <a:t>al.,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Nature Rev. Drug </a:t>
            </a:r>
            <a:r>
              <a:rPr kumimoji="0" lang="en-US" sz="1400" b="0" i="1"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Discov</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a:t>
            </a:r>
            <a:r>
              <a:rPr kumimoji="0" lang="sv-SE" sz="1400" b="0" i="1"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 </a:t>
            </a:r>
            <a:r>
              <a:rPr kumimoji="0" lang="sv-SE" sz="1400" b="1"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2018</a:t>
            </a:r>
            <a:r>
              <a:rPr lang="sv-SE" sz="1400" b="1" dirty="0">
                <a:solidFill>
                  <a:srgbClr val="000000"/>
                </a:solidFill>
                <a:ea typeface="ＭＳ Ｐゴシック" pitchFamily="34" charset="-128"/>
                <a:cs typeface="Times New Roman" pitchFamily="18" charset="0"/>
              </a:rPr>
              <a:t>, </a:t>
            </a:r>
            <a:r>
              <a:rPr lang="sv-SE" sz="1400" dirty="0" smtClean="0">
                <a:solidFill>
                  <a:srgbClr val="000000"/>
                </a:solidFill>
                <a:ea typeface="ＭＳ Ｐゴシック" pitchFamily="34" charset="-128"/>
                <a:cs typeface="Times New Roman" pitchFamily="18" charset="0"/>
              </a:rPr>
              <a:t>17:317-332  </a:t>
            </a:r>
            <a:r>
              <a:rPr lang="sv-SE" sz="1400" dirty="0" smtClean="0">
                <a:solidFill>
                  <a:srgbClr val="000000"/>
                </a:solidFill>
                <a:ea typeface="ＭＳ Ｐゴシック" pitchFamily="34" charset="-128"/>
                <a:cs typeface="Times New Roman" pitchFamily="18" charset="0"/>
                <a:hlinkClick r:id="rId5"/>
              </a:rPr>
              <a:t>link</a:t>
            </a:r>
            <a:endParaRPr kumimoji="0" lang="en-US" sz="140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spTree>
    <p:extLst>
      <p:ext uri="{BB962C8B-B14F-4D97-AF65-F5344CB8AC3E}">
        <p14:creationId xmlns:p14="http://schemas.microsoft.com/office/powerpoint/2010/main" val="2170440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9848" y="6836"/>
            <a:ext cx="10058400" cy="841660"/>
          </a:xfrm>
        </p:spPr>
        <p:txBody>
          <a:bodyPr>
            <a:noAutofit/>
          </a:bodyPr>
          <a:lstStyle/>
          <a:p>
            <a:r>
              <a:rPr lang="en-US" sz="6000" dirty="0"/>
              <a:t>Target Development </a:t>
            </a:r>
            <a:r>
              <a:rPr lang="en-US" sz="6000" dirty="0" err="1" smtClean="0"/>
              <a:t>LevelS</a:t>
            </a:r>
            <a:endParaRPr lang="en-US" sz="6000" dirty="0"/>
          </a:p>
        </p:txBody>
      </p:sp>
      <p:sp>
        <p:nvSpPr>
          <p:cNvPr id="10" name="Content Placeholder 9"/>
          <p:cNvSpPr>
            <a:spLocks noGrp="1"/>
          </p:cNvSpPr>
          <p:nvPr>
            <p:ph sz="half" idx="2"/>
          </p:nvPr>
        </p:nvSpPr>
        <p:spPr>
          <a:xfrm>
            <a:off x="6627840" y="996775"/>
            <a:ext cx="5506498" cy="4714103"/>
          </a:xfrm>
        </p:spPr>
        <p:txBody>
          <a:bodyPr>
            <a:normAutofit/>
          </a:bodyPr>
          <a:lstStyle/>
          <a:p>
            <a:r>
              <a:rPr lang="en-GB" dirty="0"/>
              <a:t>Most </a:t>
            </a:r>
            <a:r>
              <a:rPr lang="en-GB" dirty="0" smtClean="0"/>
              <a:t>protein </a:t>
            </a:r>
            <a:r>
              <a:rPr lang="en-GB" dirty="0"/>
              <a:t>classification schemes are based on structural and functional criteria. </a:t>
            </a:r>
            <a:endParaRPr lang="en-GB" dirty="0" smtClean="0"/>
          </a:p>
          <a:p>
            <a:r>
              <a:rPr lang="en-GB" dirty="0" smtClean="0"/>
              <a:t>For therapeutic </a:t>
            </a:r>
            <a:r>
              <a:rPr lang="en-GB" dirty="0"/>
              <a:t>development, it is useful to understand how much and what types of data are available for a given protein, thereby highlighting well-studied and understudied targets. </a:t>
            </a:r>
            <a:endParaRPr lang="en-GB" dirty="0" smtClean="0"/>
          </a:p>
          <a:p>
            <a:r>
              <a:rPr lang="en-GB" b="1" dirty="0" smtClean="0"/>
              <a:t>Tclin:</a:t>
            </a:r>
            <a:r>
              <a:rPr lang="en-GB" dirty="0" smtClean="0"/>
              <a:t> Proteins </a:t>
            </a:r>
            <a:r>
              <a:rPr lang="en-GB" dirty="0"/>
              <a:t>annotated as drug </a:t>
            </a:r>
            <a:r>
              <a:rPr lang="en-GB" dirty="0" smtClean="0"/>
              <a:t>targets</a:t>
            </a:r>
          </a:p>
          <a:p>
            <a:r>
              <a:rPr lang="en-GB" b="1" dirty="0" smtClean="0"/>
              <a:t>Tchem:</a:t>
            </a:r>
            <a:r>
              <a:rPr lang="en-GB" dirty="0" smtClean="0"/>
              <a:t> Proteins for which </a:t>
            </a:r>
            <a:r>
              <a:rPr lang="en-GB" i="1" dirty="0" smtClean="0"/>
              <a:t>potent </a:t>
            </a:r>
            <a:r>
              <a:rPr lang="en-GB" dirty="0" smtClean="0"/>
              <a:t>small molecules are known</a:t>
            </a:r>
            <a:endParaRPr lang="en-GB" b="1" dirty="0" smtClean="0"/>
          </a:p>
          <a:p>
            <a:r>
              <a:rPr lang="en-GB" b="1" dirty="0" smtClean="0"/>
              <a:t>Tbio:</a:t>
            </a:r>
            <a:r>
              <a:rPr lang="en-GB" dirty="0" smtClean="0"/>
              <a:t> Proteins for which biology is better understood</a:t>
            </a:r>
            <a:endParaRPr lang="en-GB" b="1" dirty="0" smtClean="0"/>
          </a:p>
          <a:p>
            <a:r>
              <a:rPr lang="en-GB" b="1" dirty="0" smtClean="0"/>
              <a:t>Tdark:</a:t>
            </a:r>
            <a:r>
              <a:rPr lang="en-GB" dirty="0" smtClean="0"/>
              <a:t> These proteins lack antibodies, publications or Gene RIFs</a:t>
            </a:r>
            <a:endParaRPr lang="en-GB" b="1" dirty="0" smtClean="0"/>
          </a:p>
          <a:p>
            <a:endParaRPr lang="en-US" dirty="0"/>
          </a:p>
        </p:txBody>
      </p:sp>
      <p:sp>
        <p:nvSpPr>
          <p:cNvPr id="9" name="Text Box 243"/>
          <p:cNvSpPr txBox="1">
            <a:spLocks noChangeArrowheads="1"/>
          </p:cNvSpPr>
          <p:nvPr/>
        </p:nvSpPr>
        <p:spPr bwMode="auto">
          <a:xfrm>
            <a:off x="9035" y="6545719"/>
            <a:ext cx="5212837" cy="307777"/>
          </a:xfrm>
          <a:prstGeom prst="rect">
            <a:avLst/>
          </a:prstGeom>
          <a:noFill/>
          <a:ln w="12700">
            <a:noFill/>
            <a:miter lim="800000"/>
            <a:headEnd type="none" w="sm" len="sm"/>
            <a:tailEnd type="none" w="sm" len="sm"/>
          </a:ln>
        </p:spPr>
        <p:txBody>
          <a:bodyPr wrap="none">
            <a:spAutoFit/>
          </a:bodyPr>
          <a:lstStyle/>
          <a:p>
            <a:pPr lvl="0" eaLnBrk="0" hangingPunct="0">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T. </a:t>
            </a: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Oprea</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 et </a:t>
            </a:r>
            <a:r>
              <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rPr>
              <a:t>al.,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Nature Rev. Drug </a:t>
            </a:r>
            <a:r>
              <a:rPr kumimoji="0" lang="en-US" sz="1400" b="0" i="1"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Discov</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a:t>
            </a:r>
            <a:r>
              <a:rPr kumimoji="0" lang="sv-SE" sz="1400" b="0" i="1"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 </a:t>
            </a:r>
            <a:r>
              <a:rPr kumimoji="0" lang="sv-SE" sz="1400" b="1"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2018</a:t>
            </a:r>
            <a:r>
              <a:rPr lang="sv-SE" sz="1400" b="1" dirty="0">
                <a:solidFill>
                  <a:srgbClr val="000000"/>
                </a:solidFill>
                <a:ea typeface="ＭＳ Ｐゴシック" pitchFamily="34" charset="-128"/>
                <a:cs typeface="Times New Roman" pitchFamily="18" charset="0"/>
              </a:rPr>
              <a:t>, </a:t>
            </a:r>
            <a:r>
              <a:rPr lang="sv-SE" sz="1400" dirty="0" smtClean="0">
                <a:solidFill>
                  <a:srgbClr val="000000"/>
                </a:solidFill>
                <a:ea typeface="ＭＳ Ｐゴシック" pitchFamily="34" charset="-128"/>
                <a:cs typeface="Times New Roman" pitchFamily="18" charset="0"/>
              </a:rPr>
              <a:t>17:317-332  </a:t>
            </a:r>
            <a:r>
              <a:rPr lang="sv-SE" sz="1400" dirty="0" smtClean="0">
                <a:solidFill>
                  <a:srgbClr val="000000"/>
                </a:solidFill>
                <a:ea typeface="ＭＳ Ｐゴシック" pitchFamily="34" charset="-128"/>
                <a:cs typeface="Times New Roman" pitchFamily="18" charset="0"/>
                <a:hlinkClick r:id="rId3"/>
              </a:rPr>
              <a:t>link</a:t>
            </a:r>
            <a:endParaRPr kumimoji="0" lang="en-US" sz="140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pic>
        <p:nvPicPr>
          <p:cNvPr id="5" name="Content Placeholder 4"/>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85996" y="996775"/>
            <a:ext cx="6441844" cy="4937613"/>
          </a:xfrm>
        </p:spPr>
      </p:pic>
      <p:pic>
        <p:nvPicPr>
          <p:cNvPr id="8" name="Picture 7"/>
          <p:cNvPicPr>
            <a:picLocks noChangeAspect="1"/>
          </p:cNvPicPr>
          <p:nvPr/>
        </p:nvPicPr>
        <p:blipFill>
          <a:blip r:embed="rId5"/>
          <a:stretch>
            <a:fillRect/>
          </a:stretch>
        </p:blipFill>
        <p:spPr>
          <a:xfrm>
            <a:off x="10559563" y="6212197"/>
            <a:ext cx="1623201" cy="602032"/>
          </a:xfrm>
          <a:prstGeom prst="rect">
            <a:avLst/>
          </a:prstGeom>
        </p:spPr>
      </p:pic>
      <p:sp>
        <p:nvSpPr>
          <p:cNvPr id="11" name="Rectangle 96"/>
          <p:cNvSpPr>
            <a:spLocks noChangeArrowheads="1"/>
          </p:cNvSpPr>
          <p:nvPr/>
        </p:nvSpPr>
        <p:spPr bwMode="auto">
          <a:xfrm>
            <a:off x="7594648"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2/10/20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4" name="Rectangle 3"/>
          <p:cNvSpPr/>
          <p:nvPr/>
        </p:nvSpPr>
        <p:spPr>
          <a:xfrm>
            <a:off x="3551498" y="6143881"/>
            <a:ext cx="6946739" cy="369332"/>
          </a:xfrm>
          <a:prstGeom prst="rect">
            <a:avLst/>
          </a:prstGeom>
        </p:spPr>
        <p:txBody>
          <a:bodyPr wrap="square">
            <a:spAutoFit/>
          </a:bodyPr>
          <a:lstStyle/>
          <a:p>
            <a:r>
              <a:rPr lang="en-GB" b="1" dirty="0" smtClean="0">
                <a:solidFill>
                  <a:srgbClr val="3333FF"/>
                </a:solidFill>
              </a:rPr>
              <a:t>2020 Update:</a:t>
            </a:r>
            <a:r>
              <a:rPr lang="en-GB" dirty="0" smtClean="0">
                <a:solidFill>
                  <a:srgbClr val="3333FF"/>
                </a:solidFill>
              </a:rPr>
              <a:t> </a:t>
            </a:r>
            <a:r>
              <a:rPr lang="en-GB" dirty="0" err="1" smtClean="0">
                <a:solidFill>
                  <a:srgbClr val="3333FF"/>
                </a:solidFill>
              </a:rPr>
              <a:t>Tdark</a:t>
            </a:r>
            <a:r>
              <a:rPr lang="en-GB" dirty="0" smtClean="0">
                <a:solidFill>
                  <a:srgbClr val="3333FF"/>
                </a:solidFill>
              </a:rPr>
              <a:t> 31.2%; </a:t>
            </a:r>
            <a:r>
              <a:rPr lang="en-GB" dirty="0" err="1" smtClean="0">
                <a:solidFill>
                  <a:srgbClr val="3333FF"/>
                </a:solidFill>
              </a:rPr>
              <a:t>Tbio</a:t>
            </a:r>
            <a:r>
              <a:rPr lang="en-GB" dirty="0" smtClean="0">
                <a:solidFill>
                  <a:srgbClr val="3333FF"/>
                </a:solidFill>
              </a:rPr>
              <a:t> 57.7%; </a:t>
            </a:r>
            <a:r>
              <a:rPr lang="en-GB" dirty="0" err="1" smtClean="0">
                <a:solidFill>
                  <a:srgbClr val="3333FF"/>
                </a:solidFill>
              </a:rPr>
              <a:t>Tchem</a:t>
            </a:r>
            <a:r>
              <a:rPr lang="en-GB" dirty="0" smtClean="0">
                <a:solidFill>
                  <a:srgbClr val="3333FF"/>
                </a:solidFill>
              </a:rPr>
              <a:t> 8%; </a:t>
            </a:r>
            <a:r>
              <a:rPr lang="en-GB" dirty="0" err="1" smtClean="0">
                <a:solidFill>
                  <a:srgbClr val="3333FF"/>
                </a:solidFill>
              </a:rPr>
              <a:t>Tclin</a:t>
            </a:r>
            <a:r>
              <a:rPr lang="en-GB" dirty="0" smtClean="0">
                <a:solidFill>
                  <a:srgbClr val="3333FF"/>
                </a:solidFill>
              </a:rPr>
              <a:t> 3.1%</a:t>
            </a:r>
            <a:endParaRPr lang="en-GB" b="1" dirty="0">
              <a:solidFill>
                <a:srgbClr val="3333FF"/>
              </a:solidFill>
            </a:endParaRPr>
          </a:p>
        </p:txBody>
      </p:sp>
    </p:spTree>
    <p:extLst>
      <p:ext uri="{BB962C8B-B14F-4D97-AF65-F5344CB8AC3E}">
        <p14:creationId xmlns:p14="http://schemas.microsoft.com/office/powerpoint/2010/main" val="25020960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237933" y="4828102"/>
            <a:ext cx="2804703" cy="123703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52500" y="0"/>
            <a:ext cx="10058400" cy="1030014"/>
          </a:xfrm>
        </p:spPr>
        <p:txBody>
          <a:bodyPr>
            <a:normAutofit/>
          </a:bodyPr>
          <a:lstStyle/>
          <a:p>
            <a:r>
              <a:rPr lang="en-US" sz="6000" dirty="0" smtClean="0"/>
              <a:t>IDG KMC annotation process</a:t>
            </a:r>
            <a:endParaRPr lang="en-US" sz="6000" dirty="0"/>
          </a:p>
        </p:txBody>
      </p:sp>
      <p:sp>
        <p:nvSpPr>
          <p:cNvPr id="8"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4/25/19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1" name="Text Box 243"/>
          <p:cNvSpPr txBox="1">
            <a:spLocks noChangeArrowheads="1"/>
          </p:cNvSpPr>
          <p:nvPr/>
        </p:nvSpPr>
        <p:spPr bwMode="auto">
          <a:xfrm>
            <a:off x="14822" y="6545719"/>
            <a:ext cx="6188425" cy="307777"/>
          </a:xfrm>
          <a:prstGeom prst="rect">
            <a:avLst/>
          </a:prstGeom>
          <a:noFill/>
          <a:ln w="12700">
            <a:noFill/>
            <a:miter lim="800000"/>
            <a:headEnd type="none" w="sm" len="sm"/>
            <a:tailEnd type="none" w="sm" len="sm"/>
          </a:ln>
        </p:spPr>
        <p:txBody>
          <a:bodyPr wrap="none">
            <a:spAutoFit/>
          </a:bodyPr>
          <a:lstStyle/>
          <a:p>
            <a:pPr lvl="0" eaLnBrk="0" hangingPunct="0">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T. Oprea,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Mammalian Genome</a:t>
            </a:r>
            <a:r>
              <a:rPr lang="en-US" sz="1400" dirty="0">
                <a:solidFill>
                  <a:srgbClr val="000000"/>
                </a:solidFill>
                <a:latin typeface="Rockwell" panose="02060603020205020403"/>
                <a:ea typeface="Verdana" pitchFamily="34" charset="0"/>
                <a:cs typeface="Calibri" panose="020F0502020204030204" pitchFamily="34" charset="0"/>
              </a:rPr>
              <a:t>,</a:t>
            </a:r>
            <a:r>
              <a:rPr kumimoji="0" lang="sv-SE" sz="1400" b="0" i="1"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 </a:t>
            </a:r>
            <a:r>
              <a:rPr kumimoji="0" lang="sv-SE" sz="1400" b="1" i="0" u="none" strike="noStrike" kern="1200" cap="none" spc="0" normalizeH="0" baseline="0" noProof="0" dirty="0" smtClean="0">
                <a:ln>
                  <a:noFill/>
                </a:ln>
                <a:solidFill>
                  <a:srgbClr val="000000"/>
                </a:solidFill>
                <a:effectLst/>
                <a:uLnTx/>
                <a:uFillTx/>
                <a:latin typeface="Rockwell" panose="02060603020205020403"/>
                <a:ea typeface="ＭＳ Ｐゴシック" pitchFamily="34" charset="-128"/>
                <a:cs typeface="Times New Roman" pitchFamily="18" charset="0"/>
              </a:rPr>
              <a:t>2019</a:t>
            </a:r>
            <a:r>
              <a:rPr lang="sv-SE" sz="1400" b="1" dirty="0">
                <a:solidFill>
                  <a:srgbClr val="000000"/>
                </a:solidFill>
                <a:ea typeface="ＭＳ Ｐゴシック" pitchFamily="34" charset="-128"/>
                <a:cs typeface="Times New Roman" pitchFamily="18" charset="0"/>
              </a:rPr>
              <a:t>, </a:t>
            </a:r>
            <a:r>
              <a:rPr lang="sv-SE" sz="1400" dirty="0" smtClean="0">
                <a:solidFill>
                  <a:srgbClr val="000000"/>
                </a:solidFill>
                <a:ea typeface="ＭＳ Ｐゴシック" pitchFamily="34" charset="-128"/>
                <a:cs typeface="Times New Roman" pitchFamily="18" charset="0"/>
              </a:rPr>
              <a:t>30:192-200</a:t>
            </a:r>
            <a:r>
              <a:rPr lang="sv-SE" sz="1400" b="1" dirty="0" smtClean="0">
                <a:solidFill>
                  <a:srgbClr val="000000"/>
                </a:solidFill>
                <a:ea typeface="ＭＳ Ｐゴシック" pitchFamily="34" charset="-128"/>
                <a:cs typeface="Times New Roman" pitchFamily="18" charset="0"/>
              </a:rPr>
              <a:t>  </a:t>
            </a:r>
            <a:r>
              <a:rPr lang="sv-SE" sz="1400" dirty="0">
                <a:solidFill>
                  <a:srgbClr val="000000"/>
                </a:solidFill>
                <a:ea typeface="ＭＳ Ｐゴシック" pitchFamily="34" charset="-128"/>
                <a:cs typeface="Times New Roman" pitchFamily="18" charset="0"/>
                <a:hlinkClick r:id="rId3"/>
              </a:rPr>
              <a:t>https://</a:t>
            </a:r>
            <a:r>
              <a:rPr lang="sv-SE" sz="1400" dirty="0" smtClean="0">
                <a:solidFill>
                  <a:srgbClr val="000000"/>
                </a:solidFill>
                <a:ea typeface="ＭＳ Ｐゴシック" pitchFamily="34" charset="-128"/>
                <a:cs typeface="Times New Roman" pitchFamily="18" charset="0"/>
                <a:hlinkClick r:id="rId3"/>
              </a:rPr>
              <a:t>bit.ly/2NUK0BK</a:t>
            </a:r>
            <a:r>
              <a:rPr lang="sv-SE" sz="1400" dirty="0" smtClean="0">
                <a:solidFill>
                  <a:srgbClr val="000000"/>
                </a:solidFill>
                <a:ea typeface="ＭＳ Ｐゴシック" pitchFamily="34" charset="-128"/>
                <a:cs typeface="Times New Roman" pitchFamily="18" charset="0"/>
              </a:rPr>
              <a:t> </a:t>
            </a:r>
            <a:endPar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pic>
        <p:nvPicPr>
          <p:cNvPr id="10" name="Picture 9"/>
          <p:cNvPicPr>
            <a:picLocks noChangeAspect="1"/>
          </p:cNvPicPr>
          <p:nvPr/>
        </p:nvPicPr>
        <p:blipFill>
          <a:blip r:embed="rId4"/>
          <a:stretch>
            <a:fillRect/>
          </a:stretch>
        </p:blipFill>
        <p:spPr>
          <a:xfrm>
            <a:off x="10559563" y="6212197"/>
            <a:ext cx="1623201" cy="602032"/>
          </a:xfrm>
          <a:prstGeom prst="rect">
            <a:avLst/>
          </a:prstGeom>
        </p:spPr>
      </p:pic>
      <p:pic>
        <p:nvPicPr>
          <p:cNvPr id="6" name="Content Placeholder 5"/>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57604" y="631189"/>
            <a:ext cx="9063895" cy="5807774"/>
          </a:xfrm>
        </p:spPr>
      </p:pic>
      <p:sp>
        <p:nvSpPr>
          <p:cNvPr id="7" name="TextBox 6"/>
          <p:cNvSpPr txBox="1"/>
          <p:nvPr/>
        </p:nvSpPr>
        <p:spPr>
          <a:xfrm>
            <a:off x="8906291" y="1070537"/>
            <a:ext cx="3373552" cy="18158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Rockwell" panose="02060603020205020403"/>
                <a:ea typeface="+mn-ea"/>
                <a:cs typeface="+mn-cs"/>
              </a:rPr>
              <a:t>Further information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rPr>
              <a:t>Email: idg.rdoc@gmail.com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rPr>
              <a:t>Follow: @</a:t>
            </a:r>
            <a:r>
              <a:rPr kumimoji="0" lang="en-US" sz="1600" b="0" i="0" u="none" strike="noStrike" kern="1200" cap="none" spc="0" normalizeH="0" baseline="0" noProof="0" dirty="0" err="1" smtClean="0">
                <a:ln>
                  <a:noFill/>
                </a:ln>
                <a:solidFill>
                  <a:srgbClr val="000000"/>
                </a:solidFill>
                <a:effectLst/>
                <a:uLnTx/>
                <a:uFillTx/>
                <a:latin typeface="Rockwell" panose="02060603020205020403"/>
                <a:ea typeface="+mn-ea"/>
                <a:cs typeface="+mn-cs"/>
              </a:rPr>
              <a:t>DruggableGenome</a:t>
            </a:r>
            <a:endPar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rPr>
              <a:t>URLs: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hlinkClick r:id="rId6"/>
              </a:rPr>
              <a:t>https</a:t>
            </a:r>
            <a:r>
              <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hlinkClick r:id="rId6"/>
              </a:rPr>
              <a:t>://druggablegenome.net</a:t>
            </a: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hlinkClick r:id="rId6"/>
              </a:rPr>
              <a:t>/</a:t>
            </a:r>
            <a:endPar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hlinkClick r:id="rId7"/>
              </a:rPr>
              <a:t>https</a:t>
            </a:r>
            <a:r>
              <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hlinkClick r:id="rId7"/>
              </a:rPr>
              <a:t>://</a:t>
            </a: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hlinkClick r:id="rId7"/>
              </a:rPr>
              <a:t>commonfund.nih.gov/idg/</a:t>
            </a:r>
            <a:endPar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rPr>
              <a:t>	</a:t>
            </a:r>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51826" y="2639846"/>
            <a:ext cx="2566084" cy="997922"/>
          </a:xfrm>
          <a:prstGeom prst="rect">
            <a:avLst/>
          </a:prstGeom>
        </p:spPr>
      </p:pic>
      <p:sp>
        <p:nvSpPr>
          <p:cNvPr id="12" name="TextBox 11"/>
          <p:cNvSpPr txBox="1"/>
          <p:nvPr/>
        </p:nvSpPr>
        <p:spPr>
          <a:xfrm>
            <a:off x="8844205" y="3578428"/>
            <a:ext cx="3848041"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Rockwell" panose="02060603020205020403"/>
                <a:ea typeface="+mn-ea"/>
                <a:cs typeface="+mn-cs"/>
              </a:rPr>
              <a:t>IDG Knowledge User-Interface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rPr>
              <a:t>Email: pharos@mail.nih.gov</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rPr>
              <a:t>Follow: </a:t>
            </a:r>
            <a:r>
              <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rPr>
              <a:t>@</a:t>
            </a:r>
            <a:r>
              <a:rPr kumimoji="0" lang="en-US" sz="1600" b="0" i="0" u="none" strike="noStrike" kern="1200" cap="none" spc="0" normalizeH="0" baseline="0" noProof="0" dirty="0" err="1" smtClean="0">
                <a:ln>
                  <a:noFill/>
                </a:ln>
                <a:solidFill>
                  <a:srgbClr val="000000"/>
                </a:solidFill>
                <a:effectLst/>
                <a:uLnTx/>
                <a:uFillTx/>
                <a:latin typeface="Rockwell" panose="02060603020205020403"/>
                <a:ea typeface="+mn-ea"/>
                <a:cs typeface="+mn-cs"/>
              </a:rPr>
              <a:t>IDG_Pharos</a:t>
            </a:r>
            <a:endPar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rPr>
              <a:t>URL: </a:t>
            </a:r>
            <a:r>
              <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hlinkClick r:id="rId9"/>
              </a:rPr>
              <a:t>https://pharos.nih.gov</a:t>
            </a: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mn-ea"/>
                <a:cs typeface="+mn-cs"/>
                <a:hlinkClick r:id="rId9"/>
              </a:rPr>
              <a:t>/</a:t>
            </a:r>
            <a:endParaRPr kumimoji="0" lang="en-US" sz="1600" b="0" i="0" u="none" strike="noStrike" kern="1200" cap="none" spc="0" normalizeH="0" baseline="0" noProof="0" dirty="0">
              <a:ln>
                <a:noFill/>
              </a:ln>
              <a:solidFill>
                <a:srgbClr val="000000"/>
              </a:solidFill>
              <a:effectLst/>
              <a:uLnTx/>
              <a:uFillTx/>
              <a:latin typeface="Rockwell" panose="02060603020205020403"/>
              <a:ea typeface="+mn-ea"/>
              <a:cs typeface="+mn-cs"/>
            </a:endParaRPr>
          </a:p>
        </p:txBody>
      </p:sp>
      <p:sp>
        <p:nvSpPr>
          <p:cNvPr id="2" name="Rectangle 1"/>
          <p:cNvSpPr/>
          <p:nvPr/>
        </p:nvSpPr>
        <p:spPr>
          <a:xfrm>
            <a:off x="9280341" y="4828102"/>
            <a:ext cx="2845369" cy="646331"/>
          </a:xfrm>
          <a:prstGeom prst="rect">
            <a:avLst/>
          </a:prstGeom>
        </p:spPr>
        <p:txBody>
          <a:bodyPr wrap="square">
            <a:spAutoFit/>
          </a:bodyPr>
          <a:lstStyle/>
          <a:p>
            <a:pPr lvl="0">
              <a:defRPr/>
            </a:pPr>
            <a:r>
              <a:rPr lang="en-US" b="1" dirty="0" smtClean="0">
                <a:solidFill>
                  <a:srgbClr val="3333FF"/>
                </a:solidFill>
              </a:rPr>
              <a:t>IDG databases are interfaced in </a:t>
            </a:r>
            <a:r>
              <a:rPr lang="en-US" b="1" dirty="0" err="1" smtClean="0">
                <a:solidFill>
                  <a:srgbClr val="3333FF"/>
                </a:solidFill>
              </a:rPr>
              <a:t>UniProt</a:t>
            </a:r>
            <a:endParaRPr lang="en-US" b="1" dirty="0">
              <a:solidFill>
                <a:srgbClr val="3333FF"/>
              </a:solidFill>
            </a:endParaRPr>
          </a:p>
        </p:txBody>
      </p:sp>
      <p:sp>
        <p:nvSpPr>
          <p:cNvPr id="3" name="Rectangle 2"/>
          <p:cNvSpPr/>
          <p:nvPr/>
        </p:nvSpPr>
        <p:spPr>
          <a:xfrm>
            <a:off x="9280341" y="5474433"/>
            <a:ext cx="2762295" cy="523220"/>
          </a:xfrm>
          <a:prstGeom prst="rect">
            <a:avLst/>
          </a:prstGeom>
        </p:spPr>
        <p:txBody>
          <a:bodyPr wrap="none">
            <a:spAutoFit/>
          </a:bodyPr>
          <a:lstStyle/>
          <a:p>
            <a:r>
              <a:rPr lang="en-US" sz="1400" dirty="0"/>
              <a:t>https://</a:t>
            </a:r>
            <a:r>
              <a:rPr lang="en-US" sz="1400" dirty="0" smtClean="0"/>
              <a:t>www.uniprot.org/news</a:t>
            </a:r>
          </a:p>
          <a:p>
            <a:r>
              <a:rPr lang="en-US" sz="1400" dirty="0" smtClean="0"/>
              <a:t>/2019/09/18/release</a:t>
            </a:r>
            <a:endParaRPr lang="en-US" sz="1400" dirty="0"/>
          </a:p>
        </p:txBody>
      </p:sp>
      <p:sp>
        <p:nvSpPr>
          <p:cNvPr id="14" name="Rectangle 13"/>
          <p:cNvSpPr/>
          <p:nvPr/>
        </p:nvSpPr>
        <p:spPr>
          <a:xfrm>
            <a:off x="543053" y="6143881"/>
            <a:ext cx="9124458" cy="369332"/>
          </a:xfrm>
          <a:prstGeom prst="rect">
            <a:avLst/>
          </a:prstGeom>
        </p:spPr>
        <p:txBody>
          <a:bodyPr wrap="square">
            <a:spAutoFit/>
          </a:bodyPr>
          <a:lstStyle/>
          <a:p>
            <a:r>
              <a:rPr lang="en-GB" b="1" dirty="0" err="1" smtClean="0">
                <a:solidFill>
                  <a:srgbClr val="3333FF"/>
                </a:solidFill>
              </a:rPr>
              <a:t>GTEx</a:t>
            </a:r>
            <a:r>
              <a:rPr lang="en-GB" b="1" dirty="0" smtClean="0">
                <a:solidFill>
                  <a:srgbClr val="3333FF"/>
                </a:solidFill>
              </a:rPr>
              <a:t>, LINCS, IMPC: </a:t>
            </a:r>
            <a:r>
              <a:rPr lang="en-GB" dirty="0" smtClean="0">
                <a:solidFill>
                  <a:srgbClr val="3333FF"/>
                </a:solidFill>
              </a:rPr>
              <a:t>Data from 3 </a:t>
            </a:r>
            <a:r>
              <a:rPr lang="en-GB" dirty="0" err="1" smtClean="0">
                <a:solidFill>
                  <a:srgbClr val="3333FF"/>
                </a:solidFill>
              </a:rPr>
              <a:t>CommonFund</a:t>
            </a:r>
            <a:r>
              <a:rPr lang="en-GB" dirty="0" smtClean="0">
                <a:solidFill>
                  <a:srgbClr val="3333FF"/>
                </a:solidFill>
              </a:rPr>
              <a:t> programs is already in Pharos</a:t>
            </a:r>
            <a:endParaRPr lang="en-GB" dirty="0">
              <a:solidFill>
                <a:srgbClr val="3333FF"/>
              </a:solidFill>
            </a:endParaRPr>
          </a:p>
        </p:txBody>
      </p:sp>
    </p:spTree>
    <p:extLst>
      <p:ext uri="{BB962C8B-B14F-4D97-AF65-F5344CB8AC3E}">
        <p14:creationId xmlns:p14="http://schemas.microsoft.com/office/powerpoint/2010/main" val="2230227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9671" y="-1"/>
            <a:ext cx="6065355" cy="1996325"/>
          </a:xfrm>
        </p:spPr>
        <p:txBody>
          <a:bodyPr>
            <a:noAutofit/>
          </a:bodyPr>
          <a:lstStyle/>
          <a:p>
            <a:r>
              <a:rPr lang="en-US" sz="6000" dirty="0" smtClean="0"/>
              <a:t>Rare diseases: an informatics survey</a:t>
            </a:r>
            <a:endParaRPr lang="en-US" sz="8800" dirty="0"/>
          </a:p>
        </p:txBody>
      </p:sp>
      <p:pic>
        <p:nvPicPr>
          <p:cNvPr id="20" name="Picture 19"/>
          <p:cNvPicPr>
            <a:picLocks noChangeAspect="1"/>
          </p:cNvPicPr>
          <p:nvPr/>
        </p:nvPicPr>
        <p:blipFill>
          <a:blip r:embed="rId3"/>
          <a:stretch>
            <a:fillRect/>
          </a:stretch>
        </p:blipFill>
        <p:spPr>
          <a:xfrm>
            <a:off x="10559563" y="6212197"/>
            <a:ext cx="1623201" cy="602032"/>
          </a:xfrm>
          <a:prstGeom prst="rect">
            <a:avLst/>
          </a:prstGeom>
        </p:spPr>
      </p:pic>
      <p:sp>
        <p:nvSpPr>
          <p:cNvPr id="21"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22" name="Text Box 243"/>
          <p:cNvSpPr txBox="1">
            <a:spLocks noChangeArrowheads="1"/>
          </p:cNvSpPr>
          <p:nvPr/>
        </p:nvSpPr>
        <p:spPr bwMode="auto">
          <a:xfrm>
            <a:off x="14822" y="6545719"/>
            <a:ext cx="5162375" cy="307777"/>
          </a:xfrm>
          <a:prstGeom prst="rect">
            <a:avLst/>
          </a:prstGeom>
          <a:noFill/>
          <a:ln w="12700">
            <a:noFill/>
            <a:miter lim="800000"/>
            <a:headEnd type="none" w="sm" len="sm"/>
            <a:tailEnd type="none" w="sm" len="sm"/>
          </a:ln>
        </p:spPr>
        <p:txBody>
          <a:bodyPr wrap="none">
            <a:spAutoFit/>
          </a:bodyPr>
          <a:lstStyle/>
          <a:p>
            <a:pPr lvl="0" eaLnBrk="0" hangingPunct="0">
              <a:defRPr/>
            </a:pPr>
            <a:r>
              <a:rPr lang="en-US" sz="1400" dirty="0">
                <a:solidFill>
                  <a:srgbClr val="000000"/>
                </a:solidFill>
                <a:ea typeface="Verdana" pitchFamily="34" charset="0"/>
                <a:cs typeface="Calibri" panose="020F0502020204030204" pitchFamily="34" charset="0"/>
              </a:rPr>
              <a:t>Haendel M, et al. </a:t>
            </a:r>
            <a:r>
              <a:rPr lang="en-US" sz="1400" i="1" dirty="0">
                <a:solidFill>
                  <a:srgbClr val="000000"/>
                </a:solidFill>
                <a:ea typeface="Verdana" pitchFamily="34" charset="0"/>
                <a:cs typeface="Calibri" panose="020F0502020204030204" pitchFamily="34" charset="0"/>
              </a:rPr>
              <a:t>Nature Rev. Drug </a:t>
            </a:r>
            <a:r>
              <a:rPr lang="en-US" sz="1400" i="1" dirty="0" err="1">
                <a:solidFill>
                  <a:srgbClr val="000000"/>
                </a:solidFill>
                <a:ea typeface="Verdana" pitchFamily="34" charset="0"/>
                <a:cs typeface="Calibri" panose="020F0502020204030204" pitchFamily="34" charset="0"/>
              </a:rPr>
              <a:t>Discov</a:t>
            </a:r>
            <a:r>
              <a:rPr lang="en-US" sz="1400" dirty="0">
                <a:solidFill>
                  <a:srgbClr val="000000"/>
                </a:solidFill>
                <a:ea typeface="Verdana" pitchFamily="34" charset="0"/>
                <a:cs typeface="Calibri" panose="020F0502020204030204" pitchFamily="34" charset="0"/>
              </a:rPr>
              <a:t>.</a:t>
            </a:r>
            <a:r>
              <a:rPr lang="sv-SE" sz="1400" i="1" dirty="0">
                <a:solidFill>
                  <a:srgbClr val="000000"/>
                </a:solidFill>
                <a:ea typeface="ＭＳ Ｐゴシック" pitchFamily="34" charset="-128"/>
                <a:cs typeface="Times New Roman" pitchFamily="18" charset="0"/>
              </a:rPr>
              <a:t> </a:t>
            </a:r>
            <a:r>
              <a:rPr lang="sv-SE" sz="1400" b="1" dirty="0" smtClean="0">
                <a:solidFill>
                  <a:srgbClr val="000000"/>
                </a:solidFill>
                <a:ea typeface="ＭＳ Ｐゴシック" pitchFamily="34" charset="-128"/>
                <a:cs typeface="Times New Roman" pitchFamily="18" charset="0"/>
              </a:rPr>
              <a:t>2020 </a:t>
            </a:r>
            <a:r>
              <a:rPr lang="sv-SE" sz="1400" dirty="0" smtClean="0">
                <a:solidFill>
                  <a:srgbClr val="000000"/>
                </a:solidFill>
                <a:ea typeface="ＭＳ Ｐゴシック" pitchFamily="34" charset="-128"/>
                <a:cs typeface="Times New Roman" pitchFamily="18" charset="0"/>
              </a:rPr>
              <a:t>19:77-78</a:t>
            </a:r>
            <a:r>
              <a:rPr lang="sv-SE" sz="1400" b="1" dirty="0" smtClean="0">
                <a:solidFill>
                  <a:srgbClr val="000000"/>
                </a:solidFill>
                <a:ea typeface="ＭＳ Ｐゴシック" pitchFamily="34" charset="-128"/>
                <a:cs typeface="Times New Roman" pitchFamily="18" charset="0"/>
              </a:rPr>
              <a:t> </a:t>
            </a:r>
            <a:r>
              <a:rPr lang="en-US" sz="1400" dirty="0" smtClean="0">
                <a:solidFill>
                  <a:srgbClr val="000000"/>
                </a:solidFill>
                <a:ea typeface="Verdana" pitchFamily="34" charset="0"/>
                <a:cs typeface="Calibri" panose="020F0502020204030204" pitchFamily="34" charset="0"/>
              </a:rPr>
              <a:t> </a:t>
            </a:r>
            <a:r>
              <a:rPr lang="en-US" sz="1400" dirty="0">
                <a:solidFill>
                  <a:srgbClr val="000000"/>
                </a:solidFill>
                <a:ea typeface="Verdana" pitchFamily="34" charset="0"/>
                <a:cs typeface="Calibri" panose="020F0502020204030204" pitchFamily="34" charset="0"/>
                <a:hlinkClick r:id="rId4"/>
              </a:rPr>
              <a:t>link</a:t>
            </a:r>
            <a:endParaRPr lang="en-US" sz="1400" i="1" dirty="0">
              <a:solidFill>
                <a:srgbClr val="000000"/>
              </a:solidFill>
              <a:ea typeface="Verdana" pitchFamily="34" charset="0"/>
              <a:cs typeface="Calibri" panose="020F0502020204030204" pitchFamily="34"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520" y="146092"/>
            <a:ext cx="4751588" cy="6312652"/>
          </a:xfrm>
          <a:prstGeom prst="rect">
            <a:avLst/>
          </a:prstGeom>
        </p:spPr>
      </p:pic>
      <p:sp>
        <p:nvSpPr>
          <p:cNvPr id="4" name="Content Placeholder 3"/>
          <p:cNvSpPr>
            <a:spLocks noGrp="1"/>
          </p:cNvSpPr>
          <p:nvPr>
            <p:ph idx="1"/>
          </p:nvPr>
        </p:nvSpPr>
        <p:spPr>
          <a:xfrm>
            <a:off x="5276250" y="1859502"/>
            <a:ext cx="6680751" cy="4550381"/>
          </a:xfrm>
        </p:spPr>
        <p:txBody>
          <a:bodyPr>
            <a:normAutofit/>
          </a:bodyPr>
          <a:lstStyle/>
          <a:p>
            <a:r>
              <a:rPr lang="en-US" sz="2400" i="1" dirty="0" smtClean="0"/>
              <a:t>We revised </a:t>
            </a:r>
            <a:r>
              <a:rPr lang="en-US" sz="2400" i="1" dirty="0"/>
              <a:t>the number of RDs from ~7,000 to 10,393</a:t>
            </a:r>
            <a:r>
              <a:rPr lang="en-US" sz="2400" dirty="0"/>
              <a:t> using </a:t>
            </a:r>
            <a:r>
              <a:rPr lang="en-US" sz="2400" dirty="0">
                <a:hlinkClick r:id="rId6"/>
              </a:rPr>
              <a:t>Disease Ontology</a:t>
            </a:r>
            <a:r>
              <a:rPr lang="en-US" sz="2400" dirty="0"/>
              <a:t>, </a:t>
            </a:r>
            <a:r>
              <a:rPr lang="en-US" sz="2400" dirty="0" err="1">
                <a:hlinkClick r:id="rId7"/>
              </a:rPr>
              <a:t>OrphaNet</a:t>
            </a:r>
            <a:r>
              <a:rPr lang="en-US" sz="2400" dirty="0"/>
              <a:t>, </a:t>
            </a:r>
            <a:r>
              <a:rPr lang="en-US" sz="2400" dirty="0">
                <a:hlinkClick r:id="rId8"/>
              </a:rPr>
              <a:t>GARD</a:t>
            </a:r>
            <a:r>
              <a:rPr lang="en-US" sz="2400" dirty="0"/>
              <a:t>, </a:t>
            </a:r>
            <a:r>
              <a:rPr lang="en-US" sz="2400" dirty="0">
                <a:hlinkClick r:id="rId9"/>
              </a:rPr>
              <a:t>NCIT</a:t>
            </a:r>
            <a:r>
              <a:rPr lang="en-US" sz="2400" dirty="0"/>
              <a:t>, </a:t>
            </a:r>
            <a:r>
              <a:rPr lang="en-US" sz="2400" dirty="0">
                <a:hlinkClick r:id="rId10"/>
              </a:rPr>
              <a:t>OMIM</a:t>
            </a:r>
            <a:r>
              <a:rPr lang="en-US" sz="2400" dirty="0"/>
              <a:t> and the </a:t>
            </a:r>
            <a:r>
              <a:rPr lang="en-US" sz="2400" dirty="0">
                <a:hlinkClick r:id="rId11"/>
              </a:rPr>
              <a:t>Monarch Initiative</a:t>
            </a:r>
            <a:r>
              <a:rPr lang="en-US" sz="2400" dirty="0"/>
              <a:t> </a:t>
            </a:r>
            <a:r>
              <a:rPr lang="en-US" sz="2400" dirty="0">
                <a:hlinkClick r:id="rId12"/>
              </a:rPr>
              <a:t>MONDO</a:t>
            </a:r>
            <a:r>
              <a:rPr lang="en-US" sz="2400" dirty="0"/>
              <a:t> </a:t>
            </a:r>
            <a:r>
              <a:rPr lang="en-US" sz="2400" dirty="0" smtClean="0"/>
              <a:t>system</a:t>
            </a:r>
          </a:p>
          <a:p>
            <a:r>
              <a:rPr lang="en-US" sz="2400" dirty="0" smtClean="0"/>
              <a:t>We also pointed out the lack of a uniform definition for rare diseases, and called for coordinated </a:t>
            </a:r>
            <a:r>
              <a:rPr lang="en-US" sz="2400" dirty="0"/>
              <a:t>efforts to </a:t>
            </a:r>
            <a:r>
              <a:rPr lang="en-US" sz="2400" dirty="0" smtClean="0"/>
              <a:t>precisely define them</a:t>
            </a:r>
          </a:p>
          <a:p>
            <a:r>
              <a:rPr lang="en-US" sz="2400" dirty="0" smtClean="0"/>
              <a:t>We surveyed therapeutic </a:t>
            </a:r>
            <a:r>
              <a:rPr lang="en-US" sz="2400" dirty="0"/>
              <a:t>modalities available to </a:t>
            </a:r>
            <a:r>
              <a:rPr lang="en-US" sz="2400" dirty="0" smtClean="0"/>
              <a:t>translate </a:t>
            </a:r>
            <a:r>
              <a:rPr lang="en-US" sz="2400" dirty="0"/>
              <a:t>advances in the scientific understanding of rare diseases into therapies, </a:t>
            </a:r>
            <a:r>
              <a:rPr lang="en-US" sz="2400" dirty="0" smtClean="0"/>
              <a:t>and discussed </a:t>
            </a:r>
            <a:r>
              <a:rPr lang="en-US" sz="2400" dirty="0"/>
              <a:t>overarching issues in drug development for rare diseases.</a:t>
            </a:r>
          </a:p>
          <a:p>
            <a:endParaRPr lang="en-US" sz="2400" dirty="0"/>
          </a:p>
        </p:txBody>
      </p:sp>
    </p:spTree>
    <p:extLst>
      <p:ext uri="{BB962C8B-B14F-4D97-AF65-F5344CB8AC3E}">
        <p14:creationId xmlns:p14="http://schemas.microsoft.com/office/powerpoint/2010/main" val="2735673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834" y="-49428"/>
            <a:ext cx="10913158" cy="1008126"/>
          </a:xfrm>
        </p:spPr>
        <p:txBody>
          <a:bodyPr>
            <a:noAutofit/>
          </a:bodyPr>
          <a:lstStyle/>
          <a:p>
            <a:pPr algn="ctr">
              <a:lnSpc>
                <a:spcPct val="85000"/>
              </a:lnSpc>
            </a:pPr>
            <a:r>
              <a:rPr lang="en-US" sz="6000" dirty="0" smtClean="0"/>
              <a:t>The target space OF rare diseases</a:t>
            </a:r>
            <a:endParaRPr lang="en-US" sz="6000"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4704" y="729013"/>
            <a:ext cx="5864555" cy="5904792"/>
          </a:xfrm>
        </p:spPr>
      </p:pic>
      <p:sp>
        <p:nvSpPr>
          <p:cNvPr id="11" name="Content Placeholder 10"/>
          <p:cNvSpPr>
            <a:spLocks noGrp="1"/>
          </p:cNvSpPr>
          <p:nvPr>
            <p:ph sz="half" idx="2"/>
          </p:nvPr>
        </p:nvSpPr>
        <p:spPr>
          <a:xfrm>
            <a:off x="6210300" y="819150"/>
            <a:ext cx="5902904" cy="5305425"/>
          </a:xfrm>
        </p:spPr>
        <p:txBody>
          <a:bodyPr>
            <a:noAutofit/>
          </a:bodyPr>
          <a:lstStyle/>
          <a:p>
            <a:pPr>
              <a:lnSpc>
                <a:spcPct val="100000"/>
              </a:lnSpc>
            </a:pPr>
            <a:r>
              <a:rPr lang="en-US" sz="2400" dirty="0" smtClean="0"/>
              <a:t>6077 human proteins are associated with at least one Rare Disease.  </a:t>
            </a:r>
          </a:p>
          <a:p>
            <a:pPr>
              <a:lnSpc>
                <a:spcPct val="100000"/>
              </a:lnSpc>
            </a:pPr>
            <a:r>
              <a:rPr lang="en-US" sz="2400" dirty="0" smtClean="0"/>
              <a:t>Sources: </a:t>
            </a:r>
            <a:r>
              <a:rPr lang="en-US" sz="2400" dirty="0">
                <a:hlinkClick r:id="rId3"/>
              </a:rPr>
              <a:t>Disease </a:t>
            </a:r>
            <a:r>
              <a:rPr lang="en-US" sz="2400" dirty="0" smtClean="0">
                <a:hlinkClick r:id="rId3"/>
              </a:rPr>
              <a:t>Ontology</a:t>
            </a:r>
            <a:r>
              <a:rPr lang="en-US" sz="2400" dirty="0"/>
              <a:t> </a:t>
            </a:r>
            <a:r>
              <a:rPr lang="en-US" sz="2400" dirty="0" smtClean="0"/>
              <a:t>(RD-slim), </a:t>
            </a:r>
            <a:r>
              <a:rPr lang="en-US" sz="2400" dirty="0" err="1" smtClean="0">
                <a:hlinkClick r:id="rId4"/>
              </a:rPr>
              <a:t>eRAM</a:t>
            </a:r>
            <a:r>
              <a:rPr lang="en-US" sz="2400" dirty="0" smtClean="0"/>
              <a:t> </a:t>
            </a:r>
            <a:r>
              <a:rPr lang="en-US" sz="2400" dirty="0"/>
              <a:t>and </a:t>
            </a:r>
            <a:r>
              <a:rPr lang="en-US" sz="2400" dirty="0" err="1" smtClean="0">
                <a:hlinkClick r:id="rId5"/>
              </a:rPr>
              <a:t>OrphaNet</a:t>
            </a:r>
            <a:r>
              <a:rPr lang="en-US" sz="2400" dirty="0" smtClean="0"/>
              <a:t> </a:t>
            </a:r>
          </a:p>
          <a:p>
            <a:pPr>
              <a:lnSpc>
                <a:spcPct val="100000"/>
              </a:lnSpc>
            </a:pPr>
            <a:r>
              <a:rPr lang="en-US" sz="2400" dirty="0" smtClean="0"/>
              <a:t>~50</a:t>
            </a:r>
            <a:r>
              <a:rPr lang="en-US" sz="2400" dirty="0"/>
              <a:t>% </a:t>
            </a:r>
            <a:r>
              <a:rPr lang="en-US" sz="2400" dirty="0" smtClean="0"/>
              <a:t>agreement (gene level)</a:t>
            </a:r>
            <a:endParaRPr lang="en-US" sz="2400" dirty="0"/>
          </a:p>
          <a:p>
            <a:pPr>
              <a:lnSpc>
                <a:spcPct val="100000"/>
              </a:lnSpc>
            </a:pPr>
            <a:r>
              <a:rPr lang="en-US" sz="2400" dirty="0" smtClean="0"/>
              <a:t>Contrast: </a:t>
            </a:r>
            <a:r>
              <a:rPr lang="en-US" sz="2400" dirty="0" err="1" smtClean="0"/>
              <a:t>Tclin</a:t>
            </a:r>
            <a:r>
              <a:rPr lang="en-US" sz="2400" dirty="0" smtClean="0"/>
              <a:t> at 3</a:t>
            </a:r>
            <a:r>
              <a:rPr lang="en-US" sz="2400" dirty="0"/>
              <a:t>% </a:t>
            </a:r>
            <a:r>
              <a:rPr lang="en-US" sz="2400" dirty="0" smtClean="0"/>
              <a:t>&amp; </a:t>
            </a:r>
            <a:r>
              <a:rPr lang="en-US" sz="2400" dirty="0" err="1" smtClean="0"/>
              <a:t>Tchem</a:t>
            </a:r>
            <a:r>
              <a:rPr lang="en-US" sz="2400" dirty="0" smtClean="0"/>
              <a:t> at 7% overall vs. RD subset: 6.94</a:t>
            </a:r>
            <a:r>
              <a:rPr lang="en-US" sz="2400" dirty="0"/>
              <a:t>% </a:t>
            </a:r>
            <a:r>
              <a:rPr lang="en-US" sz="2400" dirty="0" err="1"/>
              <a:t>Tclin</a:t>
            </a:r>
            <a:r>
              <a:rPr lang="en-US" sz="2400" dirty="0"/>
              <a:t> and 14.1% for </a:t>
            </a:r>
            <a:r>
              <a:rPr lang="en-US" sz="2400" dirty="0" err="1" smtClean="0"/>
              <a:t>Tchem</a:t>
            </a:r>
            <a:r>
              <a:rPr lang="en-US" sz="2400" dirty="0" smtClean="0"/>
              <a:t>.  </a:t>
            </a:r>
          </a:p>
          <a:p>
            <a:pPr>
              <a:lnSpc>
                <a:spcPct val="100000"/>
              </a:lnSpc>
            </a:pPr>
            <a:r>
              <a:rPr lang="en-US" sz="2400" dirty="0" smtClean="0"/>
              <a:t>20</a:t>
            </a:r>
            <a:r>
              <a:rPr lang="en-US" sz="2400" dirty="0"/>
              <a:t>% of the </a:t>
            </a:r>
            <a:r>
              <a:rPr lang="en-US" sz="2400" dirty="0" smtClean="0"/>
              <a:t>RD proteome </a:t>
            </a:r>
            <a:r>
              <a:rPr lang="en-US" sz="2400" dirty="0"/>
              <a:t>is </a:t>
            </a:r>
            <a:r>
              <a:rPr lang="en-US" sz="2400" dirty="0" err="1" smtClean="0"/>
              <a:t>Tclin</a:t>
            </a:r>
            <a:r>
              <a:rPr lang="en-US" sz="2400" dirty="0" smtClean="0"/>
              <a:t> &amp; </a:t>
            </a:r>
            <a:r>
              <a:rPr lang="en-US" sz="2400" dirty="0" err="1" smtClean="0"/>
              <a:t>Tchem</a:t>
            </a:r>
            <a:r>
              <a:rPr lang="en-US" sz="2400" dirty="0" smtClean="0"/>
              <a:t>.</a:t>
            </a:r>
            <a:r>
              <a:rPr lang="en-US" sz="2400" dirty="0"/>
              <a:t>  </a:t>
            </a:r>
            <a:r>
              <a:rPr lang="en-US" sz="2400" b="1" dirty="0"/>
              <a:t>This means </a:t>
            </a:r>
            <a:r>
              <a:rPr lang="en-US" sz="2400" b="1" dirty="0" smtClean="0"/>
              <a:t>hope for </a:t>
            </a:r>
            <a:r>
              <a:rPr lang="en-US" sz="2400" b="1" dirty="0"/>
              <a:t>cures.</a:t>
            </a:r>
          </a:p>
          <a:p>
            <a:pPr>
              <a:lnSpc>
                <a:spcPct val="100000"/>
              </a:lnSpc>
            </a:pPr>
            <a:r>
              <a:rPr lang="en-US" sz="2400" i="1" dirty="0" smtClean="0"/>
              <a:t>Potentially significant opportunities for target &amp; drug repurposing</a:t>
            </a:r>
            <a:r>
              <a:rPr lang="en-US" sz="2400" dirty="0" smtClean="0"/>
              <a:t>.</a:t>
            </a:r>
            <a:endParaRPr lang="en-US" sz="2400" dirty="0"/>
          </a:p>
        </p:txBody>
      </p:sp>
      <p:pic>
        <p:nvPicPr>
          <p:cNvPr id="10" name="Picture 9"/>
          <p:cNvPicPr>
            <a:picLocks noChangeAspect="1"/>
          </p:cNvPicPr>
          <p:nvPr/>
        </p:nvPicPr>
        <p:blipFill>
          <a:blip r:embed="rId6"/>
          <a:stretch>
            <a:fillRect/>
          </a:stretch>
        </p:blipFill>
        <p:spPr>
          <a:xfrm>
            <a:off x="10578613" y="6212197"/>
            <a:ext cx="1623201" cy="602032"/>
          </a:xfrm>
          <a:prstGeom prst="rect">
            <a:avLst/>
          </a:prstGeom>
        </p:spPr>
      </p:pic>
      <p:sp>
        <p:nvSpPr>
          <p:cNvPr id="8"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2" name="Text Box 243"/>
          <p:cNvSpPr txBox="1">
            <a:spLocks noChangeArrowheads="1"/>
          </p:cNvSpPr>
          <p:nvPr/>
        </p:nvSpPr>
        <p:spPr bwMode="auto">
          <a:xfrm>
            <a:off x="14822" y="6552917"/>
            <a:ext cx="5421292" cy="307777"/>
          </a:xfrm>
          <a:prstGeom prst="rect">
            <a:avLst/>
          </a:prstGeom>
          <a:noFill/>
          <a:ln w="12700">
            <a:noFill/>
            <a:miter lim="800000"/>
            <a:headEnd type="none" w="sm" len="sm"/>
            <a:tailEnd type="none" w="sm" len="sm"/>
          </a:ln>
        </p:spPr>
        <p:txBody>
          <a:bodyPr wrap="none">
            <a:spAutoFit/>
          </a:bodyPr>
          <a:lstStyle/>
          <a:p>
            <a:pPr lvl="0" eaLnBrk="0" hangingPunct="0">
              <a:defRPr/>
            </a:pPr>
            <a:r>
              <a:rPr lang="en-US" sz="1400" dirty="0" smtClean="0">
                <a:solidFill>
                  <a:srgbClr val="000000"/>
                </a:solidFill>
                <a:ea typeface="Verdana" pitchFamily="34" charset="0"/>
                <a:cs typeface="Calibri" panose="020F0502020204030204" pitchFamily="34" charset="0"/>
              </a:rPr>
              <a:t>Tambuyzer E, </a:t>
            </a:r>
            <a:r>
              <a:rPr lang="en-US" sz="1400" dirty="0">
                <a:solidFill>
                  <a:srgbClr val="000000"/>
                </a:solidFill>
                <a:ea typeface="Verdana" pitchFamily="34" charset="0"/>
                <a:cs typeface="Calibri" panose="020F0502020204030204" pitchFamily="34" charset="0"/>
              </a:rPr>
              <a:t>et al. </a:t>
            </a:r>
            <a:r>
              <a:rPr lang="en-US" sz="1400" i="1" dirty="0">
                <a:solidFill>
                  <a:srgbClr val="000000"/>
                </a:solidFill>
                <a:ea typeface="Verdana" pitchFamily="34" charset="0"/>
                <a:cs typeface="Calibri" panose="020F0502020204030204" pitchFamily="34" charset="0"/>
              </a:rPr>
              <a:t>Nature Rev. Drug </a:t>
            </a:r>
            <a:r>
              <a:rPr lang="en-US" sz="1400" i="1" dirty="0" err="1">
                <a:solidFill>
                  <a:srgbClr val="000000"/>
                </a:solidFill>
                <a:ea typeface="Verdana" pitchFamily="34" charset="0"/>
                <a:cs typeface="Calibri" panose="020F0502020204030204" pitchFamily="34" charset="0"/>
              </a:rPr>
              <a:t>Discov</a:t>
            </a:r>
            <a:r>
              <a:rPr lang="en-US" sz="1400" dirty="0">
                <a:solidFill>
                  <a:srgbClr val="000000"/>
                </a:solidFill>
                <a:ea typeface="Verdana" pitchFamily="34" charset="0"/>
                <a:cs typeface="Calibri" panose="020F0502020204030204" pitchFamily="34" charset="0"/>
              </a:rPr>
              <a:t>.</a:t>
            </a:r>
            <a:r>
              <a:rPr lang="sv-SE" sz="1400" i="1" dirty="0">
                <a:solidFill>
                  <a:srgbClr val="000000"/>
                </a:solidFill>
                <a:ea typeface="ＭＳ Ｐゴシック" pitchFamily="34" charset="-128"/>
                <a:cs typeface="Times New Roman" pitchFamily="18" charset="0"/>
              </a:rPr>
              <a:t> </a:t>
            </a:r>
            <a:r>
              <a:rPr lang="sv-SE" sz="1400" b="1" dirty="0">
                <a:solidFill>
                  <a:srgbClr val="000000"/>
                </a:solidFill>
                <a:ea typeface="ＭＳ Ｐゴシック" pitchFamily="34" charset="-128"/>
                <a:cs typeface="Times New Roman" pitchFamily="18" charset="0"/>
              </a:rPr>
              <a:t>2020 </a:t>
            </a:r>
            <a:r>
              <a:rPr lang="sv-SE" sz="1400" dirty="0" smtClean="0">
                <a:solidFill>
                  <a:srgbClr val="000000"/>
                </a:solidFill>
                <a:ea typeface="ＭＳ Ｐゴシック" pitchFamily="34" charset="-128"/>
                <a:cs typeface="Times New Roman" pitchFamily="18" charset="0"/>
              </a:rPr>
              <a:t>19:93-111</a:t>
            </a:r>
            <a:r>
              <a:rPr lang="sv-SE" sz="1400" b="1" dirty="0" smtClean="0">
                <a:solidFill>
                  <a:srgbClr val="000000"/>
                </a:solidFill>
                <a:ea typeface="ＭＳ Ｐゴシック" pitchFamily="34" charset="-128"/>
                <a:cs typeface="Times New Roman" pitchFamily="18" charset="0"/>
              </a:rPr>
              <a:t> </a:t>
            </a:r>
            <a:r>
              <a:rPr lang="en-US" sz="1400" dirty="0" smtClean="0">
                <a:solidFill>
                  <a:srgbClr val="000000"/>
                </a:solidFill>
                <a:ea typeface="Verdana" pitchFamily="34" charset="0"/>
                <a:cs typeface="Calibri" panose="020F0502020204030204" pitchFamily="34" charset="0"/>
              </a:rPr>
              <a:t> </a:t>
            </a:r>
            <a:r>
              <a:rPr lang="en-US" sz="1400" dirty="0">
                <a:solidFill>
                  <a:srgbClr val="000000"/>
                </a:solidFill>
                <a:ea typeface="Verdana" pitchFamily="34" charset="0"/>
                <a:cs typeface="Calibri" panose="020F0502020204030204" pitchFamily="34" charset="0"/>
                <a:hlinkClick r:id="rId7"/>
              </a:rPr>
              <a:t>link</a:t>
            </a:r>
            <a:endParaRPr lang="en-US" sz="1400" i="1" dirty="0">
              <a:solidFill>
                <a:srgbClr val="000000"/>
              </a:solidFill>
              <a:ea typeface="Verdana" pitchFamily="34" charset="0"/>
              <a:cs typeface="Calibri" panose="020F0502020204030204" pitchFamily="34" charset="0"/>
            </a:endParaRPr>
          </a:p>
        </p:txBody>
      </p:sp>
    </p:spTree>
    <p:extLst>
      <p:ext uri="{BB962C8B-B14F-4D97-AF65-F5344CB8AC3E}">
        <p14:creationId xmlns:p14="http://schemas.microsoft.com/office/powerpoint/2010/main" val="17507060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9330" name="Rectangle 2"/>
          <p:cNvSpPr>
            <a:spLocks noGrp="1" noChangeArrowheads="1"/>
          </p:cNvSpPr>
          <p:nvPr>
            <p:ph type="ctrTitle"/>
          </p:nvPr>
        </p:nvSpPr>
        <p:spPr>
          <a:xfrm>
            <a:off x="1524000" y="233212"/>
            <a:ext cx="9114312" cy="2399760"/>
          </a:xfrm>
        </p:spPr>
        <p:txBody>
          <a:bodyPr>
            <a:noAutofit/>
            <a:scene3d>
              <a:camera prst="orthographicFront"/>
              <a:lightRig rig="threePt" dir="t"/>
            </a:scene3d>
            <a:sp3d contourW="6350">
              <a:bevelT h="25400"/>
            </a:sp3d>
          </a:bodyPr>
          <a:lstStyle/>
          <a:p>
            <a:pPr algn="ctr">
              <a:lnSpc>
                <a:spcPct val="100000"/>
              </a:lnSpc>
              <a:spcAft>
                <a:spcPts val="3000"/>
              </a:spcAft>
            </a:pPr>
            <a:r>
              <a:rPr lang="en-US" sz="6000" dirty="0">
                <a:ea typeface="Verdana" pitchFamily="34" charset="0"/>
                <a:cs typeface="Verdana" pitchFamily="34" charset="0"/>
              </a:rPr>
              <a:t>Take Home </a:t>
            </a:r>
            <a:r>
              <a:rPr lang="en-US" sz="6000" dirty="0" smtClean="0">
                <a:ea typeface="Verdana" pitchFamily="34" charset="0"/>
                <a:cs typeface="Verdana" pitchFamily="34" charset="0"/>
              </a:rPr>
              <a:t>Message</a:t>
            </a:r>
            <a:r>
              <a:rPr lang="en-US" sz="6000" dirty="0">
                <a:ea typeface="Verdana" pitchFamily="34" charset="0"/>
                <a:cs typeface="Verdana" pitchFamily="34" charset="0"/>
              </a:rPr>
              <a:t/>
            </a:r>
            <a:br>
              <a:rPr lang="en-US" sz="6000" dirty="0">
                <a:ea typeface="Verdana" pitchFamily="34" charset="0"/>
                <a:cs typeface="Verdana" pitchFamily="34" charset="0"/>
              </a:rPr>
            </a:br>
            <a:r>
              <a:rPr lang="en-US" sz="6000" dirty="0" smtClean="0">
                <a:solidFill>
                  <a:srgbClr val="002060"/>
                </a:solidFill>
                <a:ea typeface="Verdana" pitchFamily="34" charset="0"/>
                <a:cs typeface="Verdana" pitchFamily="34" charset="0"/>
              </a:rPr>
              <a:t>There </a:t>
            </a:r>
            <a:r>
              <a:rPr lang="en-US" sz="6000" dirty="0">
                <a:solidFill>
                  <a:srgbClr val="002060"/>
                </a:solidFill>
                <a:ea typeface="Verdana" pitchFamily="34" charset="0"/>
                <a:cs typeface="Verdana" pitchFamily="34" charset="0"/>
              </a:rPr>
              <a:t>is a Knowledge Deficit</a:t>
            </a:r>
          </a:p>
        </p:txBody>
      </p:sp>
      <p:sp>
        <p:nvSpPr>
          <p:cNvPr id="2" name="Rectangle 1"/>
          <p:cNvSpPr/>
          <p:nvPr/>
        </p:nvSpPr>
        <p:spPr>
          <a:xfrm>
            <a:off x="251285" y="2739353"/>
            <a:ext cx="11529290" cy="3724096"/>
          </a:xfrm>
          <a:prstGeom prst="rect">
            <a:avLst/>
          </a:prstGeom>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~31% </a:t>
            </a:r>
            <a:r>
              <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rPr>
              <a:t>of the proteins </a:t>
            </a: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remain</a:t>
            </a:r>
            <a:r>
              <a:rPr kumimoji="0" lang="en-US" sz="2800" b="0" i="0" u="none" strike="noStrike" kern="1200" cap="none" spc="0" normalizeH="0" noProof="0" dirty="0" smtClean="0">
                <a:ln>
                  <a:noFill/>
                </a:ln>
                <a:solidFill>
                  <a:prstClr val="black"/>
                </a:solidFill>
                <a:effectLst/>
                <a:uLnTx/>
                <a:uFillTx/>
                <a:latin typeface="Rockwell" panose="02060603020205020403"/>
                <a:ea typeface="+mn-ea"/>
                <a:cs typeface="+mn-cs"/>
              </a:rPr>
              <a:t> </a:t>
            </a: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understudied </a:t>
            </a:r>
            <a:r>
              <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rPr>
              <a:t>(</a:t>
            </a:r>
            <a:r>
              <a:rPr kumimoji="0" lang="en-US" sz="2800" b="0" i="0" u="none" strike="noStrike" kern="1200" cap="none" spc="0" normalizeH="0" baseline="0" noProof="0" dirty="0" err="1" smtClean="0">
                <a:ln>
                  <a:noFill/>
                </a:ln>
                <a:solidFill>
                  <a:prstClr val="black"/>
                </a:solidFill>
                <a:effectLst/>
                <a:uLnTx/>
                <a:uFillTx/>
                <a:latin typeface="Rockwell" panose="02060603020205020403"/>
                <a:ea typeface="+mn-ea"/>
                <a:cs typeface="+mn-cs"/>
              </a:rPr>
              <a:t>Tdark</a:t>
            </a: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 </a:t>
            </a:r>
            <a:r>
              <a:rPr kumimoji="0" lang="en-US" sz="2800" b="0" i="0" u="none" strike="noStrike" kern="1200" cap="none" spc="0" normalizeH="0" baseline="0" noProof="0" dirty="0" err="1" smtClean="0">
                <a:ln>
                  <a:noFill/>
                </a:ln>
                <a:solidFill>
                  <a:prstClr val="black"/>
                </a:solidFill>
                <a:effectLst/>
                <a:uLnTx/>
                <a:uFillTx/>
                <a:latin typeface="Rockwell" panose="02060603020205020403"/>
                <a:ea typeface="+mn-ea"/>
                <a:cs typeface="+mn-cs"/>
              </a:rPr>
              <a:t>ignorome</a:t>
            </a: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0" i="1" u="none" strike="noStrike" kern="1200" cap="none" spc="0" normalizeH="0" baseline="0" noProof="0" dirty="0" smtClean="0">
                <a:ln>
                  <a:noFill/>
                </a:ln>
                <a:solidFill>
                  <a:prstClr val="black"/>
                </a:solidFill>
                <a:effectLst/>
                <a:uLnTx/>
                <a:uFillTx/>
                <a:latin typeface="Rockwell" panose="02060603020205020403"/>
                <a:ea typeface="+mn-ea"/>
                <a:cs typeface="+mn-cs"/>
              </a:rPr>
              <a:t>that number is steadily decreasing</a:t>
            </a:r>
            <a:endParaRPr kumimoji="0" lang="en-US" sz="2800" b="0" i="1"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~11.1% </a:t>
            </a:r>
            <a:r>
              <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rPr>
              <a:t>of the Proteome (Tclin &amp; Tchem) </a:t>
            </a: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are currently targeted </a:t>
            </a:r>
            <a:r>
              <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rPr>
              <a:t>by </a:t>
            </a: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   small molecule probes and drugs – </a:t>
            </a:r>
            <a:r>
              <a:rPr kumimoji="0" lang="en-US" sz="2800" b="0" i="1" u="none" strike="noStrike" kern="1200" cap="none" spc="0" normalizeH="0" baseline="0" noProof="0" dirty="0" smtClean="0">
                <a:ln>
                  <a:noFill/>
                </a:ln>
                <a:solidFill>
                  <a:prstClr val="black"/>
                </a:solidFill>
                <a:effectLst/>
                <a:uLnTx/>
                <a:uFillTx/>
                <a:latin typeface="Rockwell" panose="02060603020205020403"/>
                <a:ea typeface="+mn-ea"/>
                <a:cs typeface="+mn-cs"/>
              </a:rPr>
              <a:t>that number</a:t>
            </a:r>
            <a:r>
              <a:rPr kumimoji="0" lang="en-US" sz="2800" b="0" i="1" u="none" strike="noStrike" kern="1200" cap="none" spc="0" normalizeH="0" noProof="0" dirty="0" smtClean="0">
                <a:ln>
                  <a:noFill/>
                </a:ln>
                <a:solidFill>
                  <a:prstClr val="black"/>
                </a:solidFill>
                <a:effectLst/>
                <a:uLnTx/>
                <a:uFillTx/>
                <a:latin typeface="Rockwell" panose="02060603020205020403"/>
                <a:ea typeface="+mn-ea"/>
                <a:cs typeface="+mn-cs"/>
              </a:rPr>
              <a:t> is slowly increasing</a:t>
            </a:r>
            <a:endParaRPr kumimoji="0" lang="en-US" sz="2800" b="0" i="1" u="none" strike="noStrike" kern="1200" cap="none" spc="0" normalizeH="0" baseline="0" noProof="0" dirty="0" smtClean="0">
              <a:ln>
                <a:noFill/>
              </a:ln>
              <a:solidFill>
                <a:prstClr val="black"/>
              </a:solidFill>
              <a:effectLst/>
              <a:uLnTx/>
              <a:uFillTx/>
              <a:latin typeface="Rockwell" panose="02060603020205020403"/>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000" dirty="0">
              <a:solidFill>
                <a:prstClr val="black"/>
              </a:solidFill>
              <a:latin typeface="Rockwell" panose="02060603020205020403"/>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With help from rare disease patient advocacy groups, </a:t>
            </a:r>
            <a:r>
              <a:rPr lang="en-US" sz="2800" dirty="0" smtClean="0">
                <a:solidFill>
                  <a:prstClr val="black"/>
                </a:solidFill>
                <a:latin typeface="Rockwell" panose="02060603020205020403"/>
              </a:rPr>
              <a:t>rare disease research is likely to witness a significant increase in translation</a:t>
            </a:r>
            <a:endPar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8"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2/5/20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27108557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 dirty="0" smtClean="0"/>
              <a:t>COVID-19 Clinical Trials</a:t>
            </a:r>
            <a:endParaRPr dirty="0"/>
          </a:p>
        </p:txBody>
      </p:sp>
      <p:sp>
        <p:nvSpPr>
          <p:cNvPr id="66" name="Google Shape;66;p15"/>
          <p:cNvSpPr txBox="1">
            <a:spLocks noGrp="1"/>
          </p:cNvSpPr>
          <p:nvPr>
            <p:ph type="body" idx="1"/>
          </p:nvPr>
        </p:nvSpPr>
        <p:spPr>
          <a:xfrm>
            <a:off x="415600" y="1060932"/>
            <a:ext cx="11360800" cy="5561541"/>
          </a:xfrm>
          <a:prstGeom prst="rect">
            <a:avLst/>
          </a:prstGeom>
        </p:spPr>
        <p:txBody>
          <a:bodyPr spcFirstLastPara="1" vert="horz" wrap="square" lIns="121900" tIns="121900" rIns="121900" bIns="121900" rtlCol="0" anchor="t" anchorCtr="0">
            <a:noAutofit/>
          </a:bodyPr>
          <a:lstStyle/>
          <a:p>
            <a:pPr marL="0" indent="0">
              <a:lnSpc>
                <a:spcPct val="114000"/>
              </a:lnSpc>
              <a:buFont typeface="Arial" panose="020B0604020202020204" pitchFamily="34" charset="0"/>
              <a:buChar char="•"/>
            </a:pPr>
            <a:r>
              <a:rPr lang="en-US" sz="2800" dirty="0" smtClean="0"/>
              <a:t>    To date, no drug is expressly approved for SARS-CoV-2 infections except the emergency authorization for (hydroxyl)chloroquine. </a:t>
            </a:r>
          </a:p>
          <a:p>
            <a:pPr marL="0" indent="0">
              <a:lnSpc>
                <a:spcPct val="114000"/>
              </a:lnSpc>
              <a:buFont typeface="Arial" panose="020B0604020202020204" pitchFamily="34" charset="0"/>
              <a:buChar char="•"/>
            </a:pPr>
            <a:r>
              <a:rPr lang="en-US" sz="2800" dirty="0"/>
              <a:t> </a:t>
            </a:r>
            <a:r>
              <a:rPr lang="en-US" sz="2800" dirty="0" smtClean="0"/>
              <a:t>   Until such time that effective vaccines and/or therapeutics are approved, our “best guess” is “</a:t>
            </a:r>
            <a:r>
              <a:rPr lang="en-US" sz="2800" dirty="0" smtClean="0">
                <a:hlinkClick r:id="rId3"/>
              </a:rPr>
              <a:t>drug repositioning</a:t>
            </a:r>
            <a:r>
              <a:rPr lang="en-US" sz="2800" dirty="0" smtClean="0"/>
              <a:t>” (aka drug repurposing) followed by drug discovery</a:t>
            </a:r>
            <a:endParaRPr sz="2800" dirty="0"/>
          </a:p>
          <a:p>
            <a:pPr marL="0" indent="0">
              <a:lnSpc>
                <a:spcPct val="114000"/>
              </a:lnSpc>
              <a:buFont typeface="Arial" panose="020B0604020202020204" pitchFamily="34" charset="0"/>
              <a:buChar char="•"/>
            </a:pPr>
            <a:r>
              <a:rPr lang="en" sz="2800" dirty="0" smtClean="0"/>
              <a:t>    As of 4/13/20, there were 469 clinical trials for “COVID-19”.</a:t>
            </a:r>
          </a:p>
          <a:p>
            <a:pPr marL="0" indent="0">
              <a:lnSpc>
                <a:spcPct val="114000"/>
              </a:lnSpc>
              <a:buFont typeface="Arial" panose="020B0604020202020204" pitchFamily="34" charset="0"/>
              <a:buChar char="•"/>
            </a:pPr>
            <a:r>
              <a:rPr lang="en" sz="2800" dirty="0"/>
              <a:t> </a:t>
            </a:r>
            <a:r>
              <a:rPr lang="en" sz="2800" dirty="0" smtClean="0"/>
              <a:t>   Of these 469 </a:t>
            </a:r>
            <a:r>
              <a:rPr lang="en" sz="2800" dirty="0"/>
              <a:t>clinical </a:t>
            </a:r>
            <a:r>
              <a:rPr lang="en" sz="2800" dirty="0" smtClean="0"/>
              <a:t>trials, 222 are for a “drug” intervention.</a:t>
            </a:r>
          </a:p>
        </p:txBody>
      </p:sp>
      <p:pic>
        <p:nvPicPr>
          <p:cNvPr id="6" name="Picture 5"/>
          <p:cNvPicPr>
            <a:picLocks noChangeAspect="1"/>
          </p:cNvPicPr>
          <p:nvPr/>
        </p:nvPicPr>
        <p:blipFill>
          <a:blip r:embed="rId4"/>
          <a:stretch>
            <a:fillRect/>
          </a:stretch>
        </p:blipFill>
        <p:spPr>
          <a:xfrm>
            <a:off x="10559563" y="6212197"/>
            <a:ext cx="1623201" cy="602032"/>
          </a:xfrm>
          <a:prstGeom prst="rect">
            <a:avLst/>
          </a:prstGeom>
        </p:spPr>
      </p:pic>
      <p:sp>
        <p:nvSpPr>
          <p:cNvPr id="4" name="Rectangle 3"/>
          <p:cNvSpPr/>
          <p:nvPr/>
        </p:nvSpPr>
        <p:spPr>
          <a:xfrm>
            <a:off x="939" y="6551900"/>
            <a:ext cx="4565865" cy="307777"/>
          </a:xfrm>
          <a:prstGeom prst="rect">
            <a:avLst/>
          </a:prstGeom>
        </p:spPr>
        <p:txBody>
          <a:bodyPr wrap="none">
            <a:spAutoFit/>
          </a:bodyPr>
          <a:lstStyle/>
          <a:p>
            <a:r>
              <a:rPr lang="en-US" sz="1400" dirty="0">
                <a:hlinkClick r:id="rId5"/>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79783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US" dirty="0" smtClean="0"/>
              <a:t>C</a:t>
            </a:r>
            <a:r>
              <a:rPr lang="en" dirty="0" smtClean="0"/>
              <a:t>urating COVID-19 Clinical Trials</a:t>
            </a:r>
            <a:endParaRPr dirty="0"/>
          </a:p>
        </p:txBody>
      </p:sp>
      <p:sp>
        <p:nvSpPr>
          <p:cNvPr id="66" name="Google Shape;66;p15"/>
          <p:cNvSpPr txBox="1">
            <a:spLocks noGrp="1"/>
          </p:cNvSpPr>
          <p:nvPr>
            <p:ph type="body" idx="1"/>
          </p:nvPr>
        </p:nvSpPr>
        <p:spPr>
          <a:xfrm>
            <a:off x="415600" y="1060932"/>
            <a:ext cx="11360800" cy="5561541"/>
          </a:xfrm>
          <a:prstGeom prst="rect">
            <a:avLst/>
          </a:prstGeom>
        </p:spPr>
        <p:txBody>
          <a:bodyPr spcFirstLastPara="1" vert="horz" wrap="square" lIns="121900" tIns="121900" rIns="121900" bIns="121900" rtlCol="0" anchor="t" anchorCtr="0">
            <a:noAutofit/>
          </a:bodyPr>
          <a:lstStyle/>
          <a:p>
            <a:pPr marL="0" indent="0">
              <a:lnSpc>
                <a:spcPct val="114000"/>
              </a:lnSpc>
              <a:buFont typeface="Arial" panose="020B0604020202020204" pitchFamily="34" charset="0"/>
              <a:buChar char="•"/>
            </a:pPr>
            <a:r>
              <a:rPr lang="en" sz="2800" dirty="0" smtClean="0"/>
              <a:t>    Manual curation (by intervention), e.g., identify experimental (novel) drug vs. already approved drug; reconcile spelling errorls (e.g., hidroxicloroquin; abidol)</a:t>
            </a:r>
          </a:p>
          <a:p>
            <a:pPr marL="0" indent="0">
              <a:lnSpc>
                <a:spcPct val="114000"/>
              </a:lnSpc>
              <a:buFont typeface="Arial" panose="020B0604020202020204" pitchFamily="34" charset="0"/>
              <a:buChar char="•"/>
            </a:pPr>
            <a:r>
              <a:rPr lang="en" sz="2800" dirty="0" smtClean="0"/>
              <a:t>    Five general categories:  </a:t>
            </a:r>
            <a:r>
              <a:rPr lang="en-US" sz="2800" dirty="0" smtClean="0"/>
              <a:t>Placebo (63), Antiviral (40), Experimental (29), Repurposed  (165), Biologic (50) </a:t>
            </a:r>
            <a:r>
              <a:rPr lang="en" sz="2800" dirty="0" smtClean="0"/>
              <a:t>    </a:t>
            </a:r>
            <a:endParaRPr sz="2800" dirty="0" smtClean="0"/>
          </a:p>
          <a:p>
            <a:pPr marL="0" indent="0">
              <a:lnSpc>
                <a:spcPct val="114000"/>
              </a:lnSpc>
              <a:buFont typeface="Arial" panose="020B0604020202020204" pitchFamily="34" charset="0"/>
              <a:buChar char="•"/>
            </a:pPr>
            <a:r>
              <a:rPr lang="en" sz="2800" dirty="0" smtClean="0"/>
              <a:t>    Twenty-one “specific” categories:  </a:t>
            </a:r>
            <a:r>
              <a:rPr lang="en-US" sz="2800" dirty="0" smtClean="0"/>
              <a:t>HCQ (63), CQ (8), Azithromycin</a:t>
            </a:r>
            <a:r>
              <a:rPr lang="en-US" sz="2800" dirty="0"/>
              <a:t> </a:t>
            </a:r>
            <a:r>
              <a:rPr lang="en-US" sz="2800" dirty="0" smtClean="0"/>
              <a:t>(20), </a:t>
            </a:r>
            <a:r>
              <a:rPr lang="en-US" sz="2800" dirty="0"/>
              <a:t>-</a:t>
            </a:r>
            <a:r>
              <a:rPr lang="en-US" sz="2800" dirty="0" err="1" smtClean="0"/>
              <a:t>navir</a:t>
            </a:r>
            <a:r>
              <a:rPr lang="en-US" sz="2800" dirty="0"/>
              <a:t> </a:t>
            </a:r>
            <a:r>
              <a:rPr lang="en-US" sz="2800" dirty="0" smtClean="0"/>
              <a:t>(20), </a:t>
            </a:r>
            <a:r>
              <a:rPr lang="en-US" sz="2800" dirty="0" err="1" smtClean="0"/>
              <a:t>Oseltamivir</a:t>
            </a:r>
            <a:r>
              <a:rPr lang="en-US" sz="2800" dirty="0"/>
              <a:t> </a:t>
            </a:r>
            <a:r>
              <a:rPr lang="en-US" sz="2800" dirty="0" smtClean="0"/>
              <a:t>(4), Favipiravir</a:t>
            </a:r>
            <a:r>
              <a:rPr lang="en-US" sz="2800" dirty="0"/>
              <a:t> </a:t>
            </a:r>
            <a:r>
              <a:rPr lang="en-US" sz="2800" dirty="0" smtClean="0"/>
              <a:t>(3), </a:t>
            </a:r>
            <a:r>
              <a:rPr lang="en-US" sz="2800" dirty="0" err="1" smtClean="0"/>
              <a:t>Umifenovir</a:t>
            </a:r>
            <a:r>
              <a:rPr lang="en-US" sz="2800" dirty="0"/>
              <a:t> </a:t>
            </a:r>
            <a:r>
              <a:rPr lang="en-US" sz="2800" dirty="0" smtClean="0"/>
              <a:t>(5), </a:t>
            </a:r>
            <a:r>
              <a:rPr lang="en-US" sz="2800" dirty="0" err="1" smtClean="0"/>
              <a:t>Remdesivir</a:t>
            </a:r>
            <a:r>
              <a:rPr lang="en-US" sz="2800" dirty="0"/>
              <a:t> </a:t>
            </a:r>
            <a:r>
              <a:rPr lang="en-US" sz="2800" dirty="0" smtClean="0"/>
              <a:t>(9), </a:t>
            </a:r>
            <a:r>
              <a:rPr lang="en-US" sz="2800" dirty="0"/>
              <a:t>-</a:t>
            </a:r>
            <a:r>
              <a:rPr lang="en-US" sz="2800" dirty="0" err="1" smtClean="0"/>
              <a:t>tinib</a:t>
            </a:r>
            <a:r>
              <a:rPr lang="en-US" sz="2800" dirty="0"/>
              <a:t> </a:t>
            </a:r>
            <a:r>
              <a:rPr lang="en-US" sz="2800" dirty="0" smtClean="0"/>
              <a:t>(8), </a:t>
            </a:r>
            <a:r>
              <a:rPr lang="en-US" sz="2800" dirty="0"/>
              <a:t>RAS </a:t>
            </a:r>
            <a:r>
              <a:rPr lang="en-US" sz="2800" dirty="0" smtClean="0"/>
              <a:t>drugs</a:t>
            </a:r>
            <a:r>
              <a:rPr lang="en-US" sz="2800" dirty="0"/>
              <a:t> </a:t>
            </a:r>
            <a:r>
              <a:rPr lang="en-US" sz="2800" dirty="0" smtClean="0"/>
              <a:t>(13), NSAIDs</a:t>
            </a:r>
            <a:r>
              <a:rPr lang="en-US" sz="2800" dirty="0"/>
              <a:t> </a:t>
            </a:r>
            <a:r>
              <a:rPr lang="en-US" sz="2800" dirty="0" smtClean="0"/>
              <a:t>(4), Steroid</a:t>
            </a:r>
            <a:r>
              <a:rPr lang="en-US" sz="2800" dirty="0"/>
              <a:t> </a:t>
            </a:r>
            <a:r>
              <a:rPr lang="en-US" sz="2800" dirty="0" smtClean="0"/>
              <a:t>(13), TMPRSS2</a:t>
            </a:r>
            <a:r>
              <a:rPr lang="en-US" sz="2800" dirty="0"/>
              <a:t> </a:t>
            </a:r>
            <a:r>
              <a:rPr lang="en-US" sz="2800" dirty="0" smtClean="0"/>
              <a:t>(4), Traditional Chinese (8), Colchicine</a:t>
            </a:r>
            <a:r>
              <a:rPr lang="en-US" sz="2800" dirty="0"/>
              <a:t> </a:t>
            </a:r>
            <a:r>
              <a:rPr lang="en-US" sz="2800" dirty="0" smtClean="0"/>
              <a:t>(4), Gases</a:t>
            </a:r>
            <a:r>
              <a:rPr lang="en-US" sz="2800" dirty="0"/>
              <a:t> </a:t>
            </a:r>
            <a:r>
              <a:rPr lang="en-US" sz="2800" dirty="0" smtClean="0"/>
              <a:t>(10), </a:t>
            </a:r>
            <a:r>
              <a:rPr lang="en-US" sz="2800" dirty="0" err="1" smtClean="0"/>
              <a:t>Tocilizumab</a:t>
            </a:r>
            <a:r>
              <a:rPr lang="en-US" sz="2800" dirty="0"/>
              <a:t> </a:t>
            </a:r>
            <a:r>
              <a:rPr lang="en-US" sz="2800" dirty="0" smtClean="0"/>
              <a:t>(14), </a:t>
            </a:r>
            <a:r>
              <a:rPr lang="en-US" sz="2800" dirty="0" err="1" smtClean="0"/>
              <a:t>Anakinra</a:t>
            </a:r>
            <a:r>
              <a:rPr lang="en-US" sz="2800" dirty="0"/>
              <a:t> </a:t>
            </a:r>
            <a:r>
              <a:rPr lang="en-US" sz="2800" dirty="0" smtClean="0"/>
              <a:t>(4), IFN</a:t>
            </a:r>
            <a:r>
              <a:rPr lang="en-US" sz="2800" dirty="0"/>
              <a:t> </a:t>
            </a:r>
            <a:r>
              <a:rPr lang="en-US" sz="2800" dirty="0" smtClean="0"/>
              <a:t>(12), Ig-based</a:t>
            </a:r>
            <a:r>
              <a:rPr lang="en-US" sz="2800" dirty="0"/>
              <a:t> </a:t>
            </a:r>
            <a:r>
              <a:rPr lang="en-US" sz="2800" dirty="0" smtClean="0"/>
              <a:t>(4), Supplements</a:t>
            </a:r>
            <a:r>
              <a:rPr lang="en-US" sz="2800" dirty="0"/>
              <a:t> </a:t>
            </a:r>
            <a:r>
              <a:rPr lang="en-US" sz="2800" dirty="0" smtClean="0"/>
              <a:t>(6)</a:t>
            </a:r>
            <a:endParaRPr lang="en" sz="2800" dirty="0" smtClean="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4" name="Rectangle 3"/>
          <p:cNvSpPr/>
          <p:nvPr/>
        </p:nvSpPr>
        <p:spPr>
          <a:xfrm>
            <a:off x="939" y="6551900"/>
            <a:ext cx="4565865" cy="307777"/>
          </a:xfrm>
          <a:prstGeom prst="rect">
            <a:avLst/>
          </a:prstGeom>
        </p:spPr>
        <p:txBody>
          <a:bodyPr wrap="none">
            <a:spAutoFit/>
          </a:bodyPr>
          <a:lstStyle/>
          <a:p>
            <a:r>
              <a:rPr lang="en-US" sz="1400" dirty="0">
                <a:hlinkClick r:id="rId4"/>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259251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 dirty="0" smtClean="0"/>
              <a:t>repositioning Clinical Trials: enrollment</a:t>
            </a:r>
            <a:endParaRPr dirty="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4" name="Rectangle 3"/>
          <p:cNvSpPr/>
          <p:nvPr/>
        </p:nvSpPr>
        <p:spPr>
          <a:xfrm>
            <a:off x="939" y="6551900"/>
            <a:ext cx="4565865" cy="307777"/>
          </a:xfrm>
          <a:prstGeom prst="rect">
            <a:avLst/>
          </a:prstGeom>
        </p:spPr>
        <p:txBody>
          <a:bodyPr wrap="none">
            <a:spAutoFit/>
          </a:bodyPr>
          <a:lstStyle/>
          <a:p>
            <a:r>
              <a:rPr lang="en-US" sz="1400" dirty="0">
                <a:hlinkClick r:id="rId4"/>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5" name="Picture 4"/>
          <p:cNvPicPr>
            <a:picLocks noChangeAspect="1"/>
          </p:cNvPicPr>
          <p:nvPr/>
        </p:nvPicPr>
        <p:blipFill>
          <a:blip r:embed="rId5"/>
          <a:stretch>
            <a:fillRect/>
          </a:stretch>
        </p:blipFill>
        <p:spPr>
          <a:xfrm>
            <a:off x="279371" y="999269"/>
            <a:ext cx="8795385" cy="5560124"/>
          </a:xfrm>
          <a:prstGeom prst="rect">
            <a:avLst/>
          </a:prstGeom>
        </p:spPr>
      </p:pic>
      <p:sp>
        <p:nvSpPr>
          <p:cNvPr id="7" name="Rectangle 6"/>
          <p:cNvSpPr/>
          <p:nvPr/>
        </p:nvSpPr>
        <p:spPr>
          <a:xfrm>
            <a:off x="9074756" y="1875669"/>
            <a:ext cx="3240840" cy="2593659"/>
          </a:xfrm>
          <a:prstGeom prst="rect">
            <a:avLst/>
          </a:prstGeom>
        </p:spPr>
        <p:txBody>
          <a:bodyPr wrap="square">
            <a:spAutoFit/>
          </a:bodyPr>
          <a:lstStyle/>
          <a:p>
            <a:pPr>
              <a:lnSpc>
                <a:spcPct val="114000"/>
              </a:lnSpc>
              <a:buFont typeface="Arial" panose="020B0604020202020204" pitchFamily="34" charset="0"/>
              <a:buChar char="•"/>
            </a:pPr>
            <a:r>
              <a:rPr lang="en" dirty="0" smtClean="0"/>
              <a:t>    COVID-19 only</a:t>
            </a:r>
          </a:p>
          <a:p>
            <a:pPr>
              <a:lnSpc>
                <a:spcPct val="114000"/>
              </a:lnSpc>
              <a:buFont typeface="Arial" panose="020B0604020202020204" pitchFamily="34" charset="0"/>
              <a:buChar char="•"/>
            </a:pPr>
            <a:r>
              <a:rPr lang="en" dirty="0"/>
              <a:t> </a:t>
            </a:r>
            <a:r>
              <a:rPr lang="en" dirty="0" smtClean="0"/>
              <a:t>   Filtered </a:t>
            </a:r>
            <a:r>
              <a:rPr lang="en" dirty="0"/>
              <a:t>out: Observational studies; “not repurposed” (e.g., experimental); withdrawn; “Phase” N/A, or not applicable</a:t>
            </a:r>
            <a:r>
              <a:rPr lang="en" dirty="0" smtClean="0"/>
              <a:t>).</a:t>
            </a:r>
          </a:p>
          <a:p>
            <a:pPr>
              <a:lnSpc>
                <a:spcPct val="114000"/>
              </a:lnSpc>
              <a:buFont typeface="Arial" panose="020B0604020202020204" pitchFamily="34" charset="0"/>
              <a:buChar char="•"/>
            </a:pPr>
            <a:r>
              <a:rPr lang="en" dirty="0"/>
              <a:t> </a:t>
            </a:r>
            <a:r>
              <a:rPr lang="en" dirty="0" smtClean="0"/>
              <a:t>   Median: 205 patients</a:t>
            </a:r>
            <a:endParaRPr lang="en" dirty="0"/>
          </a:p>
        </p:txBody>
      </p:sp>
    </p:spTree>
    <p:extLst>
      <p:ext uri="{BB962C8B-B14F-4D97-AF65-F5344CB8AC3E}">
        <p14:creationId xmlns:p14="http://schemas.microsoft.com/office/powerpoint/2010/main" val="2781171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 dirty="0" smtClean="0"/>
              <a:t>repositioning Clinical Trials: Summary</a:t>
            </a:r>
            <a:endParaRPr dirty="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4" name="Rectangle 3"/>
          <p:cNvSpPr/>
          <p:nvPr/>
        </p:nvSpPr>
        <p:spPr>
          <a:xfrm>
            <a:off x="939" y="6551900"/>
            <a:ext cx="4565865" cy="307777"/>
          </a:xfrm>
          <a:prstGeom prst="rect">
            <a:avLst/>
          </a:prstGeom>
        </p:spPr>
        <p:txBody>
          <a:bodyPr wrap="none">
            <a:spAutoFit/>
          </a:bodyPr>
          <a:lstStyle/>
          <a:p>
            <a:r>
              <a:rPr lang="en-US" sz="1400" dirty="0">
                <a:hlinkClick r:id="rId4"/>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2" name="Rectangle 96"/>
          <p:cNvSpPr>
            <a:spLocks noChangeArrowheads="1"/>
          </p:cNvSpPr>
          <p:nvPr/>
        </p:nvSpPr>
        <p:spPr bwMode="auto">
          <a:xfrm>
            <a:off x="7057268" y="5472033"/>
            <a:ext cx="1558504"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Biologics; N = 33</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8" name="Picture 7"/>
          <p:cNvPicPr>
            <a:picLocks noChangeAspect="1"/>
          </p:cNvPicPr>
          <p:nvPr/>
        </p:nvPicPr>
        <p:blipFill>
          <a:blip r:embed="rId5"/>
          <a:stretch>
            <a:fillRect/>
          </a:stretch>
        </p:blipFill>
        <p:spPr>
          <a:xfrm>
            <a:off x="10951372" y="0"/>
            <a:ext cx="1231392" cy="2267712"/>
          </a:xfrm>
          <a:prstGeom prst="rect">
            <a:avLst/>
          </a:prstGeom>
        </p:spPr>
      </p:pic>
      <p:pic>
        <p:nvPicPr>
          <p:cNvPr id="3" name="Picture 2"/>
          <p:cNvPicPr>
            <a:picLocks noChangeAspect="1"/>
          </p:cNvPicPr>
          <p:nvPr/>
        </p:nvPicPr>
        <p:blipFill>
          <a:blip r:embed="rId6"/>
          <a:stretch>
            <a:fillRect/>
          </a:stretch>
        </p:blipFill>
        <p:spPr>
          <a:xfrm>
            <a:off x="6342762" y="2452287"/>
            <a:ext cx="2987516" cy="2934081"/>
          </a:xfrm>
          <a:prstGeom prst="rect">
            <a:avLst/>
          </a:prstGeom>
        </p:spPr>
      </p:pic>
      <p:sp>
        <p:nvSpPr>
          <p:cNvPr id="18" name="Rectangle 96"/>
          <p:cNvSpPr>
            <a:spLocks noChangeArrowheads="1"/>
          </p:cNvSpPr>
          <p:nvPr/>
        </p:nvSpPr>
        <p:spPr bwMode="auto">
          <a:xfrm>
            <a:off x="558119" y="5472033"/>
            <a:ext cx="2148602"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All repurposed; N = 143</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19" name="Picture 18"/>
          <p:cNvPicPr>
            <a:picLocks noChangeAspect="1"/>
          </p:cNvPicPr>
          <p:nvPr/>
        </p:nvPicPr>
        <p:blipFill>
          <a:blip r:embed="rId7"/>
          <a:stretch>
            <a:fillRect/>
          </a:stretch>
        </p:blipFill>
        <p:spPr>
          <a:xfrm>
            <a:off x="167809" y="2418282"/>
            <a:ext cx="2929223" cy="3002090"/>
          </a:xfrm>
          <a:prstGeom prst="rect">
            <a:avLst/>
          </a:prstGeom>
        </p:spPr>
      </p:pic>
      <p:sp>
        <p:nvSpPr>
          <p:cNvPr id="20" name="Rectangle 96"/>
          <p:cNvSpPr>
            <a:spLocks noChangeArrowheads="1"/>
          </p:cNvSpPr>
          <p:nvPr/>
        </p:nvSpPr>
        <p:spPr bwMode="auto">
          <a:xfrm>
            <a:off x="3983157" y="5472033"/>
            <a:ext cx="1503938"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Antiviral; N = 22</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21" name="Picture 20"/>
          <p:cNvPicPr>
            <a:picLocks noChangeAspect="1"/>
          </p:cNvPicPr>
          <p:nvPr/>
        </p:nvPicPr>
        <p:blipFill>
          <a:blip r:embed="rId8"/>
          <a:stretch>
            <a:fillRect/>
          </a:stretch>
        </p:blipFill>
        <p:spPr>
          <a:xfrm>
            <a:off x="3253047" y="2450096"/>
            <a:ext cx="2933700" cy="2938463"/>
          </a:xfrm>
          <a:prstGeom prst="rect">
            <a:avLst/>
          </a:prstGeom>
        </p:spPr>
      </p:pic>
    </p:spTree>
    <p:extLst>
      <p:ext uri="{BB962C8B-B14F-4D97-AF65-F5344CB8AC3E}">
        <p14:creationId xmlns:p14="http://schemas.microsoft.com/office/powerpoint/2010/main" val="334736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US" dirty="0"/>
              <a:t>R</a:t>
            </a:r>
            <a:r>
              <a:rPr lang="en" dirty="0"/>
              <a:t>epositioning trials by drug</a:t>
            </a:r>
            <a:endParaRPr dirty="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4" name="Rectangle 3"/>
          <p:cNvSpPr/>
          <p:nvPr/>
        </p:nvSpPr>
        <p:spPr>
          <a:xfrm>
            <a:off x="939" y="6551900"/>
            <a:ext cx="4565865" cy="307777"/>
          </a:xfrm>
          <a:prstGeom prst="rect">
            <a:avLst/>
          </a:prstGeom>
        </p:spPr>
        <p:txBody>
          <a:bodyPr wrap="none">
            <a:spAutoFit/>
          </a:bodyPr>
          <a:lstStyle/>
          <a:p>
            <a:r>
              <a:rPr lang="en-US" sz="1400" dirty="0">
                <a:hlinkClick r:id="rId4"/>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8" name="Picture 7"/>
          <p:cNvPicPr>
            <a:picLocks noChangeAspect="1"/>
          </p:cNvPicPr>
          <p:nvPr/>
        </p:nvPicPr>
        <p:blipFill>
          <a:blip r:embed="rId5"/>
          <a:stretch>
            <a:fillRect/>
          </a:stretch>
        </p:blipFill>
        <p:spPr>
          <a:xfrm>
            <a:off x="10951372" y="0"/>
            <a:ext cx="1231392" cy="2267712"/>
          </a:xfrm>
          <a:prstGeom prst="rect">
            <a:avLst/>
          </a:prstGeom>
        </p:spPr>
      </p:pic>
      <p:pic>
        <p:nvPicPr>
          <p:cNvPr id="23" name="Picture 22"/>
          <p:cNvPicPr>
            <a:picLocks noChangeAspect="1"/>
          </p:cNvPicPr>
          <p:nvPr/>
        </p:nvPicPr>
        <p:blipFill>
          <a:blip r:embed="rId6"/>
          <a:stretch>
            <a:fillRect/>
          </a:stretch>
        </p:blipFill>
        <p:spPr>
          <a:xfrm>
            <a:off x="2842691" y="2407687"/>
            <a:ext cx="3324225" cy="3071813"/>
          </a:xfrm>
          <a:prstGeom prst="rect">
            <a:avLst/>
          </a:prstGeom>
        </p:spPr>
      </p:pic>
      <p:sp>
        <p:nvSpPr>
          <p:cNvPr id="24" name="Rectangle 96"/>
          <p:cNvSpPr>
            <a:spLocks noChangeArrowheads="1"/>
          </p:cNvSpPr>
          <p:nvPr/>
        </p:nvSpPr>
        <p:spPr bwMode="auto">
          <a:xfrm>
            <a:off x="3899477" y="5417676"/>
            <a:ext cx="1210652"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HCQ; N = 61</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25" name="Picture 24"/>
          <p:cNvPicPr>
            <a:picLocks noChangeAspect="1"/>
          </p:cNvPicPr>
          <p:nvPr/>
        </p:nvPicPr>
        <p:blipFill>
          <a:blip r:embed="rId7"/>
          <a:stretch>
            <a:fillRect/>
          </a:stretch>
        </p:blipFill>
        <p:spPr>
          <a:xfrm>
            <a:off x="6118601" y="2474362"/>
            <a:ext cx="2909888" cy="2938463"/>
          </a:xfrm>
          <a:prstGeom prst="rect">
            <a:avLst/>
          </a:prstGeom>
        </p:spPr>
      </p:pic>
      <p:sp>
        <p:nvSpPr>
          <p:cNvPr id="26" name="Rectangle 96"/>
          <p:cNvSpPr>
            <a:spLocks noChangeArrowheads="1"/>
          </p:cNvSpPr>
          <p:nvPr/>
        </p:nvSpPr>
        <p:spPr bwMode="auto">
          <a:xfrm>
            <a:off x="6628158" y="5417676"/>
            <a:ext cx="1890774"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Azithromycin; N = 19</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27" name="Rectangle 96"/>
          <p:cNvSpPr>
            <a:spLocks noChangeArrowheads="1"/>
          </p:cNvSpPr>
          <p:nvPr/>
        </p:nvSpPr>
        <p:spPr bwMode="auto">
          <a:xfrm>
            <a:off x="976083" y="5417676"/>
            <a:ext cx="1287212"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a:t>
            </a: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mn-ea"/>
                <a:cs typeface="Calibri" panose="020F0502020204030204" pitchFamily="34" charset="0"/>
              </a:rPr>
              <a:t>navir</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 N = 16</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28" name="Picture 27"/>
          <p:cNvPicPr>
            <a:picLocks noChangeAspect="1"/>
          </p:cNvPicPr>
          <p:nvPr/>
        </p:nvPicPr>
        <p:blipFill>
          <a:blip r:embed="rId8"/>
          <a:stretch>
            <a:fillRect/>
          </a:stretch>
        </p:blipFill>
        <p:spPr>
          <a:xfrm>
            <a:off x="131408" y="2460074"/>
            <a:ext cx="2976563" cy="2967038"/>
          </a:xfrm>
          <a:prstGeom prst="rect">
            <a:avLst/>
          </a:prstGeom>
        </p:spPr>
      </p:pic>
      <p:sp>
        <p:nvSpPr>
          <p:cNvPr id="29" name="Rectangle 96"/>
          <p:cNvSpPr>
            <a:spLocks noChangeArrowheads="1"/>
          </p:cNvSpPr>
          <p:nvPr/>
        </p:nvSpPr>
        <p:spPr bwMode="auto">
          <a:xfrm>
            <a:off x="9688164" y="5417676"/>
            <a:ext cx="1796197"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mn-ea"/>
                <a:cs typeface="Calibri" panose="020F0502020204030204" pitchFamily="34" charset="0"/>
              </a:rPr>
              <a:t>Tocilizumab</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 N = 12</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30" name="Picture 29"/>
          <p:cNvPicPr>
            <a:picLocks noChangeAspect="1"/>
          </p:cNvPicPr>
          <p:nvPr/>
        </p:nvPicPr>
        <p:blipFill>
          <a:blip r:embed="rId9"/>
          <a:stretch>
            <a:fillRect/>
          </a:stretch>
        </p:blipFill>
        <p:spPr>
          <a:xfrm>
            <a:off x="9131366" y="2474362"/>
            <a:ext cx="2909792" cy="2929223"/>
          </a:xfrm>
          <a:prstGeom prst="rect">
            <a:avLst/>
          </a:prstGeom>
        </p:spPr>
      </p:pic>
    </p:spTree>
    <p:extLst>
      <p:ext uri="{BB962C8B-B14F-4D97-AF65-F5344CB8AC3E}">
        <p14:creationId xmlns:p14="http://schemas.microsoft.com/office/powerpoint/2010/main" val="3485277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 dirty="0" smtClean="0"/>
              <a:t>Experimental Clinical Trials: enrollment</a:t>
            </a:r>
            <a:endParaRPr dirty="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4" name="Rectangle 3"/>
          <p:cNvSpPr/>
          <p:nvPr/>
        </p:nvSpPr>
        <p:spPr>
          <a:xfrm>
            <a:off x="939" y="6551900"/>
            <a:ext cx="4565865" cy="307777"/>
          </a:xfrm>
          <a:prstGeom prst="rect">
            <a:avLst/>
          </a:prstGeom>
        </p:spPr>
        <p:txBody>
          <a:bodyPr wrap="none">
            <a:spAutoFit/>
          </a:bodyPr>
          <a:lstStyle/>
          <a:p>
            <a:r>
              <a:rPr lang="en-US" sz="1400" dirty="0">
                <a:hlinkClick r:id="rId4"/>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2" name="Picture 1"/>
          <p:cNvPicPr>
            <a:picLocks noChangeAspect="1"/>
          </p:cNvPicPr>
          <p:nvPr/>
        </p:nvPicPr>
        <p:blipFill>
          <a:blip r:embed="rId5"/>
          <a:stretch>
            <a:fillRect/>
          </a:stretch>
        </p:blipFill>
        <p:spPr>
          <a:xfrm>
            <a:off x="315045" y="1075549"/>
            <a:ext cx="8795385" cy="5560124"/>
          </a:xfrm>
          <a:prstGeom prst="rect">
            <a:avLst/>
          </a:prstGeom>
        </p:spPr>
      </p:pic>
      <p:sp>
        <p:nvSpPr>
          <p:cNvPr id="8" name="Rectangle 7"/>
          <p:cNvSpPr/>
          <p:nvPr/>
        </p:nvSpPr>
        <p:spPr>
          <a:xfrm>
            <a:off x="9074756" y="1875669"/>
            <a:ext cx="3240840" cy="3250249"/>
          </a:xfrm>
          <a:prstGeom prst="rect">
            <a:avLst/>
          </a:prstGeom>
        </p:spPr>
        <p:txBody>
          <a:bodyPr wrap="square">
            <a:spAutoFit/>
          </a:bodyPr>
          <a:lstStyle/>
          <a:p>
            <a:pPr>
              <a:lnSpc>
                <a:spcPct val="114000"/>
              </a:lnSpc>
              <a:buFont typeface="Arial" panose="020B0604020202020204" pitchFamily="34" charset="0"/>
              <a:buChar char="•"/>
            </a:pPr>
            <a:r>
              <a:rPr lang="en" dirty="0" smtClean="0"/>
              <a:t>    COVID-19 only</a:t>
            </a:r>
          </a:p>
          <a:p>
            <a:pPr>
              <a:lnSpc>
                <a:spcPct val="114000"/>
              </a:lnSpc>
              <a:buFont typeface="Arial" panose="020B0604020202020204" pitchFamily="34" charset="0"/>
              <a:buChar char="•"/>
            </a:pPr>
            <a:r>
              <a:rPr lang="en" dirty="0"/>
              <a:t> </a:t>
            </a:r>
            <a:r>
              <a:rPr lang="en" dirty="0" smtClean="0"/>
              <a:t>   Filtered </a:t>
            </a:r>
            <a:r>
              <a:rPr lang="en" dirty="0"/>
              <a:t>out: Observational studies; “not repurposed” (e.g., experimental); withdrawn; “Phase” N/A, or not applicable</a:t>
            </a:r>
            <a:r>
              <a:rPr lang="en" dirty="0" smtClean="0"/>
              <a:t>).</a:t>
            </a:r>
          </a:p>
          <a:p>
            <a:pPr>
              <a:lnSpc>
                <a:spcPct val="114000"/>
              </a:lnSpc>
              <a:buFont typeface="Arial" panose="020B0604020202020204" pitchFamily="34" charset="0"/>
              <a:buChar char="•"/>
            </a:pPr>
            <a:r>
              <a:rPr lang="en" dirty="0"/>
              <a:t> </a:t>
            </a:r>
            <a:r>
              <a:rPr lang="en" dirty="0" smtClean="0"/>
              <a:t>   Experimental drugs shown.</a:t>
            </a:r>
          </a:p>
          <a:p>
            <a:pPr>
              <a:lnSpc>
                <a:spcPct val="114000"/>
              </a:lnSpc>
              <a:buFont typeface="Arial" panose="020B0604020202020204" pitchFamily="34" charset="0"/>
              <a:buChar char="•"/>
            </a:pPr>
            <a:r>
              <a:rPr lang="en" dirty="0"/>
              <a:t> </a:t>
            </a:r>
            <a:r>
              <a:rPr lang="en" dirty="0" smtClean="0"/>
              <a:t>   Median: 216 patients</a:t>
            </a:r>
            <a:endParaRPr lang="en" dirty="0"/>
          </a:p>
        </p:txBody>
      </p:sp>
    </p:spTree>
    <p:extLst>
      <p:ext uri="{BB962C8B-B14F-4D97-AF65-F5344CB8AC3E}">
        <p14:creationId xmlns:p14="http://schemas.microsoft.com/office/powerpoint/2010/main" val="896574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 dirty="0" smtClean="0"/>
              <a:t>experimental </a:t>
            </a:r>
            <a:r>
              <a:rPr lang="en" dirty="0"/>
              <a:t>Clinical Trials: Summary</a:t>
            </a:r>
            <a:endParaRPr dirty="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4" name="Rectangle 3"/>
          <p:cNvSpPr/>
          <p:nvPr/>
        </p:nvSpPr>
        <p:spPr>
          <a:xfrm>
            <a:off x="-17534" y="6551900"/>
            <a:ext cx="4565865" cy="307777"/>
          </a:xfrm>
          <a:prstGeom prst="rect">
            <a:avLst/>
          </a:prstGeom>
        </p:spPr>
        <p:txBody>
          <a:bodyPr wrap="none">
            <a:spAutoFit/>
          </a:bodyPr>
          <a:lstStyle/>
          <a:p>
            <a:r>
              <a:rPr lang="en-US" sz="1400" dirty="0">
                <a:hlinkClick r:id="rId4"/>
              </a:rPr>
              <a:t>https://clinicaltrials.gov/ct2/results?cond=COVID-19</a:t>
            </a:r>
            <a:endParaRPr lang="en-US" sz="1400" dirty="0"/>
          </a:p>
        </p:txBody>
      </p:sp>
      <p:sp>
        <p:nvSpPr>
          <p:cNvPr id="11" name="Rectangle 96"/>
          <p:cNvSpPr>
            <a:spLocks noChangeArrowheads="1"/>
          </p:cNvSpPr>
          <p:nvPr/>
        </p:nvSpPr>
        <p:spPr bwMode="auto">
          <a:xfrm>
            <a:off x="770911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8" name="Picture 7"/>
          <p:cNvPicPr>
            <a:picLocks noChangeAspect="1"/>
          </p:cNvPicPr>
          <p:nvPr/>
        </p:nvPicPr>
        <p:blipFill>
          <a:blip r:embed="rId5"/>
          <a:stretch>
            <a:fillRect/>
          </a:stretch>
        </p:blipFill>
        <p:spPr>
          <a:xfrm>
            <a:off x="10951372" y="0"/>
            <a:ext cx="1231392" cy="2267712"/>
          </a:xfrm>
          <a:prstGeom prst="rect">
            <a:avLst/>
          </a:prstGeom>
        </p:spPr>
      </p:pic>
      <p:sp>
        <p:nvSpPr>
          <p:cNvPr id="24" name="Rectangle 96"/>
          <p:cNvSpPr>
            <a:spLocks noChangeArrowheads="1"/>
          </p:cNvSpPr>
          <p:nvPr/>
        </p:nvSpPr>
        <p:spPr bwMode="auto">
          <a:xfrm>
            <a:off x="3759789" y="5417676"/>
            <a:ext cx="1644681"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mn-ea"/>
                <a:cs typeface="Calibri" panose="020F0502020204030204" pitchFamily="34" charset="0"/>
              </a:rPr>
              <a:t>Remdesivir</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 N = 7</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26" name="Rectangle 96"/>
          <p:cNvSpPr>
            <a:spLocks noChangeArrowheads="1"/>
          </p:cNvSpPr>
          <p:nvPr/>
        </p:nvSpPr>
        <p:spPr bwMode="auto">
          <a:xfrm>
            <a:off x="6853777" y="5417676"/>
            <a:ext cx="1460721"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Biologics; N = 7</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27" name="Rectangle 96"/>
          <p:cNvSpPr>
            <a:spLocks noChangeArrowheads="1"/>
          </p:cNvSpPr>
          <p:nvPr/>
        </p:nvSpPr>
        <p:spPr bwMode="auto">
          <a:xfrm>
            <a:off x="615868" y="5417676"/>
            <a:ext cx="192437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Experimental; N = 23</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2" name="Picture 1"/>
          <p:cNvPicPr>
            <a:picLocks noChangeAspect="1"/>
          </p:cNvPicPr>
          <p:nvPr/>
        </p:nvPicPr>
        <p:blipFill>
          <a:blip r:embed="rId6"/>
          <a:stretch>
            <a:fillRect/>
          </a:stretch>
        </p:blipFill>
        <p:spPr>
          <a:xfrm>
            <a:off x="64951" y="2474362"/>
            <a:ext cx="2943797" cy="2948654"/>
          </a:xfrm>
          <a:prstGeom prst="rect">
            <a:avLst/>
          </a:prstGeom>
        </p:spPr>
      </p:pic>
      <p:pic>
        <p:nvPicPr>
          <p:cNvPr id="5" name="Picture 4"/>
          <p:cNvPicPr>
            <a:picLocks noChangeAspect="1"/>
          </p:cNvPicPr>
          <p:nvPr/>
        </p:nvPicPr>
        <p:blipFill>
          <a:blip r:embed="rId7"/>
          <a:stretch>
            <a:fillRect/>
          </a:stretch>
        </p:blipFill>
        <p:spPr>
          <a:xfrm>
            <a:off x="3115089" y="2479219"/>
            <a:ext cx="2934081" cy="2943797"/>
          </a:xfrm>
          <a:prstGeom prst="rect">
            <a:avLst/>
          </a:prstGeom>
        </p:spPr>
      </p:pic>
      <p:pic>
        <p:nvPicPr>
          <p:cNvPr id="7" name="Picture 6"/>
          <p:cNvPicPr>
            <a:picLocks noChangeAspect="1"/>
          </p:cNvPicPr>
          <p:nvPr/>
        </p:nvPicPr>
        <p:blipFill>
          <a:blip r:embed="rId8"/>
          <a:stretch>
            <a:fillRect/>
          </a:stretch>
        </p:blipFill>
        <p:spPr>
          <a:xfrm>
            <a:off x="6100095" y="2450073"/>
            <a:ext cx="2968085" cy="2953512"/>
          </a:xfrm>
          <a:prstGeom prst="rect">
            <a:avLst/>
          </a:prstGeom>
        </p:spPr>
      </p:pic>
    </p:spTree>
    <p:extLst>
      <p:ext uri="{BB962C8B-B14F-4D97-AF65-F5344CB8AC3E}">
        <p14:creationId xmlns:p14="http://schemas.microsoft.com/office/powerpoint/2010/main" val="1684268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9330" name="Rectangle 2"/>
          <p:cNvSpPr>
            <a:spLocks noGrp="1" noChangeArrowheads="1"/>
          </p:cNvSpPr>
          <p:nvPr>
            <p:ph type="ctrTitle"/>
          </p:nvPr>
        </p:nvSpPr>
        <p:spPr>
          <a:xfrm>
            <a:off x="1524000" y="233212"/>
            <a:ext cx="9114312" cy="4449624"/>
          </a:xfrm>
        </p:spPr>
        <p:txBody>
          <a:bodyPr>
            <a:noAutofit/>
            <a:scene3d>
              <a:camera prst="orthographicFront"/>
              <a:lightRig rig="threePt" dir="t"/>
            </a:scene3d>
            <a:sp3d contourW="6350">
              <a:bevelT h="25400"/>
            </a:sp3d>
          </a:bodyPr>
          <a:lstStyle/>
          <a:p>
            <a:pPr algn="ctr">
              <a:lnSpc>
                <a:spcPct val="100000"/>
              </a:lnSpc>
              <a:spcAft>
                <a:spcPts val="3000"/>
              </a:spcAft>
            </a:pPr>
            <a:r>
              <a:rPr lang="en-US" sz="6000" dirty="0">
                <a:ea typeface="Verdana" pitchFamily="34" charset="0"/>
                <a:cs typeface="Verdana" pitchFamily="34" charset="0"/>
              </a:rPr>
              <a:t>Take Home </a:t>
            </a:r>
            <a:r>
              <a:rPr lang="en-US" sz="6000" dirty="0" smtClean="0">
                <a:ea typeface="Verdana" pitchFamily="34" charset="0"/>
                <a:cs typeface="Verdana" pitchFamily="34" charset="0"/>
              </a:rPr>
              <a:t>Message</a:t>
            </a:r>
            <a:r>
              <a:rPr lang="en-US" sz="6000" dirty="0">
                <a:ea typeface="Verdana" pitchFamily="34" charset="0"/>
                <a:cs typeface="Verdana" pitchFamily="34" charset="0"/>
              </a:rPr>
              <a:t/>
            </a:r>
            <a:br>
              <a:rPr lang="en-US" sz="6000" dirty="0">
                <a:ea typeface="Verdana" pitchFamily="34" charset="0"/>
                <a:cs typeface="Verdana" pitchFamily="34" charset="0"/>
              </a:rPr>
            </a:br>
            <a:r>
              <a:rPr lang="en-US" sz="6000" dirty="0" smtClean="0">
                <a:ea typeface="Verdana" pitchFamily="34" charset="0"/>
                <a:cs typeface="Verdana" pitchFamily="34" charset="0"/>
              </a:rPr>
              <a:t>most covid-19 interventional </a:t>
            </a:r>
            <a:r>
              <a:rPr lang="en-US" sz="6000" dirty="0" smtClean="0">
                <a:solidFill>
                  <a:srgbClr val="002060"/>
                </a:solidFill>
                <a:ea typeface="Verdana" pitchFamily="34" charset="0"/>
                <a:cs typeface="Verdana" pitchFamily="34" charset="0"/>
              </a:rPr>
              <a:t>clinical trials are focused on drug repositioning</a:t>
            </a:r>
            <a:endParaRPr lang="en-US" sz="6000" dirty="0">
              <a:solidFill>
                <a:srgbClr val="002060"/>
              </a:solidFill>
              <a:ea typeface="Verdana" pitchFamily="34" charset="0"/>
              <a:cs typeface="Verdana" pitchFamily="34" charset="0"/>
            </a:endParaRPr>
          </a:p>
        </p:txBody>
      </p:sp>
      <p:sp>
        <p:nvSpPr>
          <p:cNvPr id="2" name="Rectangle 1"/>
          <p:cNvSpPr/>
          <p:nvPr/>
        </p:nvSpPr>
        <p:spPr>
          <a:xfrm>
            <a:off x="316511" y="4860430"/>
            <a:ext cx="11529290" cy="1261884"/>
          </a:xfrm>
          <a:prstGeom prst="rect">
            <a:avLst/>
          </a:prstGeom>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000" dirty="0">
              <a:solidFill>
                <a:prstClr val="black"/>
              </a:solidFill>
              <a:latin typeface="Rockwell" panose="02060603020205020403"/>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T</a:t>
            </a:r>
            <a:r>
              <a:rPr kumimoji="0" lang="en-US" sz="2800" b="0" i="0" u="none" strike="noStrike" kern="1200" cap="none" spc="0" normalizeH="0" noProof="0" dirty="0" smtClean="0">
                <a:ln>
                  <a:noFill/>
                </a:ln>
                <a:solidFill>
                  <a:prstClr val="black"/>
                </a:solidFill>
                <a:effectLst/>
                <a:uLnTx/>
                <a:uFillTx/>
                <a:latin typeface="Rockwell" panose="02060603020205020403"/>
                <a:ea typeface="+mn-ea"/>
                <a:cs typeface="+mn-cs"/>
              </a:rPr>
              <a:t>he majority study HCQ (61 out of 143)</a:t>
            </a:r>
            <a:endPar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8"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2/5/20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2191709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0230" y="0"/>
            <a:ext cx="10818704" cy="925975"/>
          </a:xfrm>
        </p:spPr>
        <p:txBody>
          <a:bodyPr>
            <a:normAutofit/>
          </a:bodyPr>
          <a:lstStyle/>
          <a:p>
            <a:r>
              <a:rPr lang="en-US" sz="6000" dirty="0" smtClean="0"/>
              <a:t>How many drugs for </a:t>
            </a:r>
            <a:r>
              <a:rPr lang="en-US" sz="6000" dirty="0" smtClean="0"/>
              <a:t>repositioning</a:t>
            </a:r>
            <a:r>
              <a:rPr lang="en-US" sz="6000" dirty="0" smtClean="0"/>
              <a:t>?</a:t>
            </a:r>
            <a:endParaRPr lang="en-US" sz="6000" dirty="0"/>
          </a:p>
        </p:txBody>
      </p:sp>
      <p:sp>
        <p:nvSpPr>
          <p:cNvPr id="5" name="Content Placeholder 4"/>
          <p:cNvSpPr>
            <a:spLocks noGrp="1"/>
          </p:cNvSpPr>
          <p:nvPr>
            <p:ph sz="half" idx="2"/>
          </p:nvPr>
        </p:nvSpPr>
        <p:spPr>
          <a:xfrm>
            <a:off x="539412" y="3224197"/>
            <a:ext cx="11364925" cy="3497468"/>
          </a:xfrm>
        </p:spPr>
        <p:txBody>
          <a:bodyPr>
            <a:normAutofit lnSpcReduction="10000"/>
          </a:bodyPr>
          <a:lstStyle/>
          <a:p>
            <a:pPr lvl="0">
              <a:lnSpc>
                <a:spcPct val="105000"/>
              </a:lnSpc>
              <a:spcBef>
                <a:spcPts val="0"/>
              </a:spcBef>
            </a:pPr>
            <a:r>
              <a:rPr lang="en-US" dirty="0" smtClean="0"/>
              <a:t>Analysis based on the </a:t>
            </a:r>
            <a:r>
              <a:rPr lang="en-US" dirty="0"/>
              <a:t>archived </a:t>
            </a:r>
            <a:r>
              <a:rPr lang="en-US" dirty="0" err="1" smtClean="0"/>
              <a:t>OrangeBook</a:t>
            </a:r>
            <a:r>
              <a:rPr lang="en-US" dirty="0" smtClean="0"/>
              <a:t> </a:t>
            </a:r>
            <a:r>
              <a:rPr lang="en-US" dirty="0"/>
              <a:t>(2016 – 2019) and the latest </a:t>
            </a:r>
            <a:r>
              <a:rPr lang="en-US" b="1" u="sng" dirty="0">
                <a:hlinkClick r:id="rId3"/>
              </a:rPr>
              <a:t>Orange Book Data Files</a:t>
            </a:r>
            <a:r>
              <a:rPr lang="en-US" b="1" u="sng" dirty="0"/>
              <a:t> </a:t>
            </a:r>
            <a:r>
              <a:rPr lang="en-US" dirty="0"/>
              <a:t>(</a:t>
            </a:r>
            <a:r>
              <a:rPr lang="en-US" i="1" dirty="0"/>
              <a:t>OBDFs</a:t>
            </a:r>
            <a:r>
              <a:rPr lang="en-US" dirty="0"/>
              <a:t>;  EOBZIP_2019_10.zip content current as of: 10/18/2019) </a:t>
            </a:r>
            <a:r>
              <a:rPr lang="en-US" dirty="0" smtClean="0"/>
              <a:t>combined with the </a:t>
            </a:r>
            <a:r>
              <a:rPr lang="en-US" dirty="0"/>
              <a:t>lists of </a:t>
            </a:r>
            <a:r>
              <a:rPr lang="en-US" b="1" dirty="0" smtClean="0">
                <a:solidFill>
                  <a:srgbClr val="00B0F0"/>
                </a:solidFill>
              </a:rPr>
              <a:t>Newly </a:t>
            </a:r>
            <a:r>
              <a:rPr lang="en-US" b="1" dirty="0">
                <a:solidFill>
                  <a:srgbClr val="00B0F0"/>
                </a:solidFill>
              </a:rPr>
              <a:t>Added Patents and Delisted </a:t>
            </a:r>
            <a:r>
              <a:rPr lang="en-US" b="1" dirty="0" smtClean="0">
                <a:solidFill>
                  <a:srgbClr val="00B0F0"/>
                </a:solidFill>
              </a:rPr>
              <a:t>Patents</a:t>
            </a:r>
            <a:endParaRPr lang="en-US" dirty="0"/>
          </a:p>
          <a:p>
            <a:pPr marL="274320" lvl="1" indent="0">
              <a:buNone/>
            </a:pPr>
            <a:r>
              <a:rPr lang="en-US" dirty="0" smtClean="0"/>
              <a:t>*  Number </a:t>
            </a:r>
            <a:r>
              <a:rPr lang="en-US" dirty="0"/>
              <a:t>of Patents; </a:t>
            </a:r>
            <a:r>
              <a:rPr lang="en-US" dirty="0" smtClean="0"/>
              <a:t> **   Number </a:t>
            </a:r>
            <a:r>
              <a:rPr lang="en-US" dirty="0"/>
              <a:t>of RX drugs as single </a:t>
            </a:r>
            <a:r>
              <a:rPr lang="en-US" dirty="0" smtClean="0"/>
              <a:t>ingredient; ^</a:t>
            </a:r>
            <a:r>
              <a:rPr lang="en-US" b="1" dirty="0">
                <a:solidFill>
                  <a:srgbClr val="3333FF"/>
                </a:solidFill>
              </a:rPr>
              <a:t> </a:t>
            </a:r>
            <a:r>
              <a:rPr lang="en-US" b="1" dirty="0" smtClean="0">
                <a:solidFill>
                  <a:srgbClr val="3333FF"/>
                </a:solidFill>
              </a:rPr>
              <a:t>1833</a:t>
            </a:r>
            <a:r>
              <a:rPr lang="en-US" dirty="0" smtClean="0"/>
              <a:t> total, only </a:t>
            </a:r>
            <a:r>
              <a:rPr lang="en-US" b="1" dirty="0">
                <a:solidFill>
                  <a:srgbClr val="3333FF"/>
                </a:solidFill>
              </a:rPr>
              <a:t>680</a:t>
            </a:r>
            <a:r>
              <a:rPr lang="en-US" dirty="0" smtClean="0"/>
              <a:t> discontinued</a:t>
            </a:r>
          </a:p>
          <a:p>
            <a:pPr lvl="2"/>
            <a:r>
              <a:rPr lang="en-US" dirty="0" smtClean="0"/>
              <a:t>Drug </a:t>
            </a:r>
            <a:r>
              <a:rPr lang="en-US" dirty="0"/>
              <a:t>Product Forms = # of PIDs (all drug forms, </a:t>
            </a:r>
            <a:r>
              <a:rPr lang="en-US" dirty="0" smtClean="0"/>
              <a:t>routes</a:t>
            </a:r>
            <a:r>
              <a:rPr lang="en-US" dirty="0"/>
              <a:t>, strengths </a:t>
            </a:r>
            <a:r>
              <a:rPr lang="en-US" dirty="0" err="1"/>
              <a:t>etc</a:t>
            </a:r>
            <a:r>
              <a:rPr lang="en-US" dirty="0"/>
              <a:t>)</a:t>
            </a:r>
          </a:p>
          <a:p>
            <a:pPr lvl="2"/>
            <a:r>
              <a:rPr lang="en-US" dirty="0"/>
              <a:t>Drug Products = # of Application </a:t>
            </a:r>
            <a:r>
              <a:rPr lang="en-US" dirty="0" smtClean="0"/>
              <a:t>Numbers</a:t>
            </a:r>
          </a:p>
          <a:p>
            <a:pPr lvl="2"/>
            <a:r>
              <a:rPr lang="en-US" dirty="0" smtClean="0"/>
              <a:t>Type </a:t>
            </a:r>
            <a:r>
              <a:rPr lang="en-US" dirty="0"/>
              <a:t>“N” Drug Products  =  # of Application Numbers of type “N”. i.e., NDA (new drug application). The rest of the Drug products are “ANDA”, i.e., abbreviated new drug </a:t>
            </a:r>
            <a:r>
              <a:rPr lang="en-US" dirty="0" smtClean="0"/>
              <a:t>applications.</a:t>
            </a:r>
          </a:p>
          <a:p>
            <a:pPr lvl="2"/>
            <a:r>
              <a:rPr lang="en-US" dirty="0" smtClean="0"/>
              <a:t>Drugs </a:t>
            </a:r>
            <a:r>
              <a:rPr lang="en-US" dirty="0"/>
              <a:t>= # of (active) ingredients, i.e., actual drug (includes </a:t>
            </a:r>
            <a:r>
              <a:rPr lang="en-US" dirty="0" smtClean="0"/>
              <a:t>combinations)</a:t>
            </a:r>
          </a:p>
          <a:p>
            <a:pPr lvl="2"/>
            <a:r>
              <a:rPr lang="en-US" dirty="0" smtClean="0"/>
              <a:t>RX </a:t>
            </a:r>
            <a:r>
              <a:rPr lang="en-US" dirty="0"/>
              <a:t>Drugs = # of drugs on prescription. The rest of the drugs are OTCs</a:t>
            </a:r>
            <a:r>
              <a:rPr lang="en-US" dirty="0" smtClean="0"/>
              <a:t>.</a:t>
            </a:r>
            <a:endParaRPr lang="en-US" dirty="0"/>
          </a:p>
          <a:p>
            <a:r>
              <a:rPr lang="en-US" dirty="0" smtClean="0"/>
              <a:t>Up to </a:t>
            </a:r>
            <a:r>
              <a:rPr lang="en-US" b="1" dirty="0" smtClean="0">
                <a:solidFill>
                  <a:srgbClr val="3333FF"/>
                </a:solidFill>
              </a:rPr>
              <a:t>1772 active ingredients</a:t>
            </a:r>
            <a:r>
              <a:rPr lang="en-US" dirty="0" smtClean="0"/>
              <a:t> may be eligible for “off patent” repurposing</a:t>
            </a:r>
            <a:endParaRPr lang="en-US" dirty="0"/>
          </a:p>
        </p:txBody>
      </p:sp>
      <p:sp>
        <p:nvSpPr>
          <p:cNvPr id="8" name="Rectangle 96"/>
          <p:cNvSpPr>
            <a:spLocks noChangeArrowheads="1"/>
          </p:cNvSpPr>
          <p:nvPr/>
        </p:nvSpPr>
        <p:spPr bwMode="auto">
          <a:xfrm>
            <a:off x="7709117" y="6553201"/>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12/04/19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1" name="Text Box 243"/>
          <p:cNvSpPr txBox="1">
            <a:spLocks noChangeArrowheads="1"/>
          </p:cNvSpPr>
          <p:nvPr/>
        </p:nvSpPr>
        <p:spPr bwMode="auto">
          <a:xfrm>
            <a:off x="14822" y="6545719"/>
            <a:ext cx="2918684" cy="307777"/>
          </a:xfrm>
          <a:prstGeom prst="rect">
            <a:avLst/>
          </a:prstGeom>
          <a:noFill/>
          <a:ln w="12700">
            <a:noFill/>
            <a:miter lim="800000"/>
            <a:headEnd type="none" w="sm" len="sm"/>
            <a:tailEnd type="none" w="sm" len="sm"/>
          </a:ln>
        </p:spPr>
        <p:txBody>
          <a:bodyPr wrap="none">
            <a:spAutoFit/>
          </a:bodyPr>
          <a:lstStyle/>
          <a:p>
            <a:pPr lvl="0" eaLnBrk="0" hangingPunct="0">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S. Avram &amp; T. Oprea,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unpublished.</a:t>
            </a:r>
            <a:endPar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pic>
        <p:nvPicPr>
          <p:cNvPr id="10" name="Picture 9"/>
          <p:cNvPicPr>
            <a:picLocks noChangeAspect="1"/>
          </p:cNvPicPr>
          <p:nvPr/>
        </p:nvPicPr>
        <p:blipFill>
          <a:blip r:embed="rId4"/>
          <a:stretch>
            <a:fillRect/>
          </a:stretch>
        </p:blipFill>
        <p:spPr>
          <a:xfrm>
            <a:off x="10559563" y="6212197"/>
            <a:ext cx="1623201" cy="602032"/>
          </a:xfrm>
          <a:prstGeom prst="rect">
            <a:avLst/>
          </a:prstGeom>
        </p:spPr>
      </p:pic>
      <p:graphicFrame>
        <p:nvGraphicFramePr>
          <p:cNvPr id="51" name="Table 50"/>
          <p:cNvGraphicFramePr>
            <a:graphicFrameLocks noGrp="1"/>
          </p:cNvGraphicFramePr>
          <p:nvPr>
            <p:extLst/>
          </p:nvPr>
        </p:nvGraphicFramePr>
        <p:xfrm>
          <a:off x="286184" y="843209"/>
          <a:ext cx="11618154" cy="2181225"/>
        </p:xfrm>
        <a:graphic>
          <a:graphicData uri="http://schemas.openxmlformats.org/drawingml/2006/table">
            <a:tbl>
              <a:tblPr>
                <a:tableStyleId>{0E3FDE45-AF77-4B5C-9715-49D594BDF05E}</a:tableStyleId>
              </a:tblPr>
              <a:tblGrid>
                <a:gridCol w="1936359">
                  <a:extLst>
                    <a:ext uri="{9D8B030D-6E8A-4147-A177-3AD203B41FA5}">
                      <a16:colId xmlns:a16="http://schemas.microsoft.com/office/drawing/2014/main" val="3689878450"/>
                    </a:ext>
                  </a:extLst>
                </a:gridCol>
                <a:gridCol w="1936359">
                  <a:extLst>
                    <a:ext uri="{9D8B030D-6E8A-4147-A177-3AD203B41FA5}">
                      <a16:colId xmlns:a16="http://schemas.microsoft.com/office/drawing/2014/main" val="710606006"/>
                    </a:ext>
                  </a:extLst>
                </a:gridCol>
                <a:gridCol w="1936359">
                  <a:extLst>
                    <a:ext uri="{9D8B030D-6E8A-4147-A177-3AD203B41FA5}">
                      <a16:colId xmlns:a16="http://schemas.microsoft.com/office/drawing/2014/main" val="3401332089"/>
                    </a:ext>
                  </a:extLst>
                </a:gridCol>
                <a:gridCol w="1936359">
                  <a:extLst>
                    <a:ext uri="{9D8B030D-6E8A-4147-A177-3AD203B41FA5}">
                      <a16:colId xmlns:a16="http://schemas.microsoft.com/office/drawing/2014/main" val="2328484428"/>
                    </a:ext>
                  </a:extLst>
                </a:gridCol>
                <a:gridCol w="1936359">
                  <a:extLst>
                    <a:ext uri="{9D8B030D-6E8A-4147-A177-3AD203B41FA5}">
                      <a16:colId xmlns:a16="http://schemas.microsoft.com/office/drawing/2014/main" val="3036072571"/>
                    </a:ext>
                  </a:extLst>
                </a:gridCol>
                <a:gridCol w="1936359">
                  <a:extLst>
                    <a:ext uri="{9D8B030D-6E8A-4147-A177-3AD203B41FA5}">
                      <a16:colId xmlns:a16="http://schemas.microsoft.com/office/drawing/2014/main" val="2362586084"/>
                    </a:ext>
                  </a:extLst>
                </a:gridCol>
              </a:tblGrid>
              <a:tr h="587768">
                <a:tc>
                  <a:txBody>
                    <a:bodyPr/>
                    <a:lstStyle/>
                    <a:p>
                      <a:pPr algn="l" fontAlgn="b"/>
                      <a:endParaRPr lang="en-US" sz="2000" b="0" i="0" u="none" strike="noStrike" dirty="0">
                        <a:solidFill>
                          <a:srgbClr val="000000"/>
                        </a:solidFill>
                        <a:effectLst/>
                        <a:latin typeface="+mn-lt"/>
                      </a:endParaRPr>
                    </a:p>
                  </a:txBody>
                  <a:tcPr marL="9525" marR="9525" marT="9525" marB="0" anchor="b">
                    <a:solidFill>
                      <a:srgbClr val="F6BE98"/>
                    </a:solidFill>
                  </a:tcPr>
                </a:tc>
                <a:tc>
                  <a:txBody>
                    <a:bodyPr/>
                    <a:lstStyle/>
                    <a:p>
                      <a:pPr algn="ctr" fontAlgn="b"/>
                      <a:r>
                        <a:rPr lang="en-US" sz="2000" u="none" strike="noStrike" dirty="0">
                          <a:effectLst/>
                        </a:rPr>
                        <a:t>Drug Product </a:t>
                      </a:r>
                      <a:r>
                        <a:rPr lang="en-US" sz="2000" u="none" strike="noStrike" dirty="0" smtClean="0">
                          <a:effectLst/>
                        </a:rPr>
                        <a:t>Forms</a:t>
                      </a:r>
                      <a:r>
                        <a:rPr lang="en-US" sz="2000" u="none" strike="noStrike" baseline="0" dirty="0" smtClean="0">
                          <a:effectLst/>
                        </a:rPr>
                        <a:t> (Patents)*</a:t>
                      </a:r>
                      <a:endParaRPr lang="en-US" sz="2000" b="0" i="0" u="none" strike="noStrike" dirty="0">
                        <a:solidFill>
                          <a:srgbClr val="000000"/>
                        </a:solidFill>
                        <a:effectLst/>
                        <a:latin typeface="+mn-lt"/>
                      </a:endParaRPr>
                    </a:p>
                  </a:txBody>
                  <a:tcPr marL="9525" marR="9525" marT="9525" marB="0" anchor="b">
                    <a:solidFill>
                      <a:srgbClr val="F6BE98"/>
                    </a:solidFill>
                  </a:tcPr>
                </a:tc>
                <a:tc>
                  <a:txBody>
                    <a:bodyPr/>
                    <a:lstStyle/>
                    <a:p>
                      <a:pPr algn="ctr" fontAlgn="b"/>
                      <a:r>
                        <a:rPr lang="en-US" sz="2000" u="none" strike="noStrike" dirty="0">
                          <a:effectLst/>
                        </a:rPr>
                        <a:t>Drug Products</a:t>
                      </a:r>
                      <a:endParaRPr lang="en-US" sz="2000" b="0" i="0" u="none" strike="noStrike" dirty="0">
                        <a:solidFill>
                          <a:srgbClr val="000000"/>
                        </a:solidFill>
                        <a:effectLst/>
                        <a:latin typeface="+mn-lt"/>
                      </a:endParaRPr>
                    </a:p>
                  </a:txBody>
                  <a:tcPr marL="9525" marR="9525" marT="9525" marB="0" anchor="b">
                    <a:solidFill>
                      <a:srgbClr val="F6BE98"/>
                    </a:solidFill>
                  </a:tcPr>
                </a:tc>
                <a:tc>
                  <a:txBody>
                    <a:bodyPr/>
                    <a:lstStyle/>
                    <a:p>
                      <a:pPr algn="ctr" fontAlgn="b"/>
                      <a:r>
                        <a:rPr lang="en-US" sz="2000" u="none" strike="noStrike" dirty="0">
                          <a:effectLst/>
                        </a:rPr>
                        <a:t>Type N Drug Products</a:t>
                      </a:r>
                      <a:endParaRPr lang="en-US" sz="2000" b="0" i="0" u="none" strike="noStrike" dirty="0">
                        <a:solidFill>
                          <a:srgbClr val="000000"/>
                        </a:solidFill>
                        <a:effectLst/>
                        <a:latin typeface="+mn-lt"/>
                      </a:endParaRPr>
                    </a:p>
                  </a:txBody>
                  <a:tcPr marL="9525" marR="9525" marT="9525" marB="0" anchor="b">
                    <a:solidFill>
                      <a:srgbClr val="F6BE98"/>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smtClean="0">
                          <a:effectLst/>
                        </a:rPr>
                        <a:t>Drugs </a:t>
                      </a:r>
                      <a:r>
                        <a:rPr lang="en-US" sz="2000" u="none" strike="noStrike" baseline="0" dirty="0" smtClean="0">
                          <a:effectLst/>
                        </a:rPr>
                        <a:t>(Patents)*</a:t>
                      </a:r>
                      <a:endParaRPr lang="en-US" sz="2000" b="0" i="0" u="none" strike="noStrike" dirty="0" smtClean="0">
                        <a:solidFill>
                          <a:srgbClr val="000000"/>
                        </a:solidFill>
                        <a:effectLst/>
                        <a:latin typeface="+mn-lt"/>
                      </a:endParaRPr>
                    </a:p>
                  </a:txBody>
                  <a:tcPr marL="9525" marR="9525" marT="9525" marB="0" anchor="b">
                    <a:solidFill>
                      <a:srgbClr val="F6BE98"/>
                    </a:solidFill>
                  </a:tcPr>
                </a:tc>
                <a:tc>
                  <a:txBody>
                    <a:bodyPr/>
                    <a:lstStyle/>
                    <a:p>
                      <a:pPr algn="ctr" fontAlgn="b"/>
                      <a:r>
                        <a:rPr lang="en-US" sz="2000" u="none" strike="noStrike" dirty="0">
                          <a:effectLst/>
                        </a:rPr>
                        <a:t>RX </a:t>
                      </a:r>
                      <a:r>
                        <a:rPr lang="en-US" sz="2000" u="none" strike="noStrike" dirty="0" smtClean="0">
                          <a:effectLst/>
                        </a:rPr>
                        <a:t>Drugs **</a:t>
                      </a:r>
                      <a:endParaRPr lang="en-US" sz="2000" b="0" i="0" u="none" strike="noStrike" dirty="0">
                        <a:solidFill>
                          <a:srgbClr val="000000"/>
                        </a:solidFill>
                        <a:effectLst/>
                        <a:latin typeface="+mn-lt"/>
                      </a:endParaRPr>
                    </a:p>
                  </a:txBody>
                  <a:tcPr marL="9525" marR="9525" marT="9525" marB="0" anchor="b">
                    <a:solidFill>
                      <a:srgbClr val="F6BE98"/>
                    </a:solidFill>
                  </a:tcPr>
                </a:tc>
                <a:extLst>
                  <a:ext uri="{0D108BD9-81ED-4DB2-BD59-A6C34878D82A}">
                    <a16:rowId xmlns:a16="http://schemas.microsoft.com/office/drawing/2014/main" val="3355131326"/>
                  </a:ext>
                </a:extLst>
              </a:tr>
              <a:tr h="171630">
                <a:tc>
                  <a:txBody>
                    <a:bodyPr/>
                    <a:lstStyle/>
                    <a:p>
                      <a:pPr algn="l" fontAlgn="b"/>
                      <a:r>
                        <a:rPr lang="en-US" sz="2000" u="none" strike="noStrike" dirty="0" smtClean="0">
                          <a:effectLst/>
                        </a:rPr>
                        <a:t>On-Patent</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smtClean="0">
                          <a:effectLst/>
                        </a:rPr>
                        <a:t>12236 (4585)</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a:effectLst/>
                        </a:rPr>
                        <a:t>1057</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a:effectLst/>
                        </a:rPr>
                        <a:t>1057</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b="1" u="none" strike="noStrike" dirty="0" smtClean="0">
                          <a:solidFill>
                            <a:srgbClr val="FF0000"/>
                          </a:solidFill>
                          <a:effectLst/>
                        </a:rPr>
                        <a:t>785</a:t>
                      </a:r>
                      <a:r>
                        <a:rPr lang="en-US" sz="2000" u="none" strike="noStrike" dirty="0" smtClean="0">
                          <a:effectLst/>
                        </a:rPr>
                        <a:t> (738)</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a:effectLst/>
                        </a:rPr>
                        <a:t>762</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451623647"/>
                  </a:ext>
                </a:extLst>
              </a:tr>
              <a:tr h="171630">
                <a:tc>
                  <a:txBody>
                    <a:bodyPr/>
                    <a:lstStyle/>
                    <a:p>
                      <a:pPr algn="l" fontAlgn="b"/>
                      <a:r>
                        <a:rPr lang="en-US" sz="2000" u="none" strike="noStrike" dirty="0" smtClean="0">
                          <a:effectLst/>
                        </a:rPr>
                        <a:t>Off- Patent</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a:effectLst/>
                        </a:rPr>
                        <a:t>22131</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a:effectLst/>
                        </a:rPr>
                        <a:t>11874</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u="none" strike="noStrike" dirty="0">
                          <a:effectLst/>
                        </a:rPr>
                        <a:t>1906</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b="1" u="none" strike="noStrike" dirty="0">
                          <a:solidFill>
                            <a:srgbClr val="3333FF"/>
                          </a:solidFill>
                          <a:effectLst/>
                        </a:rPr>
                        <a:t>1454</a:t>
                      </a:r>
                      <a:endParaRPr lang="en-US" sz="2000" b="1" i="0" u="none" strike="noStrike" dirty="0">
                        <a:solidFill>
                          <a:srgbClr val="3333FF"/>
                        </a:solidFill>
                        <a:effectLst/>
                        <a:latin typeface="+mn-lt"/>
                      </a:endParaRPr>
                    </a:p>
                  </a:txBody>
                  <a:tcPr marL="9525" marR="9525" marT="9525" marB="0" anchor="b"/>
                </a:tc>
                <a:tc>
                  <a:txBody>
                    <a:bodyPr/>
                    <a:lstStyle/>
                    <a:p>
                      <a:pPr algn="ctr" fontAlgn="b"/>
                      <a:r>
                        <a:rPr lang="en-US" sz="2000" u="none" strike="noStrike" dirty="0">
                          <a:effectLst/>
                        </a:rPr>
                        <a:t>1404</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981011104"/>
                  </a:ext>
                </a:extLst>
              </a:tr>
              <a:tr h="171630">
                <a:tc>
                  <a:txBody>
                    <a:bodyPr/>
                    <a:lstStyle/>
                    <a:p>
                      <a:pPr algn="l" fontAlgn="b"/>
                      <a:r>
                        <a:rPr lang="en-US" sz="2000" b="0" i="0" u="none" strike="noStrike" dirty="0" smtClean="0">
                          <a:solidFill>
                            <a:srgbClr val="000000"/>
                          </a:solidFill>
                          <a:effectLst/>
                          <a:latin typeface="+mn-lt"/>
                        </a:rPr>
                        <a:t>Discontinued</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16963</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11388 </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2801 </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b="1" dirty="0" smtClean="0">
                          <a:solidFill>
                            <a:srgbClr val="3333FF"/>
                          </a:solidFill>
                        </a:rPr>
                        <a:t>680</a:t>
                      </a:r>
                      <a:r>
                        <a:rPr lang="en-US" sz="2000" dirty="0" smtClean="0"/>
                        <a:t>^</a:t>
                      </a:r>
                      <a:endParaRPr lang="en-US" sz="2000" b="1" i="0" u="none" strike="noStrike" dirty="0">
                        <a:solidFill>
                          <a:srgbClr val="3333FF"/>
                        </a:solidFill>
                        <a:effectLst/>
                        <a:latin typeface="+mn-lt"/>
                      </a:endParaRPr>
                    </a:p>
                  </a:txBody>
                  <a:tcPr marL="9525" marR="9525" marT="9525" marB="0" anchor="b"/>
                </a:tc>
                <a:tc>
                  <a:txBody>
                    <a:bodyPr/>
                    <a:lstStyle/>
                    <a:p>
                      <a:pPr algn="ctr" fontAlgn="b"/>
                      <a:r>
                        <a:rPr lang="en-US" sz="2000" b="0" i="0" u="none" strike="noStrike" dirty="0" err="1" smtClean="0">
                          <a:solidFill>
                            <a:srgbClr val="000000"/>
                          </a:solidFill>
                          <a:effectLst/>
                          <a:latin typeface="+mn-lt"/>
                        </a:rPr>
                        <a:t>n.a</a:t>
                      </a:r>
                      <a:r>
                        <a:rPr lang="en-US" sz="2000" b="0" i="0" u="none" strike="noStrike" dirty="0" smtClean="0">
                          <a:solidFill>
                            <a:srgbClr val="000000"/>
                          </a:solidFill>
                          <a:effectLst/>
                          <a:latin typeface="+mn-lt"/>
                        </a:rPr>
                        <a:t>.</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516533125"/>
                  </a:ext>
                </a:extLst>
              </a:tr>
              <a:tr h="171630">
                <a:tc>
                  <a:txBody>
                    <a:bodyPr/>
                    <a:lstStyle/>
                    <a:p>
                      <a:pPr algn="l" fontAlgn="b"/>
                      <a:r>
                        <a:rPr lang="en-US" sz="2000" u="none" strike="noStrike" dirty="0" smtClean="0">
                          <a:effectLst/>
                        </a:rPr>
                        <a:t>All Drugs</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51330</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22362</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5042</a:t>
                      </a:r>
                      <a:endParaRPr lang="en-US" sz="2000" b="0" i="0" u="none" strike="noStrike" dirty="0">
                        <a:solidFill>
                          <a:srgbClr val="000000"/>
                        </a:solidFill>
                        <a:effectLst/>
                        <a:latin typeface="+mn-lt"/>
                      </a:endParaRPr>
                    </a:p>
                  </a:txBody>
                  <a:tcPr marL="9525" marR="9525" marT="9525" marB="0" anchor="b"/>
                </a:tc>
                <a:tc>
                  <a:txBody>
                    <a:bodyPr/>
                    <a:lstStyle/>
                    <a:p>
                      <a:pPr algn="ctr" fontAlgn="b"/>
                      <a:r>
                        <a:rPr lang="en-US" sz="2000" dirty="0" smtClean="0"/>
                        <a:t>2557</a:t>
                      </a:r>
                      <a:endParaRPr lang="en-US" sz="2000" b="0" i="0" u="none" strike="noStrike" dirty="0">
                        <a:solidFill>
                          <a:srgbClr val="000000"/>
                        </a:solidFill>
                        <a:effectLst/>
                        <a:latin typeface="+mn-lt"/>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dirty="0" smtClean="0"/>
                        <a:t>1828 (</a:t>
                      </a:r>
                      <a:r>
                        <a:rPr lang="en-US" sz="2000" b="0" i="0" kern="1200" baseline="0" dirty="0" smtClean="0">
                          <a:solidFill>
                            <a:schemeClr val="tx1"/>
                          </a:solidFill>
                          <a:effectLst/>
                          <a:latin typeface="+mn-lt"/>
                          <a:ea typeface="+mn-ea"/>
                          <a:cs typeface="+mn-cs"/>
                        </a:rPr>
                        <a:t>1258</a:t>
                      </a:r>
                      <a:r>
                        <a:rPr lang="en-US" sz="2000" dirty="0" smtClean="0"/>
                        <a:t>)</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873393565"/>
                  </a:ext>
                </a:extLst>
              </a:tr>
            </a:tbl>
          </a:graphicData>
        </a:graphic>
      </p:graphicFrame>
    </p:spTree>
    <p:extLst>
      <p:ext uri="{BB962C8B-B14F-4D97-AF65-F5344CB8AC3E}">
        <p14:creationId xmlns:p14="http://schemas.microsoft.com/office/powerpoint/2010/main" val="335817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55349" y="798043"/>
            <a:ext cx="8657177" cy="3778853"/>
          </a:xfrm>
          <a:prstGeom prst="rect">
            <a:avLst/>
          </a:prstGeom>
        </p:spPr>
      </p:pic>
      <p:sp>
        <p:nvSpPr>
          <p:cNvPr id="4" name="Title 3"/>
          <p:cNvSpPr>
            <a:spLocks noGrp="1"/>
          </p:cNvSpPr>
          <p:nvPr>
            <p:ph type="title"/>
          </p:nvPr>
        </p:nvSpPr>
        <p:spPr>
          <a:xfrm>
            <a:off x="810229" y="0"/>
            <a:ext cx="11151243" cy="925975"/>
          </a:xfrm>
        </p:spPr>
        <p:txBody>
          <a:bodyPr>
            <a:normAutofit/>
          </a:bodyPr>
          <a:lstStyle/>
          <a:p>
            <a:r>
              <a:rPr lang="en-US" sz="6000" dirty="0" smtClean="0"/>
              <a:t>How many targets for </a:t>
            </a:r>
            <a:r>
              <a:rPr lang="en-US" sz="6000" dirty="0" smtClean="0"/>
              <a:t>repositioning</a:t>
            </a:r>
            <a:r>
              <a:rPr lang="en-US" sz="6000" dirty="0" smtClean="0"/>
              <a:t>?</a:t>
            </a:r>
            <a:endParaRPr lang="en-US" sz="6000" dirty="0"/>
          </a:p>
        </p:txBody>
      </p:sp>
      <p:sp>
        <p:nvSpPr>
          <p:cNvPr id="5" name="Content Placeholder 4"/>
          <p:cNvSpPr>
            <a:spLocks noGrp="1"/>
          </p:cNvSpPr>
          <p:nvPr>
            <p:ph sz="half" idx="2"/>
          </p:nvPr>
        </p:nvSpPr>
        <p:spPr>
          <a:xfrm>
            <a:off x="42495" y="2861863"/>
            <a:ext cx="5869694" cy="3741140"/>
          </a:xfrm>
        </p:spPr>
        <p:txBody>
          <a:bodyPr>
            <a:normAutofit/>
          </a:bodyPr>
          <a:lstStyle/>
          <a:p>
            <a:pPr>
              <a:lnSpc>
                <a:spcPct val="110000"/>
              </a:lnSpc>
              <a:spcBef>
                <a:spcPts val="0"/>
              </a:spcBef>
            </a:pPr>
            <a:r>
              <a:rPr lang="en-US" dirty="0" smtClean="0"/>
              <a:t>Indications from </a:t>
            </a:r>
            <a:r>
              <a:rPr lang="en-US" dirty="0" err="1" smtClean="0"/>
              <a:t>DrugCentral</a:t>
            </a:r>
            <a:r>
              <a:rPr lang="en-US" dirty="0" smtClean="0"/>
              <a:t> were mapped onto proteins with </a:t>
            </a:r>
            <a:r>
              <a:rPr lang="en-US" dirty="0"/>
              <a:t>bioactivity for Drugs in </a:t>
            </a:r>
            <a:r>
              <a:rPr lang="en-US" dirty="0" err="1" smtClean="0"/>
              <a:t>DrugCentral</a:t>
            </a:r>
            <a:r>
              <a:rPr lang="en-US" dirty="0" smtClean="0"/>
              <a:t>: </a:t>
            </a:r>
            <a:r>
              <a:rPr lang="en-US" b="1" dirty="0">
                <a:solidFill>
                  <a:srgbClr val="3333FF"/>
                </a:solidFill>
              </a:rPr>
              <a:t>881 proteins </a:t>
            </a:r>
            <a:r>
              <a:rPr lang="en-US" dirty="0" smtClean="0"/>
              <a:t>x </a:t>
            </a:r>
            <a:r>
              <a:rPr lang="en-US" b="1" dirty="0" smtClean="0">
                <a:solidFill>
                  <a:srgbClr val="3333FF"/>
                </a:solidFill>
              </a:rPr>
              <a:t>1091 unique Indications</a:t>
            </a:r>
            <a:r>
              <a:rPr lang="en-US" dirty="0" smtClean="0"/>
              <a:t> (over 873k pairs). </a:t>
            </a:r>
          </a:p>
          <a:p>
            <a:pPr>
              <a:lnSpc>
                <a:spcPct val="110000"/>
              </a:lnSpc>
              <a:spcBef>
                <a:spcPts val="0"/>
              </a:spcBef>
            </a:pPr>
            <a:r>
              <a:rPr lang="en-US" dirty="0" smtClean="0">
                <a:solidFill>
                  <a:srgbClr val="252525"/>
                </a:solidFill>
              </a:rPr>
              <a:t>Pearson's </a:t>
            </a:r>
            <a:r>
              <a:rPr lang="en-US" dirty="0">
                <a:solidFill>
                  <a:srgbClr val="252525"/>
                </a:solidFill>
              </a:rPr>
              <a:t>chi-squared</a:t>
            </a:r>
            <a:r>
              <a:rPr lang="en-US" dirty="0">
                <a:solidFill>
                  <a:srgbClr val="252525"/>
                </a:solidFill>
                <a:latin typeface="Arial" panose="020B0604020202020204" pitchFamily="34" charset="0"/>
              </a:rPr>
              <a:t> </a:t>
            </a:r>
            <a:r>
              <a:rPr lang="en-US" dirty="0">
                <a:solidFill>
                  <a:srgbClr val="252525"/>
                </a:solidFill>
              </a:rPr>
              <a:t>statistics </a:t>
            </a:r>
            <a:r>
              <a:rPr lang="en-US" dirty="0"/>
              <a:t>and Fisher test </a:t>
            </a:r>
            <a:r>
              <a:rPr lang="en-US" dirty="0" smtClean="0"/>
              <a:t>p-values were applied </a:t>
            </a:r>
            <a:r>
              <a:rPr lang="en-US" dirty="0"/>
              <a:t>with the False Discovery Rate correction to p-values (</a:t>
            </a:r>
            <a:r>
              <a:rPr lang="en-US" dirty="0" err="1"/>
              <a:t>P.adj</a:t>
            </a:r>
            <a:r>
              <a:rPr lang="en-US" dirty="0"/>
              <a:t>)</a:t>
            </a:r>
            <a:r>
              <a:rPr lang="en-US" dirty="0" smtClean="0"/>
              <a:t>.</a:t>
            </a:r>
          </a:p>
          <a:p>
            <a:pPr>
              <a:lnSpc>
                <a:spcPct val="110000"/>
              </a:lnSpc>
              <a:spcBef>
                <a:spcPts val="0"/>
              </a:spcBef>
            </a:pPr>
            <a:r>
              <a:rPr lang="en-US" dirty="0" smtClean="0">
                <a:sym typeface="Symbol" panose="05050102010706020507" pitchFamily="18" charset="2"/>
              </a:rPr>
              <a:t>At </a:t>
            </a:r>
            <a:r>
              <a:rPr lang="en-US" sz="2300" dirty="0" smtClean="0">
                <a:sym typeface="Symbol" panose="05050102010706020507" pitchFamily="18" charset="2"/>
              </a:rPr>
              <a:t></a:t>
            </a:r>
            <a:r>
              <a:rPr lang="en-US" baseline="30000" dirty="0" smtClean="0">
                <a:solidFill>
                  <a:srgbClr val="252525"/>
                </a:solidFill>
              </a:rPr>
              <a:t>2</a:t>
            </a:r>
            <a:r>
              <a:rPr lang="en-US" dirty="0" smtClean="0">
                <a:solidFill>
                  <a:srgbClr val="252525"/>
                </a:solidFill>
              </a:rPr>
              <a:t> &gt; 1000 </a:t>
            </a:r>
            <a:r>
              <a:rPr lang="en-US" i="1" dirty="0" smtClean="0">
                <a:solidFill>
                  <a:srgbClr val="252525"/>
                </a:solidFill>
              </a:rPr>
              <a:t>and</a:t>
            </a:r>
            <a:r>
              <a:rPr lang="en-US" dirty="0" smtClean="0">
                <a:solidFill>
                  <a:srgbClr val="252525"/>
                </a:solidFill>
              </a:rPr>
              <a:t> </a:t>
            </a:r>
            <a:r>
              <a:rPr lang="en-US" dirty="0" err="1" smtClean="0"/>
              <a:t>P.adj</a:t>
            </a:r>
            <a:r>
              <a:rPr lang="en-US" dirty="0" smtClean="0"/>
              <a:t> ≤ 10</a:t>
            </a:r>
            <a:r>
              <a:rPr lang="en-US" baseline="30000" dirty="0" smtClean="0"/>
              <a:t>-9</a:t>
            </a:r>
            <a:r>
              <a:rPr lang="en-US" dirty="0" smtClean="0"/>
              <a:t>, </a:t>
            </a:r>
            <a:r>
              <a:rPr lang="en-US" b="1" dirty="0" smtClean="0">
                <a:solidFill>
                  <a:srgbClr val="3333FF"/>
                </a:solidFill>
              </a:rPr>
              <a:t>we found up to 60258 novel protein-indication pairs</a:t>
            </a:r>
            <a:r>
              <a:rPr lang="en-US" dirty="0" smtClean="0"/>
              <a:t>.</a:t>
            </a:r>
          </a:p>
        </p:txBody>
      </p:sp>
      <p:sp>
        <p:nvSpPr>
          <p:cNvPr id="8" name="Rectangle 96"/>
          <p:cNvSpPr>
            <a:spLocks noChangeArrowheads="1"/>
          </p:cNvSpPr>
          <p:nvPr/>
        </p:nvSpPr>
        <p:spPr bwMode="auto">
          <a:xfrm>
            <a:off x="7709117" y="6553201"/>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12/04/19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1" name="Text Box 243"/>
          <p:cNvSpPr txBox="1">
            <a:spLocks noChangeArrowheads="1"/>
          </p:cNvSpPr>
          <p:nvPr/>
        </p:nvSpPr>
        <p:spPr bwMode="auto">
          <a:xfrm>
            <a:off x="14822" y="6545719"/>
            <a:ext cx="3675750" cy="307777"/>
          </a:xfrm>
          <a:prstGeom prst="rect">
            <a:avLst/>
          </a:prstGeom>
          <a:noFill/>
          <a:ln w="12700">
            <a:noFill/>
            <a:miter lim="800000"/>
            <a:headEnd type="none" w="sm" len="sm"/>
            <a:tailEnd type="none" w="sm" len="sm"/>
          </a:ln>
        </p:spPr>
        <p:txBody>
          <a:bodyPr wrap="none">
            <a:spAutoFit/>
          </a:bodyPr>
          <a:lstStyle/>
          <a:p>
            <a:pPr lvl="0" eaLnBrk="0" hangingPunct="0">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O. </a:t>
            </a: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Ursu</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 C. </a:t>
            </a:r>
            <a:r>
              <a:rPr kumimoji="0" lang="en-US" sz="1400" b="0" i="0" u="none" strike="noStrike" kern="1200" cap="none" spc="0" normalizeH="0" baseline="0" noProof="0" dirty="0" err="1" smtClean="0">
                <a:ln>
                  <a:noFill/>
                </a:ln>
                <a:solidFill>
                  <a:srgbClr val="000000"/>
                </a:solidFill>
                <a:effectLst/>
                <a:uLnTx/>
                <a:uFillTx/>
                <a:latin typeface="Rockwell" panose="02060603020205020403"/>
                <a:ea typeface="Verdana" pitchFamily="34" charset="0"/>
                <a:cs typeface="Calibri" panose="020F0502020204030204" pitchFamily="34" charset="0"/>
              </a:rPr>
              <a:t>Bologa</a:t>
            </a:r>
            <a:r>
              <a:rPr lang="en-US" sz="1400" dirty="0">
                <a:solidFill>
                  <a:srgbClr val="000000"/>
                </a:solidFill>
                <a:latin typeface="Rockwell" panose="02060603020205020403"/>
                <a:ea typeface="Verdana" pitchFamily="34" charset="0"/>
                <a:cs typeface="Calibri" panose="020F0502020204030204" pitchFamily="34" charset="0"/>
              </a:rPr>
              <a:t> </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&amp; T. Oprea,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unpublished.</a:t>
            </a:r>
            <a:endParaRPr kumimoji="0" lang="en-US" sz="1400" b="0" i="0" u="none" strike="noStrike" kern="1200" cap="none" spc="0" normalizeH="0" baseline="0" noProof="0" dirty="0">
              <a:ln>
                <a:noFill/>
              </a:ln>
              <a:solidFill>
                <a:srgbClr val="000000"/>
              </a:solidFill>
              <a:effectLst/>
              <a:uLnTx/>
              <a:uFillTx/>
              <a:latin typeface="Rockwell" panose="02060603020205020403"/>
              <a:ea typeface="Verdana" pitchFamily="34" charset="0"/>
              <a:cs typeface="Calibri" panose="020F0502020204030204" pitchFamily="34" charset="0"/>
            </a:endParaRPr>
          </a:p>
        </p:txBody>
      </p:sp>
      <p:pic>
        <p:nvPicPr>
          <p:cNvPr id="10" name="Picture 9"/>
          <p:cNvPicPr>
            <a:picLocks noChangeAspect="1"/>
          </p:cNvPicPr>
          <p:nvPr/>
        </p:nvPicPr>
        <p:blipFill>
          <a:blip r:embed="rId4"/>
          <a:stretch>
            <a:fillRect/>
          </a:stretch>
        </p:blipFill>
        <p:spPr>
          <a:xfrm>
            <a:off x="10559563" y="6212197"/>
            <a:ext cx="1623201" cy="602032"/>
          </a:xfrm>
          <a:prstGeom prst="rect">
            <a:avLst/>
          </a:prstGeom>
        </p:spPr>
      </p:pic>
      <p:sp>
        <p:nvSpPr>
          <p:cNvPr id="3" name="Rectangle 2"/>
          <p:cNvSpPr/>
          <p:nvPr/>
        </p:nvSpPr>
        <p:spPr>
          <a:xfrm>
            <a:off x="6102790" y="4842606"/>
            <a:ext cx="6049648" cy="1077218"/>
          </a:xfrm>
          <a:prstGeom prst="rect">
            <a:avLst/>
          </a:prstGeom>
        </p:spPr>
        <p:txBody>
          <a:bodyPr wrap="square">
            <a:spAutoFit/>
          </a:bodyPr>
          <a:lstStyle/>
          <a:p>
            <a:r>
              <a:rPr lang="en-US" sz="1600" dirty="0"/>
              <a:t>X</a:t>
            </a:r>
            <a:r>
              <a:rPr lang="en-US" sz="1600" baseline="-25000" dirty="0"/>
              <a:t>11</a:t>
            </a:r>
            <a:r>
              <a:rPr lang="en-US" sz="1600" dirty="0"/>
              <a:t> – GO terms count annotated for Disease and Target</a:t>
            </a:r>
          </a:p>
          <a:p>
            <a:r>
              <a:rPr lang="en-US" sz="1600" dirty="0"/>
              <a:t>X</a:t>
            </a:r>
            <a:r>
              <a:rPr lang="en-US" sz="1600" baseline="-25000" dirty="0"/>
              <a:t>12</a:t>
            </a:r>
            <a:r>
              <a:rPr lang="en-US" sz="1600" dirty="0"/>
              <a:t> – GO terms count annotated for Target and not Disease</a:t>
            </a:r>
          </a:p>
          <a:p>
            <a:r>
              <a:rPr lang="en-US" sz="1600" dirty="0"/>
              <a:t>X</a:t>
            </a:r>
            <a:r>
              <a:rPr lang="en-US" sz="1600" baseline="-25000" dirty="0"/>
              <a:t>21</a:t>
            </a:r>
            <a:r>
              <a:rPr lang="en-US" sz="1600" dirty="0"/>
              <a:t> – GO terms count annotated for Disease and not Target</a:t>
            </a:r>
          </a:p>
          <a:p>
            <a:r>
              <a:rPr lang="en-US" sz="1600" dirty="0"/>
              <a:t>X</a:t>
            </a:r>
            <a:r>
              <a:rPr lang="en-US" sz="1600" baseline="-25000" dirty="0"/>
              <a:t>22</a:t>
            </a:r>
            <a:r>
              <a:rPr lang="en-US" sz="1600" dirty="0"/>
              <a:t> – GO terms count annotated for not Target and not Disease</a:t>
            </a:r>
          </a:p>
        </p:txBody>
      </p:sp>
      <p:sp>
        <p:nvSpPr>
          <p:cNvPr id="12" name="Rectangle 96"/>
          <p:cNvSpPr>
            <a:spLocks noChangeArrowheads="1"/>
          </p:cNvSpPr>
          <p:nvPr/>
        </p:nvSpPr>
        <p:spPr bwMode="auto">
          <a:xfrm>
            <a:off x="242928" y="6212197"/>
            <a:ext cx="5346272"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smtClean="0">
                <a:ln>
                  <a:noFill/>
                </a:ln>
                <a:solidFill>
                  <a:srgbClr val="000000"/>
                </a:solidFill>
                <a:effectLst/>
                <a:uLnTx/>
                <a:uFillTx/>
                <a:latin typeface="Rockwell" panose="02060603020205020403"/>
                <a:cs typeface="Calibri" panose="020F0502020204030204" pitchFamily="34" charset="0"/>
              </a:rPr>
              <a:t>Note: this set </a:t>
            </a:r>
            <a:r>
              <a:rPr lang="en-US" sz="1400" i="1" dirty="0" smtClean="0">
                <a:solidFill>
                  <a:srgbClr val="000000"/>
                </a:solidFill>
                <a:latin typeface="Rockwell" panose="02060603020205020403"/>
                <a:cs typeface="Calibri" panose="020F0502020204030204" pitchFamily="34" charset="0"/>
              </a:rPr>
              <a:t>has </a:t>
            </a:r>
            <a:r>
              <a:rPr kumimoji="0" lang="en-US" sz="1400" b="0" i="1" u="none" strike="noStrike" kern="1200" cap="none" spc="0" normalizeH="0" baseline="0" noProof="0" dirty="0" smtClean="0">
                <a:ln>
                  <a:noFill/>
                </a:ln>
                <a:solidFill>
                  <a:srgbClr val="000000"/>
                </a:solidFill>
                <a:effectLst/>
                <a:uLnTx/>
                <a:uFillTx/>
                <a:latin typeface="Rockwell" panose="02060603020205020403"/>
                <a:cs typeface="Calibri" panose="020F0502020204030204" pitchFamily="34" charset="0"/>
              </a:rPr>
              <a:t>not been yet been filtered for off-patent drugs</a:t>
            </a:r>
            <a:endParaRPr kumimoji="0" lang="en-GB" sz="1400" b="0" i="1" u="none" strike="noStrike" kern="1200" cap="none" spc="0" normalizeH="0" baseline="0" noProof="0" dirty="0">
              <a:ln>
                <a:noFill/>
              </a:ln>
              <a:solidFill>
                <a:srgbClr val="000000"/>
              </a:solidFill>
              <a:effectLst/>
              <a:uLnTx/>
              <a:uFillTx/>
              <a:latin typeface="Rockwell" panose="02060603020205020403"/>
              <a:cs typeface="Calibri" panose="020F0502020204030204" pitchFamily="34" charset="0"/>
            </a:endParaRPr>
          </a:p>
        </p:txBody>
      </p:sp>
    </p:spTree>
    <p:extLst>
      <p:ext uri="{BB962C8B-B14F-4D97-AF65-F5344CB8AC3E}">
        <p14:creationId xmlns:p14="http://schemas.microsoft.com/office/powerpoint/2010/main" val="3138318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96243" y="5787"/>
            <a:ext cx="11362883" cy="923286"/>
          </a:xfrm>
        </p:spPr>
        <p:txBody>
          <a:bodyPr>
            <a:normAutofit/>
          </a:bodyPr>
          <a:lstStyle/>
          <a:p>
            <a:r>
              <a:rPr lang="en-US" sz="6000" dirty="0" smtClean="0"/>
              <a:t>ID mapping &amp; therapeutic DRUG intent</a:t>
            </a:r>
            <a:endParaRPr lang="en-US" sz="6000" dirty="0"/>
          </a:p>
        </p:txBody>
      </p:sp>
      <p:sp>
        <p:nvSpPr>
          <p:cNvPr id="8" name="Rectangle 96"/>
          <p:cNvSpPr>
            <a:spLocks noChangeArrowheads="1"/>
          </p:cNvSpPr>
          <p:nvPr/>
        </p:nvSpPr>
        <p:spPr bwMode="auto">
          <a:xfrm>
            <a:off x="7799857"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9/25/17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11" name="Text Box 243"/>
          <p:cNvSpPr txBox="1">
            <a:spLocks noChangeArrowheads="1"/>
          </p:cNvSpPr>
          <p:nvPr/>
        </p:nvSpPr>
        <p:spPr bwMode="auto">
          <a:xfrm>
            <a:off x="14822" y="6545719"/>
            <a:ext cx="6947286" cy="307777"/>
          </a:xfrm>
          <a:prstGeom prst="rect">
            <a:avLst/>
          </a:prstGeom>
          <a:noFill/>
          <a:ln w="12700">
            <a:noFill/>
            <a:miter lim="800000"/>
            <a:headEnd type="none" w="sm" len="sm"/>
            <a:tailEnd type="none" w="sm" len="sm"/>
          </a:ln>
        </p:spPr>
        <p:txBody>
          <a:bodyPr wrap="none">
            <a:spAutoFit/>
          </a:bodyPr>
          <a:lstStyle/>
          <a:p>
            <a:pPr lvl="0" eaLnBrk="0" hangingPunct="0">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S.J. Nelson et al, </a:t>
            </a:r>
            <a:r>
              <a:rPr kumimoji="0" lang="en-US" sz="1400" b="0" i="1"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J Am Med Info Assn</a:t>
            </a: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Verdana" pitchFamily="34" charset="0"/>
                <a:cs typeface="Calibri" panose="020F0502020204030204" pitchFamily="34" charset="0"/>
              </a:rPr>
              <a:t>,</a:t>
            </a:r>
            <a:r>
              <a:rPr lang="sv-SE" sz="1400" i="1" dirty="0">
                <a:solidFill>
                  <a:srgbClr val="000000"/>
                </a:solidFill>
                <a:ea typeface="ＭＳ Ｐゴシック" pitchFamily="34" charset="-128"/>
                <a:cs typeface="Times New Roman" pitchFamily="18" charset="0"/>
              </a:rPr>
              <a:t> </a:t>
            </a:r>
            <a:r>
              <a:rPr lang="sv-SE" sz="1400" b="1" dirty="0" smtClean="0">
                <a:solidFill>
                  <a:srgbClr val="000000"/>
                </a:solidFill>
                <a:ea typeface="ＭＳ Ｐゴシック" pitchFamily="34" charset="-128"/>
                <a:cs typeface="Times New Roman" pitchFamily="18" charset="0"/>
              </a:rPr>
              <a:t>2017</a:t>
            </a:r>
            <a:r>
              <a:rPr lang="sv-SE" sz="1400" i="1" dirty="0" smtClean="0">
                <a:solidFill>
                  <a:srgbClr val="000000"/>
                </a:solidFill>
                <a:ea typeface="ＭＳ Ｐゴシック" pitchFamily="34" charset="-128"/>
                <a:cs typeface="Times New Roman" pitchFamily="18" charset="0"/>
              </a:rPr>
              <a:t>, </a:t>
            </a:r>
            <a:r>
              <a:rPr lang="sv-SE" sz="1400" dirty="0" smtClean="0">
                <a:solidFill>
                  <a:srgbClr val="000000"/>
                </a:solidFill>
                <a:ea typeface="ＭＳ Ｐゴシック" pitchFamily="34" charset="-128"/>
                <a:cs typeface="Times New Roman" pitchFamily="18" charset="0"/>
              </a:rPr>
              <a:t>24:1169-1172</a:t>
            </a:r>
            <a:r>
              <a:rPr lang="sv-SE" sz="1400" dirty="0">
                <a:solidFill>
                  <a:srgbClr val="000000"/>
                </a:solidFill>
                <a:ea typeface="ＭＳ Ｐゴシック" pitchFamily="34" charset="-128"/>
                <a:cs typeface="Times New Roman" pitchFamily="18" charset="0"/>
              </a:rPr>
              <a:t>. </a:t>
            </a:r>
            <a:r>
              <a:rPr lang="sv-SE" sz="1400" i="1" dirty="0">
                <a:solidFill>
                  <a:srgbClr val="000000"/>
                </a:solidFill>
                <a:ea typeface="ＭＳ Ｐゴシック" pitchFamily="34" charset="-128"/>
                <a:cs typeface="Times New Roman" pitchFamily="18" charset="0"/>
              </a:rPr>
              <a:t>doi: </a:t>
            </a:r>
            <a:r>
              <a:rPr lang="sv-SE" sz="1400" i="1" dirty="0" smtClean="0">
                <a:solidFill>
                  <a:srgbClr val="000000"/>
                </a:solidFill>
                <a:ea typeface="ＭＳ Ｐゴシック" pitchFamily="34" charset="-128"/>
                <a:cs typeface="Times New Roman" pitchFamily="18" charset="0"/>
              </a:rPr>
              <a:t>10.1093/jamia/ocx064</a:t>
            </a:r>
            <a:endParaRPr lang="sv-SE" sz="1400" i="1" dirty="0">
              <a:solidFill>
                <a:srgbClr val="000000"/>
              </a:solidFill>
              <a:ea typeface="ＭＳ Ｐゴシック" pitchFamily="34" charset="-128"/>
              <a:cs typeface="Times New Roman" pitchFamily="18" charset="0"/>
            </a:endParaRPr>
          </a:p>
        </p:txBody>
      </p:sp>
      <p:pic>
        <p:nvPicPr>
          <p:cNvPr id="10" name="Picture 9"/>
          <p:cNvPicPr>
            <a:picLocks noChangeAspect="1"/>
          </p:cNvPicPr>
          <p:nvPr/>
        </p:nvPicPr>
        <p:blipFill>
          <a:blip r:embed="rId3"/>
          <a:stretch>
            <a:fillRect/>
          </a:stretch>
        </p:blipFill>
        <p:spPr>
          <a:xfrm>
            <a:off x="10559563" y="6212197"/>
            <a:ext cx="1623201" cy="602032"/>
          </a:xfrm>
          <a:prstGeom prst="rect">
            <a:avLst/>
          </a:prstGeom>
        </p:spPr>
      </p:pic>
      <p:sp>
        <p:nvSpPr>
          <p:cNvPr id="3" name="Content Placeholder 2"/>
          <p:cNvSpPr>
            <a:spLocks noGrp="1"/>
          </p:cNvSpPr>
          <p:nvPr>
            <p:ph idx="1"/>
          </p:nvPr>
        </p:nvSpPr>
        <p:spPr>
          <a:xfrm>
            <a:off x="66889" y="4941948"/>
            <a:ext cx="12008775" cy="1230252"/>
          </a:xfrm>
        </p:spPr>
        <p:txBody>
          <a:bodyPr/>
          <a:lstStyle/>
          <a:p>
            <a:r>
              <a:rPr lang="en-US" dirty="0" smtClean="0"/>
              <a:t>Left:  Keeping track of multiple identifiers (to navigate across many resources) is a full-time job</a:t>
            </a:r>
          </a:p>
          <a:p>
            <a:r>
              <a:rPr lang="en-US" dirty="0" smtClean="0"/>
              <a:t>Right:  Automated drug repositioning systems are likely to fail because, as of today, </a:t>
            </a:r>
            <a:r>
              <a:rPr lang="en-US" i="1" dirty="0" smtClean="0"/>
              <a:t>no system </a:t>
            </a:r>
            <a:r>
              <a:rPr lang="en-US" dirty="0" smtClean="0"/>
              <a:t>is capable of capturing </a:t>
            </a:r>
            <a:r>
              <a:rPr lang="en-US" i="1" dirty="0" smtClean="0"/>
              <a:t>therapeutic intent.  </a:t>
            </a:r>
            <a:r>
              <a:rPr lang="en-US" dirty="0" smtClean="0"/>
              <a:t>If it cannot be captured, it cannot be modeled.</a:t>
            </a:r>
            <a:endParaRPr lang="en-US" dirty="0"/>
          </a:p>
        </p:txBody>
      </p:sp>
      <p:pic>
        <p:nvPicPr>
          <p:cNvPr id="5" name="Picture 4"/>
          <p:cNvPicPr>
            <a:picLocks noChangeAspect="1"/>
          </p:cNvPicPr>
          <p:nvPr/>
        </p:nvPicPr>
        <p:blipFill>
          <a:blip r:embed="rId4"/>
          <a:stretch>
            <a:fillRect/>
          </a:stretch>
        </p:blipFill>
        <p:spPr>
          <a:xfrm>
            <a:off x="5675650" y="922093"/>
            <a:ext cx="6483477" cy="3747802"/>
          </a:xfrm>
          <a:prstGeom prst="rect">
            <a:avLst/>
          </a:prstGeom>
        </p:spPr>
      </p:pic>
      <p:pic>
        <p:nvPicPr>
          <p:cNvPr id="7" name="Picture 6"/>
          <p:cNvPicPr>
            <a:picLocks noChangeAspect="1"/>
          </p:cNvPicPr>
          <p:nvPr/>
        </p:nvPicPr>
        <p:blipFill>
          <a:blip r:embed="rId5"/>
          <a:stretch>
            <a:fillRect/>
          </a:stretch>
        </p:blipFill>
        <p:spPr>
          <a:xfrm>
            <a:off x="66889" y="929073"/>
            <a:ext cx="5560124" cy="3627882"/>
          </a:xfrm>
          <a:prstGeom prst="rect">
            <a:avLst/>
          </a:prstGeom>
        </p:spPr>
      </p:pic>
    </p:spTree>
    <p:extLst>
      <p:ext uri="{BB962C8B-B14F-4D97-AF65-F5344CB8AC3E}">
        <p14:creationId xmlns:p14="http://schemas.microsoft.com/office/powerpoint/2010/main" val="1406007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
            <a:ext cx="12192000" cy="1145763"/>
          </a:xfrm>
        </p:spPr>
        <p:txBody>
          <a:bodyPr>
            <a:noAutofit/>
          </a:bodyPr>
          <a:lstStyle/>
          <a:p>
            <a:pPr algn="ctr">
              <a:lnSpc>
                <a:spcPct val="85000"/>
              </a:lnSpc>
            </a:pPr>
            <a:r>
              <a:rPr lang="en-US" sz="6000" dirty="0" smtClean="0"/>
              <a:t>Drug repositioning intelligence</a:t>
            </a:r>
            <a:endParaRPr lang="en-US" sz="6000" dirty="0"/>
          </a:p>
        </p:txBody>
      </p:sp>
      <p:sp>
        <p:nvSpPr>
          <p:cNvPr id="5" name="Rectangle 4"/>
          <p:cNvSpPr/>
          <p:nvPr/>
        </p:nvSpPr>
        <p:spPr>
          <a:xfrm>
            <a:off x="108708" y="5285981"/>
            <a:ext cx="8099954" cy="1015663"/>
          </a:xfrm>
          <a:prstGeom prst="rect">
            <a:avLst/>
          </a:prstGeom>
        </p:spPr>
        <p:txBody>
          <a:bodyPr wrap="square">
            <a:spAutoFit/>
          </a:bodyPr>
          <a:lstStyle/>
          <a:p>
            <a:pPr lvl="0">
              <a:defRPr/>
            </a:pPr>
            <a:r>
              <a:rPr lang="en-US" sz="2000" i="1" dirty="0" smtClean="0">
                <a:solidFill>
                  <a:srgbClr val="7030A0"/>
                </a:solidFill>
              </a:rPr>
              <a:t>Implement exact annotations for drug indications and off label uses.</a:t>
            </a:r>
          </a:p>
          <a:p>
            <a:pPr lvl="0">
              <a:defRPr/>
            </a:pPr>
            <a:r>
              <a:rPr lang="en-US" sz="2000" i="1" dirty="0" smtClean="0">
                <a:solidFill>
                  <a:srgbClr val="7030A0"/>
                </a:solidFill>
              </a:rPr>
              <a:t>Mandate rigorous validation for computational models. </a:t>
            </a:r>
          </a:p>
          <a:p>
            <a:pPr lvl="0">
              <a:defRPr/>
            </a:pPr>
            <a:r>
              <a:rPr kumimoji="0" lang="en-US" sz="2000" b="0" i="1" u="none" strike="noStrike" kern="1200" cap="none" spc="0" normalizeH="0" baseline="0" noProof="0" dirty="0" smtClean="0">
                <a:ln>
                  <a:noFill/>
                </a:ln>
                <a:solidFill>
                  <a:srgbClr val="7030A0"/>
                </a:solidFill>
                <a:effectLst/>
                <a:uLnTx/>
                <a:uFillTx/>
              </a:rPr>
              <a:t>Support</a:t>
            </a:r>
            <a:r>
              <a:rPr kumimoji="0" lang="en-US" sz="2000" b="0" i="1" u="none" strike="noStrike" kern="1200" cap="none" spc="0" normalizeH="0" noProof="0" dirty="0" smtClean="0">
                <a:ln>
                  <a:noFill/>
                </a:ln>
                <a:solidFill>
                  <a:srgbClr val="7030A0"/>
                </a:solidFill>
                <a:effectLst/>
                <a:uLnTx/>
                <a:uFillTx/>
              </a:rPr>
              <a:t> community-based therapy-area specific research.</a:t>
            </a:r>
            <a:endParaRPr kumimoji="0" lang="en-US" sz="2000" b="0" i="1" u="none" strike="noStrike" kern="1200" cap="none" spc="0" normalizeH="0" baseline="0" noProof="0" dirty="0" smtClean="0">
              <a:ln>
                <a:noFill/>
              </a:ln>
              <a:solidFill>
                <a:srgbClr val="7030A0"/>
              </a:solidFill>
              <a:effectLst/>
              <a:uLnTx/>
              <a:uFillTx/>
            </a:endParaRPr>
          </a:p>
        </p:txBody>
      </p:sp>
      <p:sp>
        <p:nvSpPr>
          <p:cNvPr id="28" name="TextBox 27"/>
          <p:cNvSpPr txBox="1"/>
          <p:nvPr/>
        </p:nvSpPr>
        <p:spPr>
          <a:xfrm>
            <a:off x="9505802" y="2828401"/>
            <a:ext cx="2500062" cy="1754326"/>
          </a:xfrm>
          <a:prstGeom prst="rect">
            <a:avLst/>
          </a:prstGeom>
          <a:solidFill>
            <a:srgbClr val="FFC000">
              <a:lumMod val="60000"/>
              <a:lumOff val="40000"/>
            </a:srgbClr>
          </a:solid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0000"/>
                </a:solidFill>
                <a:effectLst/>
                <a:uLnTx/>
                <a:uFillTx/>
                <a:cs typeface="Calibri" panose="020F0502020204030204" pitchFamily="34" charset="0"/>
              </a:rPr>
              <a:t>New Target Activity:</a:t>
            </a:r>
          </a:p>
          <a:p>
            <a:pPr marL="214313" marR="0" lvl="0" indent="-214313" defTabSz="6858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1" u="none" strike="noStrike" kern="0" cap="none" spc="0" normalizeH="0" baseline="0" noProof="0" dirty="0" smtClean="0">
                <a:ln>
                  <a:noFill/>
                </a:ln>
                <a:solidFill>
                  <a:srgbClr val="000000"/>
                </a:solidFill>
                <a:effectLst/>
                <a:uLnTx/>
                <a:uFillTx/>
                <a:cs typeface="Calibri" panose="020F0502020204030204" pitchFamily="34" charset="0"/>
              </a:rPr>
              <a:t>In vitro</a:t>
            </a:r>
            <a:r>
              <a:rPr kumimoji="0" lang="en-US" sz="1800" b="0" i="0" u="none" strike="noStrike" kern="0" cap="none" spc="0" normalizeH="0" baseline="0" noProof="0" dirty="0" smtClean="0">
                <a:ln>
                  <a:noFill/>
                </a:ln>
                <a:solidFill>
                  <a:srgbClr val="000000"/>
                </a:solidFill>
                <a:effectLst/>
                <a:uLnTx/>
                <a:uFillTx/>
                <a:cs typeface="Calibri" panose="020F0502020204030204" pitchFamily="34" charset="0"/>
              </a:rPr>
              <a:t> animal</a:t>
            </a:r>
          </a:p>
          <a:p>
            <a:pPr marL="214313" marR="0" lvl="0" indent="-214313" defTabSz="6858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1" u="none" strike="noStrike" kern="0" cap="none" spc="0" normalizeH="0" baseline="0" noProof="0" dirty="0" smtClean="0">
                <a:ln>
                  <a:noFill/>
                </a:ln>
                <a:solidFill>
                  <a:srgbClr val="000000"/>
                </a:solidFill>
                <a:effectLst/>
                <a:uLnTx/>
                <a:uFillTx/>
                <a:cs typeface="Calibri" panose="020F0502020204030204" pitchFamily="34" charset="0"/>
              </a:rPr>
              <a:t>In vivo</a:t>
            </a:r>
            <a:r>
              <a:rPr kumimoji="0" lang="en-US" sz="1800" b="0" i="0" u="none" strike="noStrike" kern="0" cap="none" spc="0" normalizeH="0" baseline="0" noProof="0" dirty="0" smtClean="0">
                <a:ln>
                  <a:noFill/>
                </a:ln>
                <a:solidFill>
                  <a:srgbClr val="000000"/>
                </a:solidFill>
                <a:effectLst/>
                <a:uLnTx/>
                <a:uFillTx/>
                <a:cs typeface="Calibri" panose="020F0502020204030204" pitchFamily="34" charset="0"/>
              </a:rPr>
              <a:t> animal</a:t>
            </a:r>
          </a:p>
          <a:p>
            <a:pPr marL="214313" marR="0" lvl="0" indent="-214313" defTabSz="6858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smtClean="0">
                <a:ln>
                  <a:noFill/>
                </a:ln>
                <a:solidFill>
                  <a:srgbClr val="000000"/>
                </a:solidFill>
                <a:effectLst/>
                <a:uLnTx/>
                <a:uFillTx/>
                <a:cs typeface="Calibri" panose="020F0502020204030204" pitchFamily="34" charset="0"/>
              </a:rPr>
              <a:t>Human studies</a:t>
            </a:r>
          </a:p>
          <a:p>
            <a:pPr marL="214313" marR="0" lvl="0" indent="-214313" defTabSz="6858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smtClean="0">
                <a:ln>
                  <a:noFill/>
                </a:ln>
                <a:solidFill>
                  <a:srgbClr val="000000"/>
                </a:solidFill>
                <a:effectLst/>
                <a:uLnTx/>
                <a:uFillTx/>
                <a:cs typeface="Calibri" panose="020F0502020204030204" pitchFamily="34" charset="0"/>
              </a:rPr>
              <a:t>Disease relevance</a:t>
            </a:r>
          </a:p>
          <a:p>
            <a:pPr marL="214313" marR="0" lvl="0" indent="-214313" defTabSz="6858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smtClean="0">
                <a:ln>
                  <a:noFill/>
                </a:ln>
                <a:solidFill>
                  <a:srgbClr val="000000"/>
                </a:solidFill>
                <a:effectLst/>
                <a:uLnTx/>
                <a:uFillTx/>
                <a:cs typeface="Calibri" panose="020F0502020204030204" pitchFamily="34" charset="0"/>
              </a:rPr>
              <a:t>Efficacy/Safety</a:t>
            </a:r>
          </a:p>
        </p:txBody>
      </p:sp>
      <p:graphicFrame>
        <p:nvGraphicFramePr>
          <p:cNvPr id="29" name="Table 28"/>
          <p:cNvGraphicFramePr>
            <a:graphicFrameLocks noGrp="1"/>
          </p:cNvGraphicFramePr>
          <p:nvPr>
            <p:extLst/>
          </p:nvPr>
        </p:nvGraphicFramePr>
        <p:xfrm>
          <a:off x="192467" y="959536"/>
          <a:ext cx="6094757" cy="3679656"/>
        </p:xfrm>
        <a:graphic>
          <a:graphicData uri="http://schemas.openxmlformats.org/drawingml/2006/table">
            <a:tbl>
              <a:tblPr firstRow="1" bandRow="1"/>
              <a:tblGrid>
                <a:gridCol w="1866680">
                  <a:extLst>
                    <a:ext uri="{9D8B030D-6E8A-4147-A177-3AD203B41FA5}">
                      <a16:colId xmlns:a16="http://schemas.microsoft.com/office/drawing/2014/main" val="20000"/>
                    </a:ext>
                  </a:extLst>
                </a:gridCol>
                <a:gridCol w="2198748">
                  <a:extLst>
                    <a:ext uri="{9D8B030D-6E8A-4147-A177-3AD203B41FA5}">
                      <a16:colId xmlns:a16="http://schemas.microsoft.com/office/drawing/2014/main" val="20001"/>
                    </a:ext>
                  </a:extLst>
                </a:gridCol>
                <a:gridCol w="2029329">
                  <a:extLst>
                    <a:ext uri="{9D8B030D-6E8A-4147-A177-3AD203B41FA5}">
                      <a16:colId xmlns:a16="http://schemas.microsoft.com/office/drawing/2014/main" val="20002"/>
                    </a:ext>
                  </a:extLst>
                </a:gridCol>
              </a:tblGrid>
              <a:tr h="378686">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lnSpc>
                          <a:spcPct val="107000"/>
                        </a:lnSpc>
                        <a:spcBef>
                          <a:spcPts val="0"/>
                        </a:spcBef>
                        <a:spcAft>
                          <a:spcPts val="0"/>
                        </a:spcAft>
                      </a:pPr>
                      <a:r>
                        <a:rPr lang="en-US" sz="2000" b="1" kern="1200" dirty="0">
                          <a:solidFill>
                            <a:srgbClr val="000000"/>
                          </a:solidFill>
                          <a:effectLst/>
                          <a:latin typeface="+mn-lt"/>
                          <a:ea typeface="Times New Roman" panose="02020603050405020304" pitchFamily="18" charset="0"/>
                          <a:cs typeface="Arial" panose="020B0604020202020204" pitchFamily="34" charset="0"/>
                        </a:rPr>
                        <a:t>Algorithmic Evaluation of Drug </a:t>
                      </a:r>
                      <a:r>
                        <a:rPr lang="en-US" sz="2000" b="1" kern="1200" dirty="0" smtClean="0">
                          <a:solidFill>
                            <a:srgbClr val="000000"/>
                          </a:solidFill>
                          <a:effectLst/>
                          <a:latin typeface="+mn-lt"/>
                          <a:ea typeface="Times New Roman" panose="02020603050405020304" pitchFamily="18" charset="0"/>
                          <a:cs typeface="Arial" panose="020B0604020202020204" pitchFamily="34" charset="0"/>
                        </a:rPr>
                        <a:t>Repositioning </a:t>
                      </a:r>
                      <a:r>
                        <a:rPr lang="en-US" sz="2000" b="1" kern="1200" dirty="0">
                          <a:solidFill>
                            <a:srgbClr val="000000"/>
                          </a:solidFill>
                          <a:effectLst/>
                          <a:latin typeface="+mn-lt"/>
                          <a:ea typeface="Times New Roman" panose="02020603050405020304" pitchFamily="18" charset="0"/>
                          <a:cs typeface="Arial" panose="020B0604020202020204" pitchFamily="34" charset="0"/>
                        </a:rPr>
                        <a:t>Opportunities</a:t>
                      </a:r>
                      <a:endParaRPr lang="en-US" sz="1200" b="1"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51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400" b="1" kern="1200" dirty="0" err="1">
                          <a:solidFill>
                            <a:srgbClr val="000000"/>
                          </a:solidFill>
                          <a:effectLst/>
                          <a:latin typeface="+mn-lt"/>
                          <a:ea typeface="Times New Roman" panose="02020603050405020304" pitchFamily="18" charset="0"/>
                          <a:cs typeface="Arial" panose="020B0604020202020204" pitchFamily="34" charset="0"/>
                        </a:rPr>
                        <a:t>Physico</a:t>
                      </a:r>
                      <a:r>
                        <a:rPr lang="en-US" sz="1400" b="1" kern="1200" dirty="0">
                          <a:solidFill>
                            <a:srgbClr val="000000"/>
                          </a:solidFill>
                          <a:effectLst/>
                          <a:latin typeface="+mn-lt"/>
                          <a:ea typeface="Times New Roman" panose="02020603050405020304" pitchFamily="18" charset="0"/>
                          <a:cs typeface="Arial" panose="020B0604020202020204" pitchFamily="34" charset="0"/>
                        </a:rPr>
                        <a:t>-Chemical </a:t>
                      </a:r>
                      <a:r>
                        <a:rPr lang="en-US" sz="1400" b="1" kern="1200" dirty="0" smtClean="0">
                          <a:solidFill>
                            <a:srgbClr val="000000"/>
                          </a:solidFill>
                          <a:effectLst/>
                          <a:latin typeface="+mn-lt"/>
                          <a:ea typeface="Times New Roman" panose="02020603050405020304" pitchFamily="18" charset="0"/>
                          <a:cs typeface="Arial" panose="020B0604020202020204" pitchFamily="34" charset="0"/>
                        </a:rPr>
                        <a:t>Characteristics</a:t>
                      </a:r>
                      <a:endParaRPr lang="en-US" sz="1400" b="1"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400" b="1" kern="1200" dirty="0" smtClean="0">
                          <a:solidFill>
                            <a:srgbClr val="000000"/>
                          </a:solidFill>
                          <a:effectLst/>
                          <a:latin typeface="+mn-lt"/>
                          <a:ea typeface="Times New Roman" panose="02020603050405020304" pitchFamily="18" charset="0"/>
                          <a:cs typeface="Arial" panose="020B0604020202020204" pitchFamily="34" charset="0"/>
                        </a:rPr>
                        <a:t>Target &amp; Ligand Based </a:t>
                      </a:r>
                      <a:r>
                        <a:rPr lang="en-US" sz="1400" b="1" kern="1200" dirty="0">
                          <a:solidFill>
                            <a:srgbClr val="000000"/>
                          </a:solidFill>
                          <a:effectLst/>
                          <a:latin typeface="+mn-lt"/>
                          <a:ea typeface="Times New Roman" panose="02020603050405020304" pitchFamily="18" charset="0"/>
                          <a:cs typeface="Arial" panose="020B0604020202020204" pitchFamily="34" charset="0"/>
                        </a:rPr>
                        <a:t>Virtual Screening</a:t>
                      </a:r>
                      <a:endParaRPr lang="en-US" sz="1400" b="1"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400" b="1" kern="1200" dirty="0" smtClean="0">
                          <a:solidFill>
                            <a:srgbClr val="000000"/>
                          </a:solidFill>
                          <a:effectLst/>
                          <a:latin typeface="+mn-lt"/>
                          <a:ea typeface="Times New Roman" panose="02020603050405020304" pitchFamily="18" charset="0"/>
                          <a:cs typeface="Arial" panose="020B0604020202020204" pitchFamily="34" charset="0"/>
                        </a:rPr>
                        <a:t>Disease-Target-Drug </a:t>
                      </a:r>
                      <a:r>
                        <a:rPr lang="en-US" sz="1400" b="1" kern="1200" dirty="0">
                          <a:solidFill>
                            <a:srgbClr val="000000"/>
                          </a:solidFill>
                          <a:effectLst/>
                          <a:latin typeface="+mn-lt"/>
                          <a:ea typeface="Times New Roman" panose="02020603050405020304" pitchFamily="18" charset="0"/>
                          <a:cs typeface="Arial" panose="020B0604020202020204" pitchFamily="34" charset="0"/>
                        </a:rPr>
                        <a:t>Associations</a:t>
                      </a:r>
                      <a:endParaRPr lang="en-US" sz="1400" b="1"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A5A5A5">
                        <a:lumMod val="20000"/>
                        <a:lumOff val="80000"/>
                      </a:srgbClr>
                    </a:solidFill>
                  </a:tcPr>
                </a:tc>
                <a:extLst>
                  <a:ext uri="{0D108BD9-81ED-4DB2-BD59-A6C34878D82A}">
                    <a16:rowId xmlns:a16="http://schemas.microsoft.com/office/drawing/2014/main" val="10001"/>
                  </a:ext>
                </a:extLst>
              </a:tr>
              <a:tr h="71347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a:solidFill>
                            <a:srgbClr val="000000"/>
                          </a:solidFill>
                          <a:effectLst/>
                          <a:latin typeface="+mn-lt"/>
                          <a:ea typeface="Times New Roman" panose="02020603050405020304" pitchFamily="18" charset="0"/>
                          <a:cs typeface="Arial" panose="020B0604020202020204" pitchFamily="34" charset="0"/>
                        </a:rPr>
                        <a:t>Chemical fingerprints,</a:t>
                      </a:r>
                      <a:endParaRPr lang="en-US" sz="1200" dirty="0">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err="1">
                          <a:solidFill>
                            <a:srgbClr val="000000"/>
                          </a:solidFill>
                          <a:effectLst/>
                          <a:latin typeface="+mn-lt"/>
                          <a:ea typeface="Times New Roman" panose="02020603050405020304" pitchFamily="18" charset="0"/>
                          <a:cs typeface="Arial" panose="020B0604020202020204" pitchFamily="34" charset="0"/>
                        </a:rPr>
                        <a:t>chemotypes</a:t>
                      </a:r>
                      <a:r>
                        <a:rPr lang="en-US" sz="1200" kern="1200" dirty="0">
                          <a:solidFill>
                            <a:srgbClr val="000000"/>
                          </a:solidFill>
                          <a:effectLst/>
                          <a:latin typeface="+mn-lt"/>
                          <a:ea typeface="Times New Roman" panose="02020603050405020304" pitchFamily="18" charset="0"/>
                          <a:cs typeface="Arial" panose="020B0604020202020204" pitchFamily="34" charset="0"/>
                        </a:rPr>
                        <a:t>, derivative chemical descriptors</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a:solidFill>
                            <a:srgbClr val="000000"/>
                          </a:solidFill>
                          <a:effectLst/>
                          <a:latin typeface="+mn-lt"/>
                          <a:ea typeface="Times New Roman" panose="02020603050405020304" pitchFamily="18" charset="0"/>
                          <a:cs typeface="Arial" panose="020B0604020202020204" pitchFamily="34" charset="0"/>
                        </a:rPr>
                        <a:t>Shape &amp; electrostatics derived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similarity or complementarity</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a:solidFill>
                            <a:srgbClr val="000000"/>
                          </a:solidFill>
                          <a:effectLst/>
                          <a:latin typeface="+mn-lt"/>
                          <a:ea typeface="Times New Roman" panose="02020603050405020304" pitchFamily="18" charset="0"/>
                          <a:cs typeface="Arial" panose="020B0604020202020204" pitchFamily="34" charset="0"/>
                        </a:rPr>
                        <a:t>Disease &amp; Drug target GO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Annotations from STRING, GO, KEGG, other sources</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solidFill>
                      <a:srgbClr val="A5A5A5">
                        <a:lumMod val="20000"/>
                        <a:lumOff val="80000"/>
                      </a:srgbClr>
                    </a:solidFill>
                  </a:tcPr>
                </a:tc>
                <a:extLst>
                  <a:ext uri="{0D108BD9-81ED-4DB2-BD59-A6C34878D82A}">
                    <a16:rowId xmlns:a16="http://schemas.microsoft.com/office/drawing/2014/main" val="10002"/>
                  </a:ext>
                </a:extLst>
              </a:tr>
              <a:tr h="71347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a:solidFill>
                            <a:srgbClr val="000000"/>
                          </a:solidFill>
                          <a:effectLst/>
                          <a:latin typeface="+mn-lt"/>
                          <a:ea typeface="Times New Roman" panose="02020603050405020304" pitchFamily="18" charset="0"/>
                          <a:cs typeface="Arial" panose="020B0604020202020204" pitchFamily="34" charset="0"/>
                        </a:rPr>
                        <a:t>Solubility, Permeability, Distribution,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relevant PK </a:t>
                      </a:r>
                      <a:r>
                        <a:rPr lang="en-US" sz="1200" kern="1200" dirty="0">
                          <a:solidFill>
                            <a:srgbClr val="000000"/>
                          </a:solidFill>
                          <a:effectLst/>
                          <a:latin typeface="+mn-lt"/>
                          <a:ea typeface="Times New Roman" panose="02020603050405020304" pitchFamily="18" charset="0"/>
                          <a:cs typeface="Arial" panose="020B0604020202020204" pitchFamily="34" charset="0"/>
                        </a:rPr>
                        <a:t>properties</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a:noFill/>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a:solidFill>
                            <a:srgbClr val="000000"/>
                          </a:solidFill>
                          <a:effectLst/>
                          <a:latin typeface="+mn-lt"/>
                          <a:ea typeface="Times New Roman" panose="02020603050405020304" pitchFamily="18" charset="0"/>
                          <a:cs typeface="Arial" panose="020B0604020202020204" pitchFamily="34" charset="0"/>
                        </a:rPr>
                        <a:t>3D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models </a:t>
                      </a:r>
                      <a:r>
                        <a:rPr lang="en-US" sz="1200" kern="1200" dirty="0">
                          <a:solidFill>
                            <a:srgbClr val="000000"/>
                          </a:solidFill>
                          <a:effectLst/>
                          <a:latin typeface="+mn-lt"/>
                          <a:ea typeface="Times New Roman" panose="02020603050405020304" pitchFamily="18" charset="0"/>
                          <a:cs typeface="Arial" panose="020B0604020202020204" pitchFamily="34" charset="0"/>
                        </a:rPr>
                        <a:t>for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intended targets, </a:t>
                      </a:r>
                      <a:r>
                        <a:rPr lang="en-US" sz="1200" kern="1200" dirty="0">
                          <a:solidFill>
                            <a:srgbClr val="000000"/>
                          </a:solidFill>
                          <a:effectLst/>
                          <a:latin typeface="+mn-lt"/>
                          <a:ea typeface="Times New Roman" panose="02020603050405020304" pitchFamily="18" charset="0"/>
                          <a:cs typeface="Arial" panose="020B0604020202020204" pitchFamily="34" charset="0"/>
                        </a:rPr>
                        <a:t>followed by molecular docking</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a:no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err="1">
                          <a:solidFill>
                            <a:srgbClr val="000000"/>
                          </a:solidFill>
                          <a:effectLst/>
                          <a:latin typeface="+mn-lt"/>
                          <a:ea typeface="Times New Roman" panose="02020603050405020304" pitchFamily="18" charset="0"/>
                          <a:cs typeface="Arial" panose="020B0604020202020204" pitchFamily="34" charset="0"/>
                        </a:rPr>
                        <a:t>Contigency</a:t>
                      </a:r>
                      <a:r>
                        <a:rPr lang="en-US" sz="1200" kern="1200" dirty="0">
                          <a:solidFill>
                            <a:srgbClr val="000000"/>
                          </a:solidFill>
                          <a:effectLst/>
                          <a:latin typeface="+mn-lt"/>
                          <a:ea typeface="Times New Roman" panose="02020603050405020304" pitchFamily="18" charset="0"/>
                          <a:cs typeface="Arial" panose="020B0604020202020204" pitchFamily="34" charset="0"/>
                        </a:rPr>
                        <a:t> Tables,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e.g., Fisher </a:t>
                      </a:r>
                      <a:r>
                        <a:rPr lang="en-US" sz="1200" kern="1200" dirty="0">
                          <a:solidFill>
                            <a:srgbClr val="000000"/>
                          </a:solidFill>
                          <a:effectLst/>
                          <a:latin typeface="+mn-lt"/>
                          <a:ea typeface="Times New Roman" panose="02020603050405020304" pitchFamily="18" charset="0"/>
                          <a:cs typeface="Arial" panose="020B0604020202020204" pitchFamily="34" charset="0"/>
                        </a:rPr>
                        <a:t>test for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associations </a:t>
                      </a:r>
                      <a:r>
                        <a:rPr lang="en-US" sz="1200" i="1" kern="1200" dirty="0" smtClean="0">
                          <a:solidFill>
                            <a:srgbClr val="000000"/>
                          </a:solidFill>
                          <a:effectLst/>
                          <a:latin typeface="+mn-lt"/>
                          <a:ea typeface="Times New Roman" panose="02020603050405020304" pitchFamily="18" charset="0"/>
                          <a:cs typeface="Arial" panose="020B0604020202020204" pitchFamily="34" charset="0"/>
                        </a:rPr>
                        <a:t>augmented</a:t>
                      </a:r>
                      <a:r>
                        <a:rPr lang="en-US" sz="1200" i="1" kern="1200" baseline="0" dirty="0" smtClean="0">
                          <a:solidFill>
                            <a:srgbClr val="000000"/>
                          </a:solidFill>
                          <a:effectLst/>
                          <a:latin typeface="+mn-lt"/>
                          <a:ea typeface="Times New Roman" panose="02020603050405020304" pitchFamily="18" charset="0"/>
                          <a:cs typeface="Arial" panose="020B0604020202020204" pitchFamily="34" charset="0"/>
                        </a:rPr>
                        <a:t> via AI/ML</a:t>
                      </a:r>
                      <a:endParaRPr lang="en-US" sz="1200" i="1"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a:noFill/>
                    </a:lnB>
                    <a:lnTlToBr w="12700" cmpd="sng">
                      <a:noFill/>
                      <a:prstDash val="solid"/>
                    </a:lnTlToBr>
                    <a:lnBlToTr w="12700" cmpd="sng">
                      <a:noFill/>
                      <a:prstDash val="solid"/>
                    </a:lnBlToTr>
                    <a:solidFill>
                      <a:srgbClr val="A5A5A5">
                        <a:lumMod val="20000"/>
                        <a:lumOff val="80000"/>
                      </a:srgbClr>
                    </a:solidFill>
                  </a:tcPr>
                </a:tc>
                <a:extLst>
                  <a:ext uri="{0D108BD9-81ED-4DB2-BD59-A6C34878D82A}">
                    <a16:rowId xmlns:a16="http://schemas.microsoft.com/office/drawing/2014/main" val="10003"/>
                  </a:ext>
                </a:extLst>
              </a:tr>
              <a:tr h="71347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smtClean="0">
                          <a:solidFill>
                            <a:srgbClr val="000000"/>
                          </a:solidFill>
                          <a:effectLst/>
                          <a:latin typeface="+mn-lt"/>
                          <a:ea typeface="Times New Roman" panose="02020603050405020304" pitchFamily="18" charset="0"/>
                          <a:cs typeface="Arial" panose="020B0604020202020204" pitchFamily="34" charset="0"/>
                        </a:rPr>
                        <a:t>Metabolism, efflux transporters</a:t>
                      </a:r>
                      <a:r>
                        <a:rPr lang="en-US" sz="1200" kern="1200" dirty="0">
                          <a:solidFill>
                            <a:srgbClr val="000000"/>
                          </a:solidFill>
                          <a:effectLst/>
                          <a:latin typeface="+mn-lt"/>
                          <a:ea typeface="Times New Roman" panose="02020603050405020304" pitchFamily="18" charset="0"/>
                          <a:cs typeface="Arial" panose="020B0604020202020204" pitchFamily="34" charset="0"/>
                        </a:rPr>
                        <a:t>,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toxicity    end-points</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kern="1200" dirty="0" smtClean="0">
                          <a:solidFill>
                            <a:srgbClr val="000000"/>
                          </a:solidFill>
                          <a:effectLst/>
                          <a:latin typeface="+mn-lt"/>
                          <a:ea typeface="Times New Roman" panose="02020603050405020304" pitchFamily="18" charset="0"/>
                          <a:cs typeface="Arial" panose="020B0604020202020204" pitchFamily="34" charset="0"/>
                        </a:rPr>
                        <a:t>Multiple </a:t>
                      </a:r>
                      <a:r>
                        <a:rPr lang="en-US" sz="1200" kern="1200" dirty="0" err="1" smtClean="0">
                          <a:solidFill>
                            <a:srgbClr val="000000"/>
                          </a:solidFill>
                          <a:effectLst/>
                          <a:latin typeface="+mn-lt"/>
                          <a:ea typeface="Times New Roman" panose="02020603050405020304" pitchFamily="18" charset="0"/>
                          <a:cs typeface="Arial" panose="020B0604020202020204" pitchFamily="34" charset="0"/>
                        </a:rPr>
                        <a:t>tautomers</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 / </a:t>
                      </a:r>
                      <a:r>
                        <a:rPr lang="en-US" sz="1200" kern="1200" dirty="0" err="1" smtClean="0">
                          <a:solidFill>
                            <a:srgbClr val="000000"/>
                          </a:solidFill>
                          <a:effectLst/>
                          <a:latin typeface="+mn-lt"/>
                          <a:ea typeface="Times New Roman" panose="02020603050405020304" pitchFamily="18" charset="0"/>
                          <a:cs typeface="Arial" panose="020B0604020202020204" pitchFamily="34" charset="0"/>
                        </a:rPr>
                        <a:t>protomers</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 / conformers </a:t>
                      </a:r>
                      <a:r>
                        <a:rPr lang="en-US" sz="1200" kern="1200" dirty="0">
                          <a:solidFill>
                            <a:srgbClr val="000000"/>
                          </a:solidFill>
                          <a:effectLst/>
                          <a:latin typeface="+mn-lt"/>
                          <a:ea typeface="Times New Roman" panose="02020603050405020304" pitchFamily="18" charset="0"/>
                          <a:cs typeface="Arial" panose="020B0604020202020204" pitchFamily="34" charset="0"/>
                        </a:rPr>
                        <a:t>/ binding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modes per</a:t>
                      </a:r>
                      <a:r>
                        <a:rPr lang="en-US" sz="1200" kern="1200" baseline="0" dirty="0" smtClean="0">
                          <a:solidFill>
                            <a:srgbClr val="000000"/>
                          </a:solidFill>
                          <a:effectLst/>
                          <a:latin typeface="+mn-lt"/>
                          <a:ea typeface="Times New Roman" panose="02020603050405020304" pitchFamily="18" charset="0"/>
                          <a:cs typeface="Arial" panose="020B0604020202020204" pitchFamily="34" charset="0"/>
                        </a:rPr>
                        <a:t> protein</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200" i="1" kern="1200" dirty="0" smtClean="0">
                          <a:solidFill>
                            <a:srgbClr val="000000"/>
                          </a:solidFill>
                          <a:effectLst/>
                          <a:latin typeface="+mn-lt"/>
                          <a:ea typeface="Times New Roman" panose="02020603050405020304" pitchFamily="18" charset="0"/>
                          <a:cs typeface="Arial" panose="020B0604020202020204" pitchFamily="34" charset="0"/>
                        </a:rPr>
                        <a:t>Prioritize</a:t>
                      </a:r>
                      <a:r>
                        <a:rPr lang="en-US" sz="1200" i="1" kern="1200" baseline="0" dirty="0" smtClean="0">
                          <a:solidFill>
                            <a:srgbClr val="000000"/>
                          </a:solidFill>
                          <a:effectLst/>
                          <a:latin typeface="+mn-lt"/>
                          <a:ea typeface="Times New Roman" panose="02020603050405020304" pitchFamily="18" charset="0"/>
                          <a:cs typeface="Arial" panose="020B0604020202020204" pitchFamily="34" charset="0"/>
                        </a:rPr>
                        <a:t> </a:t>
                      </a:r>
                      <a:r>
                        <a:rPr lang="en-US" sz="1200" i="1" kern="1200" dirty="0" smtClean="0">
                          <a:solidFill>
                            <a:srgbClr val="000000"/>
                          </a:solidFill>
                          <a:effectLst/>
                          <a:latin typeface="+mn-lt"/>
                          <a:ea typeface="Times New Roman" panose="02020603050405020304" pitchFamily="18" charset="0"/>
                          <a:cs typeface="Arial" panose="020B0604020202020204" pitchFamily="34" charset="0"/>
                        </a:rPr>
                        <a:t>novel </a:t>
                      </a:r>
                      <a:r>
                        <a:rPr lang="en-US" sz="1200" i="1" kern="1200" dirty="0">
                          <a:solidFill>
                            <a:srgbClr val="000000"/>
                          </a:solidFill>
                          <a:effectLst/>
                          <a:latin typeface="+mn-lt"/>
                          <a:ea typeface="Times New Roman" panose="02020603050405020304" pitchFamily="18" charset="0"/>
                          <a:cs typeface="Arial" panose="020B0604020202020204" pitchFamily="34" charset="0"/>
                        </a:rPr>
                        <a:t>disease-target </a:t>
                      </a:r>
                      <a:r>
                        <a:rPr lang="en-US" sz="1200" i="1" kern="1200" dirty="0" smtClean="0">
                          <a:solidFill>
                            <a:srgbClr val="000000"/>
                          </a:solidFill>
                          <a:effectLst/>
                          <a:latin typeface="+mn-lt"/>
                          <a:ea typeface="Times New Roman" panose="02020603050405020304" pitchFamily="18" charset="0"/>
                          <a:cs typeface="Arial" panose="020B0604020202020204" pitchFamily="34" charset="0"/>
                        </a:rPr>
                        <a:t>associations for off-patent drugs</a:t>
                      </a:r>
                      <a:endParaRPr lang="en-US" sz="1200" i="1"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A5A5A5">
                        <a:lumMod val="20000"/>
                        <a:lumOff val="80000"/>
                      </a:srgbClr>
                    </a:solidFill>
                  </a:tcPr>
                </a:tc>
                <a:extLst>
                  <a:ext uri="{0D108BD9-81ED-4DB2-BD59-A6C34878D82A}">
                    <a16:rowId xmlns:a16="http://schemas.microsoft.com/office/drawing/2014/main" val="10004"/>
                  </a:ext>
                </a:extLst>
              </a:tr>
              <a:tr h="295009">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lnSpc>
                          <a:spcPct val="107000"/>
                        </a:lnSpc>
                        <a:spcBef>
                          <a:spcPts val="0"/>
                        </a:spcBef>
                        <a:spcAft>
                          <a:spcPts val="0"/>
                        </a:spcAft>
                      </a:pPr>
                      <a:r>
                        <a:rPr lang="en-US" sz="1200" b="1" kern="1200" dirty="0" smtClean="0">
                          <a:solidFill>
                            <a:srgbClr val="000000"/>
                          </a:solidFill>
                          <a:effectLst/>
                          <a:latin typeface="+mn-lt"/>
                          <a:ea typeface="Times New Roman" panose="02020603050405020304" pitchFamily="18" charset="0"/>
                          <a:cs typeface="Arial" panose="020B0604020202020204" pitchFamily="34" charset="0"/>
                        </a:rPr>
                        <a:t>Iteratively</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 Compare</a:t>
                      </a:r>
                      <a:r>
                        <a:rPr lang="en-US" sz="1200" kern="1200" dirty="0">
                          <a:solidFill>
                            <a:srgbClr val="000000"/>
                          </a:solidFill>
                          <a:effectLst/>
                          <a:latin typeface="+mn-lt"/>
                          <a:ea typeface="Times New Roman" panose="02020603050405020304" pitchFamily="18" charset="0"/>
                          <a:cs typeface="Arial" panose="020B0604020202020204" pitchFamily="34" charset="0"/>
                        </a:rPr>
                        <a:t>, Integrate, Cross-check, </a:t>
                      </a:r>
                      <a:r>
                        <a:rPr lang="en-US" sz="1200" kern="1200" dirty="0" smtClean="0">
                          <a:solidFill>
                            <a:srgbClr val="000000"/>
                          </a:solidFill>
                          <a:effectLst/>
                          <a:latin typeface="+mn-lt"/>
                          <a:ea typeface="Times New Roman" panose="02020603050405020304" pitchFamily="18" charset="0"/>
                          <a:cs typeface="Arial" panose="020B0604020202020204" pitchFamily="34" charset="0"/>
                        </a:rPr>
                        <a:t>Prioritize, Evaluate</a:t>
                      </a:r>
                      <a:endParaRPr lang="en-US" sz="1200" dirty="0">
                        <a:effectLst/>
                        <a:latin typeface="+mn-lt"/>
                        <a:ea typeface="Calibri" panose="020F0502020204030204" pitchFamily="34" charset="0"/>
                        <a:cs typeface="Times New Roman" panose="02020603050405020304" pitchFamily="18" charset="0"/>
                      </a:endParaRPr>
                    </a:p>
                  </a:txBody>
                  <a:tcPr marL="66848" marR="66848" marT="33425" marB="33425">
                    <a:lnL>
                      <a:noFill/>
                    </a:lnL>
                    <a:lnR>
                      <a:noFill/>
                    </a:lnR>
                    <a:lnT w="12700"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solidFill>
                      <a:srgbClr val="FFC000">
                        <a:lumMod val="60000"/>
                        <a:lumOff val="40000"/>
                      </a:srgb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pic>
        <p:nvPicPr>
          <p:cNvPr id="3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9148" y="1859121"/>
            <a:ext cx="3207348" cy="68499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1" name="Rectangle 30"/>
          <p:cNvSpPr/>
          <p:nvPr/>
        </p:nvSpPr>
        <p:spPr>
          <a:xfrm>
            <a:off x="6267030" y="1467067"/>
            <a:ext cx="2920995" cy="400110"/>
          </a:xfrm>
          <a:prstGeom prst="rect">
            <a:avLst/>
          </a:prstGeom>
        </p:spPr>
        <p:txBody>
          <a:bodyPr wrap="square">
            <a:spAutoFit/>
          </a:bodyPr>
          <a:lstStyle/>
          <a:p>
            <a:pPr algn="ctr" defTabSz="685800"/>
            <a:r>
              <a:rPr lang="en-US" sz="2000" dirty="0">
                <a:solidFill>
                  <a:prstClr val="black"/>
                </a:solidFill>
                <a:cs typeface="Calibri" panose="020F0502020204030204" pitchFamily="34" charset="0"/>
              </a:rPr>
              <a:t>Biomolecular screen</a:t>
            </a:r>
          </a:p>
        </p:txBody>
      </p:sp>
      <p:pic>
        <p:nvPicPr>
          <p:cNvPr id="32" name="Picture 7"/>
          <p:cNvPicPr>
            <a:picLocks noChangeAspect="1" noChangeArrowheads="1"/>
          </p:cNvPicPr>
          <p:nvPr/>
        </p:nvPicPr>
        <p:blipFill>
          <a:blip r:embed="rId3">
            <a:duotone>
              <a:prstClr val="black"/>
              <a:srgbClr val="ED7D31">
                <a:tint val="45000"/>
                <a:satMod val="400000"/>
              </a:srgbClr>
            </a:duotone>
            <a:extLst>
              <a:ext uri="{28A0092B-C50C-407E-A947-70E740481C1C}">
                <a14:useLocalDpi xmlns:a14="http://schemas.microsoft.com/office/drawing/2010/main" val="0"/>
              </a:ext>
            </a:extLst>
          </a:blip>
          <a:srcRect/>
          <a:stretch>
            <a:fillRect/>
          </a:stretch>
        </p:blipFill>
        <p:spPr bwMode="auto">
          <a:xfrm>
            <a:off x="6290284" y="3310729"/>
            <a:ext cx="3217587" cy="682820"/>
          </a:xfrm>
          <a:prstGeom prst="rect">
            <a:avLst/>
          </a:prstGeom>
          <a:noFill/>
          <a:ln w="9525">
            <a:noFill/>
            <a:miter lim="800000"/>
            <a:headEnd/>
            <a:tailEnd/>
          </a:ln>
          <a:extLst>
            <a:ext uri="{909E8E84-426E-40dd-AFC4-6F175D3DCCD1}">
              <a14:hiddenFill xmlns="" xmlns:a14="http://schemas.microsoft.com/office/drawing/2010/main">
                <a:solidFill>
                  <a:schemeClr val="accent1"/>
                </a:solidFill>
              </a14:hiddenFill>
            </a:ext>
          </a:extLst>
        </p:spPr>
      </p:pic>
      <p:sp>
        <p:nvSpPr>
          <p:cNvPr id="33" name="Rectangle 32"/>
          <p:cNvSpPr/>
          <p:nvPr/>
        </p:nvSpPr>
        <p:spPr>
          <a:xfrm>
            <a:off x="6741109" y="3990398"/>
            <a:ext cx="2083155" cy="369332"/>
          </a:xfrm>
          <a:prstGeom prst="rect">
            <a:avLst/>
          </a:prstGeom>
        </p:spPr>
        <p:txBody>
          <a:bodyPr wrap="square">
            <a:spAutoFit/>
          </a:bodyPr>
          <a:lstStyle/>
          <a:p>
            <a:pPr defTabSz="685800"/>
            <a:r>
              <a:rPr lang="en-US" dirty="0">
                <a:solidFill>
                  <a:prstClr val="black"/>
                </a:solidFill>
                <a:cs typeface="Calibri" panose="020F0502020204030204" pitchFamily="34" charset="0"/>
              </a:rPr>
              <a:t>Virtual screen</a:t>
            </a:r>
          </a:p>
        </p:txBody>
      </p:sp>
      <p:sp>
        <p:nvSpPr>
          <p:cNvPr id="34" name="Right Arrow 33"/>
          <p:cNvSpPr/>
          <p:nvPr/>
        </p:nvSpPr>
        <p:spPr>
          <a:xfrm>
            <a:off x="6298754" y="2093259"/>
            <a:ext cx="3187273" cy="1612853"/>
          </a:xfrm>
          <a:prstGeom prst="rightArrow">
            <a:avLst/>
          </a:prstGeom>
          <a:solidFill>
            <a:sysClr val="window" lastClr="FFFFFF"/>
          </a:solidFill>
          <a:ln w="25400" cap="flat" cmpd="sng" algn="ctr">
            <a:solidFill>
              <a:sysClr val="windowText" lastClr="000000">
                <a:lumMod val="65000"/>
                <a:lumOff val="35000"/>
              </a:sysClr>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cs typeface="Calibri" panose="020F0502020204030204" pitchFamily="34" charset="0"/>
              </a:rPr>
              <a:t>Biology-Chemistry-Informatics-Clinical Team Interactive Evaluation</a:t>
            </a:r>
          </a:p>
        </p:txBody>
      </p:sp>
      <p:sp>
        <p:nvSpPr>
          <p:cNvPr id="35" name="TextBox 34"/>
          <p:cNvSpPr txBox="1"/>
          <p:nvPr/>
        </p:nvSpPr>
        <p:spPr>
          <a:xfrm>
            <a:off x="9843437" y="1956945"/>
            <a:ext cx="1824793" cy="502702"/>
          </a:xfrm>
          <a:prstGeom prst="rect">
            <a:avLst/>
          </a:prstGeom>
          <a:noFill/>
        </p:spPr>
        <p:txBody>
          <a:bodyPr wrap="square" rtlCol="0">
            <a:spAutoFit/>
          </a:bodyPr>
          <a:lstStyle/>
          <a:p>
            <a:pPr algn="ctr" defTabSz="685800">
              <a:lnSpc>
                <a:spcPts val="1600"/>
              </a:lnSpc>
            </a:pPr>
            <a:r>
              <a:rPr lang="en-US" dirty="0">
                <a:solidFill>
                  <a:prstClr val="black"/>
                </a:solidFill>
                <a:cs typeface="Calibri" panose="020F0502020204030204" pitchFamily="34" charset="0"/>
              </a:rPr>
              <a:t>Confirmation of </a:t>
            </a:r>
          </a:p>
          <a:p>
            <a:pPr algn="ctr" defTabSz="685800">
              <a:lnSpc>
                <a:spcPts val="1600"/>
              </a:lnSpc>
            </a:pPr>
            <a:r>
              <a:rPr lang="en-US" dirty="0">
                <a:solidFill>
                  <a:prstClr val="black"/>
                </a:solidFill>
                <a:cs typeface="Calibri" panose="020F0502020204030204" pitchFamily="34" charset="0"/>
              </a:rPr>
              <a:t>clinical effects</a:t>
            </a:r>
          </a:p>
        </p:txBody>
      </p:sp>
      <p:sp>
        <p:nvSpPr>
          <p:cNvPr id="36" name="TextBox 35"/>
          <p:cNvSpPr txBox="1"/>
          <p:nvPr/>
        </p:nvSpPr>
        <p:spPr>
          <a:xfrm>
            <a:off x="9673509" y="1026039"/>
            <a:ext cx="2164648" cy="502702"/>
          </a:xfrm>
          <a:prstGeom prst="rect">
            <a:avLst/>
          </a:prstGeom>
          <a:noFill/>
        </p:spPr>
        <p:txBody>
          <a:bodyPr wrap="square" rtlCol="0">
            <a:spAutoFit/>
          </a:bodyPr>
          <a:lstStyle/>
          <a:p>
            <a:pPr algn="ctr" defTabSz="685800">
              <a:lnSpc>
                <a:spcPts val="1600"/>
              </a:lnSpc>
            </a:pPr>
            <a:r>
              <a:rPr lang="en-US" dirty="0">
                <a:solidFill>
                  <a:prstClr val="black"/>
                </a:solidFill>
                <a:cs typeface="Calibri" panose="020F0502020204030204" pitchFamily="34" charset="0"/>
              </a:rPr>
              <a:t>Phase II / Phase III</a:t>
            </a:r>
          </a:p>
          <a:p>
            <a:pPr algn="ctr" defTabSz="685800">
              <a:lnSpc>
                <a:spcPts val="1600"/>
              </a:lnSpc>
            </a:pPr>
            <a:r>
              <a:rPr lang="en-US" dirty="0">
                <a:solidFill>
                  <a:prstClr val="black"/>
                </a:solidFill>
                <a:cs typeface="Calibri" panose="020F0502020204030204" pitchFamily="34" charset="0"/>
              </a:rPr>
              <a:t>clinical trials</a:t>
            </a:r>
          </a:p>
        </p:txBody>
      </p:sp>
      <p:cxnSp>
        <p:nvCxnSpPr>
          <p:cNvPr id="37" name="Straight Arrow Connector 36"/>
          <p:cNvCxnSpPr/>
          <p:nvPr/>
        </p:nvCxnSpPr>
        <p:spPr>
          <a:xfrm flipV="1">
            <a:off x="10755833" y="2459647"/>
            <a:ext cx="1" cy="368754"/>
          </a:xfrm>
          <a:prstGeom prst="straightConnector1">
            <a:avLst/>
          </a:prstGeom>
          <a:noFill/>
          <a:ln w="38100" cap="flat" cmpd="sng" algn="ctr">
            <a:solidFill>
              <a:srgbClr val="000000"/>
            </a:solidFill>
            <a:prstDash val="solid"/>
            <a:tailEnd type="triangle"/>
          </a:ln>
          <a:effectLst/>
        </p:spPr>
      </p:cxnSp>
      <p:cxnSp>
        <p:nvCxnSpPr>
          <p:cNvPr id="38" name="Straight Arrow Connector 37"/>
          <p:cNvCxnSpPr/>
          <p:nvPr/>
        </p:nvCxnSpPr>
        <p:spPr>
          <a:xfrm flipH="1" flipV="1">
            <a:off x="10755833" y="1521761"/>
            <a:ext cx="1" cy="386324"/>
          </a:xfrm>
          <a:prstGeom prst="straightConnector1">
            <a:avLst/>
          </a:prstGeom>
          <a:noFill/>
          <a:ln w="38100" cap="flat" cmpd="sng" algn="ctr">
            <a:solidFill>
              <a:srgbClr val="000000"/>
            </a:solidFill>
            <a:prstDash val="solid"/>
            <a:tailEnd type="triangle"/>
          </a:ln>
          <a:effectLst/>
        </p:spPr>
      </p:cxnSp>
      <p:sp>
        <p:nvSpPr>
          <p:cNvPr id="39" name="Curved Down Arrow 38"/>
          <p:cNvSpPr/>
          <p:nvPr/>
        </p:nvSpPr>
        <p:spPr>
          <a:xfrm rot="10800000">
            <a:off x="5667883" y="4602040"/>
            <a:ext cx="4376555" cy="492128"/>
          </a:xfrm>
          <a:prstGeom prst="curvedDownArrow">
            <a:avLst>
              <a:gd name="adj1" fmla="val 17233"/>
              <a:gd name="adj2" fmla="val 50000"/>
              <a:gd name="adj3" fmla="val 25000"/>
            </a:avLst>
          </a:prstGeom>
          <a:solidFill>
            <a:srgbClr val="FFC000">
              <a:lumMod val="60000"/>
              <a:lumOff val="40000"/>
            </a:srgbClr>
          </a:solidFill>
          <a:ln w="12700" cap="flat" cmpd="sng" algn="ctr">
            <a:solidFill>
              <a:srgbClr val="E7E6E6">
                <a:lumMod val="50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solidFill>
                  <a:srgbClr val="E7E6E6">
                    <a:lumMod val="50000"/>
                  </a:srgbClr>
                </a:solidFill>
              </a:ln>
              <a:solidFill>
                <a:srgbClr val="E7E6E6">
                  <a:lumMod val="90000"/>
                </a:srgbClr>
              </a:solidFill>
              <a:effectLst/>
              <a:uLnTx/>
              <a:uFillTx/>
              <a:latin typeface="Calibri" panose="020F0502020204030204"/>
              <a:ea typeface="+mn-ea"/>
              <a:cs typeface="+mn-cs"/>
            </a:endParaRPr>
          </a:p>
        </p:txBody>
      </p:sp>
      <p:sp>
        <p:nvSpPr>
          <p:cNvPr id="45" name="Rectangle 96"/>
          <p:cNvSpPr>
            <a:spLocks noChangeArrowheads="1"/>
          </p:cNvSpPr>
          <p:nvPr/>
        </p:nvSpPr>
        <p:spPr bwMode="auto">
          <a:xfrm>
            <a:off x="7709117" y="6553201"/>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12/04/19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46" name="Picture 45"/>
          <p:cNvPicPr>
            <a:picLocks noChangeAspect="1"/>
          </p:cNvPicPr>
          <p:nvPr/>
        </p:nvPicPr>
        <p:blipFill>
          <a:blip r:embed="rId4"/>
          <a:stretch>
            <a:fillRect/>
          </a:stretch>
        </p:blipFill>
        <p:spPr>
          <a:xfrm>
            <a:off x="10559563" y="6212197"/>
            <a:ext cx="1623201" cy="602032"/>
          </a:xfrm>
          <a:prstGeom prst="rect">
            <a:avLst/>
          </a:prstGeom>
        </p:spPr>
      </p:pic>
      <p:sp>
        <p:nvSpPr>
          <p:cNvPr id="48" name="Rectangle 47"/>
          <p:cNvSpPr/>
          <p:nvPr/>
        </p:nvSpPr>
        <p:spPr>
          <a:xfrm>
            <a:off x="8887806" y="5248755"/>
            <a:ext cx="3301938" cy="923330"/>
          </a:xfrm>
          <a:prstGeom prst="rect">
            <a:avLst/>
          </a:prstGeom>
        </p:spPr>
        <p:txBody>
          <a:bodyPr wrap="square">
            <a:spAutoFit/>
          </a:bodyPr>
          <a:lstStyle/>
          <a:p>
            <a:r>
              <a:rPr lang="en-US" dirty="0" smtClean="0"/>
              <a:t>Turn DR into an international effort, preferably focused on diseases that lack cure</a:t>
            </a:r>
            <a:endParaRPr lang="en-US" dirty="0"/>
          </a:p>
        </p:txBody>
      </p:sp>
    </p:spTree>
    <p:extLst>
      <p:ext uri="{BB962C8B-B14F-4D97-AF65-F5344CB8AC3E}">
        <p14:creationId xmlns:p14="http://schemas.microsoft.com/office/powerpoint/2010/main" val="14422143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0229" y="0"/>
            <a:ext cx="11151243" cy="925975"/>
          </a:xfrm>
        </p:spPr>
        <p:txBody>
          <a:bodyPr>
            <a:normAutofit/>
          </a:bodyPr>
          <a:lstStyle/>
          <a:p>
            <a:r>
              <a:rPr lang="en-US" sz="6000" dirty="0" smtClean="0"/>
              <a:t>Some repositioning papers</a:t>
            </a:r>
            <a:endParaRPr lang="en-US" sz="6000" dirty="0"/>
          </a:p>
        </p:txBody>
      </p:sp>
      <p:sp>
        <p:nvSpPr>
          <p:cNvPr id="8" name="Rectangle 96"/>
          <p:cNvSpPr>
            <a:spLocks noChangeArrowheads="1"/>
          </p:cNvSpPr>
          <p:nvPr/>
        </p:nvSpPr>
        <p:spPr bwMode="auto">
          <a:xfrm>
            <a:off x="7709117" y="6553201"/>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10" name="Picture 9"/>
          <p:cNvPicPr>
            <a:picLocks noChangeAspect="1"/>
          </p:cNvPicPr>
          <p:nvPr/>
        </p:nvPicPr>
        <p:blipFill>
          <a:blip r:embed="rId3"/>
          <a:stretch>
            <a:fillRect/>
          </a:stretch>
        </p:blipFill>
        <p:spPr>
          <a:xfrm>
            <a:off x="10559563" y="6212197"/>
            <a:ext cx="1623201" cy="602032"/>
          </a:xfrm>
          <a:prstGeom prst="rect">
            <a:avLst/>
          </a:prstGeom>
        </p:spPr>
      </p:pic>
      <p:pic>
        <p:nvPicPr>
          <p:cNvPr id="7" name="Content Placeholder 6"/>
          <p:cNvPicPr>
            <a:picLocks noGrp="1" noChangeAspect="1"/>
          </p:cNvPicPr>
          <p:nvPr>
            <p:ph sz="half" idx="2"/>
          </p:nvPr>
        </p:nvPicPr>
        <p:blipFill>
          <a:blip r:embed="rId4"/>
          <a:stretch>
            <a:fillRect/>
          </a:stretch>
        </p:blipFill>
        <p:spPr>
          <a:xfrm>
            <a:off x="361714" y="1212891"/>
            <a:ext cx="5209486" cy="4786820"/>
          </a:xfrm>
          <a:prstGeom prst="rect">
            <a:avLst/>
          </a:prstGeom>
        </p:spPr>
      </p:pic>
      <p:sp>
        <p:nvSpPr>
          <p:cNvPr id="9" name="Rectangle 8"/>
          <p:cNvSpPr/>
          <p:nvPr/>
        </p:nvSpPr>
        <p:spPr>
          <a:xfrm>
            <a:off x="312057" y="6031468"/>
            <a:ext cx="6400800" cy="307777"/>
          </a:xfrm>
          <a:prstGeom prst="rect">
            <a:avLst/>
          </a:prstGeom>
        </p:spPr>
        <p:txBody>
          <a:bodyPr wrap="square">
            <a:spAutoFit/>
          </a:bodyPr>
          <a:lstStyle/>
          <a:p>
            <a:r>
              <a:rPr lang="en-US" sz="1400" dirty="0">
                <a:hlinkClick r:id="rId5"/>
              </a:rPr>
              <a:t>https://pubs.acs.org/doi/pdf/10.1021/acscentsci.0c00272</a:t>
            </a:r>
            <a:endParaRPr lang="en-US" sz="1400" dirty="0"/>
          </a:p>
        </p:txBody>
      </p:sp>
      <p:pic>
        <p:nvPicPr>
          <p:cNvPr id="17" name="Content Placeholder 16"/>
          <p:cNvPicPr>
            <a:picLocks noGrp="1" noChangeAspect="1"/>
          </p:cNvPicPr>
          <p:nvPr>
            <p:ph sz="half" idx="2"/>
          </p:nvPr>
        </p:nvPicPr>
        <p:blipFill>
          <a:blip r:embed="rId6"/>
          <a:stretch>
            <a:fillRect/>
          </a:stretch>
        </p:blipFill>
        <p:spPr>
          <a:xfrm>
            <a:off x="5793487" y="1273944"/>
            <a:ext cx="6317078" cy="4694010"/>
          </a:xfrm>
          <a:prstGeom prst="rect">
            <a:avLst/>
          </a:prstGeom>
        </p:spPr>
      </p:pic>
      <p:sp>
        <p:nvSpPr>
          <p:cNvPr id="18" name="Rectangle 17"/>
          <p:cNvSpPr/>
          <p:nvPr/>
        </p:nvSpPr>
        <p:spPr>
          <a:xfrm>
            <a:off x="5793487" y="6031467"/>
            <a:ext cx="5225143" cy="307777"/>
          </a:xfrm>
          <a:prstGeom prst="rect">
            <a:avLst/>
          </a:prstGeom>
        </p:spPr>
        <p:txBody>
          <a:bodyPr wrap="square">
            <a:spAutoFit/>
          </a:bodyPr>
          <a:lstStyle/>
          <a:p>
            <a:r>
              <a:rPr lang="en-US" sz="1400" dirty="0">
                <a:hlinkClick r:id="rId7"/>
              </a:rPr>
              <a:t>https://jamanetwork.com/journals/jama/fullarticle/2764727</a:t>
            </a:r>
            <a:endParaRPr lang="en-US" sz="1400" dirty="0"/>
          </a:p>
        </p:txBody>
      </p:sp>
    </p:spTree>
    <p:extLst>
      <p:ext uri="{BB962C8B-B14F-4D97-AF65-F5344CB8AC3E}">
        <p14:creationId xmlns:p14="http://schemas.microsoft.com/office/powerpoint/2010/main" val="653790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449599" y="583867"/>
            <a:ext cx="9292800" cy="2736800"/>
          </a:xfrm>
          <a:prstGeom prst="rect">
            <a:avLst/>
          </a:prstGeom>
        </p:spPr>
        <p:txBody>
          <a:bodyPr spcFirstLastPara="1" vert="horz" wrap="square" lIns="121900" tIns="121900" rIns="121900" bIns="121900" rtlCol="0" anchor="b" anchorCtr="0">
            <a:noAutofit/>
          </a:bodyPr>
          <a:lstStyle/>
          <a:p>
            <a:pPr algn="ctr">
              <a:spcBef>
                <a:spcPts val="0"/>
              </a:spcBef>
            </a:pPr>
            <a:r>
              <a:rPr lang="en" sz="8000" dirty="0"/>
              <a:t>The SARS-CoV-2 Human </a:t>
            </a:r>
            <a:br>
              <a:rPr lang="en" sz="8000" dirty="0"/>
            </a:br>
            <a:r>
              <a:rPr lang="en" sz="8000" dirty="0"/>
              <a:t>Protein Interactome</a:t>
            </a:r>
            <a:endParaRPr sz="8000" dirty="0"/>
          </a:p>
        </p:txBody>
      </p:sp>
      <p:sp>
        <p:nvSpPr>
          <p:cNvPr id="6"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7" name="Picture 6"/>
          <p:cNvPicPr>
            <a:picLocks noChangeAspect="1"/>
          </p:cNvPicPr>
          <p:nvPr/>
        </p:nvPicPr>
        <p:blipFill>
          <a:blip r:embed="rId3"/>
          <a:stretch>
            <a:fillRect/>
          </a:stretch>
        </p:blipFill>
        <p:spPr>
          <a:xfrm>
            <a:off x="10559563" y="6219454"/>
            <a:ext cx="1623201" cy="602032"/>
          </a:xfrm>
          <a:prstGeom prst="rect">
            <a:avLst/>
          </a:prstGeom>
        </p:spPr>
      </p:pic>
    </p:spTree>
    <p:extLst>
      <p:ext uri="{BB962C8B-B14F-4D97-AF65-F5344CB8AC3E}">
        <p14:creationId xmlns:p14="http://schemas.microsoft.com/office/powerpoint/2010/main" val="3671766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Autofit/>
          </a:bodyPr>
          <a:lstStyle/>
          <a:p>
            <a:r>
              <a:rPr lang="en" dirty="0"/>
              <a:t>Data </a:t>
            </a:r>
            <a:r>
              <a:rPr lang="en" dirty="0" smtClean="0"/>
              <a:t>Sources and Methods</a:t>
            </a:r>
            <a:endParaRPr dirty="0"/>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Autofit/>
          </a:bodyPr>
          <a:lstStyle/>
          <a:p>
            <a:pPr>
              <a:lnSpc>
                <a:spcPct val="150000"/>
              </a:lnSpc>
              <a:buFont typeface="Arial" panose="020B0604020202020204" pitchFamily="34" charset="0"/>
              <a:buChar char="•"/>
            </a:pPr>
            <a:r>
              <a:rPr lang="en" dirty="0" smtClean="0"/>
              <a:t>Krogan </a:t>
            </a:r>
            <a:r>
              <a:rPr lang="en" dirty="0"/>
              <a:t>et al., </a:t>
            </a:r>
            <a:r>
              <a:rPr lang="en" dirty="0">
                <a:hlinkClick r:id="rId3"/>
              </a:rPr>
              <a:t>preprint</a:t>
            </a:r>
            <a:r>
              <a:rPr lang="en" dirty="0"/>
              <a:t> (cleaned-up by Lars Jensen, PhD)</a:t>
            </a:r>
            <a:endParaRPr dirty="0"/>
          </a:p>
          <a:p>
            <a:pPr>
              <a:lnSpc>
                <a:spcPct val="150000"/>
              </a:lnSpc>
              <a:buFont typeface="Arial" panose="020B0604020202020204" pitchFamily="34" charset="0"/>
              <a:buChar char="•"/>
            </a:pPr>
            <a:r>
              <a:rPr lang="en" dirty="0">
                <a:hlinkClick r:id="rId4"/>
              </a:rPr>
              <a:t>P-HIPSTER</a:t>
            </a:r>
            <a:r>
              <a:rPr lang="en" dirty="0"/>
              <a:t> predictions</a:t>
            </a:r>
            <a:endParaRPr dirty="0"/>
          </a:p>
          <a:p>
            <a:pPr>
              <a:lnSpc>
                <a:spcPct val="150000"/>
              </a:lnSpc>
              <a:buFont typeface="Arial" panose="020B0604020202020204" pitchFamily="34" charset="0"/>
              <a:buChar char="•"/>
            </a:pPr>
            <a:r>
              <a:rPr lang="en" dirty="0" smtClean="0"/>
              <a:t>Metapath/XGBoost AIML </a:t>
            </a:r>
            <a:r>
              <a:rPr lang="en" dirty="0"/>
              <a:t>predictions</a:t>
            </a:r>
            <a:endParaRPr dirty="0"/>
          </a:p>
          <a:p>
            <a:pPr>
              <a:lnSpc>
                <a:spcPct val="150000"/>
              </a:lnSpc>
              <a:buFont typeface="Arial" panose="020B0604020202020204" pitchFamily="34" charset="0"/>
              <a:buChar char="•"/>
            </a:pPr>
            <a:r>
              <a:rPr lang="en" dirty="0"/>
              <a:t>STRING analysis (</a:t>
            </a:r>
            <a:r>
              <a:rPr lang="en" dirty="0">
                <a:hlinkClick r:id="rId5"/>
              </a:rPr>
              <a:t>StringApp</a:t>
            </a:r>
            <a:r>
              <a:rPr lang="en" dirty="0"/>
              <a:t>, Cytoscape)</a:t>
            </a:r>
            <a:endParaRPr dirty="0"/>
          </a:p>
        </p:txBody>
      </p:sp>
      <p:sp>
        <p:nvSpPr>
          <p:cNvPr id="5"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pic>
        <p:nvPicPr>
          <p:cNvPr id="6" name="Picture 5"/>
          <p:cNvPicPr>
            <a:picLocks noChangeAspect="1"/>
          </p:cNvPicPr>
          <p:nvPr/>
        </p:nvPicPr>
        <p:blipFill>
          <a:blip r:embed="rId6"/>
          <a:stretch>
            <a:fillRect/>
          </a:stretch>
        </p:blipFill>
        <p:spPr>
          <a:xfrm>
            <a:off x="10559563" y="6219454"/>
            <a:ext cx="1623201" cy="602032"/>
          </a:xfrm>
          <a:prstGeom prst="rect">
            <a:avLst/>
          </a:prstGeom>
        </p:spPr>
      </p:pic>
    </p:spTree>
    <p:extLst>
      <p:ext uri="{BB962C8B-B14F-4D97-AF65-F5344CB8AC3E}">
        <p14:creationId xmlns:p14="http://schemas.microsoft.com/office/powerpoint/2010/main" val="1018941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1698" name="Rectangle 2"/>
          <p:cNvSpPr>
            <a:spLocks noGrp="1" noChangeArrowheads="1"/>
          </p:cNvSpPr>
          <p:nvPr>
            <p:ph type="title"/>
          </p:nvPr>
        </p:nvSpPr>
        <p:spPr>
          <a:xfrm>
            <a:off x="677381" y="0"/>
            <a:ext cx="11007799" cy="1034474"/>
          </a:xfrm>
        </p:spPr>
        <p:txBody>
          <a:bodyPr>
            <a:noAutofit/>
          </a:bodyPr>
          <a:lstStyle/>
          <a:p>
            <a:r>
              <a:rPr lang="en-US" sz="6000" dirty="0" smtClean="0"/>
              <a:t>Protein knowledge graphs</a:t>
            </a:r>
            <a:endParaRPr lang="en-US" sz="6000" dirty="0"/>
          </a:p>
        </p:txBody>
      </p:sp>
      <p:sp>
        <p:nvSpPr>
          <p:cNvPr id="7" name="Content Placeholder 6"/>
          <p:cNvSpPr>
            <a:spLocks noGrp="1"/>
          </p:cNvSpPr>
          <p:nvPr>
            <p:ph sz="half" idx="2"/>
          </p:nvPr>
        </p:nvSpPr>
        <p:spPr>
          <a:xfrm>
            <a:off x="6886210" y="1002370"/>
            <a:ext cx="5261615" cy="5271362"/>
          </a:xfrm>
        </p:spPr>
        <p:txBody>
          <a:bodyPr>
            <a:noAutofit/>
          </a:bodyPr>
          <a:lstStyle/>
          <a:p>
            <a:r>
              <a:rPr lang="en-US" sz="2400" dirty="0">
                <a:latin typeface="Rockwell" panose="02060603020205020403" pitchFamily="18" charset="0"/>
                <a:ea typeface="Verdana" panose="020B0604030504040204" pitchFamily="34" charset="0"/>
                <a:cs typeface="Verdana" panose="020B0604030504040204" pitchFamily="34" charset="0"/>
              </a:rPr>
              <a:t>IDG KMC2 seeks knowledge gaps across the five branches of the “knowledge tree”:  </a:t>
            </a:r>
          </a:p>
          <a:p>
            <a:r>
              <a:rPr lang="en-US" sz="2400" dirty="0">
                <a:latin typeface="Rockwell" panose="02060603020205020403" pitchFamily="18" charset="0"/>
                <a:ea typeface="Verdana" panose="020B0604030504040204" pitchFamily="34" charset="0"/>
                <a:cs typeface="Verdana" panose="020B0604030504040204" pitchFamily="34" charset="0"/>
              </a:rPr>
              <a:t>Genotype; Phenotype; Interactions &amp; Pathways; Structure &amp; Function; and Expression, respectively. </a:t>
            </a:r>
          </a:p>
          <a:p>
            <a:r>
              <a:rPr lang="en-US" sz="2400" dirty="0">
                <a:latin typeface="Rockwell" panose="02060603020205020403" pitchFamily="18" charset="0"/>
                <a:ea typeface="Verdana" panose="020B0604030504040204" pitchFamily="34" charset="0"/>
                <a:cs typeface="Verdana" panose="020B0604030504040204" pitchFamily="34" charset="0"/>
              </a:rPr>
              <a:t>We </a:t>
            </a:r>
            <a:r>
              <a:rPr lang="en-US" sz="2400" dirty="0" smtClean="0">
                <a:latin typeface="Rockwell" panose="02060603020205020403" pitchFamily="18" charset="0"/>
                <a:ea typeface="Verdana" panose="020B0604030504040204" pitchFamily="34" charset="0"/>
                <a:cs typeface="Verdana" panose="020B0604030504040204" pitchFamily="34" charset="0"/>
              </a:rPr>
              <a:t>can use </a:t>
            </a:r>
            <a:r>
              <a:rPr lang="en-US" sz="2400" dirty="0">
                <a:latin typeface="Rockwell" panose="02060603020205020403" pitchFamily="18" charset="0"/>
                <a:ea typeface="Verdana" panose="020B0604030504040204" pitchFamily="34" charset="0"/>
                <a:cs typeface="Verdana" panose="020B0604030504040204" pitchFamily="34" charset="0"/>
              </a:rPr>
              <a:t>biological systems network modeling to infer novel relationships based on available evidence, and infer new “function” and “role in disease” data based on other layers of evidence</a:t>
            </a:r>
          </a:p>
          <a:p>
            <a:r>
              <a:rPr lang="en-US" sz="2400" dirty="0">
                <a:latin typeface="Rockwell" panose="02060603020205020403" pitchFamily="18" charset="0"/>
                <a:ea typeface="Verdana" panose="020B0604030504040204" pitchFamily="34" charset="0"/>
                <a:cs typeface="Verdana" panose="020B0604030504040204" pitchFamily="34" charset="0"/>
              </a:rPr>
              <a:t>Primary focus on </a:t>
            </a:r>
            <a:r>
              <a:rPr lang="en-US" sz="2400" b="1" dirty="0">
                <a:latin typeface="Rockwell" panose="02060603020205020403" pitchFamily="18" charset="0"/>
                <a:ea typeface="Verdana" panose="020B0604030504040204" pitchFamily="34" charset="0"/>
                <a:cs typeface="Verdana" panose="020B0604030504040204" pitchFamily="34" charset="0"/>
              </a:rPr>
              <a:t>Tdark</a:t>
            </a:r>
            <a:r>
              <a:rPr lang="en-US" sz="2400" dirty="0">
                <a:latin typeface="Rockwell" panose="02060603020205020403" pitchFamily="18" charset="0"/>
                <a:ea typeface="Verdana" panose="020B0604030504040204" pitchFamily="34" charset="0"/>
                <a:cs typeface="Verdana" panose="020B0604030504040204" pitchFamily="34" charset="0"/>
              </a:rPr>
              <a:t> &amp; </a:t>
            </a:r>
            <a:r>
              <a:rPr lang="en-US" sz="2400" b="1" dirty="0">
                <a:latin typeface="Rockwell" panose="02060603020205020403" pitchFamily="18" charset="0"/>
                <a:ea typeface="Verdana" panose="020B0604030504040204" pitchFamily="34" charset="0"/>
                <a:cs typeface="Verdana" panose="020B0604030504040204" pitchFamily="34" charset="0"/>
              </a:rPr>
              <a:t>Tbio</a:t>
            </a:r>
            <a:endParaRPr lang="en-US" sz="2200" b="1" dirty="0">
              <a:latin typeface="Rockwell" panose="02060603020205020403" pitchFamily="18" charset="0"/>
              <a:ea typeface="Verdana" panose="020B0604030504040204" pitchFamily="34" charset="0"/>
              <a:cs typeface="Verdana" panose="020B0604030504040204" pitchFamily="34" charset="0"/>
            </a:endParaRPr>
          </a:p>
        </p:txBody>
      </p:sp>
      <p:pic>
        <p:nvPicPr>
          <p:cNvPr id="9" name="Content Placeholder 8"/>
          <p:cNvPicPr>
            <a:picLocks noGrp="1" noChangeAspect="1"/>
          </p:cNvPicPr>
          <p:nvPr>
            <p:ph sz="half" idx="1"/>
          </p:nvPr>
        </p:nvPicPr>
        <p:blipFill>
          <a:blip r:embed="rId2"/>
          <a:stretch>
            <a:fillRect/>
          </a:stretch>
        </p:blipFill>
        <p:spPr>
          <a:xfrm>
            <a:off x="112446" y="936876"/>
            <a:ext cx="6704739" cy="5546252"/>
          </a:xfrm>
          <a:prstGeom prst="rect">
            <a:avLst/>
          </a:prstGeom>
        </p:spPr>
      </p:pic>
      <p:sp>
        <p:nvSpPr>
          <p:cNvPr id="8" name="Rectangle 7"/>
          <p:cNvSpPr/>
          <p:nvPr/>
        </p:nvSpPr>
        <p:spPr>
          <a:xfrm>
            <a:off x="17397" y="6541514"/>
            <a:ext cx="6816264" cy="307777"/>
          </a:xfrm>
          <a:prstGeom prst="rect">
            <a:avLst/>
          </a:prstGeom>
        </p:spPr>
        <p:txBody>
          <a:bodyPr wrap="square">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O. Ursu, T Oprea </a:t>
            </a:r>
            <a:r>
              <a:rPr kumimoji="0" lang="en-US" sz="1400" b="0" i="0" u="none" strike="noStrike" kern="1200" cap="none" spc="0" normalizeH="0" baseline="0" noProof="0" dirty="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et al., </a:t>
            </a: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IDG2 KMC</a:t>
            </a:r>
            <a:endParaRPr kumimoji="0" lang="en-US" sz="1400" b="0" i="0" u="none" strike="noStrike" kern="1200" cap="none" spc="0" normalizeH="0" baseline="0" noProof="0" dirty="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endParaRPr>
          </a:p>
        </p:txBody>
      </p:sp>
      <p:pic>
        <p:nvPicPr>
          <p:cNvPr id="10" name="Picture 9"/>
          <p:cNvPicPr>
            <a:picLocks noChangeAspect="1"/>
          </p:cNvPicPr>
          <p:nvPr/>
        </p:nvPicPr>
        <p:blipFill>
          <a:blip r:embed="rId3"/>
          <a:stretch>
            <a:fillRect/>
          </a:stretch>
        </p:blipFill>
        <p:spPr>
          <a:xfrm>
            <a:off x="10559563" y="6212197"/>
            <a:ext cx="1623201" cy="602032"/>
          </a:xfrm>
          <a:prstGeom prst="rect">
            <a:avLst/>
          </a:prstGeom>
        </p:spPr>
      </p:pic>
      <p:sp>
        <p:nvSpPr>
          <p:cNvPr id="13" name="Rectangle 96"/>
          <p:cNvSpPr>
            <a:spLocks noChangeArrowheads="1"/>
          </p:cNvSpPr>
          <p:nvPr/>
        </p:nvSpPr>
        <p:spPr bwMode="auto">
          <a:xfrm>
            <a:off x="7594648" y="6553201"/>
            <a:ext cx="1431033"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2/1/18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3640789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1698" name="Rectangle 2"/>
          <p:cNvSpPr>
            <a:spLocks noGrp="1" noChangeArrowheads="1"/>
          </p:cNvSpPr>
          <p:nvPr>
            <p:ph type="title"/>
          </p:nvPr>
        </p:nvSpPr>
        <p:spPr>
          <a:xfrm>
            <a:off x="677381" y="0"/>
            <a:ext cx="11007799" cy="1034474"/>
          </a:xfrm>
        </p:spPr>
        <p:txBody>
          <a:bodyPr>
            <a:noAutofit/>
          </a:bodyPr>
          <a:lstStyle/>
          <a:p>
            <a:r>
              <a:rPr lang="en-US" sz="6000" dirty="0"/>
              <a:t>The </a:t>
            </a:r>
            <a:r>
              <a:rPr lang="en-US" sz="6000" dirty="0" err="1"/>
              <a:t>Metapath</a:t>
            </a:r>
            <a:r>
              <a:rPr lang="en-US" sz="6000" dirty="0"/>
              <a:t> approach</a:t>
            </a:r>
            <a:endParaRPr lang="en-US" sz="6600" dirty="0"/>
          </a:p>
        </p:txBody>
      </p:sp>
      <p:sp>
        <p:nvSpPr>
          <p:cNvPr id="7" name="Content Placeholder 6"/>
          <p:cNvSpPr>
            <a:spLocks noGrp="1"/>
          </p:cNvSpPr>
          <p:nvPr>
            <p:ph sz="half" idx="2"/>
          </p:nvPr>
        </p:nvSpPr>
        <p:spPr>
          <a:xfrm>
            <a:off x="6886210" y="784651"/>
            <a:ext cx="5261615" cy="5271362"/>
          </a:xfrm>
        </p:spPr>
        <p:txBody>
          <a:bodyPr>
            <a:noAutofit/>
          </a:bodyPr>
          <a:lstStyle/>
          <a:p>
            <a:r>
              <a:rPr lang="en-US" sz="2400" dirty="0" smtClean="0"/>
              <a:t>a </a:t>
            </a:r>
            <a:r>
              <a:rPr lang="en-US" sz="2400" i="1" dirty="0" smtClean="0"/>
              <a:t>meta-path</a:t>
            </a:r>
            <a:r>
              <a:rPr lang="en-US" sz="2400" dirty="0" smtClean="0"/>
              <a:t> </a:t>
            </a:r>
            <a:r>
              <a:rPr lang="en-US" sz="2400" dirty="0"/>
              <a:t>is a path consisting of a sequence of relations defined between different object types (</a:t>
            </a:r>
            <a:r>
              <a:rPr lang="en-US" sz="2400" i="1" dirty="0"/>
              <a:t>i.e.,</a:t>
            </a:r>
            <a:r>
              <a:rPr lang="en-US" sz="2400" dirty="0"/>
              <a:t> structural paths at the meta level)</a:t>
            </a:r>
            <a:r>
              <a:rPr lang="en-US" sz="2400" dirty="0" smtClean="0">
                <a:latin typeface="Rockwell" panose="02060603020205020403" pitchFamily="18" charset="0"/>
                <a:ea typeface="Verdana" panose="020B0604030504040204" pitchFamily="34" charset="0"/>
                <a:cs typeface="Verdana" panose="020B0604030504040204" pitchFamily="34" charset="0"/>
              </a:rPr>
              <a:t> </a:t>
            </a:r>
            <a:endParaRPr lang="en-US" sz="2400" dirty="0">
              <a:latin typeface="Rockwell" panose="02060603020205020403" pitchFamily="18" charset="0"/>
              <a:ea typeface="Verdana" panose="020B0604030504040204" pitchFamily="34" charset="0"/>
              <a:cs typeface="Verdana" panose="020B0604030504040204" pitchFamily="34" charset="0"/>
            </a:endParaRPr>
          </a:p>
          <a:p>
            <a:r>
              <a:rPr lang="en-US" sz="2400" dirty="0" smtClean="0">
                <a:latin typeface="Rockwell" panose="02060603020205020403" pitchFamily="18" charset="0"/>
                <a:ea typeface="Verdana" panose="020B0604030504040204" pitchFamily="34" charset="0"/>
                <a:cs typeface="Verdana" panose="020B0604030504040204" pitchFamily="34" charset="0"/>
              </a:rPr>
              <a:t>Our </a:t>
            </a:r>
            <a:r>
              <a:rPr lang="en-US" sz="2400" dirty="0" err="1" smtClean="0">
                <a:latin typeface="Rockwell" panose="02060603020205020403" pitchFamily="18" charset="0"/>
                <a:ea typeface="Verdana" panose="020B0604030504040204" pitchFamily="34" charset="0"/>
                <a:cs typeface="Verdana" panose="020B0604030504040204" pitchFamily="34" charset="0"/>
              </a:rPr>
              <a:t>metapaths</a:t>
            </a:r>
            <a:r>
              <a:rPr lang="en-US" sz="2400" dirty="0" smtClean="0">
                <a:latin typeface="Rockwell" panose="02060603020205020403" pitchFamily="18" charset="0"/>
                <a:ea typeface="Verdana" panose="020B0604030504040204" pitchFamily="34" charset="0"/>
                <a:cs typeface="Verdana" panose="020B0604030504040204" pitchFamily="34" charset="0"/>
              </a:rPr>
              <a:t> encode </a:t>
            </a:r>
            <a:r>
              <a:rPr lang="en-US" sz="2400" dirty="0">
                <a:latin typeface="Rockwell" panose="02060603020205020403" pitchFamily="18" charset="0"/>
                <a:ea typeface="Verdana" panose="020B0604030504040204" pitchFamily="34" charset="0"/>
                <a:cs typeface="Verdana" panose="020B0604030504040204" pitchFamily="34" charset="0"/>
              </a:rPr>
              <a:t>type-specific </a:t>
            </a:r>
            <a:r>
              <a:rPr lang="en-US" sz="2400" dirty="0" smtClean="0">
                <a:latin typeface="Rockwell" panose="02060603020205020403" pitchFamily="18" charset="0"/>
                <a:ea typeface="Verdana" panose="020B0604030504040204" pitchFamily="34" charset="0"/>
                <a:cs typeface="Verdana" panose="020B0604030504040204" pitchFamily="34" charset="0"/>
              </a:rPr>
              <a:t>network topology </a:t>
            </a:r>
            <a:r>
              <a:rPr lang="en-US" sz="2400" dirty="0">
                <a:latin typeface="Rockwell" panose="02060603020205020403" pitchFamily="18" charset="0"/>
                <a:ea typeface="Verdana" panose="020B0604030504040204" pitchFamily="34" charset="0"/>
                <a:cs typeface="Verdana" panose="020B0604030504040204" pitchFamily="34" charset="0"/>
              </a:rPr>
              <a:t>between the source node (e.g., </a:t>
            </a:r>
            <a:r>
              <a:rPr lang="en-US" sz="2400" dirty="0" smtClean="0">
                <a:latin typeface="Rockwell" panose="02060603020205020403" pitchFamily="18" charset="0"/>
                <a:ea typeface="Verdana" panose="020B0604030504040204" pitchFamily="34" charset="0"/>
                <a:cs typeface="Verdana" panose="020B0604030504040204" pitchFamily="34" charset="0"/>
              </a:rPr>
              <a:t>Protein) </a:t>
            </a:r>
            <a:r>
              <a:rPr lang="en-US" sz="2400" dirty="0">
                <a:latin typeface="Rockwell" panose="02060603020205020403" pitchFamily="18" charset="0"/>
                <a:ea typeface="Verdana" panose="020B0604030504040204" pitchFamily="34" charset="0"/>
                <a:cs typeface="Verdana" panose="020B0604030504040204" pitchFamily="34" charset="0"/>
              </a:rPr>
              <a:t>and the destination node (e.g., </a:t>
            </a:r>
            <a:r>
              <a:rPr lang="en-US" sz="2400" dirty="0" smtClean="0">
                <a:latin typeface="Rockwell" panose="02060603020205020403" pitchFamily="18" charset="0"/>
                <a:ea typeface="Verdana" panose="020B0604030504040204" pitchFamily="34" charset="0"/>
                <a:cs typeface="Verdana" panose="020B0604030504040204" pitchFamily="34" charset="0"/>
              </a:rPr>
              <a:t>Disease). </a:t>
            </a:r>
            <a:endParaRPr lang="en-US" sz="2400" dirty="0">
              <a:latin typeface="Rockwell" panose="02060603020205020403" pitchFamily="18" charset="0"/>
              <a:ea typeface="Verdana" panose="020B0604030504040204" pitchFamily="34" charset="0"/>
              <a:cs typeface="Verdana" panose="020B0604030504040204" pitchFamily="34" charset="0"/>
            </a:endParaRPr>
          </a:p>
          <a:p>
            <a:r>
              <a:rPr lang="en-US" sz="2400" dirty="0" smtClean="0">
                <a:latin typeface="Rockwell" panose="02060603020205020403" pitchFamily="18" charset="0"/>
                <a:ea typeface="Verdana" panose="020B0604030504040204" pitchFamily="34" charset="0"/>
                <a:cs typeface="Verdana" panose="020B0604030504040204" pitchFamily="34" charset="0"/>
              </a:rPr>
              <a:t>This approach </a:t>
            </a:r>
            <a:r>
              <a:rPr lang="en-US" sz="2400" dirty="0">
                <a:latin typeface="Rockwell" panose="02060603020205020403" pitchFamily="18" charset="0"/>
                <a:ea typeface="Verdana" panose="020B0604030504040204" pitchFamily="34" charset="0"/>
                <a:cs typeface="Verdana" panose="020B0604030504040204" pitchFamily="34" charset="0"/>
              </a:rPr>
              <a:t>enables </a:t>
            </a:r>
            <a:r>
              <a:rPr lang="en-US" sz="2400" dirty="0" smtClean="0">
                <a:latin typeface="Rockwell" panose="02060603020205020403" pitchFamily="18" charset="0"/>
                <a:ea typeface="Verdana" panose="020B0604030504040204" pitchFamily="34" charset="0"/>
                <a:cs typeface="Verdana" panose="020B0604030504040204" pitchFamily="34" charset="0"/>
              </a:rPr>
              <a:t>the trans-formation </a:t>
            </a:r>
            <a:r>
              <a:rPr lang="en-US" sz="2400" dirty="0">
                <a:latin typeface="Rockwell" panose="02060603020205020403" pitchFamily="18" charset="0"/>
                <a:ea typeface="Verdana" panose="020B0604030504040204" pitchFamily="34" charset="0"/>
                <a:cs typeface="Verdana" panose="020B0604030504040204" pitchFamily="34" charset="0"/>
              </a:rPr>
              <a:t>of assertions/evidence chains of heterogeneous biological data types into a </a:t>
            </a:r>
            <a:r>
              <a:rPr lang="en-US" sz="2400" dirty="0" smtClean="0">
                <a:latin typeface="Rockwell" panose="02060603020205020403" pitchFamily="18" charset="0"/>
                <a:ea typeface="Verdana" panose="020B0604030504040204" pitchFamily="34" charset="0"/>
                <a:cs typeface="Verdana" panose="020B0604030504040204" pitchFamily="34" charset="0"/>
              </a:rPr>
              <a:t>ML ready </a:t>
            </a:r>
            <a:r>
              <a:rPr lang="en-US" sz="2400" dirty="0">
                <a:latin typeface="Rockwell" panose="02060603020205020403" pitchFamily="18" charset="0"/>
                <a:ea typeface="Verdana" panose="020B0604030504040204" pitchFamily="34" charset="0"/>
                <a:cs typeface="Verdana" panose="020B0604030504040204" pitchFamily="34" charset="0"/>
              </a:rPr>
              <a:t>format. </a:t>
            </a:r>
            <a:endParaRPr lang="en-US" sz="2200" b="1" dirty="0">
              <a:latin typeface="Rockwell" panose="02060603020205020403" pitchFamily="18" charset="0"/>
              <a:ea typeface="Verdana" panose="020B0604030504040204" pitchFamily="34" charset="0"/>
              <a:cs typeface="Verdana" panose="020B0604030504040204" pitchFamily="34" charset="0"/>
            </a:endParaRPr>
          </a:p>
        </p:txBody>
      </p:sp>
      <p:sp>
        <p:nvSpPr>
          <p:cNvPr id="8" name="Rectangle 7"/>
          <p:cNvSpPr/>
          <p:nvPr/>
        </p:nvSpPr>
        <p:spPr>
          <a:xfrm>
            <a:off x="17396" y="6541514"/>
            <a:ext cx="8064157" cy="307777"/>
          </a:xfrm>
          <a:prstGeom prst="rect">
            <a:avLst/>
          </a:prstGeom>
        </p:spPr>
        <p:txBody>
          <a:bodyPr wrap="square">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hlinkClick r:id="rId2"/>
              </a:rPr>
              <a:t>G. Fu et </a:t>
            </a:r>
            <a:r>
              <a:rPr kumimoji="0" lang="en-US" sz="1400" b="0" i="0" u="none" strike="noStrike" kern="1200" cap="none" spc="0" normalizeH="0" baseline="0" noProof="0" dirty="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hlinkClick r:id="rId2"/>
              </a:rPr>
              <a:t>al., </a:t>
            </a:r>
            <a:r>
              <a:rPr kumimoji="0" lang="en-US" sz="1400" b="0" i="1"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hlinkClick r:id="rId2"/>
              </a:rPr>
              <a:t>BMC Bioinformatics</a:t>
            </a: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hlinkClick r:id="rId2"/>
              </a:rPr>
              <a:t> </a:t>
            </a:r>
            <a:r>
              <a:rPr kumimoji="0" lang="en-US" sz="1400" b="1"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hlinkClick r:id="rId2"/>
              </a:rPr>
              <a:t>2016</a:t>
            </a: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hlinkClick r:id="rId2"/>
              </a:rPr>
              <a:t>, 17:160</a:t>
            </a: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 is an early example for drug discovery</a:t>
            </a:r>
            <a:endParaRPr kumimoji="0" lang="en-US" sz="1400" b="0" i="0" u="none" strike="noStrike" kern="1200" cap="none" spc="0" normalizeH="0" baseline="0" noProof="0" dirty="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endParaRPr>
          </a:p>
        </p:txBody>
      </p:sp>
      <p:pic>
        <p:nvPicPr>
          <p:cNvPr id="9" name="Picture 8"/>
          <p:cNvPicPr>
            <a:picLocks noChangeAspect="1"/>
          </p:cNvPicPr>
          <p:nvPr/>
        </p:nvPicPr>
        <p:blipFill>
          <a:blip r:embed="rId3"/>
          <a:stretch>
            <a:fillRect/>
          </a:stretch>
        </p:blipFill>
        <p:spPr>
          <a:xfrm>
            <a:off x="10559563" y="6212197"/>
            <a:ext cx="1623201" cy="602032"/>
          </a:xfrm>
          <a:prstGeom prst="rect">
            <a:avLst/>
          </a:prstGeom>
        </p:spPr>
      </p:pic>
      <p:sp>
        <p:nvSpPr>
          <p:cNvPr id="2" name="Rectangle 1"/>
          <p:cNvSpPr/>
          <p:nvPr/>
        </p:nvSpPr>
        <p:spPr>
          <a:xfrm>
            <a:off x="195081" y="5724365"/>
            <a:ext cx="6928529"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Similar assertions or evidence form </a:t>
            </a:r>
            <a:r>
              <a:rPr kumimoji="0" lang="en-US" sz="1600" b="0" i="0" u="none" strike="noStrike" kern="1200" cap="none" spc="0" normalizeH="0" baseline="0" noProof="0" dirty="0" err="1">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metapaths</a:t>
            </a:r>
            <a:r>
              <a:rPr kumimoji="0" lang="en-US" sz="1600" b="0" i="0" u="none" strike="noStrike" kern="1200" cap="none" spc="0" normalizeH="0" baseline="0" noProof="0" dirty="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 (white).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Instances of </a:t>
            </a:r>
            <a:r>
              <a:rPr kumimoji="0" lang="en-US" sz="1600" b="0" i="0" u="none" strike="noStrike" kern="1200" cap="none" spc="0" normalizeH="0" baseline="0" noProof="0" dirty="0" err="1">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metapath</a:t>
            </a:r>
            <a:r>
              <a:rPr kumimoji="0" lang="en-US" sz="1600" b="0" i="0" u="none" strike="noStrike" kern="1200" cap="none" spc="0" normalizeH="0" baseline="0" noProof="0" dirty="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 (</a:t>
            </a:r>
            <a:r>
              <a:rPr kumimoji="0" lang="en-US" sz="1600" b="0" i="0" u="none" strike="noStrike" kern="1200" cap="none" spc="0" normalizeH="0" baseline="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paths) </a:t>
            </a:r>
            <a:r>
              <a:rPr kumimoji="0" lang="en-US" sz="1600" b="0" i="0" u="none" strike="noStrike" kern="1200" cap="none" spc="0" normalizeH="0" baseline="0" noProof="0" dirty="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are used to determine the strength of the evidence linking a gene to disease/phenotype/function.</a:t>
            </a:r>
          </a:p>
        </p:txBody>
      </p:sp>
      <p:pic>
        <p:nvPicPr>
          <p:cNvPr id="4" name="Content Placeholder 3"/>
          <p:cNvPicPr>
            <a:picLocks noGrp="1" noChangeAspect="1"/>
          </p:cNvPicPr>
          <p:nvPr>
            <p:ph sz="half" idx="1"/>
          </p:nvPr>
        </p:nvPicPr>
        <p:blipFill>
          <a:blip r:embed="rId4"/>
          <a:stretch>
            <a:fillRect/>
          </a:stretch>
        </p:blipFill>
        <p:spPr>
          <a:xfrm>
            <a:off x="258581" y="903366"/>
            <a:ext cx="6603774" cy="4608676"/>
          </a:xfrm>
          <a:prstGeom prst="rect">
            <a:avLst/>
          </a:prstGeom>
        </p:spPr>
      </p:pic>
      <p:sp>
        <p:nvSpPr>
          <p:cNvPr id="11" name="Rectangle 96"/>
          <p:cNvSpPr>
            <a:spLocks noChangeArrowheads="1"/>
          </p:cNvSpPr>
          <p:nvPr/>
        </p:nvSpPr>
        <p:spPr bwMode="auto">
          <a:xfrm>
            <a:off x="7594648" y="6553201"/>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10/18/18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5920106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1698" name="Rectangle 2"/>
          <p:cNvSpPr>
            <a:spLocks noGrp="1" noChangeArrowheads="1"/>
          </p:cNvSpPr>
          <p:nvPr>
            <p:ph type="title"/>
          </p:nvPr>
        </p:nvSpPr>
        <p:spPr>
          <a:xfrm>
            <a:off x="302909" y="26962"/>
            <a:ext cx="11311781" cy="1207595"/>
          </a:xfrm>
        </p:spPr>
        <p:txBody>
          <a:bodyPr>
            <a:noAutofit/>
          </a:bodyPr>
          <a:lstStyle/>
          <a:p>
            <a:r>
              <a:rPr lang="en-US" sz="6000" dirty="0" err="1" smtClean="0"/>
              <a:t>Metapath</a:t>
            </a:r>
            <a:r>
              <a:rPr lang="en-US" sz="6000" dirty="0" smtClean="0"/>
              <a:t>/</a:t>
            </a:r>
            <a:r>
              <a:rPr lang="en-US" sz="6000" dirty="0" err="1" smtClean="0"/>
              <a:t>XGBoost</a:t>
            </a:r>
            <a:r>
              <a:rPr lang="en-US" sz="6000" dirty="0" smtClean="0"/>
              <a:t> ml workflow</a:t>
            </a:r>
            <a:endParaRPr lang="en-US" sz="6000" dirty="0"/>
          </a:p>
        </p:txBody>
      </p:sp>
      <p:pic>
        <p:nvPicPr>
          <p:cNvPr id="18" name="Picture 17"/>
          <p:cNvPicPr>
            <a:picLocks noChangeAspect="1"/>
          </p:cNvPicPr>
          <p:nvPr/>
        </p:nvPicPr>
        <p:blipFill>
          <a:blip r:embed="rId2"/>
          <a:stretch>
            <a:fillRect/>
          </a:stretch>
        </p:blipFill>
        <p:spPr>
          <a:xfrm>
            <a:off x="10579228" y="6212197"/>
            <a:ext cx="1623201" cy="602032"/>
          </a:xfrm>
          <a:prstGeom prst="rect">
            <a:avLst/>
          </a:prstGeom>
        </p:spPr>
      </p:pic>
      <p:pic>
        <p:nvPicPr>
          <p:cNvPr id="8" name="Content Placeholder 7"/>
          <p:cNvPicPr>
            <a:picLocks noGrp="1" noChangeAspect="1"/>
          </p:cNvPicPr>
          <p:nvPr>
            <p:ph sz="half" idx="1"/>
          </p:nvPr>
        </p:nvPicPr>
        <p:blipFill>
          <a:blip r:embed="rId3"/>
          <a:stretch>
            <a:fillRect/>
          </a:stretch>
        </p:blipFill>
        <p:spPr>
          <a:xfrm>
            <a:off x="116246" y="1015674"/>
            <a:ext cx="8585302" cy="5626017"/>
          </a:xfrm>
          <a:prstGeom prst="rect">
            <a:avLst/>
          </a:prstGeom>
        </p:spPr>
      </p:pic>
      <p:sp>
        <p:nvSpPr>
          <p:cNvPr id="20" name="Rectangle 19"/>
          <p:cNvSpPr/>
          <p:nvPr/>
        </p:nvSpPr>
        <p:spPr>
          <a:xfrm>
            <a:off x="8708517" y="1429217"/>
            <a:ext cx="3422698" cy="507831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Rockwell" panose="02060603020205020403"/>
                <a:ea typeface="+mn-ea"/>
                <a:cs typeface="+mn-cs"/>
              </a:rPr>
              <a:t>All datasets are merged, via R scripts, into a PostgreSQL. Python</a:t>
            </a:r>
            <a:r>
              <a:rPr kumimoji="0" lang="en-US" sz="1800" b="0" i="0" u="none" strike="noStrike" kern="1200" cap="none" spc="0" normalizeH="0" noProof="0" dirty="0" smtClean="0">
                <a:ln>
                  <a:noFill/>
                </a:ln>
                <a:solidFill>
                  <a:srgbClr val="000000"/>
                </a:solidFill>
                <a:effectLst/>
                <a:uLnTx/>
                <a:uFillTx/>
                <a:latin typeface="Rockwell" panose="02060603020205020403"/>
                <a:ea typeface="+mn-ea"/>
                <a:cs typeface="+mn-cs"/>
              </a:rPr>
              <a:t> under development.</a:t>
            </a:r>
            <a:endParaRPr kumimoji="0" lang="en-US" sz="1800" b="0" i="0" u="none" strike="noStrike" kern="1200" cap="none" spc="0" normalizeH="0" baseline="0" noProof="0" dirty="0" smtClean="0">
              <a:ln>
                <a:noFill/>
              </a:ln>
              <a:solidFill>
                <a:srgbClr val="000000"/>
              </a:solidFill>
              <a:effectLst/>
              <a:uLnTx/>
              <a:uFillTx/>
              <a:latin typeface="Rockwell" panose="020606030202050204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Rockwell" panose="020606030202050204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Rockwell" panose="02060603020205020403"/>
                <a:ea typeface="+mn-ea"/>
                <a:cs typeface="+mn-cs"/>
              </a:rPr>
              <a:t>Graph embedding transforms evidence</a:t>
            </a:r>
            <a:r>
              <a:rPr kumimoji="0" lang="en-US" sz="1800" b="0" i="0" u="none" strike="noStrike" kern="1200" cap="none" spc="0" normalizeH="0" noProof="0" dirty="0" smtClean="0">
                <a:ln>
                  <a:noFill/>
                </a:ln>
                <a:solidFill>
                  <a:srgbClr val="000000"/>
                </a:solidFill>
                <a:effectLst/>
                <a:uLnTx/>
                <a:uFillTx/>
                <a:latin typeface="Rockwell" panose="02060603020205020403"/>
                <a:ea typeface="+mn-ea"/>
                <a:cs typeface="+mn-cs"/>
              </a:rPr>
              <a:t> paths into vectors, converting data into matrices</a:t>
            </a:r>
            <a:r>
              <a:rPr kumimoji="0" lang="en-US" sz="1800" b="0" i="0" u="none" strike="noStrike" kern="1200" cap="none" spc="0" normalizeH="0" baseline="0" noProof="0" dirty="0" smtClean="0">
                <a:ln>
                  <a:noFill/>
                </a:ln>
                <a:solidFill>
                  <a:srgbClr val="000000"/>
                </a:solidFill>
                <a:effectLst/>
                <a:uLnTx/>
                <a:uFillTx/>
                <a:latin typeface="Rockwell" panose="020606030202050204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Input genes </a:t>
            </a:r>
            <a:r>
              <a:rPr kumimoji="0" lang="en-US" sz="1800" b="0" i="0" u="none" strike="noStrike" kern="1200" cap="none" spc="0" normalizeH="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are positive labels</a:t>
            </a:r>
            <a:r>
              <a:rPr kumimoji="0" lang="en-US" sz="1800" b="0" i="0" u="none" strike="noStrike" kern="1200" cap="none" spc="0" normalizeH="0" baseline="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 OMIM (not input) are negative labels</a:t>
            </a:r>
            <a:r>
              <a:rPr kumimoji="0" lang="en-US" sz="1800" b="0" i="0" u="none" strike="noStrike" kern="1200" cap="none" spc="0" normalizeH="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 (we prefer </a:t>
            </a:r>
            <a:r>
              <a:rPr kumimoji="0" lang="en-US" sz="1800" b="0" i="1" u="none" strike="noStrike" kern="1200" cap="none" spc="0" normalizeH="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true negatives</a:t>
            </a:r>
            <a:r>
              <a:rPr kumimoji="0" lang="en-US" sz="1800" b="0" i="0" u="none" strike="noStrike" kern="1200" cap="none" spc="0" normalizeH="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 where possible).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solidFill>
                <a:srgbClr val="000000"/>
              </a:solidFill>
              <a:latin typeface="Rockwell" panose="02060603020205020403"/>
              <a:ea typeface="Calibri" panose="020F0502020204030204" pitchFamily="34" charset="0"/>
              <a:cs typeface="Times New Roman" panose="02020603050405020304" pitchFamily="18" charset="0"/>
            </a:endParaRPr>
          </a:p>
          <a:p>
            <a:pPr lvl="0">
              <a:defRPr/>
            </a:pPr>
            <a:r>
              <a:rPr kumimoji="0" lang="en-US" sz="1800" b="0" i="0" u="none" strike="noStrike" kern="1200" cap="none" spc="0" normalizeH="0" noProof="0" dirty="0" err="1"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XGBoost</a:t>
            </a:r>
            <a:r>
              <a:rPr kumimoji="0" lang="en-US" sz="1800" b="0" i="0" u="none" strike="noStrike" kern="1200" cap="none" spc="0" normalizeH="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 runs 100 models. The </a:t>
            </a:r>
            <a:r>
              <a:rPr lang="en-US" dirty="0">
                <a:solidFill>
                  <a:srgbClr val="000000"/>
                </a:solidFill>
                <a:ea typeface="Calibri" panose="020F0502020204030204" pitchFamily="34" charset="0"/>
                <a:cs typeface="Times New Roman" panose="02020603050405020304" pitchFamily="18" charset="0"/>
              </a:rPr>
              <a:t>“median </a:t>
            </a:r>
            <a:r>
              <a:rPr lang="en-US" dirty="0" smtClean="0">
                <a:solidFill>
                  <a:srgbClr val="000000"/>
                </a:solidFill>
                <a:ea typeface="Calibri" panose="020F0502020204030204" pitchFamily="34" charset="0"/>
                <a:cs typeface="Times New Roman" panose="02020603050405020304" pitchFamily="18" charset="0"/>
              </a:rPr>
              <a:t>model” </a:t>
            </a:r>
            <a:r>
              <a:rPr kumimoji="0" lang="en-US" sz="1800" b="0" i="0" u="none" strike="noStrike" kern="1200" cap="none" spc="0" normalizeH="0" noProof="0" dirty="0" smtClean="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rPr>
              <a:t>(AUC, F1) is then selected for analysis and prediction to avoid overfitting.</a:t>
            </a:r>
            <a:endParaRPr kumimoji="0" lang="en-US" sz="1800" b="0" i="0" u="none" strike="noStrike" kern="1200" cap="none" spc="0" normalizeH="0" baseline="0" noProof="0" dirty="0">
              <a:ln>
                <a:noFill/>
              </a:ln>
              <a:solidFill>
                <a:srgbClr val="000000"/>
              </a:solidFill>
              <a:effectLst/>
              <a:uLnTx/>
              <a:uFillTx/>
              <a:latin typeface="Rockwell" panose="02060603020205020403"/>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Rockwell" panose="02060603020205020403"/>
              <a:ea typeface="+mn-ea"/>
              <a:cs typeface="+mn-cs"/>
            </a:endParaRPr>
          </a:p>
        </p:txBody>
      </p:sp>
      <p:sp>
        <p:nvSpPr>
          <p:cNvPr id="7" name="Rectangle 96"/>
          <p:cNvSpPr>
            <a:spLocks noChangeArrowheads="1"/>
          </p:cNvSpPr>
          <p:nvPr/>
        </p:nvSpPr>
        <p:spPr bwMode="auto">
          <a:xfrm>
            <a:off x="7594648" y="6553201"/>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10/15/19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
        <p:nvSpPr>
          <p:cNvPr id="9" name="Rectangle 8"/>
          <p:cNvSpPr/>
          <p:nvPr/>
        </p:nvSpPr>
        <p:spPr>
          <a:xfrm>
            <a:off x="17397" y="6541514"/>
            <a:ext cx="6816264" cy="307777"/>
          </a:xfrm>
          <a:prstGeom prst="rect">
            <a:avLst/>
          </a:prstGeom>
        </p:spPr>
        <p:txBody>
          <a:bodyPr wrap="square">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J.J. Yang, P. Kumar, D. Byrd</a:t>
            </a:r>
            <a:r>
              <a:rPr kumimoji="0" lang="en-US" sz="1400" b="0" i="0" u="none" strike="noStrike" kern="1200" cap="none" spc="0" normalizeH="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 </a:t>
            </a: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et </a:t>
            </a:r>
            <a:r>
              <a:rPr kumimoji="0" lang="en-US" sz="1400" b="0" i="0" u="none" strike="noStrike" kern="1200" cap="none" spc="0" normalizeH="0" baseline="0" noProof="0" dirty="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al., </a:t>
            </a:r>
            <a:r>
              <a:rPr kumimoji="0" lang="en-US" sz="1400" b="0" i="0" u="none" strike="noStrike" kern="1200" cap="none" spc="0" normalizeH="0" baseline="0" noProof="0" dirty="0" smtClean="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rPr>
              <a:t>IDG2 KMC</a:t>
            </a:r>
            <a:endParaRPr kumimoji="0" lang="en-US" sz="1400" b="0" i="0" u="none" strike="noStrike" kern="1200" cap="none" spc="0" normalizeH="0" baseline="0" noProof="0" dirty="0">
              <a:ln>
                <a:noFill/>
              </a:ln>
              <a:solidFill>
                <a:srgbClr val="000000"/>
              </a:solidFill>
              <a:effectLst/>
              <a:uLnTx/>
              <a:uFillTx/>
              <a:latin typeface="Rockwell" panose="02060603020205020403" pitchFamily="18"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51075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Autofit/>
          </a:bodyPr>
          <a:lstStyle/>
          <a:p>
            <a:r>
              <a:rPr lang="en" dirty="0" smtClean="0"/>
              <a:t>MetaPath / XGBoost model Input</a:t>
            </a:r>
            <a:endParaRPr dirty="0"/>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Autofit/>
          </a:bodyPr>
          <a:lstStyle/>
          <a:p>
            <a:pPr>
              <a:lnSpc>
                <a:spcPct val="150000"/>
              </a:lnSpc>
              <a:buFont typeface="Arial" panose="020B0604020202020204" pitchFamily="34" charset="0"/>
              <a:buChar char="•"/>
            </a:pPr>
            <a:r>
              <a:rPr lang="en" dirty="0" smtClean="0"/>
              <a:t>P-HIPSTER: ACE2 (experimental) plus 25 other predicted proteins</a:t>
            </a:r>
            <a:endParaRPr dirty="0"/>
          </a:p>
          <a:p>
            <a:pPr>
              <a:lnSpc>
                <a:spcPct val="150000"/>
              </a:lnSpc>
              <a:buFont typeface="Arial" panose="020B0604020202020204" pitchFamily="34" charset="0"/>
              <a:buChar char="•"/>
            </a:pPr>
            <a:r>
              <a:rPr lang="en" dirty="0" smtClean="0"/>
              <a:t>CD147 (experimental)</a:t>
            </a:r>
          </a:p>
          <a:p>
            <a:pPr>
              <a:lnSpc>
                <a:spcPct val="150000"/>
              </a:lnSpc>
              <a:buFont typeface="Arial" panose="020B0604020202020204" pitchFamily="34" charset="0"/>
              <a:buChar char="•"/>
            </a:pPr>
            <a:r>
              <a:rPr lang="en" dirty="0" smtClean="0"/>
              <a:t>71 proteins (mass proteomic pull-down, Krogan et al paper)</a:t>
            </a:r>
            <a:endParaRPr dirty="0"/>
          </a:p>
          <a:p>
            <a:pPr>
              <a:lnSpc>
                <a:spcPct val="150000"/>
              </a:lnSpc>
              <a:buFont typeface="Arial" panose="020B0604020202020204" pitchFamily="34" charset="0"/>
              <a:buChar char="•"/>
            </a:pPr>
            <a:r>
              <a:rPr lang="en" dirty="0" smtClean="0"/>
              <a:t>Total 98 positives</a:t>
            </a:r>
          </a:p>
          <a:p>
            <a:pPr>
              <a:lnSpc>
                <a:spcPct val="150000"/>
              </a:lnSpc>
              <a:buFont typeface="Arial" panose="020B0604020202020204" pitchFamily="34" charset="0"/>
              <a:buChar char="•"/>
            </a:pPr>
            <a:r>
              <a:rPr lang="en" dirty="0" smtClean="0"/>
              <a:t>Another 120 negatives from the Krogan paper</a:t>
            </a:r>
          </a:p>
          <a:p>
            <a:pPr>
              <a:lnSpc>
                <a:spcPct val="150000"/>
              </a:lnSpc>
              <a:buFont typeface="Arial" panose="020B0604020202020204" pitchFamily="34" charset="0"/>
              <a:buChar char="•"/>
            </a:pPr>
            <a:r>
              <a:rPr lang="en" dirty="0" smtClean="0"/>
              <a:t>6 models built, based on variations of this input</a:t>
            </a:r>
          </a:p>
        </p:txBody>
      </p:sp>
      <p:pic>
        <p:nvPicPr>
          <p:cNvPr id="4" name="Picture 3"/>
          <p:cNvPicPr>
            <a:picLocks noChangeAspect="1"/>
          </p:cNvPicPr>
          <p:nvPr/>
        </p:nvPicPr>
        <p:blipFill>
          <a:blip r:embed="rId3"/>
          <a:stretch>
            <a:fillRect/>
          </a:stretch>
        </p:blipFill>
        <p:spPr>
          <a:xfrm>
            <a:off x="10559563" y="6212197"/>
            <a:ext cx="1623201" cy="602032"/>
          </a:xfrm>
          <a:prstGeom prst="rect">
            <a:avLst/>
          </a:prstGeom>
        </p:spPr>
      </p:pic>
      <p:sp>
        <p:nvSpPr>
          <p:cNvPr id="5"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780980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dirty="0" smtClean="0"/>
              <a:t>MetaPath / XGBoost model output</a:t>
            </a:r>
            <a:endParaRPr dirty="0"/>
          </a:p>
        </p:txBody>
      </p:sp>
      <p:sp>
        <p:nvSpPr>
          <p:cNvPr id="61" name="Google Shape;61;p14"/>
          <p:cNvSpPr txBox="1">
            <a:spLocks noGrp="1"/>
          </p:cNvSpPr>
          <p:nvPr>
            <p:ph type="body" idx="1"/>
          </p:nvPr>
        </p:nvSpPr>
        <p:spPr>
          <a:xfrm>
            <a:off x="154152" y="1536633"/>
            <a:ext cx="6439337" cy="4555200"/>
          </a:xfrm>
          <a:prstGeom prst="rect">
            <a:avLst/>
          </a:prstGeom>
        </p:spPr>
        <p:txBody>
          <a:bodyPr spcFirstLastPara="1" vert="horz" wrap="square" lIns="121900" tIns="121900" rIns="121900" bIns="121900" rtlCol="0" anchor="t" anchorCtr="0">
            <a:noAutofit/>
          </a:bodyPr>
          <a:lstStyle/>
          <a:p>
            <a:pPr indent="-457189">
              <a:lnSpc>
                <a:spcPct val="150000"/>
              </a:lnSpc>
              <a:buSzPts val="1800"/>
              <a:buFont typeface="Arial" panose="020B0604020202020204" pitchFamily="34" charset="0"/>
              <a:buChar char="•"/>
            </a:pPr>
            <a:r>
              <a:rPr lang="en" dirty="0" smtClean="0"/>
              <a:t>986 proteins were predicted with “high confidence” by the 6 models</a:t>
            </a:r>
          </a:p>
          <a:p>
            <a:pPr indent="-457189">
              <a:lnSpc>
                <a:spcPct val="150000"/>
              </a:lnSpc>
              <a:buSzPts val="1800"/>
              <a:buFont typeface="Arial" panose="020B0604020202020204" pitchFamily="34" charset="0"/>
              <a:buChar char="•"/>
            </a:pPr>
            <a:r>
              <a:rPr lang="en" dirty="0" smtClean="0"/>
              <a:t>136 are predicted by 3 or more models.</a:t>
            </a:r>
            <a:endParaRPr dirty="0"/>
          </a:p>
          <a:p>
            <a:pPr indent="-457189">
              <a:lnSpc>
                <a:spcPct val="150000"/>
              </a:lnSpc>
              <a:buSzPts val="1800"/>
              <a:buFont typeface="Arial" panose="020B0604020202020204" pitchFamily="34" charset="0"/>
              <a:buChar char="•"/>
            </a:pPr>
            <a:r>
              <a:rPr lang="en" dirty="0" smtClean="0"/>
              <a:t>99 of t</a:t>
            </a:r>
            <a:r>
              <a:rPr lang="en-US" dirty="0" smtClean="0"/>
              <a:t>he</a:t>
            </a:r>
            <a:r>
              <a:rPr lang="en" dirty="0" smtClean="0"/>
              <a:t> 3x predicted proteins were Tbio/Tchem/Tclin</a:t>
            </a:r>
          </a:p>
          <a:p>
            <a:pPr indent="-457189">
              <a:lnSpc>
                <a:spcPct val="150000"/>
              </a:lnSpc>
              <a:buSzPts val="1800"/>
              <a:buFont typeface="Arial" panose="020B0604020202020204" pitchFamily="34" charset="0"/>
              <a:buChar char="•"/>
            </a:pPr>
            <a:r>
              <a:rPr lang="en-US" dirty="0" smtClean="0"/>
              <a:t>These were used in combination with the input proteins plus the viral proteins from </a:t>
            </a:r>
            <a:r>
              <a:rPr lang="en-US" dirty="0" err="1" smtClean="0"/>
              <a:t>Krogan</a:t>
            </a:r>
            <a:r>
              <a:rPr lang="en-US" dirty="0" smtClean="0"/>
              <a:t> et al to examine the network models.</a:t>
            </a:r>
            <a:endParaRPr lang="en" dirty="0" smtClean="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3696" y="1356967"/>
            <a:ext cx="5112704" cy="3834528"/>
          </a:xfrm>
          <a:prstGeom prst="rect">
            <a:avLst/>
          </a:prstGeom>
        </p:spPr>
      </p:pic>
      <p:pic>
        <p:nvPicPr>
          <p:cNvPr id="5" name="Picture 4"/>
          <p:cNvPicPr>
            <a:picLocks noChangeAspect="1"/>
          </p:cNvPicPr>
          <p:nvPr/>
        </p:nvPicPr>
        <p:blipFill>
          <a:blip r:embed="rId4"/>
          <a:stretch>
            <a:fillRect/>
          </a:stretch>
        </p:blipFill>
        <p:spPr>
          <a:xfrm>
            <a:off x="10559563" y="6212197"/>
            <a:ext cx="1623201" cy="602032"/>
          </a:xfrm>
          <a:prstGeom prst="rect">
            <a:avLst/>
          </a:prstGeom>
        </p:spPr>
      </p:pic>
      <p:sp>
        <p:nvSpPr>
          <p:cNvPr id="6"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961500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15600" y="121653"/>
            <a:ext cx="11360800" cy="763600"/>
          </a:xfrm>
          <a:prstGeom prst="rect">
            <a:avLst/>
          </a:prstGeom>
        </p:spPr>
        <p:txBody>
          <a:bodyPr spcFirstLastPara="1" vert="horz" wrap="square" lIns="121900" tIns="121900" rIns="121900" bIns="121900" rtlCol="0" anchor="t" anchorCtr="0">
            <a:noAutofit/>
          </a:bodyPr>
          <a:lstStyle/>
          <a:p>
            <a:pPr lvl="0"/>
            <a:r>
              <a:rPr lang="en" dirty="0"/>
              <a:t>N</a:t>
            </a:r>
            <a:r>
              <a:rPr lang="en-US" dirty="0"/>
              <a:t>e</a:t>
            </a:r>
            <a:r>
              <a:rPr lang="en" dirty="0"/>
              <a:t>twork Workflow</a:t>
            </a:r>
            <a:endParaRPr dirty="0"/>
          </a:p>
        </p:txBody>
      </p:sp>
      <p:sp>
        <p:nvSpPr>
          <p:cNvPr id="74" name="Google Shape;74;p16"/>
          <p:cNvSpPr txBox="1">
            <a:spLocks noGrp="1"/>
          </p:cNvSpPr>
          <p:nvPr>
            <p:ph type="body" idx="1"/>
          </p:nvPr>
        </p:nvSpPr>
        <p:spPr>
          <a:xfrm>
            <a:off x="130629" y="1074057"/>
            <a:ext cx="11645771" cy="5537200"/>
          </a:xfrm>
          <a:prstGeom prst="rect">
            <a:avLst/>
          </a:prstGeom>
        </p:spPr>
        <p:txBody>
          <a:bodyPr spcFirstLastPara="1" vert="horz" wrap="square" lIns="121900" tIns="121900" rIns="121900" bIns="121900" rtlCol="0" anchor="t" anchorCtr="0">
            <a:noAutofit/>
          </a:bodyPr>
          <a:lstStyle/>
          <a:p>
            <a:pPr>
              <a:buFont typeface="Arial" panose="020B0604020202020204" pitchFamily="34" charset="0"/>
              <a:buChar char="•"/>
            </a:pPr>
            <a:r>
              <a:rPr lang="en" dirty="0"/>
              <a:t>Data consolidation</a:t>
            </a:r>
            <a:endParaRPr dirty="0"/>
          </a:p>
          <a:p>
            <a:pPr>
              <a:buFont typeface="Arial" panose="020B0604020202020204" pitchFamily="34" charset="0"/>
              <a:buChar char="•"/>
            </a:pPr>
            <a:r>
              <a:rPr lang="en" dirty="0"/>
              <a:t>Building the core network </a:t>
            </a:r>
            <a:r>
              <a:rPr lang="en" sz="1333" dirty="0"/>
              <a:t>(analysis/network/COVID_19_Merged_Virus_Human_PPI_Network.cys)</a:t>
            </a:r>
            <a:endParaRPr sz="1333" dirty="0"/>
          </a:p>
          <a:p>
            <a:pPr lvl="1">
              <a:spcBef>
                <a:spcPts val="0"/>
              </a:spcBef>
              <a:buFont typeface="Arial" panose="020B0604020202020204" pitchFamily="34" charset="0"/>
              <a:buChar char="•"/>
            </a:pPr>
            <a:r>
              <a:rPr lang="en" dirty="0"/>
              <a:t>Virus-protein PPIs extracted</a:t>
            </a:r>
            <a:endParaRPr dirty="0"/>
          </a:p>
          <a:p>
            <a:pPr lvl="2">
              <a:spcBef>
                <a:spcPts val="0"/>
              </a:spcBef>
              <a:buFont typeface="Arial" panose="020B0604020202020204" pitchFamily="34" charset="0"/>
              <a:buChar char="•"/>
            </a:pPr>
            <a:r>
              <a:rPr lang="en" dirty="0"/>
              <a:t>Preprint: as is</a:t>
            </a:r>
            <a:endParaRPr dirty="0"/>
          </a:p>
          <a:p>
            <a:pPr lvl="2">
              <a:spcBef>
                <a:spcPts val="0"/>
              </a:spcBef>
              <a:buFont typeface="Arial" panose="020B0604020202020204" pitchFamily="34" charset="0"/>
              <a:buChar char="•"/>
            </a:pPr>
            <a:r>
              <a:rPr lang="en" dirty="0"/>
              <a:t>P-HIPSTER: as is</a:t>
            </a:r>
            <a:endParaRPr dirty="0"/>
          </a:p>
          <a:p>
            <a:pPr lvl="2">
              <a:spcBef>
                <a:spcPts val="0"/>
              </a:spcBef>
              <a:buFont typeface="Arial" panose="020B0604020202020204" pitchFamily="34" charset="0"/>
              <a:buChar char="•"/>
            </a:pPr>
            <a:r>
              <a:rPr lang="en" dirty="0"/>
              <a:t>Tudor’s AIML: assumed that predictions were made for the spike protein only </a:t>
            </a:r>
            <a:r>
              <a:rPr lang="en" dirty="0">
                <a:solidFill>
                  <a:srgbClr val="FF0000"/>
                </a:solidFill>
              </a:rPr>
              <a:t>(?)</a:t>
            </a:r>
            <a:endParaRPr dirty="0">
              <a:solidFill>
                <a:srgbClr val="FF0000"/>
              </a:solidFill>
            </a:endParaRPr>
          </a:p>
          <a:p>
            <a:pPr lvl="1">
              <a:spcBef>
                <a:spcPts val="0"/>
              </a:spcBef>
              <a:buClr>
                <a:srgbClr val="000000"/>
              </a:buClr>
              <a:buFont typeface="Arial" panose="020B0604020202020204" pitchFamily="34" charset="0"/>
              <a:buChar char="•"/>
            </a:pPr>
            <a:r>
              <a:rPr lang="en" dirty="0">
                <a:solidFill>
                  <a:srgbClr val="000000"/>
                </a:solidFill>
              </a:rPr>
              <a:t>PPIs merged, deduplicated, annotated by data source</a:t>
            </a:r>
            <a:endParaRPr dirty="0">
              <a:solidFill>
                <a:srgbClr val="000000"/>
              </a:solidFill>
            </a:endParaRPr>
          </a:p>
          <a:p>
            <a:pPr lvl="2">
              <a:spcBef>
                <a:spcPts val="0"/>
              </a:spcBef>
              <a:buClr>
                <a:srgbClr val="000000"/>
              </a:buClr>
              <a:buFont typeface="Arial" panose="020B0604020202020204" pitchFamily="34" charset="0"/>
              <a:buChar char="•"/>
            </a:pPr>
            <a:r>
              <a:rPr lang="en" dirty="0">
                <a:solidFill>
                  <a:srgbClr val="000000"/>
                </a:solidFill>
              </a:rPr>
              <a:t>Direction of PPIs: virus -&gt; human (for consistency)</a:t>
            </a:r>
            <a:endParaRPr dirty="0">
              <a:solidFill>
                <a:srgbClr val="000000"/>
              </a:solidFill>
            </a:endParaRPr>
          </a:p>
          <a:p>
            <a:pPr lvl="1">
              <a:spcBef>
                <a:spcPts val="0"/>
              </a:spcBef>
              <a:buClr>
                <a:srgbClr val="000000"/>
              </a:buClr>
              <a:buFont typeface="Arial" panose="020B0604020202020204" pitchFamily="34" charset="0"/>
              <a:buChar char="•"/>
            </a:pPr>
            <a:r>
              <a:rPr lang="en" dirty="0">
                <a:solidFill>
                  <a:srgbClr val="000000"/>
                </a:solidFill>
              </a:rPr>
              <a:t>Node attributes added:</a:t>
            </a:r>
            <a:endParaRPr dirty="0">
              <a:solidFill>
                <a:srgbClr val="000000"/>
              </a:solidFill>
            </a:endParaRPr>
          </a:p>
          <a:p>
            <a:pPr lvl="2">
              <a:spcBef>
                <a:spcPts val="0"/>
              </a:spcBef>
              <a:buClr>
                <a:srgbClr val="000000"/>
              </a:buClr>
              <a:buFont typeface="Arial" panose="020B0604020202020204" pitchFamily="34" charset="0"/>
              <a:buChar char="•"/>
            </a:pPr>
            <a:r>
              <a:rPr lang="en" dirty="0">
                <a:solidFill>
                  <a:srgbClr val="000000"/>
                </a:solidFill>
              </a:rPr>
              <a:t>NodeType: virus/human</a:t>
            </a:r>
            <a:endParaRPr dirty="0">
              <a:solidFill>
                <a:srgbClr val="000000"/>
              </a:solidFill>
            </a:endParaRPr>
          </a:p>
          <a:p>
            <a:pPr lvl="2">
              <a:spcBef>
                <a:spcPts val="0"/>
              </a:spcBef>
              <a:buClr>
                <a:srgbClr val="000000"/>
              </a:buClr>
              <a:buFont typeface="Arial" panose="020B0604020202020204" pitchFamily="34" charset="0"/>
              <a:buChar char="•"/>
            </a:pPr>
            <a:r>
              <a:rPr lang="en" dirty="0">
                <a:solidFill>
                  <a:srgbClr val="000000"/>
                </a:solidFill>
              </a:rPr>
              <a:t>Tdl: </a:t>
            </a:r>
            <a:r>
              <a:rPr lang="en" dirty="0" smtClean="0">
                <a:solidFill>
                  <a:srgbClr val="000000"/>
                </a:solidFill>
              </a:rPr>
              <a:t>TCRD v64 Yellow-colored proteins, </a:t>
            </a:r>
            <a:r>
              <a:rPr lang="en" dirty="0">
                <a:solidFill>
                  <a:srgbClr val="000000"/>
                </a:solidFill>
              </a:rPr>
              <a:t>virus proteins were assigned to value of “virus”, rest to “unk” (meaning that I did not have the information, did not check Pharos)</a:t>
            </a:r>
            <a:endParaRPr dirty="0">
              <a:solidFill>
                <a:srgbClr val="000000"/>
              </a:solidFill>
            </a:endParaRPr>
          </a:p>
          <a:p>
            <a:pPr>
              <a:lnSpc>
                <a:spcPct val="150000"/>
              </a:lnSpc>
              <a:buClr>
                <a:schemeClr val="dk1"/>
              </a:buClr>
              <a:buFont typeface="Arial" panose="020B0604020202020204" pitchFamily="34" charset="0"/>
              <a:buChar char="•"/>
            </a:pPr>
            <a:r>
              <a:rPr lang="en-US" dirty="0">
                <a:solidFill>
                  <a:schemeClr val="dk1"/>
                </a:solidFill>
              </a:rPr>
              <a:t>Assembling the extended network </a:t>
            </a:r>
            <a:r>
              <a:rPr lang="en-US" sz="1333" dirty="0">
                <a:solidFill>
                  <a:schemeClr val="dk1"/>
                </a:solidFill>
              </a:rPr>
              <a:t>(</a:t>
            </a:r>
            <a:r>
              <a:rPr lang="en-US" sz="1333" dirty="0"/>
              <a:t>analysis/network/</a:t>
            </a:r>
            <a:r>
              <a:rPr lang="en-US" sz="1333" dirty="0">
                <a:solidFill>
                  <a:schemeClr val="dk1"/>
                </a:solidFill>
              </a:rPr>
              <a:t>STRING_Extended_COVID_19_PPI_Network.cys)</a:t>
            </a:r>
          </a:p>
          <a:p>
            <a:pPr lvl="1">
              <a:lnSpc>
                <a:spcPct val="150000"/>
              </a:lnSpc>
              <a:spcBef>
                <a:spcPts val="0"/>
              </a:spcBef>
              <a:buClr>
                <a:schemeClr val="dk1"/>
              </a:buClr>
              <a:buFont typeface="Arial" panose="020B0604020202020204" pitchFamily="34" charset="0"/>
              <a:buChar char="•"/>
            </a:pPr>
            <a:r>
              <a:rPr lang="en-US" dirty="0">
                <a:solidFill>
                  <a:schemeClr val="dk1"/>
                </a:solidFill>
              </a:rPr>
              <a:t>Human nodes of core network used as query for </a:t>
            </a:r>
            <a:r>
              <a:rPr lang="en-US" dirty="0" err="1">
                <a:solidFill>
                  <a:schemeClr val="dk1"/>
                </a:solidFill>
              </a:rPr>
              <a:t>STRINGApp</a:t>
            </a:r>
            <a:r>
              <a:rPr lang="en-US" dirty="0">
                <a:solidFill>
                  <a:schemeClr val="dk1"/>
                </a:solidFill>
              </a:rPr>
              <a:t> in </a:t>
            </a:r>
            <a:r>
              <a:rPr lang="en-US" dirty="0" err="1">
                <a:solidFill>
                  <a:schemeClr val="dk1"/>
                </a:solidFill>
              </a:rPr>
              <a:t>Cytoscape</a:t>
            </a:r>
            <a:endParaRPr lang="en-US" dirty="0">
              <a:solidFill>
                <a:schemeClr val="dk1"/>
              </a:solidFill>
            </a:endParaRPr>
          </a:p>
          <a:p>
            <a:pPr lvl="1">
              <a:lnSpc>
                <a:spcPct val="150000"/>
              </a:lnSpc>
              <a:spcBef>
                <a:spcPts val="0"/>
              </a:spcBef>
              <a:buClr>
                <a:schemeClr val="dk1"/>
              </a:buClr>
              <a:buFont typeface="Arial" panose="020B0604020202020204" pitchFamily="34" charset="0"/>
              <a:buChar char="•"/>
            </a:pPr>
            <a:r>
              <a:rPr lang="en-US" dirty="0" err="1">
                <a:solidFill>
                  <a:schemeClr val="dk1"/>
                </a:solidFill>
              </a:rPr>
              <a:t>STRINGApp</a:t>
            </a:r>
            <a:r>
              <a:rPr lang="en-US" dirty="0">
                <a:solidFill>
                  <a:schemeClr val="dk1"/>
                </a:solidFill>
              </a:rPr>
              <a:t> settings: min. PPI confidence: 0.90, max interactors: 100</a:t>
            </a:r>
          </a:p>
          <a:p>
            <a:pPr lvl="1">
              <a:lnSpc>
                <a:spcPct val="150000"/>
              </a:lnSpc>
              <a:spcBef>
                <a:spcPts val="0"/>
              </a:spcBef>
              <a:buClr>
                <a:schemeClr val="dk1"/>
              </a:buClr>
              <a:buFont typeface="Arial" panose="020B0604020202020204" pitchFamily="34" charset="0"/>
              <a:buChar char="•"/>
            </a:pPr>
            <a:r>
              <a:rPr lang="en-US" dirty="0">
                <a:solidFill>
                  <a:schemeClr val="dk1"/>
                </a:solidFill>
              </a:rPr>
              <a:t>Network edges and all attributes were exported</a:t>
            </a:r>
          </a:p>
          <a:p>
            <a:pPr lvl="1">
              <a:lnSpc>
                <a:spcPct val="150000"/>
              </a:lnSpc>
              <a:spcBef>
                <a:spcPts val="0"/>
              </a:spcBef>
              <a:buClr>
                <a:schemeClr val="dk1"/>
              </a:buClr>
              <a:buFont typeface="Arial" panose="020B0604020202020204" pitchFamily="34" charset="0"/>
              <a:buChar char="•"/>
            </a:pPr>
            <a:r>
              <a:rPr lang="en-US" dirty="0">
                <a:solidFill>
                  <a:schemeClr val="dk1"/>
                </a:solidFill>
              </a:rPr>
              <a:t>Network nodes and edges merged with that of “core </a:t>
            </a:r>
            <a:r>
              <a:rPr lang="en-US" dirty="0" smtClean="0">
                <a:solidFill>
                  <a:schemeClr val="dk1"/>
                </a:solidFill>
              </a:rPr>
              <a:t>network</a:t>
            </a:r>
            <a:endParaRPr lang="en-US" dirty="0">
              <a:solidFill>
                <a:schemeClr val="dk1"/>
              </a:solidFill>
            </a:endParaRPr>
          </a:p>
        </p:txBody>
      </p:sp>
      <p:pic>
        <p:nvPicPr>
          <p:cNvPr id="4" name="Picture 3"/>
          <p:cNvPicPr>
            <a:picLocks noChangeAspect="1"/>
          </p:cNvPicPr>
          <p:nvPr/>
        </p:nvPicPr>
        <p:blipFill>
          <a:blip r:embed="rId3"/>
          <a:stretch>
            <a:fillRect/>
          </a:stretch>
        </p:blipFill>
        <p:spPr>
          <a:xfrm>
            <a:off x="10559563" y="6212197"/>
            <a:ext cx="1623201" cy="602032"/>
          </a:xfrm>
          <a:prstGeom prst="rect">
            <a:avLst/>
          </a:prstGeom>
        </p:spPr>
      </p:pic>
      <p:sp>
        <p:nvSpPr>
          <p:cNvPr id="5"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732095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415600" y="208233"/>
            <a:ext cx="11360800" cy="763600"/>
          </a:xfrm>
          <a:prstGeom prst="rect">
            <a:avLst/>
          </a:prstGeom>
        </p:spPr>
        <p:txBody>
          <a:bodyPr spcFirstLastPara="1" vert="horz" wrap="square" lIns="121900" tIns="121900" rIns="121900" bIns="121900" rtlCol="0" anchor="t" anchorCtr="0">
            <a:noAutofit/>
          </a:bodyPr>
          <a:lstStyle/>
          <a:p>
            <a:r>
              <a:rPr lang="en"/>
              <a:t>Network Visualization</a:t>
            </a:r>
            <a:endParaRPr/>
          </a:p>
        </p:txBody>
      </p:sp>
      <p:sp>
        <p:nvSpPr>
          <p:cNvPr id="93" name="Google Shape;93;p19"/>
          <p:cNvSpPr txBox="1">
            <a:spLocks noGrp="1"/>
          </p:cNvSpPr>
          <p:nvPr>
            <p:ph type="body" idx="1"/>
          </p:nvPr>
        </p:nvSpPr>
        <p:spPr>
          <a:xfrm>
            <a:off x="415600" y="1028633"/>
            <a:ext cx="11360800" cy="4555200"/>
          </a:xfrm>
          <a:prstGeom prst="rect">
            <a:avLst/>
          </a:prstGeom>
        </p:spPr>
        <p:txBody>
          <a:bodyPr spcFirstLastPara="1" vert="horz" wrap="square" lIns="121900" tIns="121900" rIns="121900" bIns="121900" rtlCol="0" anchor="t" anchorCtr="0">
            <a:noAutofit/>
          </a:bodyPr>
          <a:lstStyle/>
          <a:p>
            <a:pPr>
              <a:buFont typeface="Arial" panose="020B0604020202020204" pitchFamily="34" charset="0"/>
              <a:buChar char="•"/>
            </a:pPr>
            <a:r>
              <a:rPr lang="en" dirty="0"/>
              <a:t>Custom Cytoscape style created</a:t>
            </a:r>
            <a:r>
              <a:rPr lang="en" sz="1333" dirty="0"/>
              <a:t> (analysis/network/covid19_styles.xml)</a:t>
            </a:r>
            <a:endParaRPr dirty="0"/>
          </a:p>
          <a:p>
            <a:pPr>
              <a:buFont typeface="Arial" panose="020B0604020202020204" pitchFamily="34" charset="0"/>
              <a:buChar char="•"/>
            </a:pPr>
            <a:r>
              <a:rPr lang="en" dirty="0"/>
              <a:t>Nodes:</a:t>
            </a:r>
            <a:endParaRPr dirty="0"/>
          </a:p>
          <a:p>
            <a:pPr lvl="1">
              <a:spcBef>
                <a:spcPts val="0"/>
              </a:spcBef>
              <a:buFont typeface="Arial" panose="020B0604020202020204" pitchFamily="34" charset="0"/>
              <a:buChar char="•"/>
            </a:pPr>
            <a:r>
              <a:rPr lang="en" dirty="0"/>
              <a:t>NodeType</a:t>
            </a:r>
            <a:endParaRPr dirty="0"/>
          </a:p>
          <a:p>
            <a:pPr marL="1562070" indent="-342900">
              <a:spcBef>
                <a:spcPts val="2133"/>
              </a:spcBef>
              <a:buFont typeface="Arial" panose="020B0604020202020204" pitchFamily="34" charset="0"/>
              <a:buChar char="•"/>
            </a:pPr>
            <a:endParaRPr dirty="0"/>
          </a:p>
          <a:p>
            <a:pPr lvl="1">
              <a:buFont typeface="Arial" panose="020B0604020202020204" pitchFamily="34" charset="0"/>
              <a:buChar char="•"/>
            </a:pPr>
            <a:r>
              <a:rPr lang="en" dirty="0"/>
              <a:t>TDL categories:</a:t>
            </a:r>
            <a:endParaRPr dirty="0"/>
          </a:p>
          <a:p>
            <a:pPr marL="2171654" indent="-342900">
              <a:spcBef>
                <a:spcPts val="2133"/>
              </a:spcBef>
              <a:buFont typeface="Arial" panose="020B0604020202020204" pitchFamily="34" charset="0"/>
              <a:buChar char="•"/>
            </a:pPr>
            <a:endParaRPr dirty="0"/>
          </a:p>
          <a:p>
            <a:pPr marL="2171654" indent="-342900">
              <a:spcBef>
                <a:spcPts val="2133"/>
              </a:spcBef>
              <a:buFont typeface="Arial" panose="020B0604020202020204" pitchFamily="34" charset="0"/>
              <a:buChar char="•"/>
            </a:pPr>
            <a:endParaRPr dirty="0"/>
          </a:p>
          <a:p>
            <a:pPr>
              <a:spcBef>
                <a:spcPts val="2133"/>
              </a:spcBef>
              <a:buFont typeface="Arial" panose="020B0604020202020204" pitchFamily="34" charset="0"/>
              <a:buChar char="•"/>
            </a:pPr>
            <a:r>
              <a:rPr lang="en" dirty="0"/>
              <a:t>Edges</a:t>
            </a:r>
            <a:endParaRPr dirty="0"/>
          </a:p>
          <a:p>
            <a:pPr marL="2171654" indent="-342900">
              <a:spcBef>
                <a:spcPts val="2133"/>
              </a:spcBef>
              <a:spcAft>
                <a:spcPts val="2133"/>
              </a:spcAft>
              <a:buFont typeface="Arial" panose="020B0604020202020204" pitchFamily="34" charset="0"/>
              <a:buChar char="•"/>
            </a:pPr>
            <a:endParaRPr dirty="0"/>
          </a:p>
        </p:txBody>
      </p:sp>
      <p:pic>
        <p:nvPicPr>
          <p:cNvPr id="94" name="Google Shape;94;p19"/>
          <p:cNvPicPr preferRelativeResize="0"/>
          <p:nvPr/>
        </p:nvPicPr>
        <p:blipFill rotWithShape="1">
          <a:blip r:embed="rId3">
            <a:alphaModFix/>
          </a:blip>
          <a:srcRect b="38229"/>
          <a:stretch/>
        </p:blipFill>
        <p:spPr>
          <a:xfrm>
            <a:off x="3185734" y="3676400"/>
            <a:ext cx="2798367" cy="1065800"/>
          </a:xfrm>
          <a:prstGeom prst="rect">
            <a:avLst/>
          </a:prstGeom>
          <a:noFill/>
          <a:ln>
            <a:noFill/>
          </a:ln>
        </p:spPr>
      </p:pic>
      <p:pic>
        <p:nvPicPr>
          <p:cNvPr id="95" name="Google Shape;95;p19"/>
          <p:cNvPicPr preferRelativeResize="0"/>
          <p:nvPr/>
        </p:nvPicPr>
        <p:blipFill rotWithShape="1">
          <a:blip r:embed="rId3">
            <a:alphaModFix/>
          </a:blip>
          <a:srcRect t="61151"/>
          <a:stretch/>
        </p:blipFill>
        <p:spPr>
          <a:xfrm>
            <a:off x="6543901" y="3874151"/>
            <a:ext cx="2798367" cy="670300"/>
          </a:xfrm>
          <a:prstGeom prst="rect">
            <a:avLst/>
          </a:prstGeom>
          <a:noFill/>
          <a:ln>
            <a:noFill/>
          </a:ln>
        </p:spPr>
      </p:pic>
      <p:pic>
        <p:nvPicPr>
          <p:cNvPr id="96" name="Google Shape;96;p19"/>
          <p:cNvPicPr preferRelativeResize="0"/>
          <p:nvPr/>
        </p:nvPicPr>
        <p:blipFill>
          <a:blip r:embed="rId4">
            <a:alphaModFix/>
          </a:blip>
          <a:stretch>
            <a:fillRect/>
          </a:stretch>
        </p:blipFill>
        <p:spPr>
          <a:xfrm>
            <a:off x="3185733" y="2284968"/>
            <a:ext cx="2647000" cy="621233"/>
          </a:xfrm>
          <a:prstGeom prst="rect">
            <a:avLst/>
          </a:prstGeom>
          <a:noFill/>
          <a:ln>
            <a:noFill/>
          </a:ln>
        </p:spPr>
      </p:pic>
      <p:pic>
        <p:nvPicPr>
          <p:cNvPr id="97" name="Google Shape;97;p19"/>
          <p:cNvPicPr preferRelativeResize="0"/>
          <p:nvPr/>
        </p:nvPicPr>
        <p:blipFill rotWithShape="1">
          <a:blip r:embed="rId5">
            <a:alphaModFix/>
          </a:blip>
          <a:srcRect b="46512"/>
          <a:stretch/>
        </p:blipFill>
        <p:spPr>
          <a:xfrm>
            <a:off x="4728933" y="5738767"/>
            <a:ext cx="512067" cy="763600"/>
          </a:xfrm>
          <a:prstGeom prst="rect">
            <a:avLst/>
          </a:prstGeom>
          <a:noFill/>
          <a:ln>
            <a:noFill/>
          </a:ln>
        </p:spPr>
      </p:pic>
      <p:pic>
        <p:nvPicPr>
          <p:cNvPr id="98" name="Google Shape;98;p19"/>
          <p:cNvPicPr preferRelativeResize="0"/>
          <p:nvPr/>
        </p:nvPicPr>
        <p:blipFill rotWithShape="1">
          <a:blip r:embed="rId5">
            <a:alphaModFix/>
          </a:blip>
          <a:srcRect t="53047"/>
          <a:stretch/>
        </p:blipFill>
        <p:spPr>
          <a:xfrm>
            <a:off x="7316967" y="5738751"/>
            <a:ext cx="512067" cy="670300"/>
          </a:xfrm>
          <a:prstGeom prst="rect">
            <a:avLst/>
          </a:prstGeom>
          <a:noFill/>
          <a:ln>
            <a:noFill/>
          </a:ln>
        </p:spPr>
      </p:pic>
      <p:sp>
        <p:nvSpPr>
          <p:cNvPr id="99" name="Google Shape;99;p19"/>
          <p:cNvSpPr txBox="1"/>
          <p:nvPr/>
        </p:nvSpPr>
        <p:spPr>
          <a:xfrm>
            <a:off x="3185733" y="5622967"/>
            <a:ext cx="1702400" cy="471200"/>
          </a:xfrm>
          <a:prstGeom prst="rect">
            <a:avLst/>
          </a:prstGeom>
          <a:noFill/>
          <a:ln>
            <a:noFill/>
          </a:ln>
        </p:spPr>
        <p:txBody>
          <a:bodyPr spcFirstLastPara="1" wrap="square" lIns="121900" tIns="121900" rIns="121900" bIns="121900" anchor="t" anchorCtr="0">
            <a:noAutofit/>
          </a:bodyPr>
          <a:lstStyle/>
          <a:p>
            <a:r>
              <a:rPr lang="en" sz="1600"/>
              <a:t>P-HIPSTER</a:t>
            </a:r>
            <a:endParaRPr sz="1600"/>
          </a:p>
        </p:txBody>
      </p:sp>
      <p:sp>
        <p:nvSpPr>
          <p:cNvPr id="100" name="Google Shape;100;p19"/>
          <p:cNvSpPr txBox="1"/>
          <p:nvPr/>
        </p:nvSpPr>
        <p:spPr>
          <a:xfrm>
            <a:off x="3185733" y="6032221"/>
            <a:ext cx="1702400" cy="471200"/>
          </a:xfrm>
          <a:prstGeom prst="rect">
            <a:avLst/>
          </a:prstGeom>
          <a:noFill/>
          <a:ln>
            <a:noFill/>
          </a:ln>
        </p:spPr>
        <p:txBody>
          <a:bodyPr spcFirstLastPara="1" wrap="square" lIns="121900" tIns="121900" rIns="121900" bIns="121900" anchor="t" anchorCtr="0">
            <a:noAutofit/>
          </a:bodyPr>
          <a:lstStyle/>
          <a:p>
            <a:r>
              <a:rPr lang="en" sz="1600"/>
              <a:t>Preprint</a:t>
            </a:r>
            <a:endParaRPr sz="1600"/>
          </a:p>
        </p:txBody>
      </p:sp>
      <p:sp>
        <p:nvSpPr>
          <p:cNvPr id="101" name="Google Shape;101;p19"/>
          <p:cNvSpPr txBox="1"/>
          <p:nvPr/>
        </p:nvSpPr>
        <p:spPr>
          <a:xfrm>
            <a:off x="5925300" y="5622955"/>
            <a:ext cx="1702400" cy="471200"/>
          </a:xfrm>
          <a:prstGeom prst="rect">
            <a:avLst/>
          </a:prstGeom>
          <a:noFill/>
          <a:ln>
            <a:noFill/>
          </a:ln>
        </p:spPr>
        <p:txBody>
          <a:bodyPr spcFirstLastPara="1" wrap="square" lIns="121900" tIns="121900" rIns="121900" bIns="121900" anchor="t" anchorCtr="0">
            <a:noAutofit/>
          </a:bodyPr>
          <a:lstStyle/>
          <a:p>
            <a:r>
              <a:rPr lang="en" sz="1600"/>
              <a:t>STRINGApp</a:t>
            </a:r>
            <a:endParaRPr sz="1600"/>
          </a:p>
        </p:txBody>
      </p:sp>
      <p:sp>
        <p:nvSpPr>
          <p:cNvPr id="102" name="Google Shape;102;p19"/>
          <p:cNvSpPr txBox="1"/>
          <p:nvPr/>
        </p:nvSpPr>
        <p:spPr>
          <a:xfrm>
            <a:off x="5925300" y="5990221"/>
            <a:ext cx="1702400" cy="471200"/>
          </a:xfrm>
          <a:prstGeom prst="rect">
            <a:avLst/>
          </a:prstGeom>
          <a:noFill/>
          <a:ln>
            <a:noFill/>
          </a:ln>
        </p:spPr>
        <p:txBody>
          <a:bodyPr spcFirstLastPara="1" wrap="square" lIns="121900" tIns="121900" rIns="121900" bIns="121900" anchor="t" anchorCtr="0">
            <a:noAutofit/>
          </a:bodyPr>
          <a:lstStyle/>
          <a:p>
            <a:r>
              <a:rPr lang="en" sz="1600"/>
              <a:t>Tudor’s AIML</a:t>
            </a:r>
            <a:endParaRPr sz="1600"/>
          </a:p>
        </p:txBody>
      </p:sp>
      <p:pic>
        <p:nvPicPr>
          <p:cNvPr id="13" name="Picture 12"/>
          <p:cNvPicPr>
            <a:picLocks noChangeAspect="1"/>
          </p:cNvPicPr>
          <p:nvPr/>
        </p:nvPicPr>
        <p:blipFill>
          <a:blip r:embed="rId6"/>
          <a:stretch>
            <a:fillRect/>
          </a:stretch>
        </p:blipFill>
        <p:spPr>
          <a:xfrm>
            <a:off x="10559563" y="6212197"/>
            <a:ext cx="1623201" cy="602032"/>
          </a:xfrm>
          <a:prstGeom prst="rect">
            <a:avLst/>
          </a:prstGeom>
        </p:spPr>
      </p:pic>
      <p:sp>
        <p:nvSpPr>
          <p:cNvPr id="14"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2511052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290759" y="652877"/>
            <a:ext cx="8539163" cy="6139815"/>
          </a:xfrm>
          <a:prstGeom prst="rect">
            <a:avLst/>
          </a:prstGeom>
        </p:spPr>
      </p:pic>
      <p:sp>
        <p:nvSpPr>
          <p:cNvPr id="107" name="Google Shape;107;p20"/>
          <p:cNvSpPr txBox="1">
            <a:spLocks noGrp="1"/>
          </p:cNvSpPr>
          <p:nvPr>
            <p:ph type="title"/>
          </p:nvPr>
        </p:nvSpPr>
        <p:spPr>
          <a:xfrm>
            <a:off x="415600" y="-54592"/>
            <a:ext cx="11360800" cy="763600"/>
          </a:xfrm>
          <a:prstGeom prst="rect">
            <a:avLst/>
          </a:prstGeom>
        </p:spPr>
        <p:txBody>
          <a:bodyPr spcFirstLastPara="1" vert="horz" wrap="square" lIns="121900" tIns="121900" rIns="121900" bIns="121900" rtlCol="0" anchor="t" anchorCtr="0">
            <a:noAutofit/>
          </a:bodyPr>
          <a:lstStyle/>
          <a:p>
            <a:pPr lvl="0"/>
            <a:r>
              <a:rPr lang="en" dirty="0" smtClean="0"/>
              <a:t>SARS-CoV-2 Human Protein </a:t>
            </a:r>
            <a:r>
              <a:rPr lang="en-US" dirty="0" err="1" smtClean="0"/>
              <a:t>Interactome</a:t>
            </a:r>
            <a:endParaRPr dirty="0"/>
          </a:p>
        </p:txBody>
      </p:sp>
      <p:sp>
        <p:nvSpPr>
          <p:cNvPr id="108" name="Google Shape;108;p20"/>
          <p:cNvSpPr txBox="1">
            <a:spLocks noGrp="1"/>
          </p:cNvSpPr>
          <p:nvPr>
            <p:ph type="body" idx="1"/>
          </p:nvPr>
        </p:nvSpPr>
        <p:spPr>
          <a:xfrm>
            <a:off x="183733" y="1536633"/>
            <a:ext cx="3232577" cy="4555200"/>
          </a:xfrm>
          <a:prstGeom prst="rect">
            <a:avLst/>
          </a:prstGeom>
        </p:spPr>
        <p:txBody>
          <a:bodyPr spcFirstLastPara="1" vert="horz" wrap="square" lIns="121900" tIns="121900" rIns="121900" bIns="121900" rtlCol="0" anchor="t" anchorCtr="0">
            <a:noAutofit/>
          </a:bodyPr>
          <a:lstStyle/>
          <a:p>
            <a:pPr marL="0" indent="0">
              <a:spcAft>
                <a:spcPts val="2133"/>
              </a:spcAft>
              <a:buNone/>
            </a:pPr>
            <a:r>
              <a:rPr lang="en-US" dirty="0" smtClean="0"/>
              <a:t>SARS-CoV-2 proteins interact with multiple </a:t>
            </a:r>
            <a:r>
              <a:rPr lang="en-US" dirty="0" err="1" smtClean="0"/>
              <a:t>Tclin</a:t>
            </a:r>
            <a:r>
              <a:rPr lang="en-US" dirty="0" smtClean="0"/>
              <a:t> targets (blue).</a:t>
            </a:r>
          </a:p>
          <a:p>
            <a:pPr marL="0" indent="0">
              <a:spcAft>
                <a:spcPts val="2133"/>
              </a:spcAft>
              <a:buNone/>
            </a:pPr>
            <a:r>
              <a:rPr lang="en-US" i="1" dirty="0" smtClean="0"/>
              <a:t>Less priority given to ATP- and tubulin- type related targets.</a:t>
            </a:r>
          </a:p>
          <a:p>
            <a:pPr marL="0" indent="0">
              <a:spcAft>
                <a:spcPts val="2133"/>
              </a:spcAft>
              <a:buNone/>
            </a:pPr>
            <a:r>
              <a:rPr lang="en-US" i="1" dirty="0" smtClean="0"/>
              <a:t>Exploration in progress…</a:t>
            </a:r>
            <a:endParaRPr i="1" dirty="0"/>
          </a:p>
        </p:txBody>
      </p:sp>
      <p:pic>
        <p:nvPicPr>
          <p:cNvPr id="5" name="Picture 4"/>
          <p:cNvPicPr>
            <a:picLocks noChangeAspect="1"/>
          </p:cNvPicPr>
          <p:nvPr/>
        </p:nvPicPr>
        <p:blipFill>
          <a:blip r:embed="rId4"/>
          <a:stretch>
            <a:fillRect/>
          </a:stretch>
        </p:blipFill>
        <p:spPr>
          <a:xfrm>
            <a:off x="10559563" y="6212197"/>
            <a:ext cx="1623201" cy="602032"/>
          </a:xfrm>
          <a:prstGeom prst="rect">
            <a:avLst/>
          </a:prstGeom>
        </p:spPr>
      </p:pic>
      <p:sp>
        <p:nvSpPr>
          <p:cNvPr id="7"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3826704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Autofit/>
          </a:bodyPr>
          <a:lstStyle/>
          <a:p>
            <a:r>
              <a:rPr lang="en" dirty="0" smtClean="0"/>
              <a:t>Early R</a:t>
            </a:r>
            <a:r>
              <a:rPr lang="en-US" dirty="0" smtClean="0"/>
              <a:t>e</a:t>
            </a:r>
            <a:r>
              <a:rPr lang="en" dirty="0" smtClean="0"/>
              <a:t>sults </a:t>
            </a:r>
            <a:endParaRPr dirty="0"/>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Autofit/>
          </a:bodyPr>
          <a:lstStyle/>
          <a:p>
            <a:pPr>
              <a:lnSpc>
                <a:spcPct val="100000"/>
              </a:lnSpc>
              <a:buFont typeface="Arial" panose="020B0604020202020204" pitchFamily="34" charset="0"/>
              <a:buChar char="•"/>
            </a:pPr>
            <a:r>
              <a:rPr lang="en-US" b="1" dirty="0" smtClean="0"/>
              <a:t>HDAC2</a:t>
            </a:r>
            <a:r>
              <a:rPr lang="en-US" dirty="0"/>
              <a:t> </a:t>
            </a:r>
          </a:p>
          <a:p>
            <a:pPr>
              <a:lnSpc>
                <a:spcPct val="100000"/>
              </a:lnSpc>
              <a:buFont typeface="Arial" panose="020B0604020202020204" pitchFamily="34" charset="0"/>
              <a:buChar char="•"/>
            </a:pPr>
            <a:r>
              <a:rPr lang="en-US" dirty="0"/>
              <a:t>Interacts with SARS-CoV2 </a:t>
            </a:r>
            <a:r>
              <a:rPr lang="en-US" dirty="0" smtClean="0"/>
              <a:t>nsp5 and with SARS-CoV2-Spike. </a:t>
            </a:r>
          </a:p>
          <a:p>
            <a:pPr>
              <a:lnSpc>
                <a:spcPct val="100000"/>
              </a:lnSpc>
              <a:buFont typeface="Arial" panose="020B0604020202020204" pitchFamily="34" charset="0"/>
              <a:buChar char="•"/>
            </a:pPr>
            <a:r>
              <a:rPr lang="en-US" dirty="0" smtClean="0"/>
              <a:t>HDAC </a:t>
            </a:r>
            <a:r>
              <a:rPr lang="en-US" dirty="0"/>
              <a:t>inhibitors</a:t>
            </a:r>
            <a:r>
              <a:rPr lang="en-US" dirty="0" smtClean="0"/>
              <a:t>: </a:t>
            </a:r>
            <a:r>
              <a:rPr lang="en-US" i="1" dirty="0" smtClean="0"/>
              <a:t>"HDIs </a:t>
            </a:r>
            <a:r>
              <a:rPr lang="en-US" i="1" dirty="0"/>
              <a:t>have a long history of use in psychiatry and neurology as mood stabilizers and anti-epileptics. More recently they are being investigated as possible treatments for cancers, parasitic and inflammatory diseases."</a:t>
            </a:r>
          </a:p>
          <a:p>
            <a:pPr>
              <a:lnSpc>
                <a:spcPct val="100000"/>
              </a:lnSpc>
              <a:buFont typeface="Arial" panose="020B0604020202020204" pitchFamily="34" charset="0"/>
              <a:buChar char="•"/>
            </a:pPr>
            <a:endParaRPr lang="en-US" dirty="0"/>
          </a:p>
          <a:p>
            <a:pPr>
              <a:lnSpc>
                <a:spcPct val="100000"/>
              </a:lnSpc>
              <a:buFont typeface="Arial" panose="020B0604020202020204" pitchFamily="34" charset="0"/>
              <a:buChar char="•"/>
            </a:pPr>
            <a:r>
              <a:rPr lang="en-US" dirty="0" smtClean="0"/>
              <a:t>HDACs </a:t>
            </a:r>
            <a:r>
              <a:rPr lang="en-US" dirty="0"/>
              <a:t>or HDAC inhibitors </a:t>
            </a:r>
            <a:r>
              <a:rPr lang="en-US" dirty="0" smtClean="0"/>
              <a:t>can be used to treat viral </a:t>
            </a:r>
            <a:r>
              <a:rPr lang="en-US" dirty="0"/>
              <a:t>infections including coronavirus infections:</a:t>
            </a:r>
          </a:p>
          <a:p>
            <a:pPr>
              <a:lnSpc>
                <a:spcPct val="100000"/>
              </a:lnSpc>
              <a:buFont typeface="Arial" panose="020B0604020202020204" pitchFamily="34" charset="0"/>
              <a:buChar char="•"/>
            </a:pPr>
            <a:r>
              <a:rPr lang="en-US" u="sng" dirty="0">
                <a:hlinkClick r:id="rId3"/>
              </a:rPr>
              <a:t>https://www.ncbi.nlm.nih.gov/pubmed/?term=28780424</a:t>
            </a:r>
            <a:endParaRPr lang="en-US" dirty="0"/>
          </a:p>
          <a:p>
            <a:pPr>
              <a:lnSpc>
                <a:spcPct val="100000"/>
              </a:lnSpc>
              <a:buFont typeface="Arial" panose="020B0604020202020204" pitchFamily="34" charset="0"/>
              <a:buChar char="•"/>
            </a:pPr>
            <a:r>
              <a:rPr lang="en-US" u="sng" dirty="0">
                <a:hlinkClick r:id="rId4"/>
              </a:rPr>
              <a:t>https://www.ncbi.nlm.nih.gov/pubmed/?term=23807710</a:t>
            </a:r>
            <a:endParaRPr lang="en-US" dirty="0"/>
          </a:p>
        </p:txBody>
      </p:sp>
      <p:pic>
        <p:nvPicPr>
          <p:cNvPr id="4" name="Picture 3"/>
          <p:cNvPicPr>
            <a:picLocks noChangeAspect="1"/>
          </p:cNvPicPr>
          <p:nvPr/>
        </p:nvPicPr>
        <p:blipFill>
          <a:blip r:embed="rId5"/>
          <a:stretch>
            <a:fillRect/>
          </a:stretch>
        </p:blipFill>
        <p:spPr>
          <a:xfrm>
            <a:off x="10559563" y="6212197"/>
            <a:ext cx="1623201" cy="602032"/>
          </a:xfrm>
          <a:prstGeom prst="rect">
            <a:avLst/>
          </a:prstGeom>
        </p:spPr>
      </p:pic>
      <p:sp>
        <p:nvSpPr>
          <p:cNvPr id="6"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15054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Autofit/>
          </a:bodyPr>
          <a:lstStyle/>
          <a:p>
            <a:r>
              <a:rPr lang="en-US" dirty="0" smtClean="0"/>
              <a:t>Wake up Call on HDAC2</a:t>
            </a:r>
            <a:endParaRPr dirty="0"/>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Autofit/>
          </a:bodyPr>
          <a:lstStyle/>
          <a:p>
            <a:pPr>
              <a:lnSpc>
                <a:spcPct val="114000"/>
              </a:lnSpc>
              <a:buFont typeface="Arial" panose="020B0604020202020204" pitchFamily="34" charset="0"/>
              <a:buChar char="•"/>
            </a:pPr>
            <a:r>
              <a:rPr lang="en-US" sz="1600" b="1" dirty="0"/>
              <a:t>From:</a:t>
            </a:r>
            <a:r>
              <a:rPr lang="en-US" sz="1600" dirty="0"/>
              <a:t> Willson, Tim [mailto:tim.willson@unc.edu] </a:t>
            </a:r>
            <a:br>
              <a:rPr lang="en-US" sz="1600" dirty="0"/>
            </a:br>
            <a:r>
              <a:rPr lang="en-US" sz="1600" b="1" dirty="0"/>
              <a:t>Sent:</a:t>
            </a:r>
            <a:r>
              <a:rPr lang="en-US" sz="1600" dirty="0"/>
              <a:t> Thursday, March 26, 2020 4:38 PM</a:t>
            </a:r>
            <a:br>
              <a:rPr lang="en-US" sz="1600" dirty="0"/>
            </a:br>
            <a:r>
              <a:rPr lang="en-US" sz="1600" dirty="0"/>
              <a:t>Reference </a:t>
            </a:r>
            <a:r>
              <a:rPr lang="en-US" sz="1600" dirty="0"/>
              <a:t>1 says in its abstract “Surprisingly, the antiviral activity of U18666A was suppressed by the histone deacetylase inhibitor (</a:t>
            </a:r>
            <a:r>
              <a:rPr lang="en-US" sz="1600" dirty="0" err="1"/>
              <a:t>HDACi</a:t>
            </a:r>
            <a:r>
              <a:rPr lang="en-US" sz="1600" dirty="0"/>
              <a:t>), </a:t>
            </a:r>
            <a:r>
              <a:rPr lang="en-US" sz="1600" dirty="0" err="1"/>
              <a:t>Vorinostat</a:t>
            </a:r>
            <a:r>
              <a:rPr lang="en-US" sz="1600" dirty="0"/>
              <a:t>”</a:t>
            </a:r>
            <a:r>
              <a:rPr lang="en-US" sz="1600" dirty="0"/>
              <a:t> </a:t>
            </a:r>
            <a:endParaRPr lang="en-US" sz="1600" dirty="0"/>
          </a:p>
          <a:p>
            <a:pPr>
              <a:lnSpc>
                <a:spcPct val="114000"/>
              </a:lnSpc>
              <a:buFont typeface="Arial" panose="020B0604020202020204" pitchFamily="34" charset="0"/>
              <a:buChar char="•"/>
            </a:pPr>
            <a:r>
              <a:rPr lang="en-US" sz="1600" dirty="0"/>
              <a:t>Reference </a:t>
            </a:r>
            <a:r>
              <a:rPr lang="en-US" sz="1600" dirty="0"/>
              <a:t>2 says in the abstract “Not surprisingly, viruses have evolved a wide array of mechanisms to subvert HDAC functions</a:t>
            </a:r>
            <a:r>
              <a:rPr lang="en-US" sz="1600" dirty="0"/>
              <a:t>.”</a:t>
            </a:r>
            <a:endParaRPr lang="en-US" sz="1600" dirty="0"/>
          </a:p>
          <a:p>
            <a:pPr>
              <a:lnSpc>
                <a:spcPct val="114000"/>
              </a:lnSpc>
              <a:buFont typeface="Arial" panose="020B0604020202020204" pitchFamily="34" charset="0"/>
              <a:buChar char="•"/>
            </a:pPr>
            <a:r>
              <a:rPr lang="en-US" sz="1600" dirty="0"/>
              <a:t>I have not read the papers, but sounds like an HDAC inhibitor is likely to </a:t>
            </a:r>
            <a:r>
              <a:rPr lang="en-US" sz="1600" u="sng" dirty="0"/>
              <a:t>promote</a:t>
            </a:r>
            <a:r>
              <a:rPr lang="en-US" sz="1600" dirty="0"/>
              <a:t> replication of the </a:t>
            </a:r>
            <a:r>
              <a:rPr lang="en-US" sz="1600" dirty="0"/>
              <a:t>virus</a:t>
            </a:r>
          </a:p>
          <a:p>
            <a:pPr>
              <a:lnSpc>
                <a:spcPct val="114000"/>
              </a:lnSpc>
              <a:buFont typeface="Arial" panose="020B0604020202020204" pitchFamily="34" charset="0"/>
              <a:buChar char="•"/>
            </a:pPr>
            <a:endParaRPr lang="en-US" sz="1600" dirty="0"/>
          </a:p>
          <a:p>
            <a:pPr>
              <a:lnSpc>
                <a:spcPct val="114000"/>
              </a:lnSpc>
              <a:buFont typeface="Arial" panose="020B0604020202020204" pitchFamily="34" charset="0"/>
              <a:buChar char="•"/>
            </a:pPr>
            <a:r>
              <a:rPr lang="en-US" dirty="0" smtClean="0"/>
              <a:t>Viruses appear to HDAC </a:t>
            </a:r>
            <a:r>
              <a:rPr lang="en-US" dirty="0"/>
              <a:t>activity so they can initiate their own </a:t>
            </a:r>
            <a:r>
              <a:rPr lang="en-US" dirty="0" smtClean="0"/>
              <a:t>replication. So </a:t>
            </a:r>
            <a:r>
              <a:rPr lang="en-US" dirty="0"/>
              <a:t>the association is real, it just favors viruses. </a:t>
            </a:r>
            <a:r>
              <a:rPr lang="en-US" dirty="0" smtClean="0"/>
              <a:t>Tim suggested the reverse </a:t>
            </a:r>
            <a:r>
              <a:rPr lang="en-US" dirty="0"/>
              <a:t>effect </a:t>
            </a:r>
            <a:r>
              <a:rPr lang="en-US" dirty="0" smtClean="0"/>
              <a:t>by </a:t>
            </a:r>
            <a:r>
              <a:rPr lang="en-US" dirty="0"/>
              <a:t>blocking HATs, histone acetyl transferases</a:t>
            </a:r>
            <a:r>
              <a:rPr lang="en-US" dirty="0" smtClean="0"/>
              <a:t>.</a:t>
            </a:r>
            <a:endParaRPr lang="en-US" dirty="0"/>
          </a:p>
        </p:txBody>
      </p:sp>
      <p:pic>
        <p:nvPicPr>
          <p:cNvPr id="4" name="Picture 3"/>
          <p:cNvPicPr>
            <a:picLocks noChangeAspect="1"/>
          </p:cNvPicPr>
          <p:nvPr/>
        </p:nvPicPr>
        <p:blipFill>
          <a:blip r:embed="rId3"/>
          <a:stretch>
            <a:fillRect/>
          </a:stretch>
        </p:blipFill>
        <p:spPr>
          <a:xfrm>
            <a:off x="10559563" y="6212197"/>
            <a:ext cx="1623201" cy="602032"/>
          </a:xfrm>
          <a:prstGeom prst="rect">
            <a:avLst/>
          </a:prstGeom>
        </p:spPr>
      </p:pic>
      <p:sp>
        <p:nvSpPr>
          <p:cNvPr id="6"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2940799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0"/>
            <a:ext cx="11360800" cy="763600"/>
          </a:xfrm>
          <a:prstGeom prst="rect">
            <a:avLst/>
          </a:prstGeom>
        </p:spPr>
        <p:txBody>
          <a:bodyPr spcFirstLastPara="1" vert="horz" wrap="square" lIns="121900" tIns="121900" rIns="121900" bIns="121900" rtlCol="0" anchor="t" anchorCtr="0">
            <a:noAutofit/>
          </a:bodyPr>
          <a:lstStyle/>
          <a:p>
            <a:r>
              <a:rPr lang="en-US" dirty="0" smtClean="0"/>
              <a:t>Indirect(?) Confirmation	</a:t>
            </a:r>
            <a:endParaRPr dirty="0"/>
          </a:p>
        </p:txBody>
      </p:sp>
      <p:sp>
        <p:nvSpPr>
          <p:cNvPr id="61" name="Google Shape;61;p14"/>
          <p:cNvSpPr txBox="1">
            <a:spLocks noGrp="1"/>
          </p:cNvSpPr>
          <p:nvPr>
            <p:ph type="body" idx="1"/>
          </p:nvPr>
        </p:nvSpPr>
        <p:spPr>
          <a:xfrm>
            <a:off x="415600" y="1536633"/>
            <a:ext cx="5680400" cy="4555200"/>
          </a:xfrm>
          <a:prstGeom prst="rect">
            <a:avLst/>
          </a:prstGeom>
        </p:spPr>
        <p:txBody>
          <a:bodyPr spcFirstLastPara="1" vert="horz" wrap="square" lIns="121900" tIns="121900" rIns="121900" bIns="121900" rtlCol="0" anchor="t" anchorCtr="0">
            <a:noAutofit/>
          </a:bodyPr>
          <a:lstStyle/>
          <a:p>
            <a:pPr>
              <a:lnSpc>
                <a:spcPct val="114000"/>
              </a:lnSpc>
              <a:buFont typeface="Arial" panose="020B0604020202020204" pitchFamily="34" charset="0"/>
              <a:buChar char="•"/>
            </a:pPr>
            <a:r>
              <a:rPr lang="en-US" dirty="0" err="1" smtClean="0"/>
              <a:t>Pracinostat</a:t>
            </a:r>
            <a:r>
              <a:rPr lang="en-US" dirty="0" smtClean="0"/>
              <a:t>, </a:t>
            </a:r>
            <a:r>
              <a:rPr lang="en-US" dirty="0" err="1" smtClean="0"/>
              <a:t>vorinostat</a:t>
            </a:r>
            <a:r>
              <a:rPr lang="en-US" dirty="0" smtClean="0"/>
              <a:t> and </a:t>
            </a:r>
            <a:r>
              <a:rPr lang="en-US" dirty="0" err="1" smtClean="0"/>
              <a:t>panobinostat</a:t>
            </a:r>
            <a:r>
              <a:rPr lang="en-US" dirty="0" smtClean="0"/>
              <a:t> appear to </a:t>
            </a:r>
            <a:r>
              <a:rPr lang="en-US" i="1" dirty="0" smtClean="0"/>
              <a:t>accelerate </a:t>
            </a:r>
            <a:r>
              <a:rPr lang="en-US" dirty="0" smtClean="0"/>
              <a:t>the virus-induced killing process</a:t>
            </a:r>
          </a:p>
          <a:p>
            <a:pPr>
              <a:lnSpc>
                <a:spcPct val="114000"/>
              </a:lnSpc>
              <a:buFont typeface="Arial" panose="020B0604020202020204" pitchFamily="34" charset="0"/>
              <a:buChar char="•"/>
            </a:pPr>
            <a:r>
              <a:rPr lang="en-US" dirty="0" smtClean="0"/>
              <a:t>Alternatively, these drugs directly kill VEROE6 cells.</a:t>
            </a:r>
          </a:p>
          <a:p>
            <a:pPr>
              <a:lnSpc>
                <a:spcPct val="114000"/>
              </a:lnSpc>
              <a:buFont typeface="Arial" panose="020B0604020202020204" pitchFamily="34" charset="0"/>
              <a:buChar char="•"/>
            </a:pPr>
            <a:r>
              <a:rPr lang="en-US" dirty="0" smtClean="0"/>
              <a:t>This preliminary finding encourages us to further pursue the histone deacetylase hypothesis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9452" y="787329"/>
            <a:ext cx="5191519" cy="5454169"/>
          </a:xfrm>
          <a:prstGeom prst="rect">
            <a:avLst/>
          </a:prstGeom>
        </p:spPr>
      </p:pic>
      <p:pic>
        <p:nvPicPr>
          <p:cNvPr id="5" name="Picture 4"/>
          <p:cNvPicPr>
            <a:picLocks noChangeAspect="1"/>
          </p:cNvPicPr>
          <p:nvPr/>
        </p:nvPicPr>
        <p:blipFill>
          <a:blip r:embed="rId4"/>
          <a:stretch>
            <a:fillRect/>
          </a:stretch>
        </p:blipFill>
        <p:spPr>
          <a:xfrm>
            <a:off x="10559563" y="6212197"/>
            <a:ext cx="1623201" cy="602032"/>
          </a:xfrm>
          <a:prstGeom prst="rect">
            <a:avLst/>
          </a:prstGeom>
        </p:spPr>
      </p:pic>
      <p:sp>
        <p:nvSpPr>
          <p:cNvPr id="6"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828402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376152"/>
            <a:ext cx="11360800" cy="763600"/>
          </a:xfrm>
          <a:prstGeom prst="rect">
            <a:avLst/>
          </a:prstGeom>
        </p:spPr>
        <p:txBody>
          <a:bodyPr spcFirstLastPara="1" vert="horz" wrap="square" lIns="121900" tIns="121900" rIns="121900" bIns="121900" rtlCol="0" anchor="t" anchorCtr="0">
            <a:noAutofit/>
          </a:bodyPr>
          <a:lstStyle/>
          <a:p>
            <a:r>
              <a:rPr lang="en-US" dirty="0" err="1" smtClean="0"/>
              <a:t>Tclin</a:t>
            </a:r>
            <a:r>
              <a:rPr lang="en-US" dirty="0" smtClean="0"/>
              <a:t> and Associated Drugs</a:t>
            </a:r>
            <a:endParaRPr dirty="0"/>
          </a:p>
        </p:txBody>
      </p:sp>
      <p:sp>
        <p:nvSpPr>
          <p:cNvPr id="61" name="Google Shape;61;p14"/>
          <p:cNvSpPr txBox="1">
            <a:spLocks noGrp="1"/>
          </p:cNvSpPr>
          <p:nvPr>
            <p:ph type="body" idx="1"/>
          </p:nvPr>
        </p:nvSpPr>
        <p:spPr>
          <a:xfrm>
            <a:off x="4345173" y="4563401"/>
            <a:ext cx="7697972" cy="1996963"/>
          </a:xfrm>
          <a:prstGeom prst="rect">
            <a:avLst/>
          </a:prstGeom>
        </p:spPr>
        <p:txBody>
          <a:bodyPr spcFirstLastPara="1" vert="horz" wrap="square" lIns="121900" tIns="121900" rIns="121900" bIns="121900" rtlCol="0" anchor="t" anchorCtr="0">
            <a:noAutofit/>
          </a:bodyPr>
          <a:lstStyle/>
          <a:p>
            <a:pPr marL="152396" indent="0">
              <a:lnSpc>
                <a:spcPct val="100000"/>
              </a:lnSpc>
              <a:buNone/>
            </a:pPr>
            <a:r>
              <a:rPr lang="en-US" dirty="0" smtClean="0"/>
              <a:t>Metformin is remarkably similar to </a:t>
            </a:r>
            <a:r>
              <a:rPr lang="en-US" dirty="0" err="1" smtClean="0"/>
              <a:t>moroxydine</a:t>
            </a:r>
            <a:r>
              <a:rPr lang="en-US" dirty="0" smtClean="0"/>
              <a:t>. </a:t>
            </a:r>
          </a:p>
          <a:p>
            <a:pPr marL="152396" indent="0">
              <a:lnSpc>
                <a:spcPct val="100000"/>
              </a:lnSpc>
              <a:buNone/>
            </a:pPr>
            <a:r>
              <a:rPr lang="en-US" dirty="0" smtClean="0"/>
              <a:t>From </a:t>
            </a:r>
            <a:r>
              <a:rPr lang="en-US" dirty="0" err="1" smtClean="0"/>
              <a:t>Krogan</a:t>
            </a:r>
            <a:r>
              <a:rPr lang="en-US" dirty="0" smtClean="0"/>
              <a:t> et al data, metformin targets ~20 proteins. Other potential mechanisms of action to be explored (based on the summary Table).</a:t>
            </a:r>
            <a:endParaRPr lang="en-US" dirty="0"/>
          </a:p>
        </p:txBody>
      </p:sp>
      <p:graphicFrame>
        <p:nvGraphicFramePr>
          <p:cNvPr id="3" name="Table 2"/>
          <p:cNvGraphicFramePr>
            <a:graphicFrameLocks noGrp="1"/>
          </p:cNvGraphicFramePr>
          <p:nvPr>
            <p:extLst/>
          </p:nvPr>
        </p:nvGraphicFramePr>
        <p:xfrm>
          <a:off x="223025" y="1780333"/>
          <a:ext cx="3899737" cy="4174061"/>
        </p:xfrm>
        <a:graphic>
          <a:graphicData uri="http://schemas.openxmlformats.org/drawingml/2006/table">
            <a:tbl>
              <a:tblPr>
                <a:tableStyleId>{5C22544A-7EE6-4342-B048-85BDC9FD1C3A}</a:tableStyleId>
              </a:tblPr>
              <a:tblGrid>
                <a:gridCol w="1111277">
                  <a:extLst>
                    <a:ext uri="{9D8B030D-6E8A-4147-A177-3AD203B41FA5}">
                      <a16:colId xmlns:a16="http://schemas.microsoft.com/office/drawing/2014/main" val="692243962"/>
                    </a:ext>
                  </a:extLst>
                </a:gridCol>
                <a:gridCol w="2100275">
                  <a:extLst>
                    <a:ext uri="{9D8B030D-6E8A-4147-A177-3AD203B41FA5}">
                      <a16:colId xmlns:a16="http://schemas.microsoft.com/office/drawing/2014/main" val="1684514716"/>
                    </a:ext>
                  </a:extLst>
                </a:gridCol>
                <a:gridCol w="688185">
                  <a:extLst>
                    <a:ext uri="{9D8B030D-6E8A-4147-A177-3AD203B41FA5}">
                      <a16:colId xmlns:a16="http://schemas.microsoft.com/office/drawing/2014/main" val="746946976"/>
                    </a:ext>
                  </a:extLst>
                </a:gridCol>
              </a:tblGrid>
              <a:tr h="245533">
                <a:tc>
                  <a:txBody>
                    <a:bodyPr/>
                    <a:lstStyle/>
                    <a:p>
                      <a:pPr algn="l" fontAlgn="b"/>
                      <a:r>
                        <a:rPr lang="en-US" sz="1500" u="none" strike="noStrike" dirty="0" err="1" smtClean="0">
                          <a:effectLst/>
                        </a:rPr>
                        <a:t>PreyGene</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Drug</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Test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750855731"/>
                  </a:ext>
                </a:extLst>
              </a:tr>
              <a:tr h="245533">
                <a:tc>
                  <a:txBody>
                    <a:bodyPr/>
                    <a:lstStyle/>
                    <a:p>
                      <a:pPr algn="l" fontAlgn="b"/>
                      <a:r>
                        <a:rPr lang="en-US" sz="1500" b="1" u="none" strike="noStrike" dirty="0">
                          <a:effectLst/>
                        </a:rPr>
                        <a:t>XPO1</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err="1">
                          <a:effectLst/>
                        </a:rPr>
                        <a:t>selinexor</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3000558016"/>
                  </a:ext>
                </a:extLst>
              </a:tr>
              <a:tr h="245533">
                <a:tc>
                  <a:txBody>
                    <a:bodyPr/>
                    <a:lstStyle/>
                    <a:p>
                      <a:pPr algn="l" fontAlgn="b"/>
                      <a:r>
                        <a:rPr lang="en-US" sz="1500" u="none" strike="noStrike">
                          <a:effectLst/>
                        </a:rPr>
                        <a:t>IDH2</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enasidenib</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1330797884"/>
                  </a:ext>
                </a:extLst>
              </a:tr>
              <a:tr h="245533">
                <a:tc>
                  <a:txBody>
                    <a:bodyPr/>
                    <a:lstStyle/>
                    <a:p>
                      <a:pPr algn="l" fontAlgn="b"/>
                      <a:r>
                        <a:rPr lang="en-US" sz="1500" u="none" strike="noStrike">
                          <a:effectLst/>
                        </a:rPr>
                        <a:t>GLA</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migalastat</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965341558"/>
                  </a:ext>
                </a:extLst>
              </a:tr>
              <a:tr h="245533">
                <a:tc>
                  <a:txBody>
                    <a:bodyPr/>
                    <a:lstStyle/>
                    <a:p>
                      <a:pPr algn="l" fontAlgn="b"/>
                      <a:r>
                        <a:rPr lang="en-US" sz="1500" u="none" strike="noStrike">
                          <a:effectLst/>
                        </a:rPr>
                        <a:t>IMPDH2</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mycophenolate mofetil</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292812775"/>
                  </a:ext>
                </a:extLst>
              </a:tr>
              <a:tr h="245533">
                <a:tc>
                  <a:txBody>
                    <a:bodyPr/>
                    <a:lstStyle/>
                    <a:p>
                      <a:pPr algn="l" fontAlgn="b"/>
                      <a:r>
                        <a:rPr lang="en-US" sz="1500" u="none" strike="noStrike">
                          <a:effectLst/>
                        </a:rPr>
                        <a:t>UMPS</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oteracil</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2371120353"/>
                  </a:ext>
                </a:extLst>
              </a:tr>
              <a:tr h="245533">
                <a:tc>
                  <a:txBody>
                    <a:bodyPr/>
                    <a:lstStyle/>
                    <a:p>
                      <a:pPr algn="l" fontAlgn="b"/>
                      <a:r>
                        <a:rPr lang="en-US" sz="1500" u="none" strike="noStrike">
                          <a:effectLst/>
                        </a:rPr>
                        <a:t>FDPS</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zoledronic acid</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2570509157"/>
                  </a:ext>
                </a:extLst>
              </a:tr>
              <a:tr h="245533">
                <a:tc>
                  <a:txBody>
                    <a:bodyPr/>
                    <a:lstStyle/>
                    <a:p>
                      <a:pPr algn="l" fontAlgn="b"/>
                      <a:r>
                        <a:rPr lang="en-US" sz="1500" u="none" strike="noStrike">
                          <a:effectLst/>
                        </a:rPr>
                        <a:t>PSMB2</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bortezomib</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2152008127"/>
                  </a:ext>
                </a:extLst>
              </a:tr>
              <a:tr h="245533">
                <a:tc>
                  <a:txBody>
                    <a:bodyPr/>
                    <a:lstStyle/>
                    <a:p>
                      <a:pPr algn="l" fontAlgn="b"/>
                      <a:r>
                        <a:rPr lang="en-US" sz="1500" b="1" u="none" strike="noStrike" dirty="0">
                          <a:effectLst/>
                        </a:rPr>
                        <a:t>NDUFA10</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a:effectLst/>
                        </a:rPr>
                        <a:t>metformin</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1861672149"/>
                  </a:ext>
                </a:extLst>
              </a:tr>
              <a:tr h="245533">
                <a:tc>
                  <a:txBody>
                    <a:bodyPr/>
                    <a:lstStyle/>
                    <a:p>
                      <a:pPr algn="l" fontAlgn="b"/>
                      <a:r>
                        <a:rPr lang="en-US" sz="1500" b="1" u="none" strike="noStrike" dirty="0">
                          <a:effectLst/>
                        </a:rPr>
                        <a:t>NDUFB10</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metformin</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3063394718"/>
                  </a:ext>
                </a:extLst>
              </a:tr>
              <a:tr h="245533">
                <a:tc>
                  <a:txBody>
                    <a:bodyPr/>
                    <a:lstStyle/>
                    <a:p>
                      <a:pPr algn="l" fontAlgn="b"/>
                      <a:r>
                        <a:rPr lang="en-US" sz="1500" b="1" u="none" strike="noStrike" dirty="0">
                          <a:effectLst/>
                        </a:rPr>
                        <a:t>MT-ND1</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metformin</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314230277"/>
                  </a:ext>
                </a:extLst>
              </a:tr>
              <a:tr h="245533">
                <a:tc>
                  <a:txBody>
                    <a:bodyPr/>
                    <a:lstStyle/>
                    <a:p>
                      <a:pPr algn="l" fontAlgn="b"/>
                      <a:r>
                        <a:rPr lang="en-US" sz="1500" b="1" u="none" strike="noStrike" dirty="0">
                          <a:effectLst/>
                        </a:rPr>
                        <a:t>MT-ND3</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metformin</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3083074594"/>
                  </a:ext>
                </a:extLst>
              </a:tr>
              <a:tr h="245533">
                <a:tc>
                  <a:txBody>
                    <a:bodyPr/>
                    <a:lstStyle/>
                    <a:p>
                      <a:pPr algn="l" fontAlgn="b"/>
                      <a:r>
                        <a:rPr lang="en-US" sz="1500" b="1" u="none" strike="noStrike" dirty="0">
                          <a:effectLst/>
                        </a:rPr>
                        <a:t>MT-ND5</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metformin</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4097012998"/>
                  </a:ext>
                </a:extLst>
              </a:tr>
              <a:tr h="245533">
                <a:tc>
                  <a:txBody>
                    <a:bodyPr/>
                    <a:lstStyle/>
                    <a:p>
                      <a:pPr algn="l" fontAlgn="b"/>
                      <a:r>
                        <a:rPr lang="en-US" sz="1500" u="none" strike="noStrike">
                          <a:effectLst/>
                        </a:rPr>
                        <a:t>DNMT1</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err="1">
                          <a:effectLst/>
                        </a:rPr>
                        <a:t>azacitidine</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3070834569"/>
                  </a:ext>
                </a:extLst>
              </a:tr>
              <a:tr h="245533">
                <a:tc>
                  <a:txBody>
                    <a:bodyPr/>
                    <a:lstStyle/>
                    <a:p>
                      <a:pPr algn="l" fontAlgn="b"/>
                      <a:r>
                        <a:rPr lang="en-US" sz="1500" u="none" strike="noStrike">
                          <a:effectLst/>
                        </a:rPr>
                        <a:t>ITGB1</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dirty="0" err="1" smtClean="0">
                          <a:effectLst/>
                        </a:rPr>
                        <a:t>Natalizumab</a:t>
                      </a:r>
                      <a:endParaRPr lang="en-US" sz="1500" b="0" i="1"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974298380"/>
                  </a:ext>
                </a:extLst>
              </a:tr>
              <a:tr h="245533">
                <a:tc>
                  <a:txBody>
                    <a:bodyPr/>
                    <a:lstStyle/>
                    <a:p>
                      <a:pPr algn="l" fontAlgn="b"/>
                      <a:r>
                        <a:rPr lang="en-US" sz="1500" u="none" strike="noStrike">
                          <a:effectLst/>
                        </a:rPr>
                        <a:t>SLC29A1</a:t>
                      </a:r>
                      <a:endParaRPr lang="en-US" sz="1500" b="1"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dirty="0" smtClean="0">
                          <a:effectLst/>
                        </a:rPr>
                        <a:t>Dipyridamole</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2834018139"/>
                  </a:ext>
                </a:extLst>
              </a:tr>
              <a:tr h="245533">
                <a:tc>
                  <a:txBody>
                    <a:bodyPr/>
                    <a:lstStyle/>
                    <a:p>
                      <a:pPr algn="l" fontAlgn="b"/>
                      <a:r>
                        <a:rPr lang="en-US" sz="1500" b="1" u="none" strike="noStrike" dirty="0">
                          <a:effectLst/>
                        </a:rPr>
                        <a:t>CRBN</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i="0" u="none" strike="noStrike" dirty="0" err="1" smtClean="0">
                          <a:effectLst/>
                        </a:rPr>
                        <a:t>lenalidomide</a:t>
                      </a:r>
                      <a:endParaRPr lang="en-US" sz="15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2587256577"/>
                  </a:ext>
                </a:extLst>
              </a:tr>
            </a:tbl>
          </a:graphicData>
        </a:graphic>
      </p:graphicFrame>
      <p:pic>
        <p:nvPicPr>
          <p:cNvPr id="5" name="Picture 4"/>
          <p:cNvPicPr>
            <a:picLocks noChangeAspect="1"/>
          </p:cNvPicPr>
          <p:nvPr/>
        </p:nvPicPr>
        <p:blipFill>
          <a:blip r:embed="rId3"/>
          <a:stretch>
            <a:fillRect/>
          </a:stretch>
        </p:blipFill>
        <p:spPr>
          <a:xfrm>
            <a:off x="5264766" y="1139753"/>
            <a:ext cx="5718937" cy="3360420"/>
          </a:xfrm>
          <a:prstGeom prst="rect">
            <a:avLst/>
          </a:prstGeom>
        </p:spPr>
      </p:pic>
      <p:pic>
        <p:nvPicPr>
          <p:cNvPr id="6" name="Picture 5"/>
          <p:cNvPicPr>
            <a:picLocks noChangeAspect="1"/>
          </p:cNvPicPr>
          <p:nvPr/>
        </p:nvPicPr>
        <p:blipFill>
          <a:blip r:embed="rId4"/>
          <a:stretch>
            <a:fillRect/>
          </a:stretch>
        </p:blipFill>
        <p:spPr>
          <a:xfrm>
            <a:off x="10559563" y="6212197"/>
            <a:ext cx="1623201" cy="602032"/>
          </a:xfrm>
          <a:prstGeom prst="rect">
            <a:avLst/>
          </a:prstGeom>
        </p:spPr>
      </p:pic>
      <p:sp>
        <p:nvSpPr>
          <p:cNvPr id="7"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3914306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415600" y="101600"/>
            <a:ext cx="11360800" cy="1255367"/>
          </a:xfrm>
          <a:prstGeom prst="rect">
            <a:avLst/>
          </a:prstGeom>
        </p:spPr>
        <p:txBody>
          <a:bodyPr spcFirstLastPara="1" vert="horz" wrap="square" lIns="121900" tIns="121900" rIns="121900" bIns="121900" rtlCol="0" anchor="t" anchorCtr="0">
            <a:noAutofit/>
          </a:bodyPr>
          <a:lstStyle/>
          <a:p>
            <a:pPr>
              <a:lnSpc>
                <a:spcPct val="100000"/>
              </a:lnSpc>
            </a:pPr>
            <a:r>
              <a:rPr lang="en" sz="4400" dirty="0"/>
              <a:t>SmartGraph Analysis of HATs and COVID-19 Implicated Proteins</a:t>
            </a:r>
            <a:endParaRPr sz="4400" dirty="0"/>
          </a:p>
        </p:txBody>
      </p:sp>
      <p:sp>
        <p:nvSpPr>
          <p:cNvPr id="124" name="Google Shape;124;p23"/>
          <p:cNvSpPr txBox="1">
            <a:spLocks noGrp="1"/>
          </p:cNvSpPr>
          <p:nvPr>
            <p:ph type="body" idx="1"/>
          </p:nvPr>
        </p:nvSpPr>
        <p:spPr>
          <a:xfrm>
            <a:off x="415600" y="1536632"/>
            <a:ext cx="11360800" cy="5113549"/>
          </a:xfrm>
          <a:prstGeom prst="rect">
            <a:avLst/>
          </a:prstGeom>
        </p:spPr>
        <p:txBody>
          <a:bodyPr spcFirstLastPara="1" vert="horz" wrap="square" lIns="121900" tIns="121900" rIns="121900" bIns="121900" rtlCol="0" anchor="t" anchorCtr="0">
            <a:noAutofit/>
          </a:bodyPr>
          <a:lstStyle/>
          <a:p>
            <a:pPr indent="-423323">
              <a:lnSpc>
                <a:spcPct val="115000"/>
              </a:lnSpc>
              <a:buClr>
                <a:schemeClr val="dk1"/>
              </a:buClr>
              <a:buSzPts val="1400"/>
              <a:buFont typeface="Arial" panose="020B0604020202020204" pitchFamily="34" charset="0"/>
              <a:buChar char="•"/>
            </a:pPr>
            <a:r>
              <a:rPr lang="en" dirty="0">
                <a:solidFill>
                  <a:schemeClr val="dk1"/>
                </a:solidFill>
              </a:rPr>
              <a:t>SmartGraph available at: </a:t>
            </a:r>
            <a:r>
              <a:rPr lang="en" u="sng" dirty="0">
                <a:solidFill>
                  <a:schemeClr val="accent5"/>
                </a:solidFill>
                <a:hlinkClick r:id="rId3"/>
              </a:rPr>
              <a:t>https://smartgraph.ncats.io/</a:t>
            </a:r>
            <a:endParaRPr dirty="0">
              <a:solidFill>
                <a:schemeClr val="dk1"/>
              </a:solidFill>
            </a:endParaRPr>
          </a:p>
          <a:p>
            <a:pPr indent="-423323">
              <a:lnSpc>
                <a:spcPct val="115000"/>
              </a:lnSpc>
              <a:buClr>
                <a:schemeClr val="dk1"/>
              </a:buClr>
              <a:buSzPts val="1400"/>
              <a:buFont typeface="Arial" panose="020B0604020202020204" pitchFamily="34" charset="0"/>
              <a:buChar char="•"/>
            </a:pPr>
            <a:r>
              <a:rPr lang="en" dirty="0">
                <a:solidFill>
                  <a:schemeClr val="dk1"/>
                </a:solidFill>
              </a:rPr>
              <a:t>Source</a:t>
            </a:r>
            <a:endParaRPr dirty="0">
              <a:solidFill>
                <a:schemeClr val="dk1"/>
              </a:solidFill>
            </a:endParaRPr>
          </a:p>
          <a:p>
            <a:pPr lvl="1">
              <a:lnSpc>
                <a:spcPct val="115000"/>
              </a:lnSpc>
              <a:spcBef>
                <a:spcPts val="0"/>
              </a:spcBef>
              <a:buClr>
                <a:schemeClr val="dk1"/>
              </a:buClr>
              <a:buFont typeface="Arial" panose="020B0604020202020204" pitchFamily="34" charset="0"/>
              <a:buChar char="•"/>
            </a:pPr>
            <a:r>
              <a:rPr lang="en" dirty="0">
                <a:solidFill>
                  <a:schemeClr val="dk1"/>
                </a:solidFill>
              </a:rPr>
              <a:t>HATs provided by Tudor</a:t>
            </a:r>
            <a:endParaRPr dirty="0">
              <a:solidFill>
                <a:schemeClr val="dk1"/>
              </a:solidFill>
            </a:endParaRPr>
          </a:p>
          <a:p>
            <a:pPr lvl="1">
              <a:lnSpc>
                <a:spcPct val="115000"/>
              </a:lnSpc>
              <a:spcBef>
                <a:spcPts val="0"/>
              </a:spcBef>
              <a:buClr>
                <a:schemeClr val="dk1"/>
              </a:buClr>
              <a:buFont typeface="Arial" panose="020B0604020202020204" pitchFamily="34" charset="0"/>
              <a:buChar char="•"/>
            </a:pPr>
            <a:r>
              <a:rPr lang="en" dirty="0">
                <a:solidFill>
                  <a:schemeClr val="dk1"/>
                </a:solidFill>
              </a:rPr>
              <a:t>Other proteins from the </a:t>
            </a:r>
            <a:r>
              <a:rPr lang="en" i="1" dirty="0">
                <a:solidFill>
                  <a:schemeClr val="dk1"/>
                </a:solidFill>
              </a:rPr>
              <a:t>stringified PPI</a:t>
            </a:r>
            <a:r>
              <a:rPr lang="en" dirty="0">
                <a:solidFill>
                  <a:schemeClr val="dk1"/>
                </a:solidFill>
              </a:rPr>
              <a:t> network.</a:t>
            </a:r>
            <a:endParaRPr dirty="0">
              <a:solidFill>
                <a:schemeClr val="dk1"/>
              </a:solidFill>
            </a:endParaRPr>
          </a:p>
          <a:p>
            <a:pPr lvl="1">
              <a:lnSpc>
                <a:spcPct val="115000"/>
              </a:lnSpc>
              <a:spcBef>
                <a:spcPts val="0"/>
              </a:spcBef>
              <a:buClr>
                <a:schemeClr val="dk1"/>
              </a:buClr>
              <a:buFont typeface="Arial" panose="020B0604020202020204" pitchFamily="34" charset="0"/>
              <a:buChar char="•"/>
            </a:pPr>
            <a:r>
              <a:rPr lang="en" dirty="0">
                <a:solidFill>
                  <a:schemeClr val="dk1"/>
                </a:solidFill>
              </a:rPr>
              <a:t>Parameters</a:t>
            </a:r>
            <a:endParaRPr dirty="0">
              <a:solidFill>
                <a:schemeClr val="dk1"/>
              </a:solidFill>
            </a:endParaRPr>
          </a:p>
          <a:p>
            <a:pPr lvl="2">
              <a:lnSpc>
                <a:spcPct val="115000"/>
              </a:lnSpc>
              <a:spcBef>
                <a:spcPts val="0"/>
              </a:spcBef>
              <a:buClr>
                <a:schemeClr val="dk1"/>
              </a:buClr>
              <a:buFont typeface="Arial" panose="020B0604020202020204" pitchFamily="34" charset="0"/>
              <a:buChar char="•"/>
            </a:pPr>
            <a:r>
              <a:rPr lang="en" dirty="0">
                <a:solidFill>
                  <a:schemeClr val="dk1"/>
                </a:solidFill>
              </a:rPr>
              <a:t>distance &lt;= 3</a:t>
            </a:r>
            <a:endParaRPr dirty="0">
              <a:solidFill>
                <a:schemeClr val="dk1"/>
              </a:solidFill>
            </a:endParaRPr>
          </a:p>
          <a:p>
            <a:pPr lvl="2">
              <a:lnSpc>
                <a:spcPct val="115000"/>
              </a:lnSpc>
              <a:spcBef>
                <a:spcPts val="0"/>
              </a:spcBef>
              <a:buClr>
                <a:schemeClr val="dk1"/>
              </a:buClr>
              <a:buFont typeface="Arial" panose="020B0604020202020204" pitchFamily="34" charset="0"/>
              <a:buChar char="•"/>
            </a:pPr>
            <a:r>
              <a:rPr lang="en" dirty="0">
                <a:solidFill>
                  <a:schemeClr val="dk1"/>
                </a:solidFill>
              </a:rPr>
              <a:t>confidence &gt;= 0.15 </a:t>
            </a:r>
            <a:endParaRPr dirty="0">
              <a:solidFill>
                <a:schemeClr val="dk1"/>
              </a:solidFill>
            </a:endParaRPr>
          </a:p>
          <a:p>
            <a:pPr lvl="1">
              <a:lnSpc>
                <a:spcPct val="115000"/>
              </a:lnSpc>
              <a:spcBef>
                <a:spcPts val="0"/>
              </a:spcBef>
              <a:buClr>
                <a:schemeClr val="dk1"/>
              </a:buClr>
              <a:buFont typeface="Arial" panose="020B0604020202020204" pitchFamily="34" charset="0"/>
              <a:buChar char="•"/>
            </a:pPr>
            <a:r>
              <a:rPr lang="en" dirty="0">
                <a:solidFill>
                  <a:schemeClr val="dk1"/>
                </a:solidFill>
              </a:rPr>
              <a:t>Directionality</a:t>
            </a:r>
            <a:endParaRPr dirty="0">
              <a:solidFill>
                <a:schemeClr val="dk1"/>
              </a:solidFill>
            </a:endParaRPr>
          </a:p>
          <a:p>
            <a:pPr lvl="2">
              <a:lnSpc>
                <a:spcPct val="115000"/>
              </a:lnSpc>
              <a:spcBef>
                <a:spcPts val="0"/>
              </a:spcBef>
              <a:buClr>
                <a:schemeClr val="dk1"/>
              </a:buClr>
              <a:buFont typeface="Arial" panose="020B0604020202020204" pitchFamily="34" charset="0"/>
              <a:buChar char="•"/>
            </a:pPr>
            <a:r>
              <a:rPr lang="en" dirty="0">
                <a:solidFill>
                  <a:schemeClr val="dk1"/>
                </a:solidFill>
              </a:rPr>
              <a:t>HATs were used as start or end nodes (“forward”/“reverse” networks, respectively)</a:t>
            </a:r>
            <a:endParaRPr dirty="0">
              <a:solidFill>
                <a:schemeClr val="dk1"/>
              </a:solidFill>
            </a:endParaRPr>
          </a:p>
          <a:p>
            <a:pPr lvl="2">
              <a:lnSpc>
                <a:spcPct val="115000"/>
              </a:lnSpc>
              <a:spcBef>
                <a:spcPts val="0"/>
              </a:spcBef>
              <a:buClr>
                <a:schemeClr val="dk1"/>
              </a:buClr>
              <a:buFont typeface="Arial" panose="020B0604020202020204" pitchFamily="34" charset="0"/>
              <a:buChar char="•"/>
            </a:pPr>
            <a:r>
              <a:rPr lang="en" dirty="0">
                <a:solidFill>
                  <a:schemeClr val="dk1"/>
                </a:solidFill>
              </a:rPr>
              <a:t>“</a:t>
            </a:r>
            <a:r>
              <a:rPr lang="en" i="1" dirty="0">
                <a:solidFill>
                  <a:schemeClr val="dk1"/>
                </a:solidFill>
              </a:rPr>
              <a:t>Bidirectional HATs PPI</a:t>
            </a:r>
            <a:r>
              <a:rPr lang="en" dirty="0">
                <a:solidFill>
                  <a:schemeClr val="dk1"/>
                </a:solidFill>
              </a:rPr>
              <a:t>” by merging forward and end networks</a:t>
            </a:r>
            <a:r>
              <a:rPr lang="en" dirty="0" smtClean="0">
                <a:solidFill>
                  <a:schemeClr val="dk1"/>
                </a:solidFill>
              </a:rPr>
              <a:t>.</a:t>
            </a:r>
            <a:endParaRPr dirty="0">
              <a:solidFill>
                <a:schemeClr val="dk1"/>
              </a:solidFill>
            </a:endParaRPr>
          </a:p>
        </p:txBody>
      </p:sp>
      <p:sp>
        <p:nvSpPr>
          <p:cNvPr id="125" name="Google Shape;125;p23"/>
          <p:cNvSpPr txBox="1"/>
          <p:nvPr/>
        </p:nvSpPr>
        <p:spPr>
          <a:xfrm>
            <a:off x="1189233" y="5047700"/>
            <a:ext cx="2986400" cy="383200"/>
          </a:xfrm>
          <a:prstGeom prst="rect">
            <a:avLst/>
          </a:prstGeom>
          <a:noFill/>
          <a:ln>
            <a:noFill/>
          </a:ln>
        </p:spPr>
        <p:txBody>
          <a:bodyPr spcFirstLastPara="1" wrap="square" lIns="121900" tIns="121900" rIns="121900" bIns="121900" anchor="t" anchorCtr="0">
            <a:noAutofit/>
          </a:bodyPr>
          <a:lstStyle/>
          <a:p>
            <a:endParaRPr sz="2400"/>
          </a:p>
        </p:txBody>
      </p:sp>
      <p:pic>
        <p:nvPicPr>
          <p:cNvPr id="5" name="Picture 4"/>
          <p:cNvPicPr>
            <a:picLocks noChangeAspect="1"/>
          </p:cNvPicPr>
          <p:nvPr/>
        </p:nvPicPr>
        <p:blipFill>
          <a:blip r:embed="rId4"/>
          <a:stretch>
            <a:fillRect/>
          </a:stretch>
        </p:blipFill>
        <p:spPr>
          <a:xfrm>
            <a:off x="10559563" y="6212197"/>
            <a:ext cx="1623201" cy="602032"/>
          </a:xfrm>
          <a:prstGeom prst="rect">
            <a:avLst/>
          </a:prstGeom>
        </p:spPr>
      </p:pic>
      <p:sp>
        <p:nvSpPr>
          <p:cNvPr id="6"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3585429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US" dirty="0" smtClean="0"/>
              <a:t>HATs</a:t>
            </a:r>
            <a:endParaRPr dirty="0"/>
          </a:p>
        </p:txBody>
      </p:sp>
      <p:sp>
        <p:nvSpPr>
          <p:cNvPr id="61" name="Google Shape;61;p14"/>
          <p:cNvSpPr txBox="1">
            <a:spLocks noGrp="1"/>
          </p:cNvSpPr>
          <p:nvPr>
            <p:ph type="body" idx="1"/>
          </p:nvPr>
        </p:nvSpPr>
        <p:spPr>
          <a:xfrm>
            <a:off x="210208" y="1536633"/>
            <a:ext cx="5538593" cy="4555200"/>
          </a:xfrm>
          <a:prstGeom prst="rect">
            <a:avLst/>
          </a:prstGeom>
        </p:spPr>
        <p:txBody>
          <a:bodyPr spcFirstLastPara="1" vert="horz" wrap="square" lIns="121900" tIns="121900" rIns="121900" bIns="121900" rtlCol="0" anchor="t" anchorCtr="0">
            <a:noAutofit/>
          </a:bodyPr>
          <a:lstStyle/>
          <a:p>
            <a:pPr marL="186262" indent="0">
              <a:buNone/>
            </a:pPr>
            <a:r>
              <a:rPr lang="en-US" sz="1800" dirty="0"/>
              <a:t>EP300                 Q09472               </a:t>
            </a:r>
            <a:r>
              <a:rPr lang="en-US" sz="1800" dirty="0" err="1"/>
              <a:t>Tchem</a:t>
            </a:r>
            <a:endParaRPr lang="en-US" sz="1800" dirty="0"/>
          </a:p>
          <a:p>
            <a:pPr marL="186262" indent="0">
              <a:buNone/>
            </a:pPr>
            <a:r>
              <a:rPr lang="en-US" sz="1800" b="1" dirty="0"/>
              <a:t>HAT1</a:t>
            </a:r>
            <a:r>
              <a:rPr lang="en-US" sz="1800" dirty="0"/>
              <a:t>                   O14929               </a:t>
            </a:r>
            <a:r>
              <a:rPr lang="en-US" sz="1800" dirty="0" err="1"/>
              <a:t>Tbio</a:t>
            </a:r>
            <a:endParaRPr lang="en-US" sz="1800" dirty="0"/>
          </a:p>
          <a:p>
            <a:pPr marL="186262" indent="0">
              <a:buNone/>
            </a:pPr>
            <a:r>
              <a:rPr lang="en-US" sz="1800" dirty="0"/>
              <a:t>KAT2A                 Q92830               </a:t>
            </a:r>
            <a:r>
              <a:rPr lang="en-US" sz="1800" dirty="0" err="1"/>
              <a:t>Tbio</a:t>
            </a:r>
            <a:endParaRPr lang="en-US" sz="1800" dirty="0"/>
          </a:p>
          <a:p>
            <a:pPr marL="186262" indent="0">
              <a:buNone/>
            </a:pPr>
            <a:r>
              <a:rPr lang="en-US" sz="1800" dirty="0"/>
              <a:t>KAT2B                 Q92831               </a:t>
            </a:r>
            <a:r>
              <a:rPr lang="en-US" sz="1800" dirty="0" err="1"/>
              <a:t>Tchem</a:t>
            </a:r>
            <a:endParaRPr lang="en-US" sz="1800" dirty="0"/>
          </a:p>
          <a:p>
            <a:pPr marL="186262" indent="0">
              <a:buNone/>
            </a:pPr>
            <a:r>
              <a:rPr lang="en-US" sz="1800" dirty="0"/>
              <a:t>KAT5                   Q92993               </a:t>
            </a:r>
            <a:r>
              <a:rPr lang="en-US" sz="1800" dirty="0" err="1"/>
              <a:t>Tchem</a:t>
            </a:r>
            <a:endParaRPr lang="en-US" sz="1800" dirty="0"/>
          </a:p>
          <a:p>
            <a:pPr marL="186262" indent="0">
              <a:buNone/>
            </a:pPr>
            <a:r>
              <a:rPr lang="en-US" sz="1800" dirty="0"/>
              <a:t>KAT6A                 Q92794               </a:t>
            </a:r>
            <a:r>
              <a:rPr lang="en-US" sz="1800" dirty="0" err="1"/>
              <a:t>Tbio</a:t>
            </a:r>
            <a:endParaRPr lang="en-US" sz="1800" dirty="0"/>
          </a:p>
          <a:p>
            <a:pPr marL="186262" indent="0">
              <a:buNone/>
            </a:pPr>
            <a:r>
              <a:rPr lang="en-US" sz="1800" dirty="0"/>
              <a:t>KAT6B                 Q8WYB5             </a:t>
            </a:r>
            <a:r>
              <a:rPr lang="en-US" sz="1800" dirty="0" err="1"/>
              <a:t>Tbio</a:t>
            </a:r>
            <a:endParaRPr lang="en-US" sz="1800" dirty="0"/>
          </a:p>
          <a:p>
            <a:pPr marL="186262" indent="0">
              <a:buNone/>
            </a:pPr>
            <a:r>
              <a:rPr lang="en-US" sz="1800" dirty="0"/>
              <a:t>KAT7                   O95251               </a:t>
            </a:r>
            <a:r>
              <a:rPr lang="en-US" sz="1800" dirty="0" err="1"/>
              <a:t>Tbio</a:t>
            </a:r>
            <a:endParaRPr lang="en-US" sz="1800" dirty="0"/>
          </a:p>
          <a:p>
            <a:pPr marL="186262" indent="0">
              <a:buNone/>
            </a:pPr>
            <a:r>
              <a:rPr lang="en-US" sz="1800" dirty="0"/>
              <a:t>KAT8                   Q9H7Z6              </a:t>
            </a:r>
            <a:r>
              <a:rPr lang="en-US" sz="1800" dirty="0" err="1"/>
              <a:t>Tchem</a:t>
            </a:r>
            <a:endParaRPr lang="en-US" sz="1800" dirty="0"/>
          </a:p>
          <a:p>
            <a:pPr marL="186262" indent="0">
              <a:buNone/>
            </a:pPr>
            <a:r>
              <a:rPr lang="en-US" sz="1800" dirty="0"/>
              <a:t>NAA60                Q9H7X0              </a:t>
            </a:r>
            <a:r>
              <a:rPr lang="en-US" sz="1800" dirty="0" err="1"/>
              <a:t>Tbio</a:t>
            </a:r>
            <a:endParaRPr lang="en-US" sz="1800" dirty="0"/>
          </a:p>
          <a:p>
            <a:pPr marL="186262" indent="0">
              <a:buNone/>
            </a:pPr>
            <a:r>
              <a:rPr lang="en-US" sz="1800" dirty="0"/>
              <a:t>RBBP7                 Q16576               </a:t>
            </a:r>
            <a:r>
              <a:rPr lang="en-US" sz="1800" dirty="0" err="1"/>
              <a:t>Tbio</a:t>
            </a:r>
            <a:endParaRPr lang="en-US" sz="1800" dirty="0"/>
          </a:p>
          <a:p>
            <a:pPr marL="186262" indent="0">
              <a:buNone/>
            </a:pPr>
            <a:r>
              <a:rPr lang="en-US" sz="1800" b="1" dirty="0"/>
              <a:t>CREBBP</a:t>
            </a:r>
            <a:r>
              <a:rPr lang="en-US" sz="1800" dirty="0"/>
              <a:t> </a:t>
            </a:r>
            <a:r>
              <a:rPr lang="en-US" sz="1800" dirty="0"/>
              <a:t>              Q92793               </a:t>
            </a:r>
            <a:r>
              <a:rPr lang="en-US" sz="1800" dirty="0" err="1"/>
              <a:t>Tchem</a:t>
            </a:r>
            <a:endParaRPr lang="en-US" sz="1800" dirty="0"/>
          </a:p>
          <a:p>
            <a:pPr marL="186262" indent="0">
              <a:buNone/>
            </a:pPr>
            <a:r>
              <a:rPr lang="en-US" sz="1800" dirty="0"/>
              <a:t>ATF2                   P15336               </a:t>
            </a:r>
            <a:r>
              <a:rPr lang="en-US" sz="1800" dirty="0" err="1"/>
              <a:t>Tbio</a:t>
            </a:r>
            <a:endParaRPr lang="en-US" sz="1800" dirty="0"/>
          </a:p>
          <a:p>
            <a:pPr marL="186262" indent="0">
              <a:buNone/>
            </a:pPr>
            <a:r>
              <a:rPr lang="en-US" sz="1800" dirty="0"/>
              <a:t>TAF1                   P21675               </a:t>
            </a:r>
            <a:r>
              <a:rPr lang="en-US" sz="1800" dirty="0" err="1"/>
              <a:t>Tchem</a:t>
            </a:r>
            <a:endParaRPr lang="en-US" sz="1800" dirty="0"/>
          </a:p>
          <a:p>
            <a:pPr marL="186262" indent="0">
              <a:buNone/>
            </a:pPr>
            <a:r>
              <a:rPr lang="en-US" sz="1800" b="1" dirty="0"/>
              <a:t>NAA40</a:t>
            </a:r>
            <a:r>
              <a:rPr lang="en-US" sz="1800" dirty="0"/>
              <a:t>                Q86UY6              </a:t>
            </a:r>
            <a:r>
              <a:rPr lang="en-US" sz="1800" dirty="0" err="1"/>
              <a:t>Tbio</a:t>
            </a:r>
            <a:endParaRPr lang="en-US" sz="1800" dirty="0"/>
          </a:p>
          <a:p>
            <a:pPr marL="186262" indent="0">
              <a:buNone/>
            </a:pPr>
            <a:r>
              <a:rPr lang="en-US" sz="1800" dirty="0"/>
              <a:t>NCOA1               Q15788               </a:t>
            </a:r>
            <a:r>
              <a:rPr lang="en-US" sz="1800" dirty="0" err="1"/>
              <a:t>Tchem</a:t>
            </a:r>
            <a:endParaRPr lang="en-US" sz="1800" dirty="0"/>
          </a:p>
          <a:p>
            <a:pPr marL="186262" indent="0">
              <a:buNone/>
            </a:pPr>
            <a:r>
              <a:rPr lang="en-US" sz="1800" b="1" dirty="0"/>
              <a:t>NCOA3</a:t>
            </a:r>
            <a:r>
              <a:rPr lang="en-US" sz="1800" dirty="0"/>
              <a:t>               Q9Y6Q9              </a:t>
            </a:r>
            <a:r>
              <a:rPr lang="en-US" sz="1800" dirty="0" err="1"/>
              <a:t>Tbio</a:t>
            </a:r>
            <a:endParaRPr lang="en-US" sz="1800" dirty="0"/>
          </a:p>
        </p:txBody>
      </p:sp>
      <p:sp>
        <p:nvSpPr>
          <p:cNvPr id="2" name="Text Placeholder 1"/>
          <p:cNvSpPr>
            <a:spLocks noGrp="1"/>
          </p:cNvSpPr>
          <p:nvPr>
            <p:ph type="body" idx="2"/>
          </p:nvPr>
        </p:nvSpPr>
        <p:spPr>
          <a:xfrm>
            <a:off x="4786562" y="309549"/>
            <a:ext cx="7383076" cy="1980829"/>
          </a:xfrm>
        </p:spPr>
        <p:txBody>
          <a:bodyPr/>
          <a:lstStyle/>
          <a:p>
            <a:pPr>
              <a:lnSpc>
                <a:spcPct val="100000"/>
              </a:lnSpc>
              <a:buFont typeface="Arial" panose="020B0604020202020204" pitchFamily="34" charset="0"/>
              <a:buChar char="•"/>
            </a:pPr>
            <a:r>
              <a:rPr lang="en-US" dirty="0" smtClean="0"/>
              <a:t>One </a:t>
            </a:r>
            <a:r>
              <a:rPr lang="en-US" dirty="0"/>
              <a:t>of the HATs, RBBP7, is consistently overexpressed when interacting w/ </a:t>
            </a:r>
            <a:r>
              <a:rPr lang="en-US" dirty="0" smtClean="0"/>
              <a:t>SARS-CoV2.  Two </a:t>
            </a:r>
            <a:r>
              <a:rPr lang="en-US" dirty="0"/>
              <a:t>others, HAT1 and NAA40, are relatively </a:t>
            </a:r>
            <a:r>
              <a:rPr lang="en-US" dirty="0" smtClean="0"/>
              <a:t>under-expressed</a:t>
            </a:r>
            <a:r>
              <a:rPr lang="en-US" dirty="0"/>
              <a:t> </a:t>
            </a:r>
            <a:r>
              <a:rPr lang="en-US" dirty="0" smtClean="0"/>
              <a:t>(data from </a:t>
            </a:r>
            <a:r>
              <a:rPr lang="en-US" dirty="0" err="1" smtClean="0"/>
              <a:t>Krogan</a:t>
            </a:r>
            <a:r>
              <a:rPr lang="en-US" dirty="0" smtClean="0"/>
              <a:t> et al)</a:t>
            </a:r>
          </a:p>
          <a:p>
            <a:pPr>
              <a:lnSpc>
                <a:spcPct val="100000"/>
              </a:lnSpc>
              <a:buFont typeface="Arial" panose="020B0604020202020204" pitchFamily="34" charset="0"/>
              <a:buChar char="•"/>
            </a:pPr>
            <a:r>
              <a:rPr lang="en-US" dirty="0" smtClean="0"/>
              <a:t>No </a:t>
            </a:r>
            <a:r>
              <a:rPr lang="en-US" dirty="0"/>
              <a:t>other HATs are on the list</a:t>
            </a:r>
            <a:r>
              <a:rPr lang="en-US" dirty="0" smtClean="0"/>
              <a:t>.</a:t>
            </a:r>
          </a:p>
          <a:p>
            <a:pPr>
              <a:lnSpc>
                <a:spcPct val="100000"/>
              </a:lnSpc>
              <a:buFont typeface="Arial" panose="020B0604020202020204" pitchFamily="34" charset="0"/>
              <a:buChar char="•"/>
            </a:pPr>
            <a:r>
              <a:rPr lang="en-US" dirty="0" smtClean="0"/>
              <a:t>Graph below: “</a:t>
            </a:r>
            <a:r>
              <a:rPr lang="en-US" dirty="0" err="1" smtClean="0"/>
              <a:t>chemicalizing</a:t>
            </a:r>
            <a:r>
              <a:rPr lang="en-US" dirty="0" smtClean="0"/>
              <a:t>” the HATs network</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7880" y="2104687"/>
            <a:ext cx="6040437" cy="4394195"/>
          </a:xfrm>
          <a:prstGeom prst="rect">
            <a:avLst/>
          </a:prstGeom>
        </p:spPr>
      </p:pic>
      <p:pic>
        <p:nvPicPr>
          <p:cNvPr id="6" name="Picture 5"/>
          <p:cNvPicPr>
            <a:picLocks noChangeAspect="1"/>
          </p:cNvPicPr>
          <p:nvPr/>
        </p:nvPicPr>
        <p:blipFill>
          <a:blip r:embed="rId4"/>
          <a:stretch>
            <a:fillRect/>
          </a:stretch>
        </p:blipFill>
        <p:spPr>
          <a:xfrm>
            <a:off x="10559563" y="6212197"/>
            <a:ext cx="1623201" cy="602032"/>
          </a:xfrm>
          <a:prstGeom prst="rect">
            <a:avLst/>
          </a:prstGeom>
        </p:spPr>
      </p:pic>
      <p:sp>
        <p:nvSpPr>
          <p:cNvPr id="7"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34258889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415600" y="-54592"/>
            <a:ext cx="11360800" cy="763600"/>
          </a:xfrm>
          <a:prstGeom prst="rect">
            <a:avLst/>
          </a:prstGeom>
        </p:spPr>
        <p:txBody>
          <a:bodyPr spcFirstLastPara="1" vert="horz" wrap="square" lIns="121900" tIns="121900" rIns="121900" bIns="121900" rtlCol="0" anchor="t" anchorCtr="0">
            <a:noAutofit/>
          </a:bodyPr>
          <a:lstStyle/>
          <a:p>
            <a:pPr lvl="0"/>
            <a:r>
              <a:rPr lang="en-US" dirty="0" smtClean="0"/>
              <a:t>Bidirectional Network centered on HATs</a:t>
            </a:r>
            <a:endParaRPr dirty="0"/>
          </a:p>
        </p:txBody>
      </p:sp>
      <p:sp>
        <p:nvSpPr>
          <p:cNvPr id="108" name="Google Shape;108;p20"/>
          <p:cNvSpPr txBox="1">
            <a:spLocks noGrp="1"/>
          </p:cNvSpPr>
          <p:nvPr>
            <p:ph type="body" idx="1"/>
          </p:nvPr>
        </p:nvSpPr>
        <p:spPr>
          <a:xfrm>
            <a:off x="415600" y="1536633"/>
            <a:ext cx="2929765" cy="4555200"/>
          </a:xfrm>
          <a:prstGeom prst="rect">
            <a:avLst/>
          </a:prstGeom>
        </p:spPr>
        <p:txBody>
          <a:bodyPr spcFirstLastPara="1" vert="horz" wrap="square" lIns="121900" tIns="121900" rIns="121900" bIns="121900" rtlCol="0" anchor="t" anchorCtr="0">
            <a:noAutofit/>
          </a:bodyPr>
          <a:lstStyle/>
          <a:p>
            <a:pPr marL="0" indent="0">
              <a:spcAft>
                <a:spcPts val="2133"/>
              </a:spcAft>
              <a:buNone/>
            </a:pPr>
            <a:r>
              <a:rPr lang="en-US" dirty="0" smtClean="0"/>
              <a:t>Merging the “forward” and “reverse” networks illustrates how </a:t>
            </a:r>
            <a:r>
              <a:rPr lang="en-US" dirty="0" err="1" smtClean="0"/>
              <a:t>Tclin</a:t>
            </a:r>
            <a:r>
              <a:rPr lang="en-US" dirty="0" smtClean="0"/>
              <a:t> end-nodes could be used to modulate HAT function</a:t>
            </a:r>
          </a:p>
          <a:p>
            <a:pPr marL="0" indent="0">
              <a:spcAft>
                <a:spcPts val="2133"/>
              </a:spcAft>
              <a:buNone/>
            </a:pPr>
            <a:r>
              <a:rPr lang="en-US" i="1" dirty="0" smtClean="0"/>
              <a:t>Exploration in progress…</a:t>
            </a:r>
            <a:endParaRPr i="1" dirty="0"/>
          </a:p>
        </p:txBody>
      </p:sp>
      <p:pic>
        <p:nvPicPr>
          <p:cNvPr id="2" name="Picture 1"/>
          <p:cNvPicPr>
            <a:picLocks noChangeAspect="1"/>
          </p:cNvPicPr>
          <p:nvPr/>
        </p:nvPicPr>
        <p:blipFill>
          <a:blip r:embed="rId3"/>
          <a:stretch>
            <a:fillRect/>
          </a:stretch>
        </p:blipFill>
        <p:spPr>
          <a:xfrm>
            <a:off x="3562040" y="621763"/>
            <a:ext cx="8214360" cy="6112764"/>
          </a:xfrm>
          <a:prstGeom prst="rect">
            <a:avLst/>
          </a:prstGeom>
        </p:spPr>
      </p:pic>
      <p:pic>
        <p:nvPicPr>
          <p:cNvPr id="6" name="Google Shape;143;p25"/>
          <p:cNvPicPr preferRelativeResize="0"/>
          <p:nvPr/>
        </p:nvPicPr>
        <p:blipFill rotWithShape="1">
          <a:blip r:embed="rId4">
            <a:alphaModFix/>
          </a:blip>
          <a:srcRect l="2724" r="73371" b="47630"/>
          <a:stretch/>
        </p:blipFill>
        <p:spPr>
          <a:xfrm>
            <a:off x="10654668" y="1225835"/>
            <a:ext cx="563533" cy="763600"/>
          </a:xfrm>
          <a:prstGeom prst="rect">
            <a:avLst/>
          </a:prstGeom>
          <a:noFill/>
          <a:ln>
            <a:noFill/>
          </a:ln>
        </p:spPr>
      </p:pic>
      <p:pic>
        <p:nvPicPr>
          <p:cNvPr id="7" name="Google Shape;144;p25"/>
          <p:cNvPicPr preferRelativeResize="0"/>
          <p:nvPr/>
        </p:nvPicPr>
        <p:blipFill rotWithShape="1">
          <a:blip r:embed="rId4">
            <a:alphaModFix/>
          </a:blip>
          <a:srcRect l="83320" b="50519"/>
          <a:stretch/>
        </p:blipFill>
        <p:spPr>
          <a:xfrm>
            <a:off x="11537036" y="1225835"/>
            <a:ext cx="393233" cy="721467"/>
          </a:xfrm>
          <a:prstGeom prst="rect">
            <a:avLst/>
          </a:prstGeom>
          <a:noFill/>
          <a:ln>
            <a:noFill/>
          </a:ln>
        </p:spPr>
      </p:pic>
      <p:pic>
        <p:nvPicPr>
          <p:cNvPr id="8" name="Picture 7"/>
          <p:cNvPicPr>
            <a:picLocks noChangeAspect="1"/>
          </p:cNvPicPr>
          <p:nvPr/>
        </p:nvPicPr>
        <p:blipFill>
          <a:blip r:embed="rId5"/>
          <a:stretch>
            <a:fillRect/>
          </a:stretch>
        </p:blipFill>
        <p:spPr>
          <a:xfrm>
            <a:off x="10559563" y="6212197"/>
            <a:ext cx="1623201" cy="602032"/>
          </a:xfrm>
          <a:prstGeom prst="rect">
            <a:avLst/>
          </a:prstGeom>
        </p:spPr>
      </p:pic>
      <p:sp>
        <p:nvSpPr>
          <p:cNvPr id="9"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844486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US" dirty="0" smtClean="0"/>
              <a:t>NAA40</a:t>
            </a:r>
            <a:endParaRPr dirty="0"/>
          </a:p>
        </p:txBody>
      </p:sp>
      <p:sp>
        <p:nvSpPr>
          <p:cNvPr id="61" name="Google Shape;61;p14"/>
          <p:cNvSpPr txBox="1">
            <a:spLocks noGrp="1"/>
          </p:cNvSpPr>
          <p:nvPr>
            <p:ph type="body" idx="1"/>
          </p:nvPr>
        </p:nvSpPr>
        <p:spPr>
          <a:xfrm>
            <a:off x="210208" y="1536633"/>
            <a:ext cx="5538593" cy="4555200"/>
          </a:xfrm>
          <a:prstGeom prst="rect">
            <a:avLst/>
          </a:prstGeom>
        </p:spPr>
        <p:txBody>
          <a:bodyPr spcFirstLastPara="1" vert="horz" wrap="square" lIns="121900" tIns="121900" rIns="121900" bIns="121900" rtlCol="0" anchor="t" anchorCtr="0">
            <a:noAutofit/>
          </a:bodyPr>
          <a:lstStyle/>
          <a:p>
            <a:pPr marL="186262" indent="0">
              <a:buNone/>
            </a:pPr>
            <a:r>
              <a:rPr lang="en-US" b="1" dirty="0"/>
              <a:t>N-alpha-acetyltransferase </a:t>
            </a:r>
            <a:r>
              <a:rPr lang="en-US" b="1" dirty="0" smtClean="0"/>
              <a:t>40</a:t>
            </a:r>
            <a:r>
              <a:rPr lang="en-US" dirty="0" smtClean="0"/>
              <a:t> specifically </a:t>
            </a:r>
            <a:r>
              <a:rPr lang="en-US" dirty="0"/>
              <a:t>mediates the acetylation of the N-terminal residues of histones H4 and H2A (PubMed:</a:t>
            </a:r>
            <a:r>
              <a:rPr lang="en-US" dirty="0">
                <a:hlinkClick r:id="rId3"/>
              </a:rPr>
              <a:t>21935442</a:t>
            </a:r>
            <a:r>
              <a:rPr lang="en-US" dirty="0"/>
              <a:t>, PubMed:</a:t>
            </a:r>
            <a:r>
              <a:rPr lang="en-US" dirty="0">
                <a:hlinkClick r:id="rId4"/>
              </a:rPr>
              <a:t>25619998</a:t>
            </a:r>
            <a:r>
              <a:rPr lang="en-US" dirty="0"/>
              <a:t>). </a:t>
            </a:r>
            <a:endParaRPr lang="en-US" dirty="0" smtClean="0"/>
          </a:p>
          <a:p>
            <a:pPr>
              <a:buFont typeface="Arial" panose="020B0604020202020204" pitchFamily="34" charset="0"/>
              <a:buChar char="•"/>
            </a:pPr>
            <a:r>
              <a:rPr lang="en-US" dirty="0" smtClean="0"/>
              <a:t>In </a:t>
            </a:r>
            <a:r>
              <a:rPr lang="en-US" dirty="0"/>
              <a:t>contrast to other N-alpha-acetyltransferase, has a very specific selectivity for histones H4 and H2A N-terminus and specifically recognizes the '</a:t>
            </a:r>
            <a:r>
              <a:rPr lang="en-US" dirty="0" err="1"/>
              <a:t>Ser-Gly-Arg-Gly</a:t>
            </a:r>
            <a:r>
              <a:rPr lang="en-US" dirty="0"/>
              <a:t> sequence' (PubMed:</a:t>
            </a:r>
            <a:r>
              <a:rPr lang="en-US" dirty="0">
                <a:hlinkClick r:id="rId3"/>
              </a:rPr>
              <a:t>21935442</a:t>
            </a:r>
            <a:r>
              <a:rPr lang="en-US" dirty="0"/>
              <a:t>, PubMed:</a:t>
            </a:r>
            <a:r>
              <a:rPr lang="en-US" dirty="0">
                <a:hlinkClick r:id="rId4"/>
              </a:rPr>
              <a:t>25619998</a:t>
            </a:r>
            <a:r>
              <a:rPr lang="en-US" dirty="0" smtClean="0"/>
              <a:t>).</a:t>
            </a:r>
          </a:p>
          <a:p>
            <a:pPr>
              <a:buFont typeface="Arial" panose="020B0604020202020204" pitchFamily="34" charset="0"/>
              <a:buChar char="•"/>
            </a:pPr>
            <a:r>
              <a:rPr lang="en-US" dirty="0" smtClean="0"/>
              <a:t>This enzyme is consistently under-expressed when exposed to SARS-CoV-2, suggesting that its inhibition.</a:t>
            </a:r>
          </a:p>
          <a:p>
            <a:endParaRPr lang="en-US" sz="1467" dirty="0"/>
          </a:p>
        </p:txBody>
      </p:sp>
      <p:sp>
        <p:nvSpPr>
          <p:cNvPr id="2" name="Text Placeholder 1"/>
          <p:cNvSpPr>
            <a:spLocks noGrp="1"/>
          </p:cNvSpPr>
          <p:nvPr>
            <p:ph type="body" idx="2"/>
          </p:nvPr>
        </p:nvSpPr>
        <p:spPr>
          <a:xfrm>
            <a:off x="4758853" y="161841"/>
            <a:ext cx="7300335" cy="1980829"/>
          </a:xfrm>
        </p:spPr>
        <p:txBody>
          <a:bodyPr/>
          <a:lstStyle/>
          <a:p>
            <a:pPr marL="186262" indent="0">
              <a:buNone/>
            </a:pPr>
            <a:r>
              <a:rPr lang="en-US" b="1" dirty="0" smtClean="0">
                <a:hlinkClick r:id="rId5"/>
              </a:rPr>
              <a:t>4U9V</a:t>
            </a:r>
            <a:r>
              <a:rPr lang="en-US" dirty="0" smtClean="0"/>
              <a:t>, shown here </a:t>
            </a:r>
            <a:r>
              <a:rPr lang="en-US" dirty="0" err="1" smtClean="0"/>
              <a:t>liganded</a:t>
            </a:r>
            <a:r>
              <a:rPr lang="en-US" dirty="0" smtClean="0"/>
              <a:t> to </a:t>
            </a:r>
            <a:r>
              <a:rPr lang="en-US" dirty="0"/>
              <a:t>acetyl </a:t>
            </a:r>
            <a:r>
              <a:rPr lang="en-US" dirty="0" smtClean="0"/>
              <a:t>CoA, is very likely to be </a:t>
            </a:r>
            <a:r>
              <a:rPr lang="en-US" i="1" dirty="0" err="1" smtClean="0"/>
              <a:t>ligandable</a:t>
            </a:r>
            <a:r>
              <a:rPr lang="en-US" i="1" dirty="0" smtClean="0"/>
              <a:t> </a:t>
            </a:r>
            <a:r>
              <a:rPr lang="en-US" dirty="0" smtClean="0"/>
              <a:t>with an inhibitor.  Starting with similarity to the SGRG </a:t>
            </a:r>
            <a:r>
              <a:rPr lang="en-US" dirty="0" err="1" smtClean="0"/>
              <a:t>tetrapeptide</a:t>
            </a:r>
            <a:r>
              <a:rPr lang="en-US" dirty="0" smtClean="0"/>
              <a:t> could serve as basis for virtual screening.</a:t>
            </a:r>
            <a:endParaRPr lang="en-US" dirty="0"/>
          </a:p>
        </p:txBody>
      </p:sp>
      <p:pic>
        <p:nvPicPr>
          <p:cNvPr id="5" name="Picture 4"/>
          <p:cNvPicPr>
            <a:picLocks noChangeAspect="1"/>
          </p:cNvPicPr>
          <p:nvPr/>
        </p:nvPicPr>
        <p:blipFill>
          <a:blip r:embed="rId6"/>
          <a:stretch>
            <a:fillRect/>
          </a:stretch>
        </p:blipFill>
        <p:spPr>
          <a:xfrm>
            <a:off x="6096000" y="1252442"/>
            <a:ext cx="5426011" cy="4329464"/>
          </a:xfrm>
          <a:prstGeom prst="rect">
            <a:avLst/>
          </a:prstGeom>
        </p:spPr>
      </p:pic>
      <p:sp>
        <p:nvSpPr>
          <p:cNvPr id="4" name="Rectangle 3"/>
          <p:cNvSpPr/>
          <p:nvPr/>
        </p:nvSpPr>
        <p:spPr>
          <a:xfrm>
            <a:off x="344943" y="5825482"/>
            <a:ext cx="10304585" cy="830997"/>
          </a:xfrm>
          <a:prstGeom prst="rect">
            <a:avLst/>
          </a:prstGeom>
        </p:spPr>
        <p:txBody>
          <a:bodyPr wrap="square">
            <a:spAutoFit/>
          </a:bodyPr>
          <a:lstStyle/>
          <a:p>
            <a:r>
              <a:rPr lang="en-US" sz="2400" i="1" dirty="0"/>
              <a:t>Note: </a:t>
            </a:r>
            <a:r>
              <a:rPr lang="en-US" sz="2400" dirty="0"/>
              <a:t>Cristian </a:t>
            </a:r>
            <a:r>
              <a:rPr lang="en-US" sz="2400" dirty="0" err="1"/>
              <a:t>Bologa</a:t>
            </a:r>
            <a:r>
              <a:rPr lang="en-US" sz="2400" dirty="0"/>
              <a:t> is running virtual screening for NAA40 &amp; HAT1 (drug repositioning)</a:t>
            </a:r>
            <a:endParaRPr lang="en-US" sz="2400" dirty="0"/>
          </a:p>
        </p:txBody>
      </p:sp>
      <p:pic>
        <p:nvPicPr>
          <p:cNvPr id="7" name="Picture 6"/>
          <p:cNvPicPr>
            <a:picLocks noChangeAspect="1"/>
          </p:cNvPicPr>
          <p:nvPr/>
        </p:nvPicPr>
        <p:blipFill>
          <a:blip r:embed="rId7"/>
          <a:stretch>
            <a:fillRect/>
          </a:stretch>
        </p:blipFill>
        <p:spPr>
          <a:xfrm>
            <a:off x="10559563" y="6212197"/>
            <a:ext cx="1623201" cy="602032"/>
          </a:xfrm>
          <a:prstGeom prst="rect">
            <a:avLst/>
          </a:prstGeom>
        </p:spPr>
      </p:pic>
      <p:sp>
        <p:nvSpPr>
          <p:cNvPr id="8"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045635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196967"/>
            <a:ext cx="11360800" cy="763600"/>
          </a:xfrm>
          <a:prstGeom prst="rect">
            <a:avLst/>
          </a:prstGeom>
        </p:spPr>
        <p:txBody>
          <a:bodyPr spcFirstLastPara="1" vert="horz" wrap="square" lIns="121900" tIns="121900" rIns="121900" bIns="121900" rtlCol="0" anchor="t" anchorCtr="0">
            <a:noAutofit/>
          </a:bodyPr>
          <a:lstStyle/>
          <a:p>
            <a:r>
              <a:rPr lang="en"/>
              <a:t>Virus-Human Bipartite PPI Network</a:t>
            </a:r>
            <a:endParaRPr/>
          </a:p>
        </p:txBody>
      </p:sp>
      <p:sp>
        <p:nvSpPr>
          <p:cNvPr id="66" name="Google Shape;66;p15"/>
          <p:cNvSpPr txBox="1">
            <a:spLocks noGrp="1"/>
          </p:cNvSpPr>
          <p:nvPr>
            <p:ph type="body" idx="1"/>
          </p:nvPr>
        </p:nvSpPr>
        <p:spPr>
          <a:xfrm>
            <a:off x="415600" y="1060933"/>
            <a:ext cx="11360800" cy="3834800"/>
          </a:xfrm>
          <a:prstGeom prst="rect">
            <a:avLst/>
          </a:prstGeom>
        </p:spPr>
        <p:txBody>
          <a:bodyPr spcFirstLastPara="1" vert="horz" wrap="square" lIns="121900" tIns="121900" rIns="121900" bIns="121900" rtlCol="0" anchor="t" anchorCtr="0">
            <a:noAutofit/>
          </a:bodyPr>
          <a:lstStyle/>
          <a:p>
            <a:pPr>
              <a:lnSpc>
                <a:spcPct val="120000"/>
              </a:lnSpc>
              <a:buFont typeface="Arial" panose="020B0604020202020204" pitchFamily="34" charset="0"/>
              <a:buChar char="•"/>
            </a:pPr>
            <a:r>
              <a:rPr lang="en" dirty="0"/>
              <a:t>Rationale: Are there human proteins acting as hubs for virus proteins?</a:t>
            </a:r>
            <a:endParaRPr dirty="0"/>
          </a:p>
          <a:p>
            <a:pPr>
              <a:lnSpc>
                <a:spcPct val="120000"/>
              </a:lnSpc>
              <a:buFont typeface="Arial" panose="020B0604020202020204" pitchFamily="34" charset="0"/>
              <a:buChar char="•"/>
            </a:pPr>
            <a:r>
              <a:rPr lang="en" dirty="0"/>
              <a:t>Derived from merged network</a:t>
            </a:r>
            <a:endParaRPr dirty="0"/>
          </a:p>
          <a:p>
            <a:pPr lvl="1">
              <a:lnSpc>
                <a:spcPct val="120000"/>
              </a:lnSpc>
              <a:spcBef>
                <a:spcPts val="0"/>
              </a:spcBef>
              <a:buFont typeface="Arial" panose="020B0604020202020204" pitchFamily="34" charset="0"/>
              <a:buChar char="•"/>
            </a:pPr>
            <a:r>
              <a:rPr lang="en" dirty="0"/>
              <a:t>Preprint PPIs, Tudor’s AIML, P-HIPSTER, STRING, HATs SmartGraph</a:t>
            </a:r>
            <a:endParaRPr dirty="0"/>
          </a:p>
          <a:p>
            <a:pPr lvl="1">
              <a:lnSpc>
                <a:spcPct val="120000"/>
              </a:lnSpc>
              <a:spcBef>
                <a:spcPts val="0"/>
              </a:spcBef>
              <a:buFont typeface="Arial" panose="020B0604020202020204" pitchFamily="34" charset="0"/>
              <a:buChar char="•"/>
            </a:pPr>
            <a:r>
              <a:rPr lang="en" dirty="0"/>
              <a:t>All human PPIs removed, but virus-human PPIs retained</a:t>
            </a:r>
            <a:endParaRPr dirty="0"/>
          </a:p>
          <a:p>
            <a:pPr lvl="1">
              <a:lnSpc>
                <a:spcPct val="120000"/>
              </a:lnSpc>
              <a:spcBef>
                <a:spcPts val="0"/>
              </a:spcBef>
              <a:buFont typeface="Arial" panose="020B0604020202020204" pitchFamily="34" charset="0"/>
              <a:buChar char="•"/>
            </a:pPr>
            <a:r>
              <a:rPr lang="en" dirty="0"/>
              <a:t>(“SARS-CoV2 unk” artificial node also removed)</a:t>
            </a:r>
            <a:endParaRPr dirty="0"/>
          </a:p>
          <a:p>
            <a:pPr>
              <a:lnSpc>
                <a:spcPct val="120000"/>
              </a:lnSpc>
              <a:buFont typeface="Arial" panose="020B0604020202020204" pitchFamily="34" charset="0"/>
              <a:buChar char="•"/>
            </a:pPr>
            <a:r>
              <a:rPr lang="en" dirty="0"/>
              <a:t>“High-degree” (&gt;=3) human proteins in the resultant bipartite network hypothesized to be hubs, thus of potential importance.</a:t>
            </a:r>
            <a:endParaRPr dirty="0"/>
          </a:p>
          <a:p>
            <a:pPr>
              <a:lnSpc>
                <a:spcPct val="120000"/>
              </a:lnSpc>
              <a:buFont typeface="Arial" panose="020B0604020202020204" pitchFamily="34" charset="0"/>
              <a:buChar char="•"/>
            </a:pPr>
            <a:r>
              <a:rPr lang="en" dirty="0"/>
              <a:t>“Virus hubs”: </a:t>
            </a:r>
            <a:r>
              <a:rPr lang="en" b="1" dirty="0">
                <a:solidFill>
                  <a:srgbClr val="0000FF"/>
                </a:solidFill>
              </a:rPr>
              <a:t>ISG15, UBC, UBB, EZR, NEDD8, UBA52, UBD, MSN, RAD23B</a:t>
            </a:r>
            <a:endParaRPr b="1" dirty="0">
              <a:solidFill>
                <a:srgbClr val="0000FF"/>
              </a:solidFill>
            </a:endParaRPr>
          </a:p>
          <a:p>
            <a:pPr>
              <a:lnSpc>
                <a:spcPct val="120000"/>
              </a:lnSpc>
              <a:buFont typeface="Arial" panose="020B0604020202020204" pitchFamily="34" charset="0"/>
              <a:buChar char="•"/>
            </a:pPr>
            <a:r>
              <a:rPr lang="en" dirty="0"/>
              <a:t>Network: </a:t>
            </a:r>
            <a:r>
              <a:rPr lang="en" sz="1333" dirty="0"/>
              <a:t>analysis/network/Bipartite_COVID-19_PPI.cys</a:t>
            </a:r>
            <a:endParaRPr sz="1333" dirty="0"/>
          </a:p>
          <a:p>
            <a:pPr>
              <a:lnSpc>
                <a:spcPct val="120000"/>
              </a:lnSpc>
              <a:buFont typeface="Arial" panose="020B0604020202020204" pitchFamily="34" charset="0"/>
              <a:buChar char="•"/>
            </a:pPr>
            <a:r>
              <a:rPr lang="en" dirty="0"/>
              <a:t>“CytoHubba” plugin utilized for analysis</a:t>
            </a:r>
            <a:endParaRPr dirty="0"/>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7"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04/02/20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2061123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415601" y="116578"/>
            <a:ext cx="11360800" cy="763600"/>
          </a:xfrm>
          <a:prstGeom prst="rect">
            <a:avLst/>
          </a:prstGeom>
        </p:spPr>
        <p:txBody>
          <a:bodyPr spcFirstLastPara="1" vert="horz" wrap="square" lIns="121900" tIns="121900" rIns="121900" bIns="121900" rtlCol="0" anchor="t" anchorCtr="0">
            <a:noAutofit/>
          </a:bodyPr>
          <a:lstStyle/>
          <a:p>
            <a:pPr>
              <a:buClr>
                <a:schemeClr val="dk1"/>
              </a:buClr>
              <a:buSzPts val="1100"/>
            </a:pPr>
            <a:r>
              <a:rPr lang="en" dirty="0"/>
              <a:t>DTIs and PPIs Implicated by Virus Hubs</a:t>
            </a:r>
            <a:endParaRPr dirty="0"/>
          </a:p>
        </p:txBody>
      </p:sp>
      <p:pic>
        <p:nvPicPr>
          <p:cNvPr id="80" name="Google Shape;80;p17"/>
          <p:cNvPicPr preferRelativeResize="0"/>
          <p:nvPr/>
        </p:nvPicPr>
        <p:blipFill>
          <a:blip r:embed="rId3">
            <a:alphaModFix/>
          </a:blip>
          <a:stretch>
            <a:fillRect/>
          </a:stretch>
        </p:blipFill>
        <p:spPr>
          <a:xfrm>
            <a:off x="1250534" y="1224962"/>
            <a:ext cx="7242501" cy="5094635"/>
          </a:xfrm>
          <a:prstGeom prst="rect">
            <a:avLst/>
          </a:prstGeom>
          <a:noFill/>
          <a:ln>
            <a:noFill/>
          </a:ln>
        </p:spPr>
      </p:pic>
      <p:sp>
        <p:nvSpPr>
          <p:cNvPr id="81" name="Google Shape;81;p17"/>
          <p:cNvSpPr/>
          <p:nvPr/>
        </p:nvSpPr>
        <p:spPr>
          <a:xfrm>
            <a:off x="1501600" y="1430196"/>
            <a:ext cx="424000" cy="424000"/>
          </a:xfrm>
          <a:prstGeom prst="ellipse">
            <a:avLst/>
          </a:prstGeom>
          <a:solidFill>
            <a:srgbClr val="CC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82" name="Google Shape;82;p17"/>
          <p:cNvSpPr txBox="1"/>
          <p:nvPr/>
        </p:nvSpPr>
        <p:spPr>
          <a:xfrm>
            <a:off x="2000033" y="1383629"/>
            <a:ext cx="1457200" cy="424000"/>
          </a:xfrm>
          <a:prstGeom prst="rect">
            <a:avLst/>
          </a:prstGeom>
          <a:noFill/>
          <a:ln>
            <a:noFill/>
          </a:ln>
        </p:spPr>
        <p:txBody>
          <a:bodyPr spcFirstLastPara="1" wrap="square" lIns="121900" tIns="121900" rIns="121900" bIns="121900" anchor="t" anchorCtr="0">
            <a:noAutofit/>
          </a:bodyPr>
          <a:lstStyle/>
          <a:p>
            <a:r>
              <a:rPr lang="en" sz="2400"/>
              <a:t>Virus hubs</a:t>
            </a:r>
            <a:endParaRPr sz="2400"/>
          </a:p>
        </p:txBody>
      </p:sp>
      <p:pic>
        <p:nvPicPr>
          <p:cNvPr id="3" name="Picture 2"/>
          <p:cNvPicPr>
            <a:picLocks noChangeAspect="1"/>
          </p:cNvPicPr>
          <p:nvPr/>
        </p:nvPicPr>
        <p:blipFill>
          <a:blip r:embed="rId4"/>
          <a:stretch>
            <a:fillRect/>
          </a:stretch>
        </p:blipFill>
        <p:spPr>
          <a:xfrm>
            <a:off x="164381" y="3846237"/>
            <a:ext cx="1687608" cy="867507"/>
          </a:xfrm>
          <a:prstGeom prst="rect">
            <a:avLst/>
          </a:prstGeom>
        </p:spPr>
      </p:pic>
      <p:sp>
        <p:nvSpPr>
          <p:cNvPr id="4" name="Rectangle 3"/>
          <p:cNvSpPr/>
          <p:nvPr/>
        </p:nvSpPr>
        <p:spPr>
          <a:xfrm>
            <a:off x="770069" y="4373745"/>
            <a:ext cx="990079" cy="338554"/>
          </a:xfrm>
          <a:prstGeom prst="rect">
            <a:avLst/>
          </a:prstGeom>
        </p:spPr>
        <p:txBody>
          <a:bodyPr wrap="none">
            <a:spAutoFit/>
          </a:bodyPr>
          <a:lstStyle/>
          <a:p>
            <a:r>
              <a:rPr lang="en-US" sz="1600" dirty="0" err="1"/>
              <a:t>erlotinib</a:t>
            </a:r>
            <a:endParaRPr lang="en-US" sz="1600" dirty="0"/>
          </a:p>
        </p:txBody>
      </p:sp>
      <p:pic>
        <p:nvPicPr>
          <p:cNvPr id="5" name="Picture 4"/>
          <p:cNvPicPr>
            <a:picLocks noChangeAspect="1"/>
          </p:cNvPicPr>
          <p:nvPr/>
        </p:nvPicPr>
        <p:blipFill>
          <a:blip r:embed="rId5"/>
          <a:stretch>
            <a:fillRect/>
          </a:stretch>
        </p:blipFill>
        <p:spPr>
          <a:xfrm>
            <a:off x="3038987" y="2510635"/>
            <a:ext cx="2022003" cy="1066797"/>
          </a:xfrm>
          <a:prstGeom prst="rect">
            <a:avLst/>
          </a:prstGeom>
        </p:spPr>
      </p:pic>
      <p:sp>
        <p:nvSpPr>
          <p:cNvPr id="6" name="Rectangle 5"/>
          <p:cNvSpPr/>
          <p:nvPr/>
        </p:nvSpPr>
        <p:spPr>
          <a:xfrm>
            <a:off x="3669183" y="3284325"/>
            <a:ext cx="1056700" cy="338554"/>
          </a:xfrm>
          <a:prstGeom prst="rect">
            <a:avLst/>
          </a:prstGeom>
        </p:spPr>
        <p:txBody>
          <a:bodyPr wrap="none">
            <a:spAutoFit/>
          </a:bodyPr>
          <a:lstStyle/>
          <a:p>
            <a:r>
              <a:rPr lang="en-US" sz="1600" dirty="0" err="1"/>
              <a:t>dasatinib</a:t>
            </a:r>
            <a:endParaRPr lang="en-US" sz="1600" dirty="0"/>
          </a:p>
        </p:txBody>
      </p:sp>
      <p:pic>
        <p:nvPicPr>
          <p:cNvPr id="7" name="Picture 6"/>
          <p:cNvPicPr>
            <a:picLocks noChangeAspect="1"/>
          </p:cNvPicPr>
          <p:nvPr/>
        </p:nvPicPr>
        <p:blipFill>
          <a:blip r:embed="rId6"/>
          <a:stretch>
            <a:fillRect/>
          </a:stretch>
        </p:blipFill>
        <p:spPr>
          <a:xfrm>
            <a:off x="8416843" y="3350249"/>
            <a:ext cx="1304517" cy="991976"/>
          </a:xfrm>
          <a:prstGeom prst="rect">
            <a:avLst/>
          </a:prstGeom>
        </p:spPr>
      </p:pic>
      <p:sp>
        <p:nvSpPr>
          <p:cNvPr id="12" name="Rectangle 11"/>
          <p:cNvSpPr/>
          <p:nvPr/>
        </p:nvSpPr>
        <p:spPr>
          <a:xfrm>
            <a:off x="8575855" y="4373745"/>
            <a:ext cx="814967" cy="338554"/>
          </a:xfrm>
          <a:prstGeom prst="rect">
            <a:avLst/>
          </a:prstGeom>
        </p:spPr>
        <p:txBody>
          <a:bodyPr wrap="none">
            <a:spAutoFit/>
          </a:bodyPr>
          <a:lstStyle/>
          <a:p>
            <a:r>
              <a:rPr lang="en-US" sz="1600" dirty="0" err="1"/>
              <a:t>fasudil</a:t>
            </a:r>
            <a:endParaRPr lang="en-US" sz="1600" dirty="0"/>
          </a:p>
        </p:txBody>
      </p:sp>
      <p:graphicFrame>
        <p:nvGraphicFramePr>
          <p:cNvPr id="13" name="Table 12"/>
          <p:cNvGraphicFramePr>
            <a:graphicFrameLocks noGrp="1"/>
          </p:cNvGraphicFramePr>
          <p:nvPr>
            <p:extLst/>
          </p:nvPr>
        </p:nvGraphicFramePr>
        <p:xfrm>
          <a:off x="7876664" y="5329362"/>
          <a:ext cx="3899737" cy="982132"/>
        </p:xfrm>
        <a:graphic>
          <a:graphicData uri="http://schemas.openxmlformats.org/drawingml/2006/table">
            <a:tbl>
              <a:tblPr>
                <a:tableStyleId>{5C22544A-7EE6-4342-B048-85BDC9FD1C3A}</a:tableStyleId>
              </a:tblPr>
              <a:tblGrid>
                <a:gridCol w="1111277">
                  <a:extLst>
                    <a:ext uri="{9D8B030D-6E8A-4147-A177-3AD203B41FA5}">
                      <a16:colId xmlns:a16="http://schemas.microsoft.com/office/drawing/2014/main" val="692243962"/>
                    </a:ext>
                  </a:extLst>
                </a:gridCol>
                <a:gridCol w="2100275">
                  <a:extLst>
                    <a:ext uri="{9D8B030D-6E8A-4147-A177-3AD203B41FA5}">
                      <a16:colId xmlns:a16="http://schemas.microsoft.com/office/drawing/2014/main" val="1684514716"/>
                    </a:ext>
                  </a:extLst>
                </a:gridCol>
                <a:gridCol w="688185">
                  <a:extLst>
                    <a:ext uri="{9D8B030D-6E8A-4147-A177-3AD203B41FA5}">
                      <a16:colId xmlns:a16="http://schemas.microsoft.com/office/drawing/2014/main" val="746946976"/>
                    </a:ext>
                  </a:extLst>
                </a:gridCol>
              </a:tblGrid>
              <a:tr h="245533">
                <a:tc>
                  <a:txBody>
                    <a:bodyPr/>
                    <a:lstStyle/>
                    <a:p>
                      <a:pPr algn="l" fontAlgn="b"/>
                      <a:r>
                        <a:rPr lang="en-US" sz="1500" u="none" strike="noStrike" dirty="0" smtClean="0">
                          <a:effectLst/>
                        </a:rPr>
                        <a:t>Target</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a:effectLst/>
                        </a:rPr>
                        <a:t>Drug</a:t>
                      </a:r>
                      <a:endParaRPr lang="en-US" sz="15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Test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750855731"/>
                  </a:ext>
                </a:extLst>
              </a:tr>
              <a:tr h="245533">
                <a:tc>
                  <a:txBody>
                    <a:bodyPr/>
                    <a:lstStyle/>
                    <a:p>
                      <a:pPr algn="l" fontAlgn="b"/>
                      <a:r>
                        <a:rPr lang="en-US" sz="1500" b="0" u="none" strike="noStrike" dirty="0" smtClean="0">
                          <a:effectLst/>
                        </a:rPr>
                        <a:t>EGFR</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0" u="none" strike="noStrike" dirty="0" err="1" smtClean="0">
                          <a:effectLst/>
                        </a:rPr>
                        <a:t>erlotinib</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3000558016"/>
                  </a:ext>
                </a:extLst>
              </a:tr>
              <a:tr h="245533">
                <a:tc>
                  <a:txBody>
                    <a:bodyPr/>
                    <a:lstStyle/>
                    <a:p>
                      <a:pPr algn="l" fontAlgn="b"/>
                      <a:r>
                        <a:rPr lang="en-US" sz="1500" b="0" u="none" strike="noStrike" dirty="0" smtClean="0">
                          <a:effectLst/>
                        </a:rPr>
                        <a:t>ROCK1</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0" u="none" strike="noStrike" dirty="0" err="1" smtClean="0">
                          <a:effectLst/>
                        </a:rPr>
                        <a:t>fasudil</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1330797884"/>
                  </a:ext>
                </a:extLst>
              </a:tr>
              <a:tr h="245533">
                <a:tc>
                  <a:txBody>
                    <a:bodyPr/>
                    <a:lstStyle/>
                    <a:p>
                      <a:pPr algn="l" fontAlgn="b"/>
                      <a:r>
                        <a:rPr lang="en-US" sz="1500" b="0" i="0" u="none" strike="noStrike" dirty="0" smtClean="0">
                          <a:solidFill>
                            <a:schemeClr val="dk1"/>
                          </a:solidFill>
                          <a:effectLst/>
                          <a:latin typeface="+mn-lt"/>
                        </a:rPr>
                        <a:t>SRC</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u="none" strike="noStrike" dirty="0" err="1" smtClean="0">
                          <a:effectLst/>
                        </a:rPr>
                        <a:t>dasatinib</a:t>
                      </a:r>
                      <a:endParaRPr lang="en-US" sz="15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500" b="1" u="none" strike="noStrike" dirty="0" smtClean="0">
                          <a:solidFill>
                            <a:srgbClr val="FF0000"/>
                          </a:solidFill>
                          <a:effectLst/>
                        </a:rPr>
                        <a:t>++++</a:t>
                      </a:r>
                      <a:endParaRPr lang="en-US" sz="1500" b="1" i="0" u="none" strike="noStrike" dirty="0">
                        <a:solidFill>
                          <a:srgbClr val="FF0000"/>
                        </a:solidFill>
                        <a:effectLst/>
                        <a:latin typeface="Calibri" panose="020F0502020204030204" pitchFamily="34" charset="0"/>
                      </a:endParaRPr>
                    </a:p>
                  </a:txBody>
                  <a:tcPr marL="8467" marR="8467" marT="8467" marB="0" anchor="b"/>
                </a:tc>
                <a:extLst>
                  <a:ext uri="{0D108BD9-81ED-4DB2-BD59-A6C34878D82A}">
                    <a16:rowId xmlns:a16="http://schemas.microsoft.com/office/drawing/2014/main" val="965341558"/>
                  </a:ext>
                </a:extLst>
              </a:tr>
            </a:tbl>
          </a:graphicData>
        </a:graphic>
      </p:graphicFrame>
      <p:pic>
        <p:nvPicPr>
          <p:cNvPr id="14" name="Picture 13"/>
          <p:cNvPicPr>
            <a:picLocks noChangeAspect="1"/>
          </p:cNvPicPr>
          <p:nvPr/>
        </p:nvPicPr>
        <p:blipFill>
          <a:blip r:embed="rId7"/>
          <a:stretch>
            <a:fillRect/>
          </a:stretch>
        </p:blipFill>
        <p:spPr>
          <a:xfrm>
            <a:off x="10559563" y="6212197"/>
            <a:ext cx="1623201" cy="602032"/>
          </a:xfrm>
          <a:prstGeom prst="rect">
            <a:avLst/>
          </a:prstGeom>
        </p:spPr>
      </p:pic>
      <p:sp>
        <p:nvSpPr>
          <p:cNvPr id="15"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42104678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376152"/>
            <a:ext cx="11360800" cy="763600"/>
          </a:xfrm>
          <a:prstGeom prst="rect">
            <a:avLst/>
          </a:prstGeom>
        </p:spPr>
        <p:txBody>
          <a:bodyPr spcFirstLastPara="1" vert="horz" wrap="square" lIns="121900" tIns="121900" rIns="121900" bIns="121900" rtlCol="0" anchor="t" anchorCtr="0">
            <a:noAutofit/>
          </a:bodyPr>
          <a:lstStyle/>
          <a:p>
            <a:r>
              <a:rPr lang="en-US" dirty="0" smtClean="0"/>
              <a:t>SARS-CoV-2</a:t>
            </a:r>
            <a:r>
              <a:rPr lang="en" dirty="0" smtClean="0"/>
              <a:t> Interactome: Tclin/Tchem</a:t>
            </a:r>
            <a:endParaRPr dirty="0"/>
          </a:p>
        </p:txBody>
      </p:sp>
      <p:sp>
        <p:nvSpPr>
          <p:cNvPr id="61" name="Google Shape;61;p14"/>
          <p:cNvSpPr txBox="1">
            <a:spLocks noGrp="1"/>
          </p:cNvSpPr>
          <p:nvPr>
            <p:ph type="body" idx="1"/>
          </p:nvPr>
        </p:nvSpPr>
        <p:spPr>
          <a:xfrm>
            <a:off x="415600" y="1319418"/>
            <a:ext cx="11360800" cy="4944745"/>
          </a:xfrm>
          <a:prstGeom prst="rect">
            <a:avLst/>
          </a:prstGeom>
        </p:spPr>
        <p:txBody>
          <a:bodyPr spcFirstLastPara="1" vert="horz" wrap="square" lIns="121900" tIns="121900" rIns="121900" bIns="121900" rtlCol="0" anchor="t" anchorCtr="0">
            <a:noAutofit/>
          </a:bodyPr>
          <a:lstStyle/>
          <a:p>
            <a:pPr>
              <a:lnSpc>
                <a:spcPct val="114000"/>
              </a:lnSpc>
              <a:buFont typeface="Arial" panose="020B0604020202020204" pitchFamily="34" charset="0"/>
              <a:buChar char="•"/>
            </a:pPr>
            <a:r>
              <a:rPr lang="en-US" b="1" dirty="0" err="1" smtClean="0"/>
              <a:t>Tclin</a:t>
            </a:r>
            <a:r>
              <a:rPr lang="en-US" dirty="0"/>
              <a:t> </a:t>
            </a:r>
          </a:p>
          <a:p>
            <a:pPr>
              <a:lnSpc>
                <a:spcPct val="114000"/>
              </a:lnSpc>
              <a:buFont typeface="Arial" panose="020B0604020202020204" pitchFamily="34" charset="0"/>
              <a:buChar char="•"/>
            </a:pPr>
            <a:r>
              <a:rPr lang="en-US" dirty="0" smtClean="0"/>
              <a:t>There are 169 significant (Fold change above 10) between 23 viral and 56 human proteins.  Some occur multiple times, and are likely to be crucial in the way the virus subverts intracellular machinery. </a:t>
            </a:r>
          </a:p>
          <a:p>
            <a:pPr>
              <a:lnSpc>
                <a:spcPct val="114000"/>
              </a:lnSpc>
              <a:buFont typeface="Arial" panose="020B0604020202020204" pitchFamily="34" charset="0"/>
              <a:buChar char="•"/>
            </a:pPr>
            <a:r>
              <a:rPr lang="en-US" dirty="0" smtClean="0"/>
              <a:t>These are currently evaluated for potential repurposing.</a:t>
            </a:r>
            <a:endParaRPr lang="en-US" dirty="0"/>
          </a:p>
          <a:p>
            <a:pPr>
              <a:lnSpc>
                <a:spcPct val="114000"/>
              </a:lnSpc>
              <a:buFont typeface="Arial" panose="020B0604020202020204" pitchFamily="34" charset="0"/>
              <a:buChar char="•"/>
            </a:pPr>
            <a:r>
              <a:rPr lang="en-US" b="1" dirty="0" err="1" smtClean="0"/>
              <a:t>Tchem</a:t>
            </a:r>
            <a:r>
              <a:rPr lang="en-US" dirty="0"/>
              <a:t> </a:t>
            </a:r>
          </a:p>
          <a:p>
            <a:pPr>
              <a:lnSpc>
                <a:spcPct val="114000"/>
              </a:lnSpc>
              <a:buFont typeface="Arial" panose="020B0604020202020204" pitchFamily="34" charset="0"/>
              <a:buChar char="•"/>
            </a:pPr>
            <a:r>
              <a:rPr lang="en-US" dirty="0" smtClean="0"/>
              <a:t>The Spike protein only had one significant (Fold </a:t>
            </a:r>
            <a:r>
              <a:rPr lang="en-US" dirty="0"/>
              <a:t>change above 10) </a:t>
            </a:r>
            <a:r>
              <a:rPr lang="en-US" dirty="0" err="1" smtClean="0"/>
              <a:t>Tclin</a:t>
            </a:r>
            <a:r>
              <a:rPr lang="en-US" dirty="0" smtClean="0"/>
              <a:t> target, so we added 8 </a:t>
            </a:r>
            <a:r>
              <a:rPr lang="en-US" dirty="0" err="1" smtClean="0"/>
              <a:t>Tchem</a:t>
            </a:r>
            <a:r>
              <a:rPr lang="en-US" dirty="0" smtClean="0"/>
              <a:t> proteins for Spike and 6 for E-protein. </a:t>
            </a:r>
          </a:p>
          <a:p>
            <a:pPr>
              <a:lnSpc>
                <a:spcPct val="114000"/>
              </a:lnSpc>
              <a:buFont typeface="Arial" panose="020B0604020202020204" pitchFamily="34" charset="0"/>
              <a:buChar char="•"/>
            </a:pPr>
            <a:r>
              <a:rPr lang="en-US" dirty="0" smtClean="0"/>
              <a:t>Looking for drugs hitting these targets as well.</a:t>
            </a:r>
          </a:p>
          <a:p>
            <a:pPr>
              <a:lnSpc>
                <a:spcPct val="114000"/>
              </a:lnSpc>
              <a:buFont typeface="Arial" panose="020B0604020202020204" pitchFamily="34" charset="0"/>
              <a:buChar char="•"/>
            </a:pPr>
            <a:endParaRPr lang="en-US" dirty="0"/>
          </a:p>
          <a:p>
            <a:pPr>
              <a:lnSpc>
                <a:spcPct val="114000"/>
              </a:lnSpc>
              <a:buFont typeface="Arial" panose="020B0604020202020204" pitchFamily="34" charset="0"/>
              <a:buChar char="•"/>
            </a:pPr>
            <a:r>
              <a:rPr lang="en-US" i="1" dirty="0" smtClean="0"/>
              <a:t>Note: </a:t>
            </a:r>
            <a:r>
              <a:rPr lang="en-US" dirty="0" smtClean="0"/>
              <a:t>Giovanni Bocci is virtual screening viral targets for drug repositioning</a:t>
            </a:r>
            <a:endParaRPr lang="en-US" dirty="0"/>
          </a:p>
        </p:txBody>
      </p:sp>
      <p:pic>
        <p:nvPicPr>
          <p:cNvPr id="4" name="Picture 3"/>
          <p:cNvPicPr>
            <a:picLocks noChangeAspect="1"/>
          </p:cNvPicPr>
          <p:nvPr/>
        </p:nvPicPr>
        <p:blipFill>
          <a:blip r:embed="rId3"/>
          <a:stretch>
            <a:fillRect/>
          </a:stretch>
        </p:blipFill>
        <p:spPr>
          <a:xfrm>
            <a:off x="10559563" y="6212197"/>
            <a:ext cx="1623201" cy="602032"/>
          </a:xfrm>
          <a:prstGeom prst="rect">
            <a:avLst/>
          </a:prstGeom>
        </p:spPr>
      </p:pic>
      <p:sp>
        <p:nvSpPr>
          <p:cNvPr id="5"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04/09/20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2430469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599" y="0"/>
            <a:ext cx="12044255" cy="1139752"/>
          </a:xfrm>
          <a:prstGeom prst="rect">
            <a:avLst/>
          </a:prstGeom>
        </p:spPr>
        <p:txBody>
          <a:bodyPr spcFirstLastPara="1" vert="horz" wrap="square" lIns="121900" tIns="121900" rIns="121900" bIns="121900" rtlCol="0" anchor="t" anchorCtr="0">
            <a:noAutofit/>
          </a:bodyPr>
          <a:lstStyle/>
          <a:p>
            <a:r>
              <a:rPr lang="en-US" dirty="0" smtClean="0"/>
              <a:t>Virtual screening against SARS-CoV-2 viral targets</a:t>
            </a:r>
            <a:endParaRPr dirty="0"/>
          </a:p>
        </p:txBody>
      </p:sp>
      <p:sp>
        <p:nvSpPr>
          <p:cNvPr id="61" name="Google Shape;61;p14"/>
          <p:cNvSpPr txBox="1">
            <a:spLocks noGrp="1"/>
          </p:cNvSpPr>
          <p:nvPr>
            <p:ph type="body" idx="1"/>
          </p:nvPr>
        </p:nvSpPr>
        <p:spPr>
          <a:xfrm>
            <a:off x="5278245" y="1709855"/>
            <a:ext cx="6764900" cy="3650165"/>
          </a:xfrm>
          <a:prstGeom prst="rect">
            <a:avLst/>
          </a:prstGeom>
        </p:spPr>
        <p:txBody>
          <a:bodyPr spcFirstLastPara="1" vert="horz" wrap="square" lIns="121900" tIns="121900" rIns="121900" bIns="121900" rtlCol="0" anchor="t" anchorCtr="0">
            <a:noAutofit/>
          </a:bodyPr>
          <a:lstStyle/>
          <a:p>
            <a:pPr marL="152396" indent="0">
              <a:buNone/>
            </a:pPr>
            <a:r>
              <a:rPr lang="en-US" sz="2400" dirty="0" smtClean="0"/>
              <a:t>Start: 3,981 </a:t>
            </a:r>
            <a:r>
              <a:rPr lang="en-US" sz="2400" dirty="0"/>
              <a:t>small molecules </a:t>
            </a:r>
            <a:r>
              <a:rPr lang="en-US" sz="2400" dirty="0" smtClean="0"/>
              <a:t>drugs from </a:t>
            </a:r>
            <a:r>
              <a:rPr lang="en-US" sz="2400" dirty="0" err="1" smtClean="0"/>
              <a:t>DrugCentral</a:t>
            </a:r>
            <a:r>
              <a:rPr lang="en-US" sz="2400" dirty="0" smtClean="0"/>
              <a:t>. Enumerated tautomeric </a:t>
            </a:r>
            <a:r>
              <a:rPr lang="en-US" sz="2400" dirty="0"/>
              <a:t>and </a:t>
            </a:r>
            <a:r>
              <a:rPr lang="en-US" sz="2400" dirty="0" err="1" smtClean="0"/>
              <a:t>protomeric</a:t>
            </a:r>
            <a:r>
              <a:rPr lang="en-US" sz="2400" dirty="0" smtClean="0"/>
              <a:t> forms </a:t>
            </a:r>
            <a:r>
              <a:rPr lang="en-US" sz="2400" dirty="0"/>
              <a:t>available at pH 7.4 with </a:t>
            </a:r>
            <a:r>
              <a:rPr lang="en-US" sz="2400" dirty="0" smtClean="0"/>
              <a:t>minimum </a:t>
            </a:r>
            <a:r>
              <a:rPr lang="en-US" sz="2400" dirty="0"/>
              <a:t>abundance of 25</a:t>
            </a:r>
            <a:r>
              <a:rPr lang="en-US" sz="2400" dirty="0" smtClean="0"/>
              <a:t>% (total, 6057 structures). These were </a:t>
            </a:r>
            <a:r>
              <a:rPr lang="en-US" sz="2400" dirty="0"/>
              <a:t>docked into the main SARS-</a:t>
            </a:r>
            <a:r>
              <a:rPr lang="en-US" sz="2400" dirty="0" err="1"/>
              <a:t>CoV</a:t>
            </a:r>
            <a:r>
              <a:rPr lang="en-US" sz="2400" dirty="0"/>
              <a:t> </a:t>
            </a:r>
            <a:r>
              <a:rPr lang="en-US" sz="2400" dirty="0" smtClean="0"/>
              <a:t>targets: </a:t>
            </a:r>
          </a:p>
          <a:p>
            <a:pPr marL="152396" indent="0">
              <a:buNone/>
            </a:pPr>
            <a:r>
              <a:rPr lang="en-US" sz="2400" dirty="0" smtClean="0"/>
              <a:t>5E6J: SARS </a:t>
            </a:r>
            <a:r>
              <a:rPr lang="en-US" sz="2400" dirty="0"/>
              <a:t>Coronavirus Papain-like </a:t>
            </a:r>
            <a:r>
              <a:rPr lang="en-US" sz="2400" dirty="0" smtClean="0"/>
              <a:t>Protease</a:t>
            </a:r>
          </a:p>
          <a:p>
            <a:pPr marL="152396" indent="0">
              <a:buNone/>
            </a:pPr>
            <a:r>
              <a:rPr lang="en-US" sz="2400" dirty="0" smtClean="0"/>
              <a:t>6NUR: </a:t>
            </a:r>
            <a:r>
              <a:rPr lang="en-US" sz="2400" dirty="0"/>
              <a:t>SARS-</a:t>
            </a:r>
            <a:r>
              <a:rPr lang="en-US" sz="2400" dirty="0" err="1"/>
              <a:t>CoV</a:t>
            </a:r>
            <a:r>
              <a:rPr lang="en-US" sz="2400" dirty="0"/>
              <a:t> nsp12 </a:t>
            </a:r>
            <a:r>
              <a:rPr lang="en-US" sz="2400" dirty="0" smtClean="0"/>
              <a:t>polymerase</a:t>
            </a:r>
          </a:p>
          <a:p>
            <a:pPr marL="152396" indent="0">
              <a:buNone/>
            </a:pP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1191706090"/>
              </p:ext>
            </p:extLst>
          </p:nvPr>
        </p:nvGraphicFramePr>
        <p:xfrm>
          <a:off x="267855" y="1600200"/>
          <a:ext cx="5195118" cy="3532298"/>
        </p:xfrm>
        <a:graphic>
          <a:graphicData uri="http://schemas.openxmlformats.org/drawingml/2006/table">
            <a:tbl>
              <a:tblPr>
                <a:tableStyleId>{5C22544A-7EE6-4342-B048-85BDC9FD1C3A}</a:tableStyleId>
              </a:tblPr>
              <a:tblGrid>
                <a:gridCol w="2087417">
                  <a:extLst>
                    <a:ext uri="{9D8B030D-6E8A-4147-A177-3AD203B41FA5}">
                      <a16:colId xmlns:a16="http://schemas.microsoft.com/office/drawing/2014/main" val="692243962"/>
                    </a:ext>
                  </a:extLst>
                </a:gridCol>
                <a:gridCol w="1240178">
                  <a:extLst>
                    <a:ext uri="{9D8B030D-6E8A-4147-A177-3AD203B41FA5}">
                      <a16:colId xmlns:a16="http://schemas.microsoft.com/office/drawing/2014/main" val="1684514716"/>
                    </a:ext>
                  </a:extLst>
                </a:gridCol>
                <a:gridCol w="1867523">
                  <a:extLst>
                    <a:ext uri="{9D8B030D-6E8A-4147-A177-3AD203B41FA5}">
                      <a16:colId xmlns:a16="http://schemas.microsoft.com/office/drawing/2014/main" val="746946976"/>
                    </a:ext>
                  </a:extLst>
                </a:gridCol>
              </a:tblGrid>
              <a:tr h="252307">
                <a:tc>
                  <a:txBody>
                    <a:bodyPr/>
                    <a:lstStyle/>
                    <a:p>
                      <a:pPr algn="l" fontAlgn="b"/>
                      <a:r>
                        <a:rPr lang="en-US" sz="1600" b="1" i="0" u="none" strike="noStrike" dirty="0">
                          <a:effectLst/>
                          <a:latin typeface="+mn-lt"/>
                        </a:rPr>
                        <a:t>Drug</a:t>
                      </a:r>
                    </a:p>
                  </a:txBody>
                  <a:tcPr marL="8467" marR="8467" marT="8467" marB="0" anchor="b"/>
                </a:tc>
                <a:tc>
                  <a:txBody>
                    <a:bodyPr/>
                    <a:lstStyle/>
                    <a:p>
                      <a:pPr algn="l" fontAlgn="b"/>
                      <a:r>
                        <a:rPr lang="en-US" sz="1600" b="1" i="0" u="none" strike="noStrike" dirty="0" err="1">
                          <a:effectLst/>
                          <a:latin typeface="+mn-lt"/>
                        </a:rPr>
                        <a:t>CMax</a:t>
                      </a:r>
                      <a:r>
                        <a:rPr lang="en-US" sz="1600" b="1" i="0" u="none" strike="noStrike" dirty="0">
                          <a:effectLst/>
                          <a:latin typeface="+mn-lt"/>
                        </a:rPr>
                        <a:t> (</a:t>
                      </a:r>
                      <a:r>
                        <a:rPr lang="en-US" sz="1600" b="1" i="0" u="none" strike="noStrike" dirty="0" err="1">
                          <a:effectLst/>
                          <a:latin typeface="+mn-lt"/>
                        </a:rPr>
                        <a:t>uM</a:t>
                      </a:r>
                      <a:r>
                        <a:rPr lang="en-US" sz="1600" b="1" i="0" u="none" strike="noStrike" dirty="0">
                          <a:effectLst/>
                          <a:latin typeface="+mn-lt"/>
                        </a:rPr>
                        <a:t>)</a:t>
                      </a:r>
                    </a:p>
                  </a:txBody>
                  <a:tcPr marL="8467" marR="8467" marT="8467" marB="0" anchor="b"/>
                </a:tc>
                <a:tc>
                  <a:txBody>
                    <a:bodyPr/>
                    <a:lstStyle/>
                    <a:p>
                      <a:pPr algn="l" fontAlgn="b"/>
                      <a:r>
                        <a:rPr lang="en-US" sz="1600" b="1" i="0" u="none" strike="noStrike" dirty="0">
                          <a:effectLst/>
                          <a:latin typeface="+mn-lt"/>
                        </a:rPr>
                        <a:t>PDB Template</a:t>
                      </a:r>
                    </a:p>
                  </a:txBody>
                  <a:tcPr marL="8467" marR="8467" marT="8467" marB="0" anchor="b"/>
                </a:tc>
                <a:extLst>
                  <a:ext uri="{0D108BD9-81ED-4DB2-BD59-A6C34878D82A}">
                    <a16:rowId xmlns:a16="http://schemas.microsoft.com/office/drawing/2014/main" val="750855731"/>
                  </a:ext>
                </a:extLst>
              </a:tr>
              <a:tr h="252307">
                <a:tc>
                  <a:txBody>
                    <a:bodyPr/>
                    <a:lstStyle/>
                    <a:p>
                      <a:pPr algn="l" fontAlgn="b"/>
                      <a:r>
                        <a:rPr lang="en-US" sz="1600" b="0" i="0" u="none" strike="noStrike">
                          <a:effectLst/>
                          <a:latin typeface="+mn-lt"/>
                        </a:rPr>
                        <a:t>tegaserod</a:t>
                      </a:r>
                    </a:p>
                  </a:txBody>
                  <a:tcPr marL="8467" marR="8467" marT="8467" marB="0" anchor="b"/>
                </a:tc>
                <a:tc>
                  <a:txBody>
                    <a:bodyPr/>
                    <a:lstStyle/>
                    <a:p>
                      <a:pPr algn="ctr" fontAlgn="b"/>
                      <a:r>
                        <a:rPr lang="en-US" sz="1600" b="0" i="0" u="none" strike="noStrike" dirty="0">
                          <a:effectLst/>
                          <a:latin typeface="+mn-lt"/>
                        </a:rPr>
                        <a:t>0.01</a:t>
                      </a:r>
                    </a:p>
                  </a:txBody>
                  <a:tcPr marL="8467" marR="8467" marT="8467" marB="0" anchor="b"/>
                </a:tc>
                <a:tc>
                  <a:txBody>
                    <a:bodyPr/>
                    <a:lstStyle/>
                    <a:p>
                      <a:pPr algn="l" fontAlgn="b"/>
                      <a:r>
                        <a:rPr lang="en-US" sz="1600" b="0" i="0" u="none" strike="noStrike">
                          <a:effectLst/>
                          <a:latin typeface="+mn-lt"/>
                        </a:rPr>
                        <a:t>5E6J</a:t>
                      </a:r>
                    </a:p>
                  </a:txBody>
                  <a:tcPr marL="8467" marR="8467" marT="8467" marB="0" anchor="b"/>
                </a:tc>
                <a:extLst>
                  <a:ext uri="{0D108BD9-81ED-4DB2-BD59-A6C34878D82A}">
                    <a16:rowId xmlns:a16="http://schemas.microsoft.com/office/drawing/2014/main" val="3000558016"/>
                  </a:ext>
                </a:extLst>
              </a:tr>
              <a:tr h="252307">
                <a:tc>
                  <a:txBody>
                    <a:bodyPr/>
                    <a:lstStyle/>
                    <a:p>
                      <a:pPr algn="l" fontAlgn="b"/>
                      <a:r>
                        <a:rPr lang="en-US" sz="1600" b="0" i="0" u="none" strike="noStrike">
                          <a:effectLst/>
                          <a:latin typeface="+mn-lt"/>
                        </a:rPr>
                        <a:t>triamterene</a:t>
                      </a:r>
                    </a:p>
                  </a:txBody>
                  <a:tcPr marL="8467" marR="8467" marT="8467" marB="0" anchor="b"/>
                </a:tc>
                <a:tc>
                  <a:txBody>
                    <a:bodyPr/>
                    <a:lstStyle/>
                    <a:p>
                      <a:pPr algn="ctr" fontAlgn="b"/>
                      <a:r>
                        <a:rPr lang="en-US" sz="1600" b="0" i="0" u="none" strike="noStrike" dirty="0">
                          <a:effectLst/>
                          <a:latin typeface="+mn-lt"/>
                        </a:rPr>
                        <a:t>0.33</a:t>
                      </a:r>
                    </a:p>
                  </a:txBody>
                  <a:tcPr marL="8467" marR="8467" marT="8467" marB="0" anchor="b"/>
                </a:tc>
                <a:tc>
                  <a:txBody>
                    <a:bodyPr/>
                    <a:lstStyle/>
                    <a:p>
                      <a:pPr algn="l" fontAlgn="b"/>
                      <a:r>
                        <a:rPr lang="en-US" sz="1600" b="0" i="0" u="none" strike="noStrike" dirty="0">
                          <a:effectLst/>
                          <a:latin typeface="+mn-lt"/>
                        </a:rPr>
                        <a:t>6NUR</a:t>
                      </a:r>
                    </a:p>
                  </a:txBody>
                  <a:tcPr marL="8467" marR="8467" marT="8467" marB="0" anchor="b"/>
                </a:tc>
                <a:extLst>
                  <a:ext uri="{0D108BD9-81ED-4DB2-BD59-A6C34878D82A}">
                    <a16:rowId xmlns:a16="http://schemas.microsoft.com/office/drawing/2014/main" val="1330797884"/>
                  </a:ext>
                </a:extLst>
              </a:tr>
              <a:tr h="252307">
                <a:tc>
                  <a:txBody>
                    <a:bodyPr/>
                    <a:lstStyle/>
                    <a:p>
                      <a:pPr algn="l" fontAlgn="b"/>
                      <a:r>
                        <a:rPr lang="en-US" sz="1600" b="0" i="0" u="none" strike="noStrike">
                          <a:effectLst/>
                          <a:latin typeface="+mn-lt"/>
                        </a:rPr>
                        <a:t>meloxicam</a:t>
                      </a:r>
                    </a:p>
                  </a:txBody>
                  <a:tcPr marL="8467" marR="8467" marT="8467" marB="0" anchor="b"/>
                </a:tc>
                <a:tc>
                  <a:txBody>
                    <a:bodyPr/>
                    <a:lstStyle/>
                    <a:p>
                      <a:pPr algn="ctr" fontAlgn="b"/>
                      <a:r>
                        <a:rPr lang="en-US" sz="1600" b="0" i="0" u="none" strike="noStrike" dirty="0">
                          <a:effectLst/>
                          <a:latin typeface="+mn-lt"/>
                        </a:rPr>
                        <a:t>5.41</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965341558"/>
                  </a:ext>
                </a:extLst>
              </a:tr>
              <a:tr h="252307">
                <a:tc>
                  <a:txBody>
                    <a:bodyPr/>
                    <a:lstStyle/>
                    <a:p>
                      <a:pPr algn="l" fontAlgn="b"/>
                      <a:r>
                        <a:rPr lang="en-US" sz="1600" b="0" i="0" u="none" strike="noStrike" dirty="0">
                          <a:effectLst/>
                          <a:latin typeface="+mn-lt"/>
                        </a:rPr>
                        <a:t>ibuprofen</a:t>
                      </a:r>
                    </a:p>
                  </a:txBody>
                  <a:tcPr marL="8467" marR="8467" marT="8467" marB="0" anchor="b"/>
                </a:tc>
                <a:tc>
                  <a:txBody>
                    <a:bodyPr/>
                    <a:lstStyle/>
                    <a:p>
                      <a:pPr algn="ctr" fontAlgn="b"/>
                      <a:r>
                        <a:rPr lang="en-US" sz="1600" b="0" i="0" u="none" strike="noStrike" dirty="0">
                          <a:effectLst/>
                          <a:latin typeface="+mn-lt"/>
                        </a:rPr>
                        <a:t>295.71</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292812775"/>
                  </a:ext>
                </a:extLst>
              </a:tr>
              <a:tr h="252307">
                <a:tc>
                  <a:txBody>
                    <a:bodyPr/>
                    <a:lstStyle/>
                    <a:p>
                      <a:pPr algn="l" fontAlgn="b"/>
                      <a:r>
                        <a:rPr lang="en-US" sz="1600" b="0" i="0" u="none" strike="noStrike">
                          <a:effectLst/>
                          <a:latin typeface="+mn-lt"/>
                        </a:rPr>
                        <a:t>naproxen</a:t>
                      </a:r>
                    </a:p>
                  </a:txBody>
                  <a:tcPr marL="8467" marR="8467" marT="8467" marB="0" anchor="b"/>
                </a:tc>
                <a:tc>
                  <a:txBody>
                    <a:bodyPr/>
                    <a:lstStyle/>
                    <a:p>
                      <a:pPr algn="ctr" fontAlgn="b"/>
                      <a:r>
                        <a:rPr lang="en-US" sz="1600" b="0" i="0" u="none" strike="noStrike" dirty="0">
                          <a:effectLst/>
                          <a:latin typeface="+mn-lt"/>
                        </a:rPr>
                        <a:t>408.24</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2371120353"/>
                  </a:ext>
                </a:extLst>
              </a:tr>
              <a:tr h="252307">
                <a:tc>
                  <a:txBody>
                    <a:bodyPr/>
                    <a:lstStyle/>
                    <a:p>
                      <a:pPr algn="l" fontAlgn="b"/>
                      <a:r>
                        <a:rPr lang="en-US" sz="1600" b="0" i="0" u="none" strike="noStrike">
                          <a:effectLst/>
                          <a:latin typeface="+mn-lt"/>
                        </a:rPr>
                        <a:t>hydrochlorothiazide</a:t>
                      </a:r>
                    </a:p>
                  </a:txBody>
                  <a:tcPr marL="8467" marR="8467" marT="8467" marB="0" anchor="b"/>
                </a:tc>
                <a:tc>
                  <a:txBody>
                    <a:bodyPr/>
                    <a:lstStyle/>
                    <a:p>
                      <a:pPr algn="ctr" fontAlgn="b"/>
                      <a:r>
                        <a:rPr lang="en-US" sz="1600" b="0" i="0" u="none" strike="noStrike" dirty="0">
                          <a:effectLst/>
                          <a:latin typeface="+mn-lt"/>
                        </a:rPr>
                        <a:t>0.25</a:t>
                      </a:r>
                    </a:p>
                  </a:txBody>
                  <a:tcPr marL="8467" marR="8467" marT="8467" marB="0" anchor="b"/>
                </a:tc>
                <a:tc>
                  <a:txBody>
                    <a:bodyPr/>
                    <a:lstStyle/>
                    <a:p>
                      <a:pPr algn="l" fontAlgn="b"/>
                      <a:r>
                        <a:rPr lang="en-US" sz="1600" b="0" i="0" u="none" strike="noStrike">
                          <a:effectLst/>
                          <a:latin typeface="+mn-lt"/>
                        </a:rPr>
                        <a:t>6NUR</a:t>
                      </a:r>
                    </a:p>
                  </a:txBody>
                  <a:tcPr marL="8467" marR="8467" marT="8467" marB="0" anchor="b"/>
                </a:tc>
                <a:extLst>
                  <a:ext uri="{0D108BD9-81ED-4DB2-BD59-A6C34878D82A}">
                    <a16:rowId xmlns:a16="http://schemas.microsoft.com/office/drawing/2014/main" val="2570509157"/>
                  </a:ext>
                </a:extLst>
              </a:tr>
              <a:tr h="252307">
                <a:tc>
                  <a:txBody>
                    <a:bodyPr/>
                    <a:lstStyle/>
                    <a:p>
                      <a:pPr algn="l" fontAlgn="b"/>
                      <a:r>
                        <a:rPr lang="en-US" sz="1600" b="0" i="0" u="none" strike="noStrike" dirty="0">
                          <a:effectLst/>
                          <a:latin typeface="+mn-lt"/>
                        </a:rPr>
                        <a:t>baclofen</a:t>
                      </a:r>
                    </a:p>
                  </a:txBody>
                  <a:tcPr marL="8467" marR="8467" marT="8467" marB="0" anchor="b"/>
                </a:tc>
                <a:tc>
                  <a:txBody>
                    <a:bodyPr/>
                    <a:lstStyle/>
                    <a:p>
                      <a:pPr algn="ctr" fontAlgn="b"/>
                      <a:r>
                        <a:rPr lang="en-US" sz="1600" b="0" i="0" u="none" strike="noStrike" dirty="0">
                          <a:effectLst/>
                          <a:latin typeface="+mn-lt"/>
                        </a:rPr>
                        <a:t>0.75</a:t>
                      </a:r>
                    </a:p>
                  </a:txBody>
                  <a:tcPr marL="8467" marR="8467" marT="8467" marB="0" anchor="b"/>
                </a:tc>
                <a:tc>
                  <a:txBody>
                    <a:bodyPr/>
                    <a:lstStyle/>
                    <a:p>
                      <a:pPr algn="l" fontAlgn="b"/>
                      <a:r>
                        <a:rPr lang="en-US" sz="1600" b="0" i="0" u="none" strike="noStrike">
                          <a:effectLst/>
                          <a:latin typeface="+mn-lt"/>
                        </a:rPr>
                        <a:t>5E6J</a:t>
                      </a:r>
                    </a:p>
                  </a:txBody>
                  <a:tcPr marL="8467" marR="8467" marT="8467" marB="0" anchor="b"/>
                </a:tc>
                <a:extLst>
                  <a:ext uri="{0D108BD9-81ED-4DB2-BD59-A6C34878D82A}">
                    <a16:rowId xmlns:a16="http://schemas.microsoft.com/office/drawing/2014/main" val="2152008127"/>
                  </a:ext>
                </a:extLst>
              </a:tr>
              <a:tr h="252307">
                <a:tc>
                  <a:txBody>
                    <a:bodyPr/>
                    <a:lstStyle/>
                    <a:p>
                      <a:pPr algn="l" fontAlgn="b"/>
                      <a:r>
                        <a:rPr lang="en-US" sz="1600" b="0" i="0" u="none" strike="noStrike">
                          <a:effectLst/>
                          <a:latin typeface="+mn-lt"/>
                        </a:rPr>
                        <a:t>trimethoprim</a:t>
                      </a:r>
                    </a:p>
                  </a:txBody>
                  <a:tcPr marL="8467" marR="8467" marT="8467" marB="0" anchor="b"/>
                </a:tc>
                <a:tc>
                  <a:txBody>
                    <a:bodyPr/>
                    <a:lstStyle/>
                    <a:p>
                      <a:pPr algn="ctr" fontAlgn="b"/>
                      <a:r>
                        <a:rPr lang="en-US" sz="1600" b="0" i="0" u="none" strike="noStrike" dirty="0">
                          <a:effectLst/>
                          <a:latin typeface="+mn-lt"/>
                        </a:rPr>
                        <a:t>4.13</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1861672149"/>
                  </a:ext>
                </a:extLst>
              </a:tr>
              <a:tr h="252307">
                <a:tc>
                  <a:txBody>
                    <a:bodyPr/>
                    <a:lstStyle/>
                    <a:p>
                      <a:pPr algn="l" fontAlgn="b"/>
                      <a:r>
                        <a:rPr lang="en-US" sz="1600" b="0" i="0" u="none" strike="noStrike">
                          <a:effectLst/>
                          <a:latin typeface="+mn-lt"/>
                        </a:rPr>
                        <a:t>ethambutol</a:t>
                      </a:r>
                    </a:p>
                  </a:txBody>
                  <a:tcPr marL="8467" marR="8467" marT="8467" marB="0" anchor="b"/>
                </a:tc>
                <a:tc>
                  <a:txBody>
                    <a:bodyPr/>
                    <a:lstStyle/>
                    <a:p>
                      <a:pPr algn="ctr" fontAlgn="b"/>
                      <a:r>
                        <a:rPr lang="en-US" sz="1600" b="0" i="0" u="none" strike="noStrike" dirty="0">
                          <a:effectLst/>
                          <a:latin typeface="+mn-lt"/>
                        </a:rPr>
                        <a:t>17.13</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3063394718"/>
                  </a:ext>
                </a:extLst>
              </a:tr>
              <a:tr h="252307">
                <a:tc>
                  <a:txBody>
                    <a:bodyPr/>
                    <a:lstStyle/>
                    <a:p>
                      <a:pPr algn="l" fontAlgn="b"/>
                      <a:r>
                        <a:rPr lang="en-US" sz="1600" b="0" i="0" u="none" strike="noStrike">
                          <a:effectLst/>
                          <a:latin typeface="+mn-lt"/>
                        </a:rPr>
                        <a:t>cidofovir</a:t>
                      </a:r>
                    </a:p>
                  </a:txBody>
                  <a:tcPr marL="8467" marR="8467" marT="8467" marB="0" anchor="b"/>
                </a:tc>
                <a:tc>
                  <a:txBody>
                    <a:bodyPr/>
                    <a:lstStyle/>
                    <a:p>
                      <a:pPr algn="ctr" fontAlgn="b"/>
                      <a:r>
                        <a:rPr lang="en-US" sz="1600" b="0" i="0" u="none" strike="noStrike" dirty="0">
                          <a:effectLst/>
                          <a:latin typeface="+mn-lt"/>
                        </a:rPr>
                        <a:t>70.20</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314230277"/>
                  </a:ext>
                </a:extLst>
              </a:tr>
              <a:tr h="252307">
                <a:tc>
                  <a:txBody>
                    <a:bodyPr/>
                    <a:lstStyle/>
                    <a:p>
                      <a:pPr algn="l" fontAlgn="b"/>
                      <a:r>
                        <a:rPr lang="en-US" sz="1600" b="0" i="0" u="none" strike="noStrike">
                          <a:effectLst/>
                          <a:latin typeface="+mn-lt"/>
                        </a:rPr>
                        <a:t>ixazomib</a:t>
                      </a:r>
                    </a:p>
                  </a:txBody>
                  <a:tcPr marL="8467" marR="8467" marT="8467" marB="0" anchor="b"/>
                </a:tc>
                <a:tc>
                  <a:txBody>
                    <a:bodyPr/>
                    <a:lstStyle/>
                    <a:p>
                      <a:pPr algn="ctr" fontAlgn="b"/>
                      <a:r>
                        <a:rPr lang="en-US" sz="1600" b="0" i="0" u="none" strike="noStrike" dirty="0">
                          <a:effectLst/>
                          <a:latin typeface="+mn-lt"/>
                        </a:rPr>
                        <a:t>0.17</a:t>
                      </a:r>
                    </a:p>
                  </a:txBody>
                  <a:tcPr marL="8467" marR="8467" marT="8467" marB="0" anchor="b"/>
                </a:tc>
                <a:tc>
                  <a:txBody>
                    <a:bodyPr/>
                    <a:lstStyle/>
                    <a:p>
                      <a:pPr algn="l" fontAlgn="b"/>
                      <a:r>
                        <a:rPr lang="en-US" sz="1600" b="0" i="0" u="none" strike="noStrike">
                          <a:effectLst/>
                          <a:latin typeface="+mn-lt"/>
                        </a:rPr>
                        <a:t>5E6J</a:t>
                      </a:r>
                    </a:p>
                  </a:txBody>
                  <a:tcPr marL="8467" marR="8467" marT="8467" marB="0" anchor="b"/>
                </a:tc>
                <a:extLst>
                  <a:ext uri="{0D108BD9-81ED-4DB2-BD59-A6C34878D82A}">
                    <a16:rowId xmlns:a16="http://schemas.microsoft.com/office/drawing/2014/main" val="3083074594"/>
                  </a:ext>
                </a:extLst>
              </a:tr>
              <a:tr h="252307">
                <a:tc>
                  <a:txBody>
                    <a:bodyPr/>
                    <a:lstStyle/>
                    <a:p>
                      <a:pPr algn="l" fontAlgn="b"/>
                      <a:r>
                        <a:rPr lang="en-US" sz="1600" b="0" i="0" u="none" strike="noStrike">
                          <a:effectLst/>
                          <a:latin typeface="+mn-lt"/>
                        </a:rPr>
                        <a:t>safinamide</a:t>
                      </a:r>
                    </a:p>
                  </a:txBody>
                  <a:tcPr marL="8467" marR="8467" marT="8467" marB="0" anchor="b"/>
                </a:tc>
                <a:tc>
                  <a:txBody>
                    <a:bodyPr/>
                    <a:lstStyle/>
                    <a:p>
                      <a:pPr algn="ctr" fontAlgn="b"/>
                      <a:r>
                        <a:rPr lang="en-US" sz="1600" b="0" i="0" u="none" strike="noStrike" dirty="0">
                          <a:effectLst/>
                          <a:latin typeface="+mn-lt"/>
                        </a:rPr>
                        <a:t>3.31</a:t>
                      </a:r>
                    </a:p>
                  </a:txBody>
                  <a:tcPr marL="8467" marR="8467" marT="8467" marB="0" anchor="b"/>
                </a:tc>
                <a:tc>
                  <a:txBody>
                    <a:bodyPr/>
                    <a:lstStyle/>
                    <a:p>
                      <a:pPr algn="l" fontAlgn="b"/>
                      <a:r>
                        <a:rPr lang="en-US" sz="1600" b="0" i="0" u="none" strike="noStrike">
                          <a:effectLst/>
                          <a:latin typeface="+mn-lt"/>
                        </a:rPr>
                        <a:t>5E6J|6NUR</a:t>
                      </a:r>
                    </a:p>
                  </a:txBody>
                  <a:tcPr marL="8467" marR="8467" marT="8467" marB="0" anchor="b"/>
                </a:tc>
                <a:extLst>
                  <a:ext uri="{0D108BD9-81ED-4DB2-BD59-A6C34878D82A}">
                    <a16:rowId xmlns:a16="http://schemas.microsoft.com/office/drawing/2014/main" val="4097012998"/>
                  </a:ext>
                </a:extLst>
              </a:tr>
              <a:tr h="252307">
                <a:tc>
                  <a:txBody>
                    <a:bodyPr/>
                    <a:lstStyle/>
                    <a:p>
                      <a:pPr algn="l" fontAlgn="b"/>
                      <a:r>
                        <a:rPr lang="en-US" sz="1600" b="0" i="0" u="none" strike="noStrike">
                          <a:effectLst/>
                          <a:latin typeface="+mn-lt"/>
                        </a:rPr>
                        <a:t>avibactam</a:t>
                      </a:r>
                    </a:p>
                  </a:txBody>
                  <a:tcPr marL="8467" marR="8467" marT="8467" marB="0" anchor="b"/>
                </a:tc>
                <a:tc>
                  <a:txBody>
                    <a:bodyPr/>
                    <a:lstStyle/>
                    <a:p>
                      <a:pPr algn="ctr" fontAlgn="b"/>
                      <a:r>
                        <a:rPr lang="en-US" sz="1600" b="0" i="0" u="none" strike="noStrike" dirty="0">
                          <a:effectLst/>
                          <a:latin typeface="+mn-lt"/>
                        </a:rPr>
                        <a:t>55.04</a:t>
                      </a:r>
                    </a:p>
                  </a:txBody>
                  <a:tcPr marL="8467" marR="8467" marT="8467" marB="0" anchor="b"/>
                </a:tc>
                <a:tc>
                  <a:txBody>
                    <a:bodyPr/>
                    <a:lstStyle/>
                    <a:p>
                      <a:pPr algn="l" fontAlgn="b"/>
                      <a:r>
                        <a:rPr lang="en-US" sz="1600" b="0" i="0" u="none" strike="noStrike" dirty="0">
                          <a:effectLst/>
                          <a:latin typeface="+mn-lt"/>
                        </a:rPr>
                        <a:t>6NUR</a:t>
                      </a:r>
                    </a:p>
                  </a:txBody>
                  <a:tcPr marL="8467" marR="8467" marT="8467" marB="0" anchor="b"/>
                </a:tc>
                <a:extLst>
                  <a:ext uri="{0D108BD9-81ED-4DB2-BD59-A6C34878D82A}">
                    <a16:rowId xmlns:a16="http://schemas.microsoft.com/office/drawing/2014/main" val="3070834569"/>
                  </a:ext>
                </a:extLst>
              </a:tr>
            </a:tbl>
          </a:graphicData>
        </a:graphic>
      </p:graphicFrame>
      <p:sp>
        <p:nvSpPr>
          <p:cNvPr id="6" name="Rectangle 5"/>
          <p:cNvSpPr/>
          <p:nvPr/>
        </p:nvSpPr>
        <p:spPr>
          <a:xfrm>
            <a:off x="646544" y="5203003"/>
            <a:ext cx="11211101" cy="1200329"/>
          </a:xfrm>
          <a:prstGeom prst="rect">
            <a:avLst/>
          </a:prstGeom>
        </p:spPr>
        <p:txBody>
          <a:bodyPr wrap="square">
            <a:spAutoFit/>
          </a:bodyPr>
          <a:lstStyle/>
          <a:p>
            <a:r>
              <a:rPr lang="en-US" sz="2400" i="1" dirty="0"/>
              <a:t>Note: </a:t>
            </a:r>
            <a:r>
              <a:rPr lang="en-US" sz="2400" dirty="0"/>
              <a:t>BDDCS Class 2 and 3 (matching antivirals) present in screening libraries in-house, with half-life of 2 hours or more, and with known </a:t>
            </a:r>
            <a:r>
              <a:rPr lang="en-US" sz="2400" dirty="0" err="1"/>
              <a:t>CMax</a:t>
            </a:r>
            <a:r>
              <a:rPr lang="en-US" sz="2400" dirty="0"/>
              <a:t>, were selected and shown in this Table (the last 3 lack BDDCS category).  </a:t>
            </a:r>
            <a:endParaRPr lang="en-US" sz="2400" dirty="0"/>
          </a:p>
        </p:txBody>
      </p:sp>
      <p:pic>
        <p:nvPicPr>
          <p:cNvPr id="7" name="Picture 6"/>
          <p:cNvPicPr>
            <a:picLocks noChangeAspect="1"/>
          </p:cNvPicPr>
          <p:nvPr/>
        </p:nvPicPr>
        <p:blipFill>
          <a:blip r:embed="rId3"/>
          <a:stretch>
            <a:fillRect/>
          </a:stretch>
        </p:blipFill>
        <p:spPr>
          <a:xfrm>
            <a:off x="10559563" y="6212197"/>
            <a:ext cx="1623201" cy="602032"/>
          </a:xfrm>
          <a:prstGeom prst="rect">
            <a:avLst/>
          </a:prstGeom>
        </p:spPr>
      </p:pic>
      <p:sp>
        <p:nvSpPr>
          <p:cNvPr id="8" name="Rectangle 96"/>
          <p:cNvSpPr>
            <a:spLocks noChangeArrowheads="1"/>
          </p:cNvSpPr>
          <p:nvPr/>
        </p:nvSpPr>
        <p:spPr bwMode="auto">
          <a:xfrm>
            <a:off x="7709117" y="6560458"/>
            <a:ext cx="1626599"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04/13/20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2657774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9330" name="Rectangle 2"/>
          <p:cNvSpPr>
            <a:spLocks noGrp="1" noChangeArrowheads="1"/>
          </p:cNvSpPr>
          <p:nvPr>
            <p:ph type="ctrTitle"/>
          </p:nvPr>
        </p:nvSpPr>
        <p:spPr>
          <a:xfrm>
            <a:off x="1080655" y="233212"/>
            <a:ext cx="10001002" cy="4449624"/>
          </a:xfrm>
        </p:spPr>
        <p:txBody>
          <a:bodyPr>
            <a:noAutofit/>
            <a:scene3d>
              <a:camera prst="orthographicFront"/>
              <a:lightRig rig="threePt" dir="t"/>
            </a:scene3d>
            <a:sp3d contourW="6350">
              <a:bevelT h="25400"/>
            </a:sp3d>
          </a:bodyPr>
          <a:lstStyle/>
          <a:p>
            <a:pPr algn="ctr">
              <a:lnSpc>
                <a:spcPct val="100000"/>
              </a:lnSpc>
              <a:spcAft>
                <a:spcPts val="3000"/>
              </a:spcAft>
            </a:pPr>
            <a:r>
              <a:rPr lang="en-US" sz="6000" dirty="0">
                <a:ea typeface="Verdana" pitchFamily="34" charset="0"/>
                <a:cs typeface="Verdana" pitchFamily="34" charset="0"/>
              </a:rPr>
              <a:t>Take Home </a:t>
            </a:r>
            <a:r>
              <a:rPr lang="en-US" sz="6000" dirty="0" smtClean="0">
                <a:ea typeface="Verdana" pitchFamily="34" charset="0"/>
                <a:cs typeface="Verdana" pitchFamily="34" charset="0"/>
              </a:rPr>
              <a:t>Message</a:t>
            </a:r>
            <a:r>
              <a:rPr lang="en-US" sz="6000" dirty="0">
                <a:ea typeface="Verdana" pitchFamily="34" charset="0"/>
                <a:cs typeface="Verdana" pitchFamily="34" charset="0"/>
              </a:rPr>
              <a:t/>
            </a:r>
            <a:br>
              <a:rPr lang="en-US" sz="6000" dirty="0">
                <a:ea typeface="Verdana" pitchFamily="34" charset="0"/>
                <a:cs typeface="Verdana" pitchFamily="34" charset="0"/>
              </a:rPr>
            </a:br>
            <a:r>
              <a:rPr lang="en-US" sz="6000" dirty="0" smtClean="0">
                <a:solidFill>
                  <a:srgbClr val="002060"/>
                </a:solidFill>
                <a:ea typeface="Verdana" pitchFamily="34" charset="0"/>
                <a:cs typeface="Verdana" pitchFamily="34" charset="0"/>
              </a:rPr>
              <a:t>drug repositioning for   COVID-19 is an iterative exercise</a:t>
            </a:r>
            <a:endParaRPr lang="en-US" sz="6000" dirty="0">
              <a:solidFill>
                <a:srgbClr val="002060"/>
              </a:solidFill>
              <a:ea typeface="Verdana" pitchFamily="34" charset="0"/>
              <a:cs typeface="Verdana" pitchFamily="34" charset="0"/>
            </a:endParaRPr>
          </a:p>
        </p:txBody>
      </p:sp>
      <p:sp>
        <p:nvSpPr>
          <p:cNvPr id="2" name="Rectangle 1"/>
          <p:cNvSpPr/>
          <p:nvPr/>
        </p:nvSpPr>
        <p:spPr>
          <a:xfrm>
            <a:off x="316511" y="4860430"/>
            <a:ext cx="11529290" cy="1261884"/>
          </a:xfrm>
          <a:prstGeom prst="rect">
            <a:avLst/>
          </a:prstGeom>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000" dirty="0">
              <a:solidFill>
                <a:prstClr val="black"/>
              </a:solidFill>
              <a:latin typeface="Rockwell" panose="02060603020205020403"/>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rPr>
              <a:t>Experiments</a:t>
            </a:r>
            <a:r>
              <a:rPr kumimoji="0" lang="en-US" sz="2800" b="0" i="0" u="none" strike="noStrike" kern="1200" cap="none" spc="0" normalizeH="0" noProof="0" dirty="0" smtClean="0">
                <a:ln>
                  <a:noFill/>
                </a:ln>
                <a:solidFill>
                  <a:prstClr val="black"/>
                </a:solidFill>
                <a:effectLst/>
                <a:uLnTx/>
                <a:uFillTx/>
                <a:latin typeface="Rockwell" panose="02060603020205020403"/>
                <a:ea typeface="+mn-ea"/>
                <a:cs typeface="+mn-cs"/>
              </a:rPr>
              <a:t> need to inform future experiments</a:t>
            </a:r>
            <a:endParaRPr kumimoji="0" lang="en-US" sz="2800" b="0" i="0" u="none" strike="noStrike" kern="1200" cap="none" spc="0" normalizeH="0" baseline="0" noProof="0" dirty="0" smtClean="0">
              <a:ln>
                <a:noFill/>
              </a:ln>
              <a:solidFill>
                <a:prstClr val="black"/>
              </a:solidFill>
              <a:effectLst/>
              <a:uLnTx/>
              <a:uFillTx/>
              <a:latin typeface="Rockwell" panose="02060603020205020403"/>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pic>
        <p:nvPicPr>
          <p:cNvPr id="6" name="Picture 5"/>
          <p:cNvPicPr>
            <a:picLocks noChangeAspect="1"/>
          </p:cNvPicPr>
          <p:nvPr/>
        </p:nvPicPr>
        <p:blipFill>
          <a:blip r:embed="rId3"/>
          <a:stretch>
            <a:fillRect/>
          </a:stretch>
        </p:blipFill>
        <p:spPr>
          <a:xfrm>
            <a:off x="10559563" y="6212197"/>
            <a:ext cx="1623201" cy="602032"/>
          </a:xfrm>
          <a:prstGeom prst="rect">
            <a:avLst/>
          </a:prstGeom>
        </p:spPr>
      </p:pic>
      <p:sp>
        <p:nvSpPr>
          <p:cNvPr id="8" name="Rectangle 96"/>
          <p:cNvSpPr>
            <a:spLocks noChangeArrowheads="1"/>
          </p:cNvSpPr>
          <p:nvPr/>
        </p:nvSpPr>
        <p:spPr bwMode="auto">
          <a:xfrm>
            <a:off x="7594648" y="6553201"/>
            <a:ext cx="1528816" cy="307777"/>
          </a:xfrm>
          <a:prstGeom prst="rect">
            <a:avLst/>
          </a:prstGeom>
          <a:noFill/>
          <a:ln w="12700">
            <a:noFill/>
            <a:miter lim="800000"/>
            <a:headEnd type="none" w="sm" len="sm"/>
            <a:tailEnd type="none" w="sm" len="sm"/>
          </a:ln>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Rockwell" panose="02060603020205020403"/>
                <a:ea typeface="+mn-ea"/>
                <a:cs typeface="Calibri" panose="020F0502020204030204" pitchFamily="34" charset="0"/>
              </a:rPr>
              <a:t>4/14/20 </a:t>
            </a:r>
            <a:r>
              <a:rPr kumimoji="0" lang="en-US"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r</a:t>
            </a:r>
            <a:r>
              <a:rPr kumimoji="0" lang="de-DE"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rPr>
              <a:t>evision</a:t>
            </a:r>
            <a:endParaRPr kumimoji="0" lang="en-GB" sz="1400" b="0" i="0" u="none" strike="noStrike" kern="1200" cap="none" spc="0" normalizeH="0" baseline="0" noProof="0" dirty="0">
              <a:ln>
                <a:noFill/>
              </a:ln>
              <a:solidFill>
                <a:srgbClr val="000000"/>
              </a:solidFill>
              <a:effectLst/>
              <a:uLnTx/>
              <a:uFillTx/>
              <a:latin typeface="Rockwell" panose="02060603020205020403"/>
              <a:ea typeface="+mn-ea"/>
              <a:cs typeface="Calibri" panose="020F0502020204030204" pitchFamily="34" charset="0"/>
            </a:endParaRPr>
          </a:p>
        </p:txBody>
      </p:sp>
    </p:spTree>
    <p:extLst>
      <p:ext uri="{BB962C8B-B14F-4D97-AF65-F5344CB8AC3E}">
        <p14:creationId xmlns:p14="http://schemas.microsoft.com/office/powerpoint/2010/main" val="13794946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7"/>
          <p:cNvSpPr txBox="1">
            <a:spLocks noGrp="1"/>
          </p:cNvSpPr>
          <p:nvPr>
            <p:ph type="title"/>
          </p:nvPr>
        </p:nvSpPr>
        <p:spPr>
          <a:xfrm>
            <a:off x="415600" y="1741300"/>
            <a:ext cx="11360800" cy="1646800"/>
          </a:xfrm>
          <a:prstGeom prst="rect">
            <a:avLst/>
          </a:prstGeom>
        </p:spPr>
        <p:txBody>
          <a:bodyPr spcFirstLastPara="1" vert="horz" wrap="square" lIns="121900" tIns="121900" rIns="121900" bIns="121900" rtlCol="0" anchor="t" anchorCtr="0">
            <a:noAutofit/>
          </a:bodyPr>
          <a:lstStyle/>
          <a:p>
            <a:pPr algn="ctr"/>
            <a:r>
              <a:rPr lang="en" sz="6600" dirty="0"/>
              <a:t>What can we improve?</a:t>
            </a:r>
            <a:endParaRPr sz="6600" dirty="0"/>
          </a:p>
        </p:txBody>
      </p:sp>
      <p:pic>
        <p:nvPicPr>
          <p:cNvPr id="3" name="Picture 2"/>
          <p:cNvPicPr>
            <a:picLocks noChangeAspect="1"/>
          </p:cNvPicPr>
          <p:nvPr/>
        </p:nvPicPr>
        <p:blipFill>
          <a:blip r:embed="rId3"/>
          <a:stretch>
            <a:fillRect/>
          </a:stretch>
        </p:blipFill>
        <p:spPr>
          <a:xfrm>
            <a:off x="10559563" y="6212197"/>
            <a:ext cx="1623201" cy="602032"/>
          </a:xfrm>
          <a:prstGeom prst="rect">
            <a:avLst/>
          </a:prstGeom>
        </p:spPr>
      </p:pic>
    </p:spTree>
    <p:extLst>
      <p:ext uri="{BB962C8B-B14F-4D97-AF65-F5344CB8AC3E}">
        <p14:creationId xmlns:p14="http://schemas.microsoft.com/office/powerpoint/2010/main" val="39248062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8"/>
          <p:cNvSpPr txBox="1">
            <a:spLocks noGrp="1"/>
          </p:cNvSpPr>
          <p:nvPr>
            <p:ph type="title"/>
          </p:nvPr>
        </p:nvSpPr>
        <p:spPr>
          <a:xfrm>
            <a:off x="101600" y="85367"/>
            <a:ext cx="11988800" cy="763600"/>
          </a:xfrm>
          <a:prstGeom prst="rect">
            <a:avLst/>
          </a:prstGeom>
        </p:spPr>
        <p:txBody>
          <a:bodyPr spcFirstLastPara="1" vert="horz" wrap="square" lIns="121900" tIns="121900" rIns="121900" bIns="121900" rtlCol="0" anchor="t" anchorCtr="0">
            <a:noAutofit/>
          </a:bodyPr>
          <a:lstStyle/>
          <a:p>
            <a:r>
              <a:rPr lang="en" dirty="0"/>
              <a:t>Data Integration via Graph Database (Neo4j)</a:t>
            </a:r>
            <a:endParaRPr dirty="0"/>
          </a:p>
        </p:txBody>
      </p:sp>
      <p:sp>
        <p:nvSpPr>
          <p:cNvPr id="197" name="Google Shape;197;p28"/>
          <p:cNvSpPr txBox="1">
            <a:spLocks noGrp="1"/>
          </p:cNvSpPr>
          <p:nvPr>
            <p:ph type="body" idx="1"/>
          </p:nvPr>
        </p:nvSpPr>
        <p:spPr>
          <a:xfrm>
            <a:off x="415600" y="1028633"/>
            <a:ext cx="11360800" cy="5684400"/>
          </a:xfrm>
          <a:prstGeom prst="rect">
            <a:avLst/>
          </a:prstGeom>
        </p:spPr>
        <p:txBody>
          <a:bodyPr spcFirstLastPara="1" vert="horz" wrap="square" lIns="121900" tIns="121900" rIns="121900" bIns="121900" rtlCol="0" anchor="t" anchorCtr="0">
            <a:noAutofit/>
          </a:bodyPr>
          <a:lstStyle/>
          <a:p>
            <a:pPr marL="626529" indent="-457200">
              <a:buSzPts val="1600"/>
              <a:buFont typeface="Arial" panose="020B0604020202020204" pitchFamily="34" charset="0"/>
              <a:buChar char="•"/>
            </a:pPr>
            <a:r>
              <a:rPr lang="en" sz="2400" dirty="0"/>
              <a:t>SmartGraph has a Neo4j backend with a simple yet powerful data structure.</a:t>
            </a:r>
            <a:endParaRPr sz="2400" dirty="0"/>
          </a:p>
          <a:p>
            <a:pPr marL="457200" indent="-457200">
              <a:spcBef>
                <a:spcPts val="2133"/>
              </a:spcBef>
              <a:buFont typeface="Arial" panose="020B0604020202020204" pitchFamily="34" charset="0"/>
              <a:buChar char="•"/>
            </a:pPr>
            <a:endParaRPr sz="2400" dirty="0"/>
          </a:p>
          <a:p>
            <a:pPr marL="457200" indent="-457200">
              <a:spcBef>
                <a:spcPts val="2133"/>
              </a:spcBef>
              <a:buFont typeface="Arial" panose="020B0604020202020204" pitchFamily="34" charset="0"/>
              <a:buChar char="•"/>
            </a:pPr>
            <a:endParaRPr sz="2400" dirty="0"/>
          </a:p>
          <a:p>
            <a:pPr marL="457200" indent="-457200">
              <a:spcBef>
                <a:spcPts val="2133"/>
              </a:spcBef>
              <a:buFont typeface="Arial" panose="020B0604020202020204" pitchFamily="34" charset="0"/>
              <a:buChar char="•"/>
            </a:pPr>
            <a:endParaRPr sz="2400" dirty="0"/>
          </a:p>
          <a:p>
            <a:pPr marL="626529" indent="-457200">
              <a:spcBef>
                <a:spcPts val="2133"/>
              </a:spcBef>
              <a:buSzPts val="1600"/>
              <a:buFont typeface="Arial" panose="020B0604020202020204" pitchFamily="34" charset="0"/>
              <a:buChar char="•"/>
            </a:pPr>
            <a:r>
              <a:rPr lang="en" sz="2400" dirty="0"/>
              <a:t>Focused on COVID-19: ‘Holistic network’ as core.</a:t>
            </a:r>
            <a:endParaRPr sz="2400" dirty="0"/>
          </a:p>
          <a:p>
            <a:pPr marL="626529" indent="-457200">
              <a:buSzPts val="1600"/>
              <a:buFont typeface="Arial" panose="020B0604020202020204" pitchFamily="34" charset="0"/>
              <a:buChar char="•"/>
            </a:pPr>
            <a:r>
              <a:rPr lang="en" sz="2400" dirty="0"/>
              <a:t>Needs a more comprehensive PPI data. </a:t>
            </a:r>
            <a:endParaRPr sz="2400" dirty="0"/>
          </a:p>
          <a:p>
            <a:pPr marL="626529" indent="-457200">
              <a:buSzPts val="1600"/>
              <a:buFont typeface="Arial" panose="020B0604020202020204" pitchFamily="34" charset="0"/>
              <a:buChar char="•"/>
            </a:pPr>
            <a:r>
              <a:rPr lang="en" sz="2400" dirty="0"/>
              <a:t>Needs additional layer of biomedical data:</a:t>
            </a:r>
            <a:endParaRPr sz="2400" dirty="0"/>
          </a:p>
          <a:p>
            <a:pPr marL="1236114" lvl="1" indent="-457200">
              <a:spcBef>
                <a:spcPts val="0"/>
              </a:spcBef>
              <a:buSzPts val="1600"/>
              <a:buFont typeface="Arial" panose="020B0604020202020204" pitchFamily="34" charset="0"/>
              <a:buChar char="•"/>
            </a:pPr>
            <a:r>
              <a:rPr lang="en" sz="2400" dirty="0"/>
              <a:t>Metabolome</a:t>
            </a:r>
            <a:endParaRPr sz="2400" dirty="0"/>
          </a:p>
          <a:p>
            <a:pPr marL="1236114" lvl="1" indent="-457200">
              <a:spcBef>
                <a:spcPts val="0"/>
              </a:spcBef>
              <a:buSzPts val="1600"/>
              <a:buFont typeface="Arial" panose="020B0604020202020204" pitchFamily="34" charset="0"/>
              <a:buChar char="•"/>
            </a:pPr>
            <a:r>
              <a:rPr lang="en" sz="2400" dirty="0"/>
              <a:t>IDG/Pharos: TDLs, tissue expression data, etc.</a:t>
            </a:r>
            <a:endParaRPr sz="2400" dirty="0"/>
          </a:p>
          <a:p>
            <a:pPr marL="1236114" lvl="1" indent="-457200">
              <a:spcBef>
                <a:spcPts val="0"/>
              </a:spcBef>
              <a:buSzPts val="1600"/>
              <a:buFont typeface="Arial" panose="020B0604020202020204" pitchFamily="34" charset="0"/>
              <a:buChar char="•"/>
            </a:pPr>
            <a:r>
              <a:rPr lang="en" sz="2400" dirty="0"/>
              <a:t>OMICs</a:t>
            </a:r>
            <a:endParaRPr sz="2400" dirty="0"/>
          </a:p>
          <a:p>
            <a:pPr marL="1236114" lvl="1" indent="-457200">
              <a:spcBef>
                <a:spcPts val="0"/>
              </a:spcBef>
              <a:buSzPts val="1600"/>
              <a:buFont typeface="Arial" panose="020B0604020202020204" pitchFamily="34" charset="0"/>
              <a:buChar char="•"/>
            </a:pPr>
            <a:r>
              <a:rPr lang="en" sz="2400" dirty="0"/>
              <a:t>Pharmacological action (NCATS - Inxight Drugs, UNM TID - DrugCentral)</a:t>
            </a:r>
            <a:endParaRPr sz="2400" dirty="0"/>
          </a:p>
        </p:txBody>
      </p:sp>
      <p:pic>
        <p:nvPicPr>
          <p:cNvPr id="198" name="Google Shape;198;p28"/>
          <p:cNvPicPr preferRelativeResize="0"/>
          <p:nvPr/>
        </p:nvPicPr>
        <p:blipFill>
          <a:blip r:embed="rId3">
            <a:alphaModFix/>
          </a:blip>
          <a:stretch>
            <a:fillRect/>
          </a:stretch>
        </p:blipFill>
        <p:spPr>
          <a:xfrm>
            <a:off x="3405108" y="1782881"/>
            <a:ext cx="2920928" cy="1650364"/>
          </a:xfrm>
          <a:prstGeom prst="rect">
            <a:avLst/>
          </a:prstGeom>
          <a:noFill/>
          <a:ln>
            <a:noFill/>
          </a:ln>
        </p:spPr>
      </p:pic>
      <p:sp>
        <p:nvSpPr>
          <p:cNvPr id="199" name="Google Shape;199;p28"/>
          <p:cNvSpPr txBox="1"/>
          <p:nvPr/>
        </p:nvSpPr>
        <p:spPr>
          <a:xfrm>
            <a:off x="6732399" y="2255867"/>
            <a:ext cx="3362945" cy="479600"/>
          </a:xfrm>
          <a:prstGeom prst="rect">
            <a:avLst/>
          </a:prstGeom>
          <a:noFill/>
          <a:ln>
            <a:noFill/>
          </a:ln>
        </p:spPr>
        <p:txBody>
          <a:bodyPr spcFirstLastPara="1" wrap="square" lIns="121900" tIns="121900" rIns="121900" bIns="121900" anchor="t" anchorCtr="0">
            <a:noAutofit/>
          </a:bodyPr>
          <a:lstStyle/>
          <a:p>
            <a:r>
              <a:rPr lang="en" u="sng">
                <a:solidFill>
                  <a:schemeClr val="hlink"/>
                </a:solidFill>
                <a:hlinkClick r:id="rId4"/>
              </a:rPr>
              <a:t>https://smartgraph.ncats.io/</a:t>
            </a:r>
            <a:endParaRPr sz="3200"/>
          </a:p>
        </p:txBody>
      </p:sp>
      <p:sp>
        <p:nvSpPr>
          <p:cNvPr id="200" name="Google Shape;200;p28"/>
          <p:cNvSpPr txBox="1"/>
          <p:nvPr/>
        </p:nvSpPr>
        <p:spPr>
          <a:xfrm>
            <a:off x="2950551" y="3356151"/>
            <a:ext cx="3836000" cy="424000"/>
          </a:xfrm>
          <a:prstGeom prst="rect">
            <a:avLst/>
          </a:prstGeom>
          <a:noFill/>
          <a:ln>
            <a:noFill/>
          </a:ln>
        </p:spPr>
        <p:txBody>
          <a:bodyPr spcFirstLastPara="1" wrap="square" lIns="121900" tIns="121900" rIns="121900" bIns="121900" anchor="t" anchorCtr="0">
            <a:noAutofit/>
          </a:bodyPr>
          <a:lstStyle/>
          <a:p>
            <a:pPr algn="ctr"/>
            <a:r>
              <a:rPr lang="en" sz="933"/>
              <a:t>Zahoranszky-Kohalmi </a:t>
            </a:r>
            <a:r>
              <a:rPr lang="en" sz="933" i="1"/>
              <a:t>et al</a:t>
            </a:r>
            <a:r>
              <a:rPr lang="en" sz="933"/>
              <a:t>., </a:t>
            </a:r>
            <a:r>
              <a:rPr lang="en" sz="933" i="1"/>
              <a:t>J Cheminform</a:t>
            </a:r>
            <a:r>
              <a:rPr lang="en" sz="933"/>
              <a:t> 12, 5 (2020)</a:t>
            </a:r>
            <a:endParaRPr sz="933"/>
          </a:p>
        </p:txBody>
      </p:sp>
      <p:pic>
        <p:nvPicPr>
          <p:cNvPr id="7" name="Picture 6"/>
          <p:cNvPicPr>
            <a:picLocks noChangeAspect="1"/>
          </p:cNvPicPr>
          <p:nvPr/>
        </p:nvPicPr>
        <p:blipFill>
          <a:blip r:embed="rId5"/>
          <a:stretch>
            <a:fillRect/>
          </a:stretch>
        </p:blipFill>
        <p:spPr>
          <a:xfrm>
            <a:off x="10559563" y="6212197"/>
            <a:ext cx="1623201" cy="602032"/>
          </a:xfrm>
          <a:prstGeom prst="rect">
            <a:avLst/>
          </a:prstGeom>
        </p:spPr>
      </p:pic>
    </p:spTree>
    <p:extLst>
      <p:ext uri="{BB962C8B-B14F-4D97-AF65-F5344CB8AC3E}">
        <p14:creationId xmlns:p14="http://schemas.microsoft.com/office/powerpoint/2010/main" val="4161656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277055" y="270095"/>
            <a:ext cx="11914945" cy="763600"/>
          </a:xfrm>
          <a:prstGeom prst="rect">
            <a:avLst/>
          </a:prstGeom>
        </p:spPr>
        <p:txBody>
          <a:bodyPr spcFirstLastPara="1" vert="horz" wrap="square" lIns="121900" tIns="121900" rIns="121900" bIns="121900" rtlCol="0" anchor="t" anchorCtr="0">
            <a:noAutofit/>
          </a:bodyPr>
          <a:lstStyle/>
          <a:p>
            <a:r>
              <a:rPr lang="en" dirty="0" smtClean="0"/>
              <a:t>Note on Screening Drugs for Repositioning</a:t>
            </a:r>
            <a:endParaRPr dirty="0"/>
          </a:p>
        </p:txBody>
      </p:sp>
      <p:sp>
        <p:nvSpPr>
          <p:cNvPr id="61" name="Google Shape;61;p14"/>
          <p:cNvSpPr txBox="1">
            <a:spLocks noGrp="1"/>
          </p:cNvSpPr>
          <p:nvPr>
            <p:ph type="body" idx="1"/>
          </p:nvPr>
        </p:nvSpPr>
        <p:spPr>
          <a:xfrm>
            <a:off x="406363" y="1231488"/>
            <a:ext cx="11360800" cy="5281725"/>
          </a:xfrm>
          <a:prstGeom prst="rect">
            <a:avLst/>
          </a:prstGeom>
        </p:spPr>
        <p:txBody>
          <a:bodyPr spcFirstLastPara="1" vert="horz" wrap="square" lIns="121900" tIns="121900" rIns="121900" bIns="121900" rtlCol="0" anchor="t" anchorCtr="0">
            <a:noAutofit/>
          </a:bodyPr>
          <a:lstStyle/>
          <a:p>
            <a:pPr>
              <a:lnSpc>
                <a:spcPct val="114000"/>
              </a:lnSpc>
              <a:buFont typeface="Arial" panose="020B0604020202020204" pitchFamily="34" charset="0"/>
              <a:buChar char="•"/>
            </a:pPr>
            <a:r>
              <a:rPr lang="en-US" sz="2400" dirty="0" smtClean="0"/>
              <a:t>A Prestwick library screen (</a:t>
            </a:r>
            <a:r>
              <a:rPr lang="en-US" sz="2400" dirty="0" smtClean="0">
                <a:hlinkClick r:id="rId3"/>
              </a:rPr>
              <a:t>pre-print</a:t>
            </a:r>
            <a:r>
              <a:rPr lang="en-US" sz="2400" dirty="0" smtClean="0"/>
              <a:t>) </a:t>
            </a:r>
            <a:r>
              <a:rPr lang="en-US" sz="2400" dirty="0"/>
              <a:t>suggests metformin </a:t>
            </a:r>
            <a:r>
              <a:rPr lang="en-US" sz="2400" dirty="0" smtClean="0"/>
              <a:t>(</a:t>
            </a:r>
            <a:r>
              <a:rPr lang="en-US" sz="2400" dirty="0"/>
              <a:t>VeroE6 cells, SARS-CoV-2 strain BavPat1, 10 </a:t>
            </a:r>
            <a:r>
              <a:rPr lang="el-GR" sz="2400" dirty="0"/>
              <a:t>μ</a:t>
            </a:r>
            <a:r>
              <a:rPr lang="en-US" sz="2400" dirty="0"/>
              <a:t>M drug </a:t>
            </a:r>
            <a:r>
              <a:rPr lang="en-US" sz="2400" dirty="0" smtClean="0"/>
              <a:t>concentration) </a:t>
            </a:r>
            <a:r>
              <a:rPr lang="en-US" sz="2400" dirty="0"/>
              <a:t>is </a:t>
            </a:r>
            <a:r>
              <a:rPr lang="en-US" sz="2400" dirty="0" smtClean="0"/>
              <a:t>inactive.</a:t>
            </a:r>
            <a:r>
              <a:rPr lang="en-US" sz="2400" dirty="0"/>
              <a:t> </a:t>
            </a:r>
          </a:p>
          <a:p>
            <a:pPr>
              <a:lnSpc>
                <a:spcPct val="114000"/>
              </a:lnSpc>
              <a:buFont typeface="Arial" panose="020B0604020202020204" pitchFamily="34" charset="0"/>
              <a:buChar char="•"/>
            </a:pPr>
            <a:r>
              <a:rPr lang="en-US" sz="2400" dirty="0" smtClean="0"/>
              <a:t>Metformin </a:t>
            </a:r>
            <a:r>
              <a:rPr lang="en-US" sz="2400" dirty="0"/>
              <a:t>maximum </a:t>
            </a:r>
            <a:r>
              <a:rPr lang="en-US" sz="2400" dirty="0" smtClean="0"/>
              <a:t>recommended therapeutic dose </a:t>
            </a:r>
            <a:r>
              <a:rPr lang="en-US" sz="2400" dirty="0"/>
              <a:t>in man is 2500 </a:t>
            </a:r>
            <a:r>
              <a:rPr lang="en-US" sz="2400" dirty="0" smtClean="0"/>
              <a:t>mg/day</a:t>
            </a:r>
            <a:endParaRPr lang="en-US" sz="2400" dirty="0"/>
          </a:p>
          <a:p>
            <a:pPr>
              <a:lnSpc>
                <a:spcPct val="114000"/>
              </a:lnSpc>
              <a:buFont typeface="Arial" panose="020B0604020202020204" pitchFamily="34" charset="0"/>
              <a:buChar char="•"/>
            </a:pPr>
            <a:r>
              <a:rPr lang="en-US" sz="2400" u="sng" dirty="0" smtClean="0">
                <a:hlinkClick r:id="rId4"/>
              </a:rPr>
              <a:t>https</a:t>
            </a:r>
            <a:r>
              <a:rPr lang="en-US" sz="2400" u="sng" dirty="0">
                <a:hlinkClick r:id="rId4"/>
              </a:rPr>
              <a:t>://www.mayoclinic.org/drugs-supplements/metformin-oral-route/proper-use/drg-20067074</a:t>
            </a:r>
            <a:endParaRPr lang="en-US" sz="2400" dirty="0"/>
          </a:p>
          <a:p>
            <a:pPr>
              <a:lnSpc>
                <a:spcPct val="114000"/>
              </a:lnSpc>
              <a:buFont typeface="Arial" panose="020B0604020202020204" pitchFamily="34" charset="0"/>
              <a:buChar char="•"/>
            </a:pPr>
            <a:r>
              <a:rPr lang="en-US" sz="2400" dirty="0" smtClean="0"/>
              <a:t>MW </a:t>
            </a:r>
            <a:r>
              <a:rPr lang="en-US" sz="2400" dirty="0"/>
              <a:t>165.62 for </a:t>
            </a:r>
            <a:r>
              <a:rPr lang="en-US" sz="2400" dirty="0" smtClean="0"/>
              <a:t>metformin </a:t>
            </a:r>
            <a:r>
              <a:rPr lang="en-US" sz="2400" dirty="0" err="1" smtClean="0"/>
              <a:t>HCl</a:t>
            </a:r>
            <a:r>
              <a:rPr lang="en-US" sz="2400" dirty="0" smtClean="0"/>
              <a:t> formulation </a:t>
            </a:r>
          </a:p>
          <a:p>
            <a:pPr>
              <a:lnSpc>
                <a:spcPct val="114000"/>
              </a:lnSpc>
              <a:buFont typeface="Arial" panose="020B0604020202020204" pitchFamily="34" charset="0"/>
              <a:buChar char="•"/>
            </a:pPr>
            <a:r>
              <a:rPr lang="en-US" sz="2400" dirty="0" smtClean="0"/>
              <a:t>Average 70 </a:t>
            </a:r>
            <a:r>
              <a:rPr lang="en-US" sz="2400" dirty="0"/>
              <a:t>L human </a:t>
            </a:r>
            <a:r>
              <a:rPr lang="en-US" sz="2400" dirty="0" smtClean="0"/>
              <a:t>body and 1250 </a:t>
            </a:r>
            <a:r>
              <a:rPr lang="en-US" sz="2400" dirty="0"/>
              <a:t>mg </a:t>
            </a:r>
            <a:r>
              <a:rPr lang="en-US" sz="2400" dirty="0" smtClean="0"/>
              <a:t>dose </a:t>
            </a:r>
            <a:r>
              <a:rPr lang="en-US" sz="2400" dirty="0" smtClean="0">
                <a:sym typeface="Wingdings" panose="05000000000000000000" pitchFamily="2" charset="2"/>
              </a:rPr>
              <a:t></a:t>
            </a:r>
            <a:r>
              <a:rPr lang="en-US" sz="2400" dirty="0" smtClean="0"/>
              <a:t> </a:t>
            </a:r>
            <a:r>
              <a:rPr lang="en-US" sz="2400" i="1" dirty="0" smtClean="0"/>
              <a:t>test </a:t>
            </a:r>
            <a:r>
              <a:rPr lang="en-US" sz="2400" i="1" dirty="0"/>
              <a:t>metformin at 100 </a:t>
            </a:r>
            <a:r>
              <a:rPr lang="el-GR" sz="2400" i="1" dirty="0" smtClean="0"/>
              <a:t>μ</a:t>
            </a:r>
            <a:r>
              <a:rPr lang="en-US" sz="2400" i="1" dirty="0" smtClean="0"/>
              <a:t>M</a:t>
            </a:r>
            <a:endParaRPr lang="en-US" sz="2400" i="1" dirty="0"/>
          </a:p>
          <a:p>
            <a:pPr>
              <a:lnSpc>
                <a:spcPct val="114000"/>
              </a:lnSpc>
              <a:buFont typeface="Arial" panose="020B0604020202020204" pitchFamily="34" charset="0"/>
              <a:buChar char="•"/>
            </a:pPr>
            <a:endParaRPr lang="en-US" sz="2400" dirty="0" smtClean="0"/>
          </a:p>
          <a:p>
            <a:pPr>
              <a:lnSpc>
                <a:spcPct val="114000"/>
              </a:lnSpc>
              <a:buFont typeface="Arial" panose="020B0604020202020204" pitchFamily="34" charset="0"/>
              <a:buChar char="•"/>
            </a:pPr>
            <a:r>
              <a:rPr lang="en-US" sz="2400" dirty="0" smtClean="0"/>
              <a:t>Screening concentration of approved drugs needs to take into account MRTD &amp; </a:t>
            </a:r>
            <a:r>
              <a:rPr lang="en-US" sz="2400" dirty="0" err="1" smtClean="0"/>
              <a:t>Cmax</a:t>
            </a:r>
            <a:r>
              <a:rPr lang="en-US" sz="2400" dirty="0" smtClean="0"/>
              <a:t> where available </a:t>
            </a:r>
          </a:p>
          <a:p>
            <a:pPr>
              <a:lnSpc>
                <a:spcPct val="114000"/>
              </a:lnSpc>
              <a:buFont typeface="Arial" panose="020B0604020202020204" pitchFamily="34" charset="0"/>
              <a:buChar char="•"/>
            </a:pPr>
            <a:r>
              <a:rPr lang="en-US" sz="2400" dirty="0" smtClean="0"/>
              <a:t>Of 845 drugs, 101 </a:t>
            </a:r>
            <a:r>
              <a:rPr lang="en-US" sz="2400" dirty="0"/>
              <a:t>drugs </a:t>
            </a:r>
            <a:r>
              <a:rPr lang="en-US" sz="2400" dirty="0" smtClean="0"/>
              <a:t>&gt;= 20 </a:t>
            </a:r>
            <a:r>
              <a:rPr lang="el-GR" sz="2400" dirty="0" smtClean="0"/>
              <a:t>μ</a:t>
            </a:r>
            <a:r>
              <a:rPr lang="en-US" sz="2400" dirty="0" smtClean="0"/>
              <a:t>M, and 169 drugs &lt;= 0.1 </a:t>
            </a:r>
            <a:r>
              <a:rPr lang="el-GR" sz="2400" dirty="0"/>
              <a:t>μ</a:t>
            </a:r>
            <a:r>
              <a:rPr lang="en-US" sz="2400" dirty="0"/>
              <a:t>M</a:t>
            </a:r>
            <a:r>
              <a:rPr lang="en-US" sz="2400" dirty="0" smtClean="0"/>
              <a:t>. </a:t>
            </a:r>
            <a:endParaRPr lang="en-US" sz="2400" dirty="0"/>
          </a:p>
        </p:txBody>
      </p:sp>
      <p:pic>
        <p:nvPicPr>
          <p:cNvPr id="4" name="Picture 3"/>
          <p:cNvPicPr>
            <a:picLocks noChangeAspect="1"/>
          </p:cNvPicPr>
          <p:nvPr/>
        </p:nvPicPr>
        <p:blipFill>
          <a:blip r:embed="rId5"/>
          <a:stretch>
            <a:fillRect/>
          </a:stretch>
        </p:blipFill>
        <p:spPr>
          <a:xfrm>
            <a:off x="10559563" y="6212197"/>
            <a:ext cx="1623201" cy="602032"/>
          </a:xfrm>
          <a:prstGeom prst="rect">
            <a:avLst/>
          </a:prstGeom>
        </p:spPr>
      </p:pic>
    </p:spTree>
    <p:extLst>
      <p:ext uri="{BB962C8B-B14F-4D97-AF65-F5344CB8AC3E}">
        <p14:creationId xmlns:p14="http://schemas.microsoft.com/office/powerpoint/2010/main" val="18130778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emplate-CopperBar">
  <a:themeElements>
    <a:clrScheme name="UNMCC - Bright">
      <a:dk1>
        <a:sysClr val="windowText" lastClr="000000"/>
      </a:dk1>
      <a:lt1>
        <a:sysClr val="window" lastClr="FFFFFF"/>
      </a:lt1>
      <a:dk2>
        <a:srgbClr val="763110"/>
      </a:dk2>
      <a:lt2>
        <a:srgbClr val="F7ECD3"/>
      </a:lt2>
      <a:accent1>
        <a:srgbClr val="224D8A"/>
      </a:accent1>
      <a:accent2>
        <a:srgbClr val="008D98"/>
      </a:accent2>
      <a:accent3>
        <a:srgbClr val="578342"/>
      </a:accent3>
      <a:accent4>
        <a:srgbClr val="83497C"/>
      </a:accent4>
      <a:accent5>
        <a:srgbClr val="1B717E"/>
      </a:accent5>
      <a:accent6>
        <a:srgbClr val="FFB946"/>
      </a:accent6>
      <a:hlink>
        <a:srgbClr val="325F90"/>
      </a:hlink>
      <a:folHlink>
        <a:srgbClr val="773B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18649</TotalTime>
  <Words>3676</Words>
  <Application>Microsoft Office PowerPoint</Application>
  <PresentationFormat>Widescreen</PresentationFormat>
  <Paragraphs>604</Paragraphs>
  <Slides>48</Slides>
  <Notes>43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48</vt:i4>
      </vt:variant>
    </vt:vector>
  </HeadingPairs>
  <TitlesOfParts>
    <vt:vector size="61" baseType="lpstr">
      <vt:lpstr>Times New Roman</vt:lpstr>
      <vt:lpstr>Wingdings</vt:lpstr>
      <vt:lpstr>Symbol</vt:lpstr>
      <vt:lpstr>Calibri</vt:lpstr>
      <vt:lpstr>Verdana</vt:lpstr>
      <vt:lpstr>Arial</vt:lpstr>
      <vt:lpstr>Cambria</vt:lpstr>
      <vt:lpstr>Arial Bold</vt:lpstr>
      <vt:lpstr>Rockwell Condensed</vt:lpstr>
      <vt:lpstr>Rockwell</vt:lpstr>
      <vt:lpstr>MS PGothic</vt:lpstr>
      <vt:lpstr>Wood Type</vt:lpstr>
      <vt:lpstr>Template-CopperBar</vt:lpstr>
      <vt:lpstr>An academic perspective on drug discovery &amp; repositioning for COVID-19</vt:lpstr>
      <vt:lpstr>Three pillars of drug discovery</vt:lpstr>
      <vt:lpstr>A Comprehensive   map of molecular drug targets</vt:lpstr>
      <vt:lpstr>Illuminating the druggable genome</vt:lpstr>
      <vt:lpstr>Target Development LevelS</vt:lpstr>
      <vt:lpstr>IDG KMC annotation process</vt:lpstr>
      <vt:lpstr>Rare diseases: an informatics survey</vt:lpstr>
      <vt:lpstr>The target space OF rare diseases</vt:lpstr>
      <vt:lpstr>Take Home Message There is a Knowledge Deficit</vt:lpstr>
      <vt:lpstr>COVID-19 Clinical Trials</vt:lpstr>
      <vt:lpstr>Curating COVID-19 Clinical Trials</vt:lpstr>
      <vt:lpstr>repositioning Clinical Trials: enrollment</vt:lpstr>
      <vt:lpstr>repositioning Clinical Trials: Summary</vt:lpstr>
      <vt:lpstr>Repositioning trials by drug</vt:lpstr>
      <vt:lpstr>Experimental Clinical Trials: enrollment</vt:lpstr>
      <vt:lpstr>experimental Clinical Trials: Summary</vt:lpstr>
      <vt:lpstr>Take Home Message most covid-19 interventional clinical trials are focused on drug repositioning</vt:lpstr>
      <vt:lpstr>How many drugs for repositioning?</vt:lpstr>
      <vt:lpstr>How many targets for repositioning?</vt:lpstr>
      <vt:lpstr>ID mapping &amp; therapeutic DRUG intent</vt:lpstr>
      <vt:lpstr>Drug repositioning intelligence</vt:lpstr>
      <vt:lpstr>Some repositioning papers</vt:lpstr>
      <vt:lpstr>The SARS-CoV-2 Human  Protein Interactome</vt:lpstr>
      <vt:lpstr>Data Sources and Methods</vt:lpstr>
      <vt:lpstr>Protein knowledge graphs</vt:lpstr>
      <vt:lpstr>The Metapath approach</vt:lpstr>
      <vt:lpstr>Metapath/XGBoost ml workflow</vt:lpstr>
      <vt:lpstr>MetaPath / XGBoost model Input</vt:lpstr>
      <vt:lpstr>MetaPath / XGBoost model output</vt:lpstr>
      <vt:lpstr>Network Workflow</vt:lpstr>
      <vt:lpstr>Network Visualization</vt:lpstr>
      <vt:lpstr>SARS-CoV-2 Human Protein Interactome</vt:lpstr>
      <vt:lpstr>Early Results </vt:lpstr>
      <vt:lpstr>Wake up Call on HDAC2</vt:lpstr>
      <vt:lpstr>Indirect(?) Confirmation </vt:lpstr>
      <vt:lpstr>Tclin and Associated Drugs</vt:lpstr>
      <vt:lpstr>SmartGraph Analysis of HATs and COVID-19 Implicated Proteins</vt:lpstr>
      <vt:lpstr>HATs</vt:lpstr>
      <vt:lpstr>Bidirectional Network centered on HATs</vt:lpstr>
      <vt:lpstr>NAA40</vt:lpstr>
      <vt:lpstr>Virus-Human Bipartite PPI Network</vt:lpstr>
      <vt:lpstr>DTIs and PPIs Implicated by Virus Hubs</vt:lpstr>
      <vt:lpstr>SARS-CoV-2 Interactome: Tclin/Tchem</vt:lpstr>
      <vt:lpstr>Virtual screening against SARS-CoV-2 viral targets</vt:lpstr>
      <vt:lpstr>Take Home Message drug repositioning for   COVID-19 is an iterative exercise</vt:lpstr>
      <vt:lpstr>What can we improve?</vt:lpstr>
      <vt:lpstr>Data Integration via Graph Database (Neo4j)</vt:lpstr>
      <vt:lpstr>Note on Screening Drugs for Repositioning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Informatics Update</dc:title>
  <dc:creator>gonzo</dc:creator>
  <cp:lastModifiedBy>Tudor I Oprea</cp:lastModifiedBy>
  <cp:revision>736</cp:revision>
  <dcterms:created xsi:type="dcterms:W3CDTF">2016-09-29T11:17:13Z</dcterms:created>
  <dcterms:modified xsi:type="dcterms:W3CDTF">2020-04-14T15:56:40Z</dcterms:modified>
</cp:coreProperties>
</file>