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 ContentType="image/tif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7" r:id="rId2"/>
    <p:sldId id="258" r:id="rId3"/>
    <p:sldId id="259" r:id="rId4"/>
    <p:sldId id="260" r:id="rId5"/>
    <p:sldId id="261" r:id="rId6"/>
    <p:sldId id="262" r:id="rId7"/>
    <p:sldId id="263" r:id="rId8"/>
    <p:sldId id="264" r:id="rId9"/>
    <p:sldId id="265" r:id="rId10"/>
    <p:sldId id="276" r:id="rId11"/>
    <p:sldId id="267" r:id="rId12"/>
    <p:sldId id="268" r:id="rId13"/>
    <p:sldId id="274" r:id="rId14"/>
    <p:sldId id="269" r:id="rId15"/>
    <p:sldId id="270" r:id="rId16"/>
    <p:sldId id="271" r:id="rId17"/>
    <p:sldId id="278" r:id="rId18"/>
    <p:sldId id="272" r:id="rId19"/>
    <p:sldId id="273" r:id="rId20"/>
    <p:sldId id="277" r:id="rId21"/>
    <p:sldId id="27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048" autoAdjust="0"/>
  </p:normalViewPr>
  <p:slideViewPr>
    <p:cSldViewPr snapToGrid="0">
      <p:cViewPr varScale="1">
        <p:scale>
          <a:sx n="63" d="100"/>
          <a:sy n="63" d="100"/>
        </p:scale>
        <p:origin x="80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77C94C-1F06-4672-9171-8DB4BE6F74F8}" type="datetimeFigureOut">
              <a:rPr lang="en-SG" smtClean="0"/>
              <a:t>12/5/2020</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7D1E92-5E43-41D7-B6AB-44CDB1D09387}" type="slidenum">
              <a:rPr lang="en-SG" smtClean="0"/>
              <a:t>‹#›</a:t>
            </a:fld>
            <a:endParaRPr lang="en-SG"/>
          </a:p>
        </p:txBody>
      </p:sp>
    </p:spTree>
    <p:extLst>
      <p:ext uri="{BB962C8B-B14F-4D97-AF65-F5344CB8AC3E}">
        <p14:creationId xmlns:p14="http://schemas.microsoft.com/office/powerpoint/2010/main" val="545464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22EFC9-23EF-41F4-BAB6-57CB4D7A98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5805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22EFC9-23EF-41F4-BAB6-57CB4D7A98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1796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at the Health Products Regulation Group, our</a:t>
            </a:r>
            <a:r>
              <a:rPr lang="en-US" dirty="0" smtClean="0"/>
              <a:t> traditional</a:t>
            </a:r>
            <a:r>
              <a:rPr lang="en-US" baseline="0" dirty="0" smtClean="0"/>
              <a:t> surveillance drug safety surveillance program consists of a network of local healthcare professionals, who </a:t>
            </a:r>
            <a:r>
              <a:rPr lang="en-US" b="0" i="1" baseline="0" dirty="0" smtClean="0">
                <a:solidFill>
                  <a:srgbClr val="FF0000"/>
                </a:solidFill>
              </a:rPr>
              <a:t>voluntarily</a:t>
            </a:r>
            <a:r>
              <a:rPr lang="en-US" baseline="0" dirty="0" smtClean="0"/>
              <a:t> report adverse events to us. S</a:t>
            </a:r>
            <a:r>
              <a:rPr lang="en-US" dirty="0" smtClean="0"/>
              <a:t>ubmission of reports can be</a:t>
            </a:r>
            <a:r>
              <a:rPr lang="en-US" baseline="0" dirty="0" smtClean="0"/>
              <a:t> done with fax, phone, and email, through HSA’s web-based reporting portal </a:t>
            </a:r>
            <a:r>
              <a:rPr lang="en-US" i="1" baseline="0" dirty="0" smtClean="0"/>
              <a:t>or through a module embedded in the clinical management system of public sector hospitals and polyclinics. This module, known as the Critical Medical Information Store, or CMIS was initiated in 2006.  After the launch of CMIS, </a:t>
            </a:r>
            <a:r>
              <a:rPr lang="en-US" sz="1200" b="0" i="1" u="none" strike="noStrike" kern="1200" baseline="0" dirty="0" smtClean="0">
                <a:solidFill>
                  <a:schemeClr val="tx1"/>
                </a:solidFill>
                <a:latin typeface="+mn-lt"/>
                <a:ea typeface="+mn-ea"/>
                <a:cs typeface="+mn-cs"/>
              </a:rPr>
              <a:t>the number of ADR reports received increased by about 20-fold and about 20,000 are now received annually.</a:t>
            </a:r>
            <a:endParaRPr lang="en-US" i="1" dirty="0"/>
          </a:p>
        </p:txBody>
      </p:sp>
      <p:sp>
        <p:nvSpPr>
          <p:cNvPr id="4" name="Slide Number Placeholder 3"/>
          <p:cNvSpPr>
            <a:spLocks noGrp="1"/>
          </p:cNvSpPr>
          <p:nvPr>
            <p:ph type="sldNum" sz="quarter" idx="10"/>
          </p:nvPr>
        </p:nvSpPr>
        <p:spPr/>
        <p:txBody>
          <a:bodyPr/>
          <a:lstStyle/>
          <a:p>
            <a:fld id="{851C7F23-1838-4B16-96F3-108EBFDBCD99}" type="slidenum">
              <a:rPr lang="en-SG" smtClean="0"/>
              <a:pPr/>
              <a:t>3</a:t>
            </a:fld>
            <a:endParaRPr lang="en-SG"/>
          </a:p>
        </p:txBody>
      </p:sp>
    </p:spTree>
    <p:extLst>
      <p:ext uri="{BB962C8B-B14F-4D97-AF65-F5344CB8AC3E}">
        <p14:creationId xmlns:p14="http://schemas.microsoft.com/office/powerpoint/2010/main" val="1969702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smtClean="0"/>
              <a:t>However,</a:t>
            </a:r>
            <a:r>
              <a:rPr lang="en-SG" baseline="0" dirty="0" smtClean="0"/>
              <a:t> </a:t>
            </a:r>
            <a:r>
              <a:rPr lang="en-SG" dirty="0" smtClean="0"/>
              <a:t>there</a:t>
            </a:r>
            <a:r>
              <a:rPr lang="en-SG" baseline="0" dirty="0" smtClean="0"/>
              <a:t> are limitations to spontaneous adverse event reports. Firstly, a large proportion of cases go unreported, or only contain basic information about the ADR. For example, reports may have missing data on dosage and concomitant medications, patient history, co-morbidities and drug usage. This makes it difficult for regulators to have full oversight of the adverse drug reactions occurring, and evaluate how serious they really are.</a:t>
            </a:r>
            <a:endParaRPr lang="en-SG" dirty="0"/>
          </a:p>
        </p:txBody>
      </p:sp>
      <p:sp>
        <p:nvSpPr>
          <p:cNvPr id="4" name="Slide Number Placeholder 3"/>
          <p:cNvSpPr>
            <a:spLocks noGrp="1"/>
          </p:cNvSpPr>
          <p:nvPr>
            <p:ph type="sldNum" sz="quarter" idx="10"/>
          </p:nvPr>
        </p:nvSpPr>
        <p:spPr/>
        <p:txBody>
          <a:bodyPr/>
          <a:lstStyle/>
          <a:p>
            <a:fld id="{AB6CE7D0-2EF2-4020-8737-1E2BB7FBDD31}" type="slidenum">
              <a:rPr lang="en-SG" smtClean="0"/>
              <a:t>4</a:t>
            </a:fld>
            <a:endParaRPr lang="en-SG"/>
          </a:p>
        </p:txBody>
      </p:sp>
    </p:spTree>
    <p:extLst>
      <p:ext uri="{BB962C8B-B14F-4D97-AF65-F5344CB8AC3E}">
        <p14:creationId xmlns:p14="http://schemas.microsoft.com/office/powerpoint/2010/main" val="332474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Due to the limitations of spontaneous reporting systems,</a:t>
            </a:r>
            <a:r>
              <a:rPr lang="en-US" baseline="0" dirty="0" smtClean="0"/>
              <a:t> </a:t>
            </a:r>
            <a:r>
              <a:rPr lang="en-US" dirty="0" smtClean="0"/>
              <a:t>we recognize the need to use</a:t>
            </a:r>
            <a:r>
              <a:rPr lang="en-US" baseline="0" dirty="0" smtClean="0"/>
              <a:t> other data sources to fill the information gaps for post market pharmacovigilance activities, and move from a passive to active surveillance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One way to enhance the information collected is through the hospital electronic medical records. These records contain a large volume of patients’ data from real-world clinical practice and we could leverage on them to supplement traditional information sources.</a:t>
            </a:r>
            <a:endParaRPr lang="en-GB" dirty="0"/>
          </a:p>
        </p:txBody>
      </p:sp>
      <p:sp>
        <p:nvSpPr>
          <p:cNvPr id="4" name="Slide Number Placeholder 3"/>
          <p:cNvSpPr>
            <a:spLocks noGrp="1"/>
          </p:cNvSpPr>
          <p:nvPr>
            <p:ph type="sldNum" sz="quarter" idx="10"/>
          </p:nvPr>
        </p:nvSpPr>
        <p:spPr/>
        <p:txBody>
          <a:bodyPr/>
          <a:lstStyle/>
          <a:p>
            <a:fld id="{5E22EFC9-23EF-41F4-BAB6-57CB4D7A9883}" type="slidenum">
              <a:rPr lang="en-GB" smtClean="0"/>
              <a:pPr/>
              <a:t>5</a:t>
            </a:fld>
            <a:endParaRPr lang="en-GB"/>
          </a:p>
        </p:txBody>
      </p:sp>
    </p:spTree>
    <p:extLst>
      <p:ext uri="{BB962C8B-B14F-4D97-AF65-F5344CB8AC3E}">
        <p14:creationId xmlns:p14="http://schemas.microsoft.com/office/powerpoint/2010/main" val="506400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6CE7D0-2EF2-4020-8737-1E2BB7FBDD31}" type="slidenum">
              <a:rPr lang="en-SG" smtClean="0"/>
              <a:t>6</a:t>
            </a:fld>
            <a:endParaRPr lang="en-SG"/>
          </a:p>
        </p:txBody>
      </p:sp>
    </p:spTree>
    <p:extLst>
      <p:ext uri="{BB962C8B-B14F-4D97-AF65-F5344CB8AC3E}">
        <p14:creationId xmlns:p14="http://schemas.microsoft.com/office/powerpoint/2010/main" val="873791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6CE7D0-2EF2-4020-8737-1E2BB7FBDD31}" type="slidenum">
              <a:rPr lang="en-SG" smtClean="0"/>
              <a:t>7</a:t>
            </a:fld>
            <a:endParaRPr lang="en-SG"/>
          </a:p>
        </p:txBody>
      </p:sp>
    </p:spTree>
    <p:extLst>
      <p:ext uri="{BB962C8B-B14F-4D97-AF65-F5344CB8AC3E}">
        <p14:creationId xmlns:p14="http://schemas.microsoft.com/office/powerpoint/2010/main" val="1446959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6CE7D0-2EF2-4020-8737-1E2BB7FBDD31}" type="slidenum">
              <a:rPr lang="en-SG" smtClean="0"/>
              <a:t>8</a:t>
            </a:fld>
            <a:endParaRPr lang="en-SG"/>
          </a:p>
        </p:txBody>
      </p:sp>
    </p:spTree>
    <p:extLst>
      <p:ext uri="{BB962C8B-B14F-4D97-AF65-F5344CB8AC3E}">
        <p14:creationId xmlns:p14="http://schemas.microsoft.com/office/powerpoint/2010/main" val="1843673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6CE7D0-2EF2-4020-8737-1E2BB7FBDD31}" type="slidenum">
              <a:rPr lang="en-SG" smtClean="0"/>
              <a:t>9</a:t>
            </a:fld>
            <a:endParaRPr lang="en-SG"/>
          </a:p>
        </p:txBody>
      </p:sp>
    </p:spTree>
    <p:extLst>
      <p:ext uri="{BB962C8B-B14F-4D97-AF65-F5344CB8AC3E}">
        <p14:creationId xmlns:p14="http://schemas.microsoft.com/office/powerpoint/2010/main" val="3027125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6CE7D0-2EF2-4020-8737-1E2BB7FBDD31}" type="slidenum">
              <a:rPr lang="en-SG" smtClean="0"/>
              <a:t>10</a:t>
            </a:fld>
            <a:endParaRPr lang="en-SG"/>
          </a:p>
        </p:txBody>
      </p:sp>
    </p:spTree>
    <p:extLst>
      <p:ext uri="{BB962C8B-B14F-4D97-AF65-F5344CB8AC3E}">
        <p14:creationId xmlns:p14="http://schemas.microsoft.com/office/powerpoint/2010/main" val="2594656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6CE7D0-2EF2-4020-8737-1E2BB7FBDD31}" type="slidenum">
              <a:rPr lang="en-SG" smtClean="0"/>
              <a:t>11</a:t>
            </a:fld>
            <a:endParaRPr lang="en-SG"/>
          </a:p>
        </p:txBody>
      </p:sp>
    </p:spTree>
    <p:extLst>
      <p:ext uri="{BB962C8B-B14F-4D97-AF65-F5344CB8AC3E}">
        <p14:creationId xmlns:p14="http://schemas.microsoft.com/office/powerpoint/2010/main" val="939552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6CE7D0-2EF2-4020-8737-1E2BB7FBDD31}" type="slidenum">
              <a:rPr lang="en-SG" smtClean="0"/>
              <a:t>12</a:t>
            </a:fld>
            <a:endParaRPr lang="en-SG"/>
          </a:p>
        </p:txBody>
      </p:sp>
    </p:spTree>
    <p:extLst>
      <p:ext uri="{BB962C8B-B14F-4D97-AF65-F5344CB8AC3E}">
        <p14:creationId xmlns:p14="http://schemas.microsoft.com/office/powerpoint/2010/main" val="2255390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smtClean="0"/>
              <a:t>First cut mapping of all records</a:t>
            </a:r>
          </a:p>
          <a:p>
            <a:r>
              <a:rPr lang="en-SG" dirty="0" smtClean="0"/>
              <a:t>During checking phase, prioritise top 90% of records</a:t>
            </a:r>
          </a:p>
          <a:p>
            <a:r>
              <a:rPr lang="en-SG" dirty="0" smtClean="0"/>
              <a:t>Remaining 10% not</a:t>
            </a:r>
            <a:r>
              <a:rPr lang="en-SG" baseline="0" dirty="0" smtClean="0"/>
              <a:t> checked</a:t>
            </a:r>
          </a:p>
          <a:p>
            <a:endParaRPr lang="en-SG" baseline="0" dirty="0" smtClean="0"/>
          </a:p>
          <a:p>
            <a:r>
              <a:rPr lang="en-SG" baseline="0" dirty="0" smtClean="0"/>
              <a:t>Some non-drug items e.g. food, retail</a:t>
            </a:r>
            <a:endParaRPr lang="en-SG" dirty="0"/>
          </a:p>
        </p:txBody>
      </p:sp>
      <p:sp>
        <p:nvSpPr>
          <p:cNvPr id="4" name="Slide Number Placeholder 3"/>
          <p:cNvSpPr>
            <a:spLocks noGrp="1"/>
          </p:cNvSpPr>
          <p:nvPr>
            <p:ph type="sldNum" sz="quarter" idx="10"/>
          </p:nvPr>
        </p:nvSpPr>
        <p:spPr/>
        <p:txBody>
          <a:bodyPr/>
          <a:lstStyle/>
          <a:p>
            <a:fld id="{AB6CE7D0-2EF2-4020-8737-1E2BB7FBDD31}" type="slidenum">
              <a:rPr lang="en-SG" smtClean="0"/>
              <a:t>13</a:t>
            </a:fld>
            <a:endParaRPr lang="en-SG"/>
          </a:p>
        </p:txBody>
      </p:sp>
    </p:spTree>
    <p:extLst>
      <p:ext uri="{BB962C8B-B14F-4D97-AF65-F5344CB8AC3E}">
        <p14:creationId xmlns:p14="http://schemas.microsoft.com/office/powerpoint/2010/main" val="4115460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6CE7D0-2EF2-4020-8737-1E2BB7FBDD31}" type="slidenum">
              <a:rPr lang="en-SG" smtClean="0"/>
              <a:t>14</a:t>
            </a:fld>
            <a:endParaRPr lang="en-SG"/>
          </a:p>
        </p:txBody>
      </p:sp>
    </p:spTree>
    <p:extLst>
      <p:ext uri="{BB962C8B-B14F-4D97-AF65-F5344CB8AC3E}">
        <p14:creationId xmlns:p14="http://schemas.microsoft.com/office/powerpoint/2010/main" val="12792495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6CE7D0-2EF2-4020-8737-1E2BB7FBDD31}" type="slidenum">
              <a:rPr lang="en-SG" smtClean="0"/>
              <a:t>15</a:t>
            </a:fld>
            <a:endParaRPr lang="en-SG"/>
          </a:p>
        </p:txBody>
      </p:sp>
    </p:spTree>
    <p:extLst>
      <p:ext uri="{BB962C8B-B14F-4D97-AF65-F5344CB8AC3E}">
        <p14:creationId xmlns:p14="http://schemas.microsoft.com/office/powerpoint/2010/main" val="3258211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6CE7D0-2EF2-4020-8737-1E2BB7FBDD31}" type="slidenum">
              <a:rPr lang="en-SG" smtClean="0"/>
              <a:t>16</a:t>
            </a:fld>
            <a:endParaRPr lang="en-SG"/>
          </a:p>
        </p:txBody>
      </p:sp>
    </p:spTree>
    <p:extLst>
      <p:ext uri="{BB962C8B-B14F-4D97-AF65-F5344CB8AC3E}">
        <p14:creationId xmlns:p14="http://schemas.microsoft.com/office/powerpoint/2010/main" val="3205104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6CE7D0-2EF2-4020-8737-1E2BB7FBDD31}" type="slidenum">
              <a:rPr lang="en-SG" smtClean="0"/>
              <a:t>18</a:t>
            </a:fld>
            <a:endParaRPr lang="en-SG"/>
          </a:p>
        </p:txBody>
      </p:sp>
    </p:spTree>
    <p:extLst>
      <p:ext uri="{BB962C8B-B14F-4D97-AF65-F5344CB8AC3E}">
        <p14:creationId xmlns:p14="http://schemas.microsoft.com/office/powerpoint/2010/main" val="3597736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6CE7D0-2EF2-4020-8737-1E2BB7FBDD31}" type="slidenum">
              <a:rPr lang="en-SG" smtClean="0"/>
              <a:t>19</a:t>
            </a:fld>
            <a:endParaRPr lang="en-SG"/>
          </a:p>
        </p:txBody>
      </p:sp>
    </p:spTree>
    <p:extLst>
      <p:ext uri="{BB962C8B-B14F-4D97-AF65-F5344CB8AC3E}">
        <p14:creationId xmlns:p14="http://schemas.microsoft.com/office/powerpoint/2010/main" val="2748125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6CE7D0-2EF2-4020-8737-1E2BB7FBDD31}" type="slidenum">
              <a:rPr lang="en-SG" smtClean="0"/>
              <a:t>20</a:t>
            </a:fld>
            <a:endParaRPr lang="en-SG"/>
          </a:p>
        </p:txBody>
      </p:sp>
    </p:spTree>
    <p:extLst>
      <p:ext uri="{BB962C8B-B14F-4D97-AF65-F5344CB8AC3E}">
        <p14:creationId xmlns:p14="http://schemas.microsoft.com/office/powerpoint/2010/main" val="15640363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FA2CC80-091B-461B-B26F-4C03A954682B}" type="datetimeFigureOut">
              <a:rPr lang="en-GB" smtClean="0"/>
              <a:t>12/05/2020</a:t>
            </a:fld>
            <a:endParaRPr lang="en-GB"/>
          </a:p>
        </p:txBody>
      </p:sp>
      <p:sp>
        <p:nvSpPr>
          <p:cNvPr id="5" name="Footer Placeholder 4"/>
          <p:cNvSpPr>
            <a:spLocks noGrp="1"/>
          </p:cNvSpPr>
          <p:nvPr>
            <p:ph type="ftr" sz="quarter" idx="11"/>
          </p:nvPr>
        </p:nvSpPr>
        <p:spPr/>
        <p:txBody>
          <a:bodyPr/>
          <a:lstStyle/>
          <a:p>
            <a:endParaRPr lang="en-GB"/>
          </a:p>
        </p:txBody>
      </p:sp>
      <p:pic>
        <p:nvPicPr>
          <p:cNvPr id="7" name="Picture 6"/>
          <p:cNvPicPr>
            <a:picLocks noChangeAspect="1"/>
          </p:cNvPicPr>
          <p:nvPr userDrawn="1"/>
        </p:nvPicPr>
        <p:blipFill>
          <a:blip r:embed="rId2"/>
          <a:stretch>
            <a:fillRect/>
          </a:stretch>
        </p:blipFill>
        <p:spPr>
          <a:xfrm>
            <a:off x="0" y="-27384"/>
            <a:ext cx="12240683" cy="6059156"/>
          </a:xfrm>
          <a:prstGeom prst="rect">
            <a:avLst/>
          </a:prstGeom>
        </p:spPr>
      </p:pic>
      <p:sp>
        <p:nvSpPr>
          <p:cNvPr id="2" name="Title 1"/>
          <p:cNvSpPr>
            <a:spLocks noGrp="1"/>
          </p:cNvSpPr>
          <p:nvPr>
            <p:ph type="ctrTitle"/>
          </p:nvPr>
        </p:nvSpPr>
        <p:spPr>
          <a:xfrm>
            <a:off x="914400" y="2130426"/>
            <a:ext cx="10363200" cy="1470025"/>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4864" y="5414834"/>
            <a:ext cx="1399072" cy="941517"/>
          </a:xfrm>
          <a:prstGeom prst="rect">
            <a:avLst/>
          </a:prstGeom>
        </p:spPr>
      </p:pic>
    </p:spTree>
    <p:extLst>
      <p:ext uri="{BB962C8B-B14F-4D97-AF65-F5344CB8AC3E}">
        <p14:creationId xmlns:p14="http://schemas.microsoft.com/office/powerpoint/2010/main" val="658524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51584" y="274638"/>
            <a:ext cx="9230816" cy="706090"/>
          </a:xfrm>
          <a:prstGeom prst="rect">
            <a:avLst/>
          </a:prstGeom>
        </p:spPr>
        <p:txBody>
          <a:bodyPr/>
          <a:lstStyle>
            <a:lvl1pPr algn="l">
              <a:defRPr sz="3600" b="1"/>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FA2CC80-091B-461B-B26F-4C03A954682B}" type="datetimeFigureOut">
              <a:rPr lang="en-GB" smtClean="0"/>
              <a:t>12/05/2020</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77540519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A2CC80-091B-461B-B26F-4C03A954682B}" type="datetimeFigureOut">
              <a:rPr lang="en-GB" smtClean="0"/>
              <a:t>12/05/2020</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602775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447595" y="274638"/>
            <a:ext cx="9134805" cy="1143000"/>
          </a:xfrm>
          <a:prstGeom prst="rect">
            <a:avLst/>
          </a:prstGeom>
        </p:spPr>
        <p:txBody>
          <a:bodyPr/>
          <a:lstStyle>
            <a:lvl1pPr algn="l">
              <a:defRPr sz="3600" b="1"/>
            </a:lvl1pPr>
          </a:lstStyle>
          <a:p>
            <a:r>
              <a:rPr lang="en-US" smtClean="0"/>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FA2CC80-091B-461B-B26F-4C03A954682B}" type="datetimeFigureOut">
              <a:rPr lang="en-GB" smtClean="0"/>
              <a:t>12/05/2020</a:t>
            </a:fld>
            <a:endParaRPr lang="en-GB"/>
          </a:p>
        </p:txBody>
      </p:sp>
      <p:sp>
        <p:nvSpPr>
          <p:cNvPr id="6" name="Footer Placeholder 5"/>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7383125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351584" y="274638"/>
            <a:ext cx="9230816" cy="1143000"/>
          </a:xfrm>
          <a:prstGeom prst="rect">
            <a:avLst/>
          </a:prstGeom>
        </p:spPr>
        <p:txBody>
          <a:bodyPr/>
          <a:lstStyle>
            <a:lvl1pPr algn="l">
              <a:defRPr sz="3600" b="1"/>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FA2CC80-091B-461B-B26F-4C03A954682B}" type="datetimeFigureOut">
              <a:rPr lang="en-GB" smtClean="0"/>
              <a:t>12/05/2020</a:t>
            </a:fld>
            <a:endParaRPr lang="en-GB"/>
          </a:p>
        </p:txBody>
      </p:sp>
      <p:sp>
        <p:nvSpPr>
          <p:cNvPr id="8" name="Footer Placeholder 7"/>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79514649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351584" y="260648"/>
            <a:ext cx="9422837" cy="792088"/>
          </a:xfrm>
          <a:prstGeom prst="rect">
            <a:avLst/>
          </a:prstGeom>
        </p:spPr>
        <p:txBody>
          <a:bodyPr/>
          <a:lstStyle>
            <a:lvl1pPr algn="l">
              <a:defRPr sz="3600" b="1"/>
            </a:lvl1p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FA2CC80-091B-461B-B26F-4C03A954682B}" type="datetimeFigureOut">
              <a:rPr lang="en-GB" smtClean="0"/>
              <a:t>12/05/2020</a:t>
            </a:fld>
            <a:endParaRPr lang="en-GB"/>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23574686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A2CC80-091B-461B-B26F-4C03A954682B}" type="datetimeFigureOut">
              <a:rPr lang="en-GB" smtClean="0"/>
              <a:t>12/05/2020</a:t>
            </a:fld>
            <a:endParaRPr lang="en-GB"/>
          </a:p>
        </p:txBody>
      </p:sp>
      <p:sp>
        <p:nvSpPr>
          <p:cNvPr id="3" name="Footer Placeholder 2"/>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151964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A2CC80-091B-461B-B26F-4C03A954682B}" type="datetimeFigureOut">
              <a:rPr lang="en-GB" smtClean="0"/>
              <a:t>12/05/2020</a:t>
            </a:fld>
            <a:endParaRPr lang="en-GB"/>
          </a:p>
        </p:txBody>
      </p:sp>
      <p:sp>
        <p:nvSpPr>
          <p:cNvPr id="6" name="Footer Placeholder 5"/>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692391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A2CC80-091B-461B-B26F-4C03A954682B}" type="datetimeFigureOut">
              <a:rPr lang="en-GB" smtClean="0"/>
              <a:t>12/05/2020</a:t>
            </a:fld>
            <a:endParaRPr lang="en-GB"/>
          </a:p>
        </p:txBody>
      </p:sp>
      <p:sp>
        <p:nvSpPr>
          <p:cNvPr id="6" name="Footer Placeholder 5"/>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611696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FA2CC80-091B-461B-B26F-4C03A954682B}" type="datetimeFigureOut">
              <a:rPr lang="en-GB" smtClean="0"/>
              <a:t>12/05/2020</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663919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FA2CC80-091B-461B-B26F-4C03A954682B}" type="datetimeFigureOut">
              <a:rPr lang="en-GB" smtClean="0"/>
              <a:t>12/05/2020</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445723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ull Content (without logos)">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536827"/>
            <a:ext cx="10515600" cy="3819524"/>
          </a:xfrm>
        </p:spPr>
        <p:txBody>
          <a:bodyPr/>
          <a:lstStyle>
            <a:lvl1pPr>
              <a:defRPr sz="1800">
                <a:latin typeface="Arial" panose="020B0604020202020204" pitchFamily="34" charset="0"/>
                <a:cs typeface="Arial" panose="020B0604020202020204" pitchFamily="34" charset="0"/>
              </a:defRPr>
            </a:lvl1pPr>
            <a:lvl2pPr>
              <a:defRPr sz="1500">
                <a:latin typeface="Arial" panose="020B0604020202020204" pitchFamily="34" charset="0"/>
                <a:cs typeface="Arial" panose="020B0604020202020204" pitchFamily="34" charset="0"/>
              </a:defRPr>
            </a:lvl2pPr>
            <a:lvl3pPr>
              <a:defRPr sz="135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sz="825">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SG" dirty="0"/>
          </a:p>
        </p:txBody>
      </p:sp>
      <p:sp>
        <p:nvSpPr>
          <p:cNvPr id="5" name="Title 1"/>
          <p:cNvSpPr>
            <a:spLocks noGrp="1"/>
          </p:cNvSpPr>
          <p:nvPr>
            <p:ph type="title" hasCustomPrompt="1"/>
          </p:nvPr>
        </p:nvSpPr>
        <p:spPr>
          <a:xfrm>
            <a:off x="838200" y="1504133"/>
            <a:ext cx="10515600" cy="960000"/>
          </a:xfrm>
          <a:prstGeom prst="rect">
            <a:avLst/>
          </a:prstGeom>
        </p:spPr>
        <p:txBody>
          <a:bodyPr>
            <a:normAutofit/>
          </a:bodyPr>
          <a:lstStyle>
            <a:lvl1pPr>
              <a:defRPr sz="2800" b="1">
                <a:solidFill>
                  <a:srgbClr val="00539B"/>
                </a:solidFill>
                <a:latin typeface="Arial" panose="020B0604020202020204" pitchFamily="34" charset="0"/>
                <a:cs typeface="Arial" panose="020B0604020202020204" pitchFamily="34" charset="0"/>
              </a:defRPr>
            </a:lvl1pPr>
          </a:lstStyle>
          <a:p>
            <a:r>
              <a:rPr lang="en-US" dirty="0" smtClean="0"/>
              <a:t>Click to add Title</a:t>
            </a:r>
            <a:endParaRPr lang="en-SG" dirty="0"/>
          </a:p>
        </p:txBody>
      </p:sp>
    </p:spTree>
    <p:extLst>
      <p:ext uri="{BB962C8B-B14F-4D97-AF65-F5344CB8AC3E}">
        <p14:creationId xmlns:p14="http://schemas.microsoft.com/office/powerpoint/2010/main" val="2131210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wo Content (without logos)">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838200" y="2564561"/>
            <a:ext cx="5181600" cy="3992737"/>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SG" dirty="0"/>
          </a:p>
        </p:txBody>
      </p:sp>
      <p:sp>
        <p:nvSpPr>
          <p:cNvPr id="6" name="Content Placeholder 3"/>
          <p:cNvSpPr>
            <a:spLocks noGrp="1"/>
          </p:cNvSpPr>
          <p:nvPr>
            <p:ph sz="half" idx="2"/>
          </p:nvPr>
        </p:nvSpPr>
        <p:spPr>
          <a:xfrm>
            <a:off x="6172200" y="2564560"/>
            <a:ext cx="5181600" cy="3791792"/>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SG" dirty="0"/>
          </a:p>
        </p:txBody>
      </p:sp>
      <p:sp>
        <p:nvSpPr>
          <p:cNvPr id="8" name="Title 1"/>
          <p:cNvSpPr>
            <a:spLocks noGrp="1"/>
          </p:cNvSpPr>
          <p:nvPr>
            <p:ph type="title" hasCustomPrompt="1"/>
          </p:nvPr>
        </p:nvSpPr>
        <p:spPr>
          <a:xfrm>
            <a:off x="838200" y="1504133"/>
            <a:ext cx="10515600" cy="960000"/>
          </a:xfrm>
          <a:prstGeom prst="rect">
            <a:avLst/>
          </a:prstGeom>
        </p:spPr>
        <p:txBody>
          <a:bodyPr>
            <a:normAutofit/>
          </a:bodyPr>
          <a:lstStyle>
            <a:lvl1pPr>
              <a:defRPr sz="2800" b="1">
                <a:solidFill>
                  <a:srgbClr val="00539B"/>
                </a:solidFill>
                <a:latin typeface="Arial" panose="020B0604020202020204" pitchFamily="34" charset="0"/>
                <a:cs typeface="Arial" panose="020B0604020202020204" pitchFamily="34" charset="0"/>
              </a:defRPr>
            </a:lvl1pPr>
          </a:lstStyle>
          <a:p>
            <a:r>
              <a:rPr lang="en-US" dirty="0" smtClean="0"/>
              <a:t>Click to add Title</a:t>
            </a:r>
            <a:endParaRPr lang="en-SG" dirty="0"/>
          </a:p>
        </p:txBody>
      </p:sp>
    </p:spTree>
    <p:extLst>
      <p:ext uri="{BB962C8B-B14F-4D97-AF65-F5344CB8AC3E}">
        <p14:creationId xmlns:p14="http://schemas.microsoft.com/office/powerpoint/2010/main" val="709291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Only (without logos)">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38200" y="1506379"/>
            <a:ext cx="10515600" cy="1036951"/>
          </a:xfrm>
          <a:prstGeom prst="rect">
            <a:avLst/>
          </a:prstGeom>
        </p:spPr>
        <p:txBody>
          <a:bodyPr>
            <a:normAutofit/>
          </a:bodyPr>
          <a:lstStyle>
            <a:lvl1pPr>
              <a:defRPr sz="2800" b="1">
                <a:solidFill>
                  <a:srgbClr val="00539B"/>
                </a:solidFill>
                <a:latin typeface="Arial" panose="020B0604020202020204" pitchFamily="34" charset="0"/>
                <a:cs typeface="Arial" panose="020B0604020202020204" pitchFamily="34" charset="0"/>
              </a:defRPr>
            </a:lvl1pPr>
          </a:lstStyle>
          <a:p>
            <a:r>
              <a:rPr lang="en-US" dirty="0" smtClean="0"/>
              <a:t>Click to add Title</a:t>
            </a:r>
            <a:endParaRPr lang="en-SG" dirty="0"/>
          </a:p>
        </p:txBody>
      </p:sp>
    </p:spTree>
    <p:extLst>
      <p:ext uri="{BB962C8B-B14F-4D97-AF65-F5344CB8AC3E}">
        <p14:creationId xmlns:p14="http://schemas.microsoft.com/office/powerpoint/2010/main" val="4243234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Page_FULL BODY">
    <p:spTree>
      <p:nvGrpSpPr>
        <p:cNvPr id="1" name=""/>
        <p:cNvGrpSpPr/>
        <p:nvPr/>
      </p:nvGrpSpPr>
      <p:grpSpPr>
        <a:xfrm>
          <a:off x="0" y="0"/>
          <a:ext cx="0" cy="0"/>
          <a:chOff x="0" y="0"/>
          <a:chExt cx="0" cy="0"/>
        </a:xfrm>
      </p:grpSpPr>
      <p:sp>
        <p:nvSpPr>
          <p:cNvPr id="4" name="Title 1"/>
          <p:cNvSpPr>
            <a:spLocks noGrp="1"/>
          </p:cNvSpPr>
          <p:nvPr>
            <p:ph type="title"/>
          </p:nvPr>
        </p:nvSpPr>
        <p:spPr>
          <a:xfrm>
            <a:off x="609600" y="251958"/>
            <a:ext cx="10972800" cy="1143000"/>
          </a:xfrm>
        </p:spPr>
        <p:txBody>
          <a:bodyPr/>
          <a:lstStyle/>
          <a:p>
            <a:r>
              <a:rPr lang="en-US" dirty="0" smtClean="0"/>
              <a:t>Click to edit Master title style</a:t>
            </a:r>
            <a:endParaRPr lang="en-US" dirty="0"/>
          </a:p>
        </p:txBody>
      </p:sp>
      <p:sp>
        <p:nvSpPr>
          <p:cNvPr id="5" name="Content Placeholder 2"/>
          <p:cNvSpPr>
            <a:spLocks noGrp="1"/>
          </p:cNvSpPr>
          <p:nvPr>
            <p:ph idx="1"/>
          </p:nvPr>
        </p:nvSpPr>
        <p:spPr>
          <a:xfrm>
            <a:off x="609600" y="1600200"/>
            <a:ext cx="10972800" cy="4756150"/>
          </a:xfrm>
        </p:spPr>
        <p:txBody>
          <a:bodyPr/>
          <a:lstStyle>
            <a:lvl1pPr marL="457200" indent="-457200">
              <a:buFontTx/>
              <a:buBlip>
                <a:blip r:embed="rId2"/>
              </a:buBlip>
              <a:defRPr/>
            </a:lvl1pPr>
            <a:lvl2pPr marL="742950" indent="-285750">
              <a:buFont typeface="Arial" panose="020B0604020202020204" pitchFamily="34" charset="0"/>
              <a:buChar cha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900">
                <a:solidFill>
                  <a:schemeClr val="tx1">
                    <a:tint val="75000"/>
                  </a:schemeClr>
                </a:solidFill>
                <a:latin typeface="Arial"/>
                <a:cs typeface="Arial"/>
              </a:defRPr>
            </a:lvl1pPr>
          </a:lstStyle>
          <a:p>
            <a:r>
              <a:rPr lang="en-US" smtClean="0"/>
              <a:t>© 2019 DIA, Inc. All rights reserved.</a:t>
            </a:r>
            <a:endParaRPr lang="en-US" dirty="0"/>
          </a:p>
        </p:txBody>
      </p:sp>
      <p:sp>
        <p:nvSpPr>
          <p:cNvPr id="8" name="Slide Number Placeholder 4"/>
          <p:cNvSpPr>
            <a:spLocks noGrp="1"/>
          </p:cNvSpPr>
          <p:nvPr>
            <p:ph type="sldNum" sz="quarter" idx="4"/>
          </p:nvPr>
        </p:nvSpPr>
        <p:spPr>
          <a:xfrm>
            <a:off x="7825968" y="638351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496C0D-6FE7-44F9-BC48-5E83433A0A1A}" type="slidenum">
              <a:rPr lang="en-SG" smtClean="0"/>
              <a:t>‹#›</a:t>
            </a:fld>
            <a:endParaRPr lang="en-SG"/>
          </a:p>
        </p:txBody>
      </p:sp>
    </p:spTree>
    <p:extLst>
      <p:ext uri="{BB962C8B-B14F-4D97-AF65-F5344CB8AC3E}">
        <p14:creationId xmlns:p14="http://schemas.microsoft.com/office/powerpoint/2010/main" val="237550826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hyperlink" Target="../../../MAINMENU.pptx"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ti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A2CC80-091B-461B-B26F-4C03A954682B}" type="datetimeFigureOut">
              <a:rPr lang="en-GB" smtClean="0"/>
              <a:t>12/05/2020</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252102-A412-4A26-B492-AF9FB6900979}" type="slidenum">
              <a:rPr lang="en-GB" smtClean="0"/>
              <a:t>‹#›</a:t>
            </a:fld>
            <a:endParaRPr lang="en-GB"/>
          </a:p>
        </p:txBody>
      </p:sp>
      <p:pic>
        <p:nvPicPr>
          <p:cNvPr id="7" name="Picture 6">
            <a:hlinkClick r:id="rId18" action="ppaction://hlinkpres?slideindex=1&amp;slidetitle="/>
          </p:cNvPr>
          <p:cNvPicPr>
            <a:picLocks noChangeAspect="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236209" y="188641"/>
            <a:ext cx="1175342" cy="7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userDrawn="1"/>
        </p:nvSpPr>
        <p:spPr>
          <a:xfrm>
            <a:off x="2271350" y="6597352"/>
            <a:ext cx="3344597" cy="230832"/>
          </a:xfrm>
          <a:prstGeom prst="rect">
            <a:avLst/>
          </a:prstGeom>
          <a:noFill/>
        </p:spPr>
        <p:txBody>
          <a:bodyPr wrap="square" rtlCol="0">
            <a:spAutoFit/>
          </a:bodyPr>
          <a:lstStyle/>
          <a:p>
            <a:r>
              <a:rPr lang="en-GB" sz="900" dirty="0" smtClean="0"/>
              <a:t>All</a:t>
            </a:r>
            <a:r>
              <a:rPr lang="en-GB" sz="900" baseline="0" dirty="0" smtClean="0"/>
              <a:t> Rights Reserved, Health Sciences Authority</a:t>
            </a:r>
            <a:endParaRPr lang="en-GB" sz="900" dirty="0"/>
          </a:p>
        </p:txBody>
      </p:sp>
      <p:sp>
        <p:nvSpPr>
          <p:cNvPr id="12" name="Slide Number Placeholder 5"/>
          <p:cNvSpPr txBox="1">
            <a:spLocks/>
          </p:cNvSpPr>
          <p:nvPr userDrawn="1"/>
        </p:nvSpPr>
        <p:spPr>
          <a:xfrm>
            <a:off x="11713302" y="6597353"/>
            <a:ext cx="527381" cy="327795"/>
          </a:xfrm>
          <a:prstGeom prst="rect">
            <a:avLst/>
          </a:prstGeom>
        </p:spPr>
        <p:txBody>
          <a:bodyPr/>
          <a:lstStyle>
            <a:defPPr>
              <a:defRPr lang="en-US"/>
            </a:defPPr>
            <a:lvl1pPr marL="0" algn="l"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0252102-A412-4A26-B492-AF9FB6900979}" type="slidenum">
              <a:rPr lang="en-GB" sz="1200" smtClean="0"/>
              <a:pPr/>
              <a:t>‹#›</a:t>
            </a:fld>
            <a:endParaRPr lang="en-GB" sz="1200" dirty="0"/>
          </a:p>
        </p:txBody>
      </p:sp>
    </p:spTree>
    <p:extLst>
      <p:ext uri="{BB962C8B-B14F-4D97-AF65-F5344CB8AC3E}">
        <p14:creationId xmlns:p14="http://schemas.microsoft.com/office/powerpoint/2010/main" val="2687975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tif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5521" y="2698760"/>
            <a:ext cx="8732507" cy="3240360"/>
          </a:xfrm>
        </p:spPr>
        <p:txBody>
          <a:bodyPr>
            <a:noAutofit/>
          </a:bodyPr>
          <a:lstStyle/>
          <a:p>
            <a:r>
              <a:rPr lang="en-US" sz="2400" b="1" dirty="0">
                <a:solidFill>
                  <a:srgbClr val="FFFF00"/>
                </a:solidFill>
                <a:effectLst>
                  <a:outerShdw blurRad="38100" dist="38100" dir="2700000" algn="tl">
                    <a:srgbClr val="000000">
                      <a:alpha val="43137"/>
                    </a:srgbClr>
                  </a:outerShdw>
                </a:effectLst>
              </a:rPr>
              <a:t>Use of electronic health records to evaluate treatment pathways – a Common Data Model approach</a:t>
            </a:r>
            <a:br>
              <a:rPr lang="en-US" sz="2400" b="1" dirty="0">
                <a:solidFill>
                  <a:srgbClr val="FFFF00"/>
                </a:solidFill>
                <a:effectLst>
                  <a:outerShdw blurRad="38100" dist="38100" dir="2700000" algn="tl">
                    <a:srgbClr val="000000">
                      <a:alpha val="43137"/>
                    </a:srgbClr>
                  </a:outerShdw>
                </a:effectLst>
              </a:rPr>
            </a:br>
            <a:r>
              <a:rPr lang="en-US" sz="2400" b="1" dirty="0" smtClean="0">
                <a:solidFill>
                  <a:schemeClr val="bg1">
                    <a:lumMod val="95000"/>
                  </a:schemeClr>
                </a:solidFill>
                <a:effectLst>
                  <a:outerShdw blurRad="38100" dist="38100" dir="2700000" algn="tl">
                    <a:srgbClr val="000000">
                      <a:alpha val="43137"/>
                    </a:srgbClr>
                  </a:outerShdw>
                </a:effectLst>
              </a:rPr>
              <a:t/>
            </a:r>
            <a:br>
              <a:rPr lang="en-US" sz="2400" b="1" dirty="0" smtClean="0">
                <a:solidFill>
                  <a:schemeClr val="bg1">
                    <a:lumMod val="95000"/>
                  </a:schemeClr>
                </a:solidFill>
                <a:effectLst>
                  <a:outerShdw blurRad="38100" dist="38100" dir="2700000" algn="tl">
                    <a:srgbClr val="000000">
                      <a:alpha val="43137"/>
                    </a:srgbClr>
                  </a:outerShdw>
                </a:effectLst>
              </a:rPr>
            </a:br>
            <a:r>
              <a:rPr lang="en-US" sz="2000" dirty="0" smtClean="0">
                <a:solidFill>
                  <a:srgbClr val="FFFF00"/>
                </a:solidFill>
                <a:effectLst>
                  <a:outerShdw blurRad="38100" dist="38100" dir="2700000" algn="tl">
                    <a:srgbClr val="000000">
                      <a:alpha val="43137"/>
                    </a:srgbClr>
                  </a:outerShdw>
                </a:effectLst>
              </a:rPr>
              <a:t>Desmond Teo</a:t>
            </a:r>
            <a:br>
              <a:rPr lang="en-US" sz="2000" dirty="0" smtClean="0">
                <a:solidFill>
                  <a:srgbClr val="FFFF00"/>
                </a:solidFill>
                <a:effectLst>
                  <a:outerShdw blurRad="38100" dist="38100" dir="2700000" algn="tl">
                    <a:srgbClr val="000000">
                      <a:alpha val="43137"/>
                    </a:srgbClr>
                  </a:outerShdw>
                </a:effectLst>
              </a:rPr>
            </a:br>
            <a:r>
              <a:rPr lang="en-US" sz="2000" dirty="0" smtClean="0">
                <a:solidFill>
                  <a:srgbClr val="FFFF00"/>
                </a:solidFill>
                <a:effectLst>
                  <a:outerShdw blurRad="38100" dist="38100" dir="2700000" algn="tl">
                    <a:srgbClr val="000000">
                      <a:alpha val="43137"/>
                    </a:srgbClr>
                  </a:outerShdw>
                </a:effectLst>
              </a:rPr>
              <a:t>Data Analyst</a:t>
            </a:r>
            <a:r>
              <a:rPr lang="en-US" sz="2000" dirty="0" smtClean="0">
                <a:solidFill>
                  <a:schemeClr val="bg1">
                    <a:lumMod val="95000"/>
                  </a:schemeClr>
                </a:solidFill>
                <a:effectLst>
                  <a:outerShdw blurRad="38100" dist="38100" dir="2700000" algn="tl">
                    <a:srgbClr val="000000">
                      <a:alpha val="43137"/>
                    </a:srgbClr>
                  </a:outerShdw>
                </a:effectLst>
              </a:rPr>
              <a:t/>
            </a:r>
            <a:br>
              <a:rPr lang="en-US" sz="2000" dirty="0" smtClean="0">
                <a:solidFill>
                  <a:schemeClr val="bg1">
                    <a:lumMod val="95000"/>
                  </a:schemeClr>
                </a:solidFill>
                <a:effectLst>
                  <a:outerShdw blurRad="38100" dist="38100" dir="2700000" algn="tl">
                    <a:srgbClr val="000000">
                      <a:alpha val="43137"/>
                    </a:srgbClr>
                  </a:outerShdw>
                </a:effectLst>
              </a:rPr>
            </a:br>
            <a:r>
              <a:rPr lang="en-US" sz="2000" dirty="0" smtClean="0">
                <a:solidFill>
                  <a:srgbClr val="FFFF00"/>
                </a:solidFill>
                <a:effectLst>
                  <a:outerShdw blurRad="38100" dist="38100" dir="2700000" algn="tl">
                    <a:srgbClr val="000000">
                      <a:alpha val="43137"/>
                    </a:srgbClr>
                  </a:outerShdw>
                </a:effectLst>
              </a:rPr>
              <a:t>Vigilance and Compliance Branch</a:t>
            </a:r>
            <a:br>
              <a:rPr lang="en-US" sz="2000" dirty="0" smtClean="0">
                <a:solidFill>
                  <a:srgbClr val="FFFF00"/>
                </a:solidFill>
                <a:effectLst>
                  <a:outerShdw blurRad="38100" dist="38100" dir="2700000" algn="tl">
                    <a:srgbClr val="000000">
                      <a:alpha val="43137"/>
                    </a:srgbClr>
                  </a:outerShdw>
                </a:effectLst>
              </a:rPr>
            </a:br>
            <a:r>
              <a:rPr lang="en-US" sz="2000" dirty="0" smtClean="0">
                <a:solidFill>
                  <a:srgbClr val="FFFF00"/>
                </a:solidFill>
                <a:effectLst>
                  <a:outerShdw blurRad="38100" dist="38100" dir="2700000" algn="tl">
                    <a:srgbClr val="000000">
                      <a:alpha val="43137"/>
                    </a:srgbClr>
                  </a:outerShdw>
                </a:effectLst>
              </a:rPr>
              <a:t>Health Sciences Authority, Singapore</a:t>
            </a:r>
            <a:br>
              <a:rPr lang="en-US" sz="2000" dirty="0" smtClean="0">
                <a:solidFill>
                  <a:srgbClr val="FFFF00"/>
                </a:solidFill>
                <a:effectLst>
                  <a:outerShdw blurRad="38100" dist="38100" dir="2700000" algn="tl">
                    <a:srgbClr val="000000">
                      <a:alpha val="43137"/>
                    </a:srgbClr>
                  </a:outerShdw>
                </a:effectLst>
              </a:rPr>
            </a:br>
            <a:r>
              <a:rPr lang="en-US" sz="2000" dirty="0" smtClean="0">
                <a:solidFill>
                  <a:srgbClr val="FFFF00"/>
                </a:solidFill>
                <a:effectLst>
                  <a:outerShdw blurRad="38100" dist="38100" dir="2700000" algn="tl">
                    <a:srgbClr val="000000">
                      <a:alpha val="43137"/>
                    </a:srgbClr>
                  </a:outerShdw>
                </a:effectLst>
              </a:rPr>
              <a:t>12 May 2020</a:t>
            </a:r>
            <a:endParaRPr lang="en-US" sz="200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753577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213882" y="1366156"/>
            <a:ext cx="8652238" cy="4150723"/>
          </a:xfrm>
        </p:spPr>
        <p:txBody>
          <a:bodyPr>
            <a:noAutofit/>
          </a:bodyPr>
          <a:lstStyle/>
          <a:p>
            <a:pPr>
              <a:lnSpc>
                <a:spcPct val="150000"/>
              </a:lnSpc>
              <a:spcBef>
                <a:spcPts val="0"/>
              </a:spcBef>
            </a:pPr>
            <a:r>
              <a:rPr lang="en-US" sz="2200" dirty="0" smtClean="0">
                <a:latin typeface=" Arial"/>
              </a:rPr>
              <a:t>Drug safety surveillance system in Singapore</a:t>
            </a:r>
          </a:p>
          <a:p>
            <a:pPr lvl="1">
              <a:lnSpc>
                <a:spcPct val="150000"/>
              </a:lnSpc>
              <a:spcBef>
                <a:spcPts val="0"/>
              </a:spcBef>
            </a:pPr>
            <a:r>
              <a:rPr lang="en-US" sz="2200" dirty="0" smtClean="0">
                <a:latin typeface=" Arial"/>
              </a:rPr>
              <a:t>Spontaneous reporting system</a:t>
            </a:r>
          </a:p>
          <a:p>
            <a:pPr lvl="1">
              <a:lnSpc>
                <a:spcPct val="150000"/>
              </a:lnSpc>
              <a:spcBef>
                <a:spcPts val="0"/>
              </a:spcBef>
            </a:pPr>
            <a:r>
              <a:rPr lang="en-US" sz="2200" dirty="0" smtClean="0">
                <a:latin typeface=" Arial"/>
              </a:rPr>
              <a:t>Using Electronic Medical </a:t>
            </a:r>
            <a:r>
              <a:rPr lang="en-US" sz="2200" dirty="0">
                <a:latin typeface=" Arial"/>
              </a:rPr>
              <a:t>R</a:t>
            </a:r>
            <a:r>
              <a:rPr lang="en-US" sz="2200" dirty="0" smtClean="0">
                <a:latin typeface=" Arial"/>
              </a:rPr>
              <a:t>ecords (EMR)</a:t>
            </a:r>
          </a:p>
          <a:p>
            <a:pPr lvl="1">
              <a:lnSpc>
                <a:spcPct val="150000"/>
              </a:lnSpc>
              <a:spcBef>
                <a:spcPts val="0"/>
              </a:spcBef>
            </a:pPr>
            <a:endParaRPr lang="en-US" sz="2200" dirty="0" smtClean="0">
              <a:latin typeface=" Arial"/>
            </a:endParaRPr>
          </a:p>
          <a:p>
            <a:pPr>
              <a:lnSpc>
                <a:spcPct val="150000"/>
              </a:lnSpc>
              <a:spcBef>
                <a:spcPts val="0"/>
              </a:spcBef>
            </a:pPr>
            <a:r>
              <a:rPr lang="en-US" sz="2200" dirty="0" smtClean="0">
                <a:latin typeface=" Arial"/>
              </a:rPr>
              <a:t>Study: </a:t>
            </a:r>
            <a:r>
              <a:rPr lang="en-US" sz="2200" i="1" dirty="0" smtClean="0">
                <a:latin typeface=" Arial"/>
              </a:rPr>
              <a:t>“Use </a:t>
            </a:r>
            <a:r>
              <a:rPr lang="en-US" sz="2200" i="1" dirty="0">
                <a:latin typeface=" Arial"/>
              </a:rPr>
              <a:t>of electronic health records to evaluate treatment pathways – a Common Data Model </a:t>
            </a:r>
            <a:r>
              <a:rPr lang="en-US" sz="2200" i="1" dirty="0" smtClean="0">
                <a:latin typeface=" Arial"/>
              </a:rPr>
              <a:t>approach”</a:t>
            </a:r>
          </a:p>
          <a:p>
            <a:pPr marL="0" indent="0">
              <a:spcBef>
                <a:spcPts val="0"/>
              </a:spcBef>
              <a:buNone/>
            </a:pPr>
            <a:endParaRPr lang="en-US" sz="2200" dirty="0" smtClean="0">
              <a:latin typeface=" Arial"/>
            </a:endParaRPr>
          </a:p>
          <a:p>
            <a:pPr lvl="1">
              <a:spcBef>
                <a:spcPts val="0"/>
              </a:spcBef>
            </a:pPr>
            <a:endParaRPr lang="en-US" sz="2200" dirty="0">
              <a:latin typeface=" Arial"/>
            </a:endParaRPr>
          </a:p>
          <a:p>
            <a:pPr marL="0" indent="0">
              <a:spcBef>
                <a:spcPts val="0"/>
              </a:spcBef>
              <a:buNone/>
            </a:pPr>
            <a:endParaRPr lang="en-SG" sz="2200" dirty="0">
              <a:latin typeface=" Arial"/>
            </a:endParaRPr>
          </a:p>
        </p:txBody>
      </p:sp>
      <p:sp>
        <p:nvSpPr>
          <p:cNvPr id="3" name="Title 2"/>
          <p:cNvSpPr>
            <a:spLocks noGrp="1"/>
          </p:cNvSpPr>
          <p:nvPr>
            <p:ph type="title"/>
          </p:nvPr>
        </p:nvSpPr>
        <p:spPr>
          <a:xfrm>
            <a:off x="2390660" y="349066"/>
            <a:ext cx="9054038" cy="706090"/>
          </a:xfrm>
        </p:spPr>
        <p:txBody>
          <a:bodyPr>
            <a:noAutofit/>
          </a:bodyPr>
          <a:lstStyle/>
          <a:p>
            <a:r>
              <a:rPr lang="en-US" sz="3200" dirty="0">
                <a:solidFill>
                  <a:srgbClr val="00539B"/>
                </a:solidFill>
                <a:latin typeface="Arial" charset="0"/>
                <a:ea typeface="Arial" charset="0"/>
                <a:cs typeface="Arial" charset="0"/>
              </a:rPr>
              <a:t>Outline</a:t>
            </a:r>
            <a:endParaRPr lang="en-SG" sz="3200" dirty="0">
              <a:solidFill>
                <a:srgbClr val="00539B"/>
              </a:solidFill>
              <a:latin typeface="Arial" charset="0"/>
              <a:ea typeface="Arial" charset="0"/>
              <a:cs typeface="Arial" charset="0"/>
            </a:endParaRPr>
          </a:p>
        </p:txBody>
      </p:sp>
    </p:spTree>
    <p:extLst>
      <p:ext uri="{BB962C8B-B14F-4D97-AF65-F5344CB8AC3E}">
        <p14:creationId xmlns:p14="http://schemas.microsoft.com/office/powerpoint/2010/main" val="13188156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55080" y="1443621"/>
            <a:ext cx="8343775" cy="2322367"/>
          </a:xfrm>
        </p:spPr>
        <p:txBody>
          <a:bodyPr>
            <a:noAutofit/>
          </a:bodyPr>
          <a:lstStyle/>
          <a:p>
            <a:pPr>
              <a:spcAft>
                <a:spcPts val="600"/>
              </a:spcAft>
            </a:pPr>
            <a:r>
              <a:rPr lang="en-SG" sz="2200" dirty="0" smtClean="0"/>
              <a:t>Spontaneous, voluntary </a:t>
            </a:r>
            <a:r>
              <a:rPr lang="en-SG" sz="2200" dirty="0"/>
              <a:t>reports to </a:t>
            </a:r>
            <a:r>
              <a:rPr lang="en-SG" sz="2200" dirty="0" smtClean="0"/>
              <a:t>drug regulatory authority</a:t>
            </a:r>
            <a:endParaRPr lang="en-SG" sz="2200" dirty="0"/>
          </a:p>
          <a:p>
            <a:pPr>
              <a:spcAft>
                <a:spcPts val="600"/>
              </a:spcAft>
            </a:pPr>
            <a:r>
              <a:rPr lang="en-SG" sz="2200" dirty="0"/>
              <a:t>2006: Critical Medical Information Store (</a:t>
            </a:r>
            <a:r>
              <a:rPr lang="en-SG" sz="2200" dirty="0" smtClean="0"/>
              <a:t>CMIS)</a:t>
            </a:r>
          </a:p>
          <a:p>
            <a:pPr lvl="1">
              <a:spcAft>
                <a:spcPts val="600"/>
              </a:spcAft>
            </a:pPr>
            <a:r>
              <a:rPr lang="en-SG" sz="2200" dirty="0" smtClean="0"/>
              <a:t>Real time drug safety reports from</a:t>
            </a:r>
            <a:r>
              <a:rPr lang="en-US" sz="2200" dirty="0" smtClean="0"/>
              <a:t> </a:t>
            </a:r>
            <a:r>
              <a:rPr lang="en-US" sz="2200" dirty="0"/>
              <a:t>public hospitals and </a:t>
            </a:r>
            <a:r>
              <a:rPr lang="en-US" sz="2200" dirty="0" smtClean="0"/>
              <a:t>polyclinics</a:t>
            </a:r>
          </a:p>
          <a:p>
            <a:pPr>
              <a:spcAft>
                <a:spcPts val="600"/>
              </a:spcAft>
            </a:pPr>
            <a:r>
              <a:rPr lang="en-SG" sz="2200" dirty="0" smtClean="0"/>
              <a:t>20,000 </a:t>
            </a:r>
            <a:r>
              <a:rPr lang="en-SG" sz="2200" dirty="0"/>
              <a:t>reports annually</a:t>
            </a:r>
          </a:p>
          <a:p>
            <a:pPr lvl="1"/>
            <a:endParaRPr lang="en-SG" sz="2200" dirty="0"/>
          </a:p>
          <a:p>
            <a:pPr lvl="1"/>
            <a:endParaRPr lang="en-SG" sz="2200" dirty="0"/>
          </a:p>
        </p:txBody>
      </p:sp>
      <p:sp>
        <p:nvSpPr>
          <p:cNvPr id="4" name="Title 3"/>
          <p:cNvSpPr>
            <a:spLocks noGrp="1"/>
          </p:cNvSpPr>
          <p:nvPr>
            <p:ph type="title"/>
          </p:nvPr>
        </p:nvSpPr>
        <p:spPr>
          <a:xfrm>
            <a:off x="2757388" y="373878"/>
            <a:ext cx="7128793" cy="720000"/>
          </a:xfrm>
        </p:spPr>
        <p:txBody>
          <a:bodyPr>
            <a:noAutofit/>
          </a:bodyPr>
          <a:lstStyle/>
          <a:p>
            <a:pPr algn="l"/>
            <a:r>
              <a:rPr lang="en-SG" sz="3200" dirty="0">
                <a:latin typeface="Arial" charset="0"/>
                <a:ea typeface="Arial" charset="0"/>
                <a:cs typeface="Arial" charset="0"/>
              </a:rPr>
              <a:t>Traditional Drug Safety Surveillance</a:t>
            </a:r>
          </a:p>
        </p:txBody>
      </p:sp>
      <p:pic>
        <p:nvPicPr>
          <p:cNvPr id="5" name="Picture 4" descr="Untitled0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75520" y="3798775"/>
            <a:ext cx="2736304" cy="275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a:stretch>
            <a:fillRect/>
          </a:stretch>
        </p:blipFill>
        <p:spPr>
          <a:xfrm>
            <a:off x="4522192" y="3776245"/>
            <a:ext cx="5976664" cy="2656715"/>
          </a:xfrm>
          <a:prstGeom prst="rect">
            <a:avLst/>
          </a:prstGeom>
        </p:spPr>
      </p:pic>
    </p:spTree>
    <p:extLst>
      <p:ext uri="{BB962C8B-B14F-4D97-AF65-F5344CB8AC3E}">
        <p14:creationId xmlns:p14="http://schemas.microsoft.com/office/powerpoint/2010/main" val="634224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60426" y="417716"/>
            <a:ext cx="9449656" cy="960000"/>
          </a:xfrm>
        </p:spPr>
        <p:txBody>
          <a:bodyPr>
            <a:noAutofit/>
          </a:bodyPr>
          <a:lstStyle/>
          <a:p>
            <a:pPr algn="l"/>
            <a:r>
              <a:rPr lang="en-US" sz="3200" dirty="0">
                <a:latin typeface="Arial" charset="0"/>
                <a:ea typeface="Arial" charset="0"/>
                <a:cs typeface="Arial" charset="0"/>
              </a:rPr>
              <a:t>Limitations of Spontaneous Reporting Systems</a:t>
            </a:r>
          </a:p>
        </p:txBody>
      </p:sp>
      <p:sp>
        <p:nvSpPr>
          <p:cNvPr id="6" name="Content Placeholder 7"/>
          <p:cNvSpPr txBox="1">
            <a:spLocks/>
          </p:cNvSpPr>
          <p:nvPr/>
        </p:nvSpPr>
        <p:spPr>
          <a:xfrm>
            <a:off x="2160270" y="1742336"/>
            <a:ext cx="8812530" cy="381952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r>
              <a:rPr lang="en-US" sz="2200" dirty="0"/>
              <a:t>Under-reporting, stimulated </a:t>
            </a:r>
            <a:r>
              <a:rPr lang="en-US" sz="2200" dirty="0" smtClean="0"/>
              <a:t>reporting</a:t>
            </a:r>
          </a:p>
          <a:p>
            <a:pPr marL="0" indent="0">
              <a:spcAft>
                <a:spcPts val="600"/>
              </a:spcAft>
              <a:buNone/>
            </a:pPr>
            <a:endParaRPr lang="en-US" sz="2200" dirty="0"/>
          </a:p>
          <a:p>
            <a:pPr>
              <a:spcAft>
                <a:spcPts val="600"/>
              </a:spcAft>
            </a:pPr>
            <a:r>
              <a:rPr lang="en-US" sz="2200" dirty="0" smtClean="0"/>
              <a:t>Captures only basic information</a:t>
            </a:r>
            <a:endParaRPr lang="en-US" sz="2200" dirty="0"/>
          </a:p>
          <a:p>
            <a:pPr lvl="1">
              <a:spcAft>
                <a:spcPts val="600"/>
              </a:spcAft>
            </a:pPr>
            <a:r>
              <a:rPr lang="en-US" sz="2200" dirty="0"/>
              <a:t>Often missing data on </a:t>
            </a:r>
            <a:r>
              <a:rPr lang="en-US" sz="2200" dirty="0" smtClean="0"/>
              <a:t>drug dosages, </a:t>
            </a:r>
            <a:r>
              <a:rPr lang="en-US" sz="2200" dirty="0"/>
              <a:t>concomitant medications</a:t>
            </a:r>
          </a:p>
          <a:p>
            <a:pPr lvl="1">
              <a:spcAft>
                <a:spcPts val="600"/>
              </a:spcAft>
            </a:pPr>
            <a:r>
              <a:rPr lang="en-US" sz="2200" dirty="0"/>
              <a:t>Missing information on patient history, co-morbidities etc</a:t>
            </a:r>
            <a:r>
              <a:rPr lang="en-US" sz="2200" dirty="0" smtClean="0"/>
              <a:t>.</a:t>
            </a:r>
          </a:p>
          <a:p>
            <a:pPr marL="457200" lvl="1" indent="0">
              <a:spcAft>
                <a:spcPts val="600"/>
              </a:spcAft>
              <a:buNone/>
            </a:pPr>
            <a:endParaRPr lang="en-US" sz="2200" dirty="0"/>
          </a:p>
          <a:p>
            <a:pPr>
              <a:spcAft>
                <a:spcPts val="600"/>
              </a:spcAft>
            </a:pPr>
            <a:r>
              <a:rPr lang="en-US" sz="2200" dirty="0"/>
              <a:t>Lack of data on drug usage – unable to calculate incidence</a:t>
            </a:r>
          </a:p>
        </p:txBody>
      </p:sp>
    </p:spTree>
    <p:extLst>
      <p:ext uri="{BB962C8B-B14F-4D97-AF65-F5344CB8AC3E}">
        <p14:creationId xmlns:p14="http://schemas.microsoft.com/office/powerpoint/2010/main" val="13474421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7716" y="1459109"/>
            <a:ext cx="6376634" cy="3533405"/>
          </a:xfrm>
          <a:prstGeom prst="rect">
            <a:avLst/>
          </a:prstGeom>
        </p:spPr>
      </p:pic>
      <p:sp>
        <p:nvSpPr>
          <p:cNvPr id="5" name="Title 4"/>
          <p:cNvSpPr>
            <a:spLocks noGrp="1"/>
          </p:cNvSpPr>
          <p:nvPr>
            <p:ph type="title"/>
          </p:nvPr>
        </p:nvSpPr>
        <p:spPr>
          <a:xfrm>
            <a:off x="2258458" y="332656"/>
            <a:ext cx="9298236" cy="1152128"/>
          </a:xfrm>
        </p:spPr>
        <p:txBody>
          <a:bodyPr>
            <a:noAutofit/>
          </a:bodyPr>
          <a:lstStyle/>
          <a:p>
            <a:pPr algn="l"/>
            <a:r>
              <a:rPr lang="en-US" sz="3200" dirty="0">
                <a:latin typeface="Arial" charset="0"/>
                <a:ea typeface="Arial" charset="0"/>
                <a:cs typeface="Arial" charset="0"/>
              </a:rPr>
              <a:t>Enhancement with Electronic Medical Records</a:t>
            </a:r>
          </a:p>
        </p:txBody>
      </p:sp>
      <p:sp>
        <p:nvSpPr>
          <p:cNvPr id="10" name="TextBox 9"/>
          <p:cNvSpPr txBox="1"/>
          <p:nvPr/>
        </p:nvSpPr>
        <p:spPr>
          <a:xfrm>
            <a:off x="3435091" y="5423465"/>
            <a:ext cx="2142699" cy="623248"/>
          </a:xfrm>
          <a:prstGeom prst="rect">
            <a:avLst/>
          </a:prstGeom>
          <a:solidFill>
            <a:schemeClr val="accent6">
              <a:lumMod val="20000"/>
              <a:lumOff val="80000"/>
            </a:schemeClr>
          </a:solidFill>
          <a:ln>
            <a:solidFill>
              <a:schemeClr val="tx1">
                <a:lumMod val="50000"/>
                <a:lumOff val="50000"/>
              </a:schemeClr>
            </a:solidFill>
          </a:ln>
          <a:scene3d>
            <a:camera prst="orthographicFront"/>
            <a:lightRig rig="threePt" dir="t"/>
          </a:scene3d>
          <a:sp3d>
            <a:bevelT w="101600" h="101600"/>
          </a:sp3d>
        </p:spPr>
        <p:txBody>
          <a:bodyPr wrap="square" lIns="68580" tIns="34290" rIns="68580" bIns="34290" rtlCol="0">
            <a:spAutoFit/>
          </a:bodyPr>
          <a:lstStyle/>
          <a:p>
            <a:pPr algn="ctr"/>
            <a:r>
              <a:rPr lang="en-US" b="1" dirty="0"/>
              <a:t>Passive ADR reporting program</a:t>
            </a:r>
            <a:endParaRPr lang="en-GB" b="1" dirty="0"/>
          </a:p>
        </p:txBody>
      </p:sp>
      <p:sp>
        <p:nvSpPr>
          <p:cNvPr id="11" name="TextBox 10"/>
          <p:cNvSpPr txBox="1"/>
          <p:nvPr/>
        </p:nvSpPr>
        <p:spPr>
          <a:xfrm>
            <a:off x="6647391" y="5406555"/>
            <a:ext cx="2142699" cy="623248"/>
          </a:xfrm>
          <a:prstGeom prst="rect">
            <a:avLst/>
          </a:prstGeom>
          <a:solidFill>
            <a:schemeClr val="accent4">
              <a:lumMod val="60000"/>
              <a:lumOff val="40000"/>
            </a:schemeClr>
          </a:solidFill>
          <a:ln>
            <a:solidFill>
              <a:schemeClr val="tx1">
                <a:lumMod val="50000"/>
                <a:lumOff val="50000"/>
              </a:schemeClr>
            </a:solidFill>
          </a:ln>
          <a:scene3d>
            <a:camera prst="orthographicFront"/>
            <a:lightRig rig="threePt" dir="t"/>
          </a:scene3d>
          <a:sp3d>
            <a:bevelT w="101600" h="101600"/>
          </a:sp3d>
        </p:spPr>
        <p:txBody>
          <a:bodyPr wrap="square" lIns="68580" tIns="34290" rIns="68580" bIns="34290" rtlCol="0">
            <a:spAutoFit/>
          </a:bodyPr>
          <a:lstStyle/>
          <a:p>
            <a:pPr algn="ctr"/>
            <a:r>
              <a:rPr lang="en-US" b="1" dirty="0"/>
              <a:t>Active Surveillance System</a:t>
            </a:r>
            <a:endParaRPr lang="en-GB" b="1" dirty="0"/>
          </a:p>
        </p:txBody>
      </p:sp>
      <p:sp>
        <p:nvSpPr>
          <p:cNvPr id="12" name="Right Arrow 11"/>
          <p:cNvSpPr/>
          <p:nvPr/>
        </p:nvSpPr>
        <p:spPr>
          <a:xfrm>
            <a:off x="5751671" y="5508783"/>
            <a:ext cx="660270" cy="4493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4331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33809" y="1445295"/>
            <a:ext cx="10122195" cy="3093591"/>
          </a:xfrm>
        </p:spPr>
        <p:txBody>
          <a:bodyPr>
            <a:noAutofit/>
          </a:bodyPr>
          <a:lstStyle/>
          <a:p>
            <a:r>
              <a:rPr lang="en-US" sz="4400" dirty="0">
                <a:solidFill>
                  <a:schemeClr val="tx1"/>
                </a:solidFill>
                <a:latin typeface="+mj-lt"/>
              </a:rPr>
              <a:t>Use of electronic health records to evaluate treatment pathways – </a:t>
            </a:r>
            <a:r>
              <a:rPr lang="en-US" sz="4400" dirty="0" smtClean="0">
                <a:solidFill>
                  <a:schemeClr val="tx1"/>
                </a:solidFill>
                <a:latin typeface="+mj-lt"/>
              </a:rPr>
              <a:t/>
            </a:r>
            <a:br>
              <a:rPr lang="en-US" sz="4400" dirty="0" smtClean="0">
                <a:solidFill>
                  <a:schemeClr val="tx1"/>
                </a:solidFill>
                <a:latin typeface="+mj-lt"/>
              </a:rPr>
            </a:br>
            <a:r>
              <a:rPr lang="en-US" sz="4400" dirty="0" smtClean="0">
                <a:solidFill>
                  <a:schemeClr val="tx1"/>
                </a:solidFill>
                <a:latin typeface="+mj-lt"/>
              </a:rPr>
              <a:t>a </a:t>
            </a:r>
            <a:r>
              <a:rPr lang="en-US" sz="4400" dirty="0">
                <a:solidFill>
                  <a:schemeClr val="tx1"/>
                </a:solidFill>
                <a:latin typeface="+mj-lt"/>
              </a:rPr>
              <a:t>Common Data Model </a:t>
            </a:r>
            <a:r>
              <a:rPr lang="en-US" sz="4400" dirty="0" smtClean="0">
                <a:solidFill>
                  <a:schemeClr val="tx1"/>
                </a:solidFill>
                <a:latin typeface="+mj-lt"/>
              </a:rPr>
              <a:t>approach</a:t>
            </a:r>
            <a:r>
              <a:rPr lang="en-US" sz="4400" dirty="0">
                <a:solidFill>
                  <a:schemeClr val="tx1"/>
                </a:solidFill>
                <a:latin typeface="+mj-lt"/>
              </a:rPr>
              <a:t/>
            </a:r>
            <a:br>
              <a:rPr lang="en-US" sz="4400" dirty="0">
                <a:solidFill>
                  <a:schemeClr val="tx1"/>
                </a:solidFill>
                <a:latin typeface="+mj-lt"/>
              </a:rPr>
            </a:br>
            <a:r>
              <a:rPr lang="en-US" sz="1600" dirty="0">
                <a:solidFill>
                  <a:schemeClr val="tx1"/>
                </a:solidFill>
                <a:latin typeface="+mj-lt"/>
              </a:rPr>
              <a:t/>
            </a:r>
            <a:br>
              <a:rPr lang="en-US" sz="1600" dirty="0">
                <a:solidFill>
                  <a:schemeClr val="tx1"/>
                </a:solidFill>
                <a:latin typeface="+mj-lt"/>
              </a:rPr>
            </a:br>
            <a:r>
              <a:rPr lang="en-SG" sz="1100" u="sng" dirty="0" smtClean="0"/>
              <a:t>Tan</a:t>
            </a:r>
            <a:r>
              <a:rPr lang="en-SG" sz="1100" dirty="0" smtClean="0"/>
              <a:t> </a:t>
            </a:r>
            <a:r>
              <a:rPr lang="en-SG" sz="1100" dirty="0"/>
              <a:t>Hui Xing</a:t>
            </a:r>
            <a:r>
              <a:rPr lang="en-SG" sz="1100" baseline="30000" dirty="0"/>
              <a:t>1</a:t>
            </a:r>
            <a:r>
              <a:rPr lang="en-SG" sz="1100" dirty="0"/>
              <a:t>, Cynthia </a:t>
            </a:r>
            <a:r>
              <a:rPr lang="en-SG" sz="1100" u="sng" dirty="0"/>
              <a:t>Sung</a:t>
            </a:r>
            <a:r>
              <a:rPr lang="en-SG" sz="1100" u="sng" baseline="30000" dirty="0"/>
              <a:t>1</a:t>
            </a:r>
            <a:r>
              <a:rPr lang="en-SG" sz="1100" baseline="30000" dirty="0"/>
              <a:t>,2</a:t>
            </a:r>
            <a:r>
              <a:rPr lang="en-SG" sz="1100" dirty="0"/>
              <a:t>, </a:t>
            </a:r>
            <a:r>
              <a:rPr lang="en-SG" sz="1100" u="sng" dirty="0" err="1"/>
              <a:t>Chahed</a:t>
            </a:r>
            <a:r>
              <a:rPr lang="en-SG" sz="1100" dirty="0"/>
              <a:t> </a:t>
            </a:r>
            <a:r>
              <a:rPr lang="en-SG" sz="1100" dirty="0" smtClean="0"/>
              <a:t>Haroun</a:t>
            </a:r>
            <a:r>
              <a:rPr lang="en-SG" sz="1100" baseline="30000" dirty="0" smtClean="0"/>
              <a:t>1</a:t>
            </a:r>
            <a:r>
              <a:rPr lang="en-SG" sz="1100" dirty="0" smtClean="0"/>
              <a:t>, </a:t>
            </a:r>
            <a:r>
              <a:rPr lang="en-SG" sz="1100" u="sng" dirty="0"/>
              <a:t>Teo</a:t>
            </a:r>
            <a:r>
              <a:rPr lang="en-SG" sz="1100" dirty="0"/>
              <a:t> Chun Hwee Desmond</a:t>
            </a:r>
            <a:r>
              <a:rPr lang="en-SG" sz="1100" baseline="30000" dirty="0"/>
              <a:t>1</a:t>
            </a:r>
            <a:r>
              <a:rPr lang="en-SG" sz="1100" dirty="0"/>
              <a:t>, </a:t>
            </a:r>
            <a:r>
              <a:rPr lang="en-SG" sz="1100" u="sng" dirty="0" err="1"/>
              <a:t>Ang</a:t>
            </a:r>
            <a:r>
              <a:rPr lang="en-SG" sz="1100" dirty="0"/>
              <a:t> Pei San</a:t>
            </a:r>
            <a:r>
              <a:rPr lang="en-SG" sz="1100" baseline="30000" dirty="0"/>
              <a:t>1</a:t>
            </a:r>
            <a:r>
              <a:rPr lang="en-SG" sz="1100" dirty="0"/>
              <a:t>, </a:t>
            </a:r>
            <a:r>
              <a:rPr lang="en-SG" sz="1100" u="sng" dirty="0"/>
              <a:t>Tan</a:t>
            </a:r>
            <a:r>
              <a:rPr lang="en-SG" sz="1100" dirty="0"/>
              <a:t> Su Yin Doreen</a:t>
            </a:r>
            <a:r>
              <a:rPr lang="en-SG" sz="1100" baseline="30000" dirty="0"/>
              <a:t>3</a:t>
            </a:r>
            <a:r>
              <a:rPr lang="en-SG" sz="1100" dirty="0"/>
              <a:t>, </a:t>
            </a:r>
            <a:r>
              <a:rPr lang="en-SG" sz="1100" u="sng" dirty="0"/>
              <a:t>Dorajoo</a:t>
            </a:r>
            <a:r>
              <a:rPr lang="en-SG" sz="1100" dirty="0"/>
              <a:t> Sreemanee Raaj</a:t>
            </a:r>
            <a:r>
              <a:rPr lang="en-SG" sz="1100" baseline="30000" dirty="0"/>
              <a:t>1</a:t>
            </a:r>
            <a:r>
              <a:rPr lang="en-SG" sz="1100" dirty="0"/>
              <a:t> </a:t>
            </a:r>
            <a:br>
              <a:rPr lang="en-SG" sz="1100" dirty="0"/>
            </a:br>
            <a:r>
              <a:rPr lang="en-SG" sz="1100" baseline="30000" dirty="0"/>
              <a:t>1</a:t>
            </a:r>
            <a:r>
              <a:rPr lang="en-SG" sz="1100" dirty="0"/>
              <a:t> Vigilance &amp; Compliance Branch, Health Products Regulation Group, Health Sciences Authority, Singapore</a:t>
            </a:r>
            <a:br>
              <a:rPr lang="en-SG" sz="1100" dirty="0"/>
            </a:br>
            <a:r>
              <a:rPr lang="en-SG" sz="1100" baseline="30000" dirty="0"/>
              <a:t>2</a:t>
            </a:r>
            <a:r>
              <a:rPr lang="en-SG" sz="1100" dirty="0"/>
              <a:t> Health Services and Systems Research, Duke-NUS Medical School, Singapore </a:t>
            </a:r>
            <a:br>
              <a:rPr lang="en-SG" sz="1100" dirty="0"/>
            </a:br>
            <a:r>
              <a:rPr lang="en-SG" sz="1100" baseline="30000" dirty="0"/>
              <a:t>3</a:t>
            </a:r>
            <a:r>
              <a:rPr lang="en-SG" sz="1100" dirty="0"/>
              <a:t> Department of Pharmacy, </a:t>
            </a:r>
            <a:r>
              <a:rPr lang="en-SG" sz="1100" dirty="0" err="1"/>
              <a:t>Khoo</a:t>
            </a:r>
            <a:r>
              <a:rPr lang="en-SG" sz="1100" dirty="0"/>
              <a:t> Teck </a:t>
            </a:r>
            <a:r>
              <a:rPr lang="en-SG" sz="1100" dirty="0" err="1"/>
              <a:t>Puat</a:t>
            </a:r>
            <a:r>
              <a:rPr lang="en-SG" sz="1100" dirty="0"/>
              <a:t> Hospital, Singapore </a:t>
            </a:r>
            <a:br>
              <a:rPr lang="en-SG" sz="1100" dirty="0"/>
            </a:br>
            <a:endParaRPr lang="en-US" sz="1100" dirty="0">
              <a:solidFill>
                <a:schemeClr val="tx1"/>
              </a:solidFill>
              <a:latin typeface="+mj-lt"/>
            </a:endParaRPr>
          </a:p>
        </p:txBody>
      </p:sp>
      <p:sp>
        <p:nvSpPr>
          <p:cNvPr id="6" name="Content Placeholder 7"/>
          <p:cNvSpPr txBox="1">
            <a:spLocks/>
          </p:cNvSpPr>
          <p:nvPr/>
        </p:nvSpPr>
        <p:spPr>
          <a:xfrm>
            <a:off x="2152650" y="1772816"/>
            <a:ext cx="7886700" cy="381952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US" sz="2400" dirty="0"/>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t="30903" b="34000"/>
          <a:stretch/>
        </p:blipFill>
        <p:spPr>
          <a:xfrm>
            <a:off x="4866113" y="4680565"/>
            <a:ext cx="3057585" cy="1073113"/>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5192" y="4777280"/>
            <a:ext cx="1711051" cy="976398"/>
          </a:xfrm>
          <a:prstGeom prst="rect">
            <a:avLst/>
          </a:prstGeom>
        </p:spPr>
      </p:pic>
      <p:grpSp>
        <p:nvGrpSpPr>
          <p:cNvPr id="12" name="Group 11"/>
          <p:cNvGrpSpPr/>
          <p:nvPr/>
        </p:nvGrpSpPr>
        <p:grpSpPr>
          <a:xfrm>
            <a:off x="8079231" y="4559985"/>
            <a:ext cx="1105588" cy="1314272"/>
            <a:chOff x="27583559" y="860154"/>
            <a:chExt cx="1805413" cy="2146191"/>
          </a:xfrm>
        </p:grpSpPr>
        <p:pic>
          <p:nvPicPr>
            <p:cNvPr id="13" name="Picture 12" descr="logo-transparent-background.png"/>
            <p:cNvPicPr>
              <a:picLocks noChangeAspect="1"/>
            </p:cNvPicPr>
            <p:nvPr/>
          </p:nvPicPr>
          <p:blipFill rotWithShape="1">
            <a:blip r:embed="rId5" cstate="print"/>
            <a:srcRect r="63683" b="-5973"/>
            <a:stretch/>
          </p:blipFill>
          <p:spPr>
            <a:xfrm>
              <a:off x="27912168" y="860154"/>
              <a:ext cx="1317524" cy="1280160"/>
            </a:xfrm>
            <a:prstGeom prst="rect">
              <a:avLst/>
            </a:prstGeom>
          </p:spPr>
        </p:pic>
        <p:pic>
          <p:nvPicPr>
            <p:cNvPr id="14" name="Picture 13" descr="logo-transparent-background.png"/>
            <p:cNvPicPr>
              <a:picLocks noChangeAspect="1"/>
            </p:cNvPicPr>
            <p:nvPr/>
          </p:nvPicPr>
          <p:blipFill rotWithShape="1">
            <a:blip r:embed="rId5" cstate="print"/>
            <a:srcRect l="34255"/>
            <a:stretch/>
          </p:blipFill>
          <p:spPr>
            <a:xfrm>
              <a:off x="27583559" y="2091945"/>
              <a:ext cx="1805413" cy="914400"/>
            </a:xfrm>
            <a:prstGeom prst="rect">
              <a:avLst/>
            </a:prstGeom>
          </p:spPr>
        </p:pic>
      </p:grpSp>
    </p:spTree>
    <p:extLst>
      <p:ext uri="{BB962C8B-B14F-4D97-AF65-F5344CB8AC3E}">
        <p14:creationId xmlns:p14="http://schemas.microsoft.com/office/powerpoint/2010/main" val="28781200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60426" y="417716"/>
            <a:ext cx="9154633" cy="960000"/>
          </a:xfrm>
        </p:spPr>
        <p:txBody>
          <a:bodyPr>
            <a:noAutofit/>
          </a:bodyPr>
          <a:lstStyle/>
          <a:p>
            <a:pPr algn="l"/>
            <a:r>
              <a:rPr lang="en-US" sz="3200" dirty="0">
                <a:latin typeface="Arial" charset="0"/>
                <a:ea typeface="Arial" charset="0"/>
                <a:cs typeface="Arial" charset="0"/>
              </a:rPr>
              <a:t>Objectives</a:t>
            </a:r>
          </a:p>
        </p:txBody>
      </p:sp>
      <p:sp>
        <p:nvSpPr>
          <p:cNvPr id="6" name="Content Placeholder 7"/>
          <p:cNvSpPr txBox="1">
            <a:spLocks/>
          </p:cNvSpPr>
          <p:nvPr/>
        </p:nvSpPr>
        <p:spPr>
          <a:xfrm>
            <a:off x="1954347" y="1377716"/>
            <a:ext cx="9560712" cy="406612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r>
              <a:rPr lang="en-US" sz="2400" dirty="0" smtClean="0">
                <a:latin typeface="Arial" charset="0"/>
                <a:ea typeface="Arial" charset="0"/>
                <a:cs typeface="Arial" charset="0"/>
              </a:rPr>
              <a:t>Demonstrate </a:t>
            </a:r>
            <a:r>
              <a:rPr lang="en-US" sz="2400" dirty="0">
                <a:latin typeface="Arial" charset="0"/>
                <a:ea typeface="Arial" charset="0"/>
                <a:cs typeface="Arial" charset="0"/>
              </a:rPr>
              <a:t>the use of a common data model (CDM) to </a:t>
            </a:r>
            <a:r>
              <a:rPr lang="en-US" sz="2400" dirty="0" smtClean="0">
                <a:latin typeface="Arial" charset="0"/>
                <a:ea typeface="Arial" charset="0"/>
                <a:cs typeface="Arial" charset="0"/>
              </a:rPr>
              <a:t>harmonize </a:t>
            </a:r>
            <a:r>
              <a:rPr lang="en-US" sz="2400" dirty="0">
                <a:latin typeface="Arial" charset="0"/>
                <a:ea typeface="Arial" charset="0"/>
                <a:cs typeface="Arial" charset="0"/>
              </a:rPr>
              <a:t>electronic medical records (EMR</a:t>
            </a:r>
            <a:r>
              <a:rPr lang="en-US" sz="2400" dirty="0" smtClean="0">
                <a:latin typeface="Arial" charset="0"/>
                <a:ea typeface="Arial" charset="0"/>
                <a:cs typeface="Arial" charset="0"/>
              </a:rPr>
              <a:t>)</a:t>
            </a:r>
          </a:p>
          <a:p>
            <a:pPr marL="0" indent="0">
              <a:spcAft>
                <a:spcPts val="600"/>
              </a:spcAft>
              <a:buNone/>
            </a:pPr>
            <a:endParaRPr lang="en-US" sz="1600" dirty="0" smtClean="0">
              <a:latin typeface="Arial" charset="0"/>
              <a:ea typeface="Arial" charset="0"/>
              <a:cs typeface="Arial" charset="0"/>
            </a:endParaRPr>
          </a:p>
          <a:p>
            <a:pPr lvl="1">
              <a:spcAft>
                <a:spcPts val="600"/>
              </a:spcAft>
            </a:pPr>
            <a:r>
              <a:rPr lang="en-US" sz="2000" dirty="0">
                <a:solidFill>
                  <a:schemeClr val="dk1"/>
                </a:solidFill>
                <a:latin typeface="Arial" charset="0"/>
                <a:ea typeface="Arial" charset="0"/>
                <a:cs typeface="Arial" charset="0"/>
              </a:rPr>
              <a:t>To transform data from an </a:t>
            </a:r>
            <a:r>
              <a:rPr lang="en-US" sz="2000" dirty="0" smtClean="0">
                <a:solidFill>
                  <a:schemeClr val="dk1"/>
                </a:solidFill>
                <a:latin typeface="Arial" charset="0"/>
                <a:ea typeface="Arial" charset="0"/>
                <a:cs typeface="Arial" charset="0"/>
              </a:rPr>
              <a:t>acute care </a:t>
            </a:r>
            <a:r>
              <a:rPr lang="en-US" sz="2000" dirty="0">
                <a:solidFill>
                  <a:schemeClr val="dk1"/>
                </a:solidFill>
                <a:latin typeface="Arial" charset="0"/>
                <a:ea typeface="Arial" charset="0"/>
                <a:cs typeface="Arial" charset="0"/>
              </a:rPr>
              <a:t>hospital in Singapore to </a:t>
            </a:r>
            <a:r>
              <a:rPr lang="en-US" sz="2000" dirty="0" smtClean="0">
                <a:solidFill>
                  <a:schemeClr val="dk1"/>
                </a:solidFill>
                <a:latin typeface="Arial" charset="0"/>
                <a:ea typeface="Arial" charset="0"/>
                <a:cs typeface="Arial" charset="0"/>
              </a:rPr>
              <a:t>the CDM </a:t>
            </a:r>
            <a:r>
              <a:rPr lang="en-US" sz="2000" dirty="0">
                <a:solidFill>
                  <a:schemeClr val="dk1"/>
                </a:solidFill>
                <a:latin typeface="Arial" charset="0"/>
                <a:ea typeface="Arial" charset="0"/>
                <a:cs typeface="Arial" charset="0"/>
              </a:rPr>
              <a:t>developed by the Observational Medical Outcomes Partnership (</a:t>
            </a:r>
            <a:r>
              <a:rPr lang="en-US" sz="2000" dirty="0" smtClean="0">
                <a:solidFill>
                  <a:schemeClr val="dk1"/>
                </a:solidFill>
                <a:latin typeface="Arial" charset="0"/>
                <a:ea typeface="Arial" charset="0"/>
                <a:cs typeface="Arial" charset="0"/>
              </a:rPr>
              <a:t>OMOP)</a:t>
            </a:r>
          </a:p>
          <a:p>
            <a:pPr marL="457200" lvl="1" indent="0">
              <a:spcAft>
                <a:spcPts val="600"/>
              </a:spcAft>
              <a:buNone/>
            </a:pPr>
            <a:endParaRPr lang="en-US" sz="2000" dirty="0" smtClean="0">
              <a:solidFill>
                <a:schemeClr val="dk1"/>
              </a:solidFill>
              <a:latin typeface="Arial" charset="0"/>
              <a:ea typeface="Arial" charset="0"/>
              <a:cs typeface="Arial" charset="0"/>
            </a:endParaRPr>
          </a:p>
          <a:p>
            <a:pPr lvl="1">
              <a:spcAft>
                <a:spcPts val="600"/>
              </a:spcAft>
            </a:pPr>
            <a:r>
              <a:rPr lang="en-US" sz="2000" dirty="0" smtClean="0">
                <a:solidFill>
                  <a:schemeClr val="dk1"/>
                </a:solidFill>
                <a:latin typeface="Arial" charset="0"/>
                <a:ea typeface="Arial" charset="0"/>
                <a:cs typeface="Arial" charset="0"/>
              </a:rPr>
              <a:t>To </a:t>
            </a:r>
            <a:r>
              <a:rPr lang="en-US" sz="2000" dirty="0">
                <a:solidFill>
                  <a:schemeClr val="dk1"/>
                </a:solidFill>
                <a:latin typeface="Arial" charset="0"/>
                <a:ea typeface="Arial" charset="0"/>
                <a:cs typeface="Arial" charset="0"/>
              </a:rPr>
              <a:t>apply analytical tools on the data to uncover </a:t>
            </a:r>
            <a:r>
              <a:rPr lang="en-US" sz="2000" dirty="0" smtClean="0">
                <a:solidFill>
                  <a:schemeClr val="dk1"/>
                </a:solidFill>
                <a:latin typeface="Arial" charset="0"/>
                <a:ea typeface="Arial" charset="0"/>
                <a:cs typeface="Arial" charset="0"/>
              </a:rPr>
              <a:t>treatment </a:t>
            </a:r>
            <a:r>
              <a:rPr lang="en-US" sz="2000" dirty="0">
                <a:solidFill>
                  <a:schemeClr val="dk1"/>
                </a:solidFill>
                <a:latin typeface="Arial" charset="0"/>
                <a:ea typeface="Arial" charset="0"/>
                <a:cs typeface="Arial" charset="0"/>
              </a:rPr>
              <a:t>patterns of patients newly diagnosed with diabetes mellitus, hypertension or depression.</a:t>
            </a:r>
            <a:endParaRPr lang="en-SG" sz="2000" dirty="0">
              <a:solidFill>
                <a:schemeClr val="dk1"/>
              </a:solidFill>
              <a:latin typeface="Arial" charset="0"/>
              <a:ea typeface="Arial" charset="0"/>
              <a:cs typeface="Arial" charset="0"/>
            </a:endParaRPr>
          </a:p>
          <a:p>
            <a:pPr marL="0" indent="0">
              <a:spcAft>
                <a:spcPts val="600"/>
              </a:spcAft>
              <a:buNone/>
            </a:pPr>
            <a:endParaRPr lang="en-US" sz="2400" dirty="0"/>
          </a:p>
        </p:txBody>
      </p:sp>
    </p:spTree>
    <p:extLst>
      <p:ext uri="{BB962C8B-B14F-4D97-AF65-F5344CB8AC3E}">
        <p14:creationId xmlns:p14="http://schemas.microsoft.com/office/powerpoint/2010/main" val="11538898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60426" y="417716"/>
            <a:ext cx="9154633" cy="960000"/>
          </a:xfrm>
        </p:spPr>
        <p:txBody>
          <a:bodyPr>
            <a:noAutofit/>
          </a:bodyPr>
          <a:lstStyle/>
          <a:p>
            <a:pPr algn="l"/>
            <a:r>
              <a:rPr lang="en-US" sz="3200" dirty="0">
                <a:latin typeface="Arial" charset="0"/>
                <a:ea typeface="Arial" charset="0"/>
                <a:cs typeface="Arial" charset="0"/>
              </a:rPr>
              <a:t>Methodology</a:t>
            </a:r>
          </a:p>
        </p:txBody>
      </p:sp>
      <p:sp>
        <p:nvSpPr>
          <p:cNvPr id="6" name="Content Placeholder 7"/>
          <p:cNvSpPr txBox="1">
            <a:spLocks/>
          </p:cNvSpPr>
          <p:nvPr/>
        </p:nvSpPr>
        <p:spPr>
          <a:xfrm>
            <a:off x="1954347" y="1505014"/>
            <a:ext cx="9560712" cy="406612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spcAft>
                <a:spcPts val="600"/>
              </a:spcAft>
              <a:buFont typeface="+mj-lt"/>
              <a:buAutoNum type="arabicPeriod"/>
            </a:pPr>
            <a:r>
              <a:rPr lang="en-US" sz="2400" dirty="0">
                <a:latin typeface="Arial" charset="0"/>
                <a:ea typeface="Arial" charset="0"/>
                <a:cs typeface="Arial" charset="0"/>
              </a:rPr>
              <a:t>Conversion of source data files to the OMOP </a:t>
            </a:r>
            <a:r>
              <a:rPr lang="en-US" sz="2400" dirty="0" smtClean="0">
                <a:latin typeface="Arial" charset="0"/>
                <a:ea typeface="Arial" charset="0"/>
                <a:cs typeface="Arial" charset="0"/>
              </a:rPr>
              <a:t>CDM</a:t>
            </a:r>
          </a:p>
          <a:p>
            <a:pPr marL="0" indent="0">
              <a:spcAft>
                <a:spcPts val="600"/>
              </a:spcAft>
              <a:buNone/>
            </a:pPr>
            <a:endParaRPr lang="en-US" sz="2400" dirty="0">
              <a:latin typeface="Arial" charset="0"/>
              <a:ea typeface="Arial" charset="0"/>
              <a:cs typeface="Arial" charset="0"/>
            </a:endParaRPr>
          </a:p>
          <a:p>
            <a:pPr marL="457200" indent="-457200">
              <a:spcAft>
                <a:spcPts val="600"/>
              </a:spcAft>
              <a:buFont typeface="+mj-lt"/>
              <a:buAutoNum type="arabicPeriod" startAt="2"/>
            </a:pPr>
            <a:r>
              <a:rPr lang="en-US" sz="2400" dirty="0">
                <a:latin typeface="Arial" charset="0"/>
                <a:ea typeface="Arial" charset="0"/>
                <a:cs typeface="Arial" charset="0"/>
              </a:rPr>
              <a:t>Federated query on the transformed data</a:t>
            </a:r>
          </a:p>
          <a:p>
            <a:pPr>
              <a:spcAft>
                <a:spcPts val="600"/>
              </a:spcAft>
            </a:pPr>
            <a:endParaRPr lang="en-US" sz="2400" dirty="0"/>
          </a:p>
        </p:txBody>
      </p:sp>
    </p:spTree>
    <p:extLst>
      <p:ext uri="{BB962C8B-B14F-4D97-AF65-F5344CB8AC3E}">
        <p14:creationId xmlns:p14="http://schemas.microsoft.com/office/powerpoint/2010/main" val="326613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06747" y="406846"/>
            <a:ext cx="9650776" cy="676232"/>
          </a:xfrm>
        </p:spPr>
        <p:txBody>
          <a:bodyPr>
            <a:noAutofit/>
          </a:bodyPr>
          <a:lstStyle/>
          <a:p>
            <a:pPr>
              <a:spcAft>
                <a:spcPts val="600"/>
              </a:spcAft>
            </a:pPr>
            <a:r>
              <a:rPr lang="en-US" sz="3200" dirty="0">
                <a:latin typeface="Arial" charset="0"/>
                <a:ea typeface="Arial" charset="0"/>
                <a:cs typeface="Arial" charset="0"/>
              </a:rPr>
              <a:t>Conversion of source data files to OMOP CDM</a:t>
            </a:r>
          </a:p>
        </p:txBody>
      </p:sp>
      <p:sp>
        <p:nvSpPr>
          <p:cNvPr id="6" name="Content Placeholder 7"/>
          <p:cNvSpPr txBox="1">
            <a:spLocks/>
          </p:cNvSpPr>
          <p:nvPr/>
        </p:nvSpPr>
        <p:spPr>
          <a:xfrm>
            <a:off x="1954347" y="1497394"/>
            <a:ext cx="9560712" cy="406612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US" sz="2400" dirty="0"/>
          </a:p>
        </p:txBody>
      </p:sp>
      <p:sp>
        <p:nvSpPr>
          <p:cNvPr id="5" name="Content Placeholder 7"/>
          <p:cNvSpPr txBox="1">
            <a:spLocks/>
          </p:cNvSpPr>
          <p:nvPr/>
        </p:nvSpPr>
        <p:spPr>
          <a:xfrm>
            <a:off x="921554" y="1378489"/>
            <a:ext cx="10675567" cy="50609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r>
              <a:rPr lang="en-US" sz="1900" dirty="0" smtClean="0">
                <a:latin typeface="Arial" charset="0"/>
                <a:ea typeface="Arial" charset="0"/>
                <a:cs typeface="Arial" charset="0"/>
              </a:rPr>
              <a:t>Data source:</a:t>
            </a:r>
            <a:endParaRPr lang="en-US" sz="1900" dirty="0">
              <a:latin typeface="Arial" charset="0"/>
              <a:ea typeface="Arial" charset="0"/>
              <a:cs typeface="Arial" charset="0"/>
            </a:endParaRPr>
          </a:p>
          <a:p>
            <a:pPr lvl="1">
              <a:spcAft>
                <a:spcPts val="600"/>
              </a:spcAft>
            </a:pPr>
            <a:r>
              <a:rPr lang="en-US" sz="1900" dirty="0">
                <a:ea typeface="Arial" charset="0"/>
              </a:rPr>
              <a:t>A</a:t>
            </a:r>
            <a:r>
              <a:rPr lang="en-US" sz="1900" dirty="0" smtClean="0">
                <a:ea typeface="Arial" charset="0"/>
              </a:rPr>
              <a:t>pproximately 250,000 </a:t>
            </a:r>
            <a:r>
              <a:rPr lang="en-US" sz="1900" dirty="0">
                <a:ea typeface="Arial" charset="0"/>
              </a:rPr>
              <a:t>patients </a:t>
            </a:r>
            <a:endParaRPr lang="en-US" sz="1900" dirty="0" smtClean="0">
              <a:ea typeface="Arial" charset="0"/>
            </a:endParaRPr>
          </a:p>
          <a:p>
            <a:pPr lvl="1">
              <a:spcAft>
                <a:spcPts val="600"/>
              </a:spcAft>
            </a:pPr>
            <a:r>
              <a:rPr lang="en-US" sz="1900" dirty="0" smtClean="0">
                <a:ea typeface="Arial" charset="0"/>
              </a:rPr>
              <a:t>Tertiary care </a:t>
            </a:r>
            <a:r>
              <a:rPr lang="en-US" sz="1900" dirty="0">
                <a:ea typeface="Arial" charset="0"/>
              </a:rPr>
              <a:t>hospital in </a:t>
            </a:r>
            <a:r>
              <a:rPr lang="en-US" sz="1900" dirty="0" smtClean="0">
                <a:ea typeface="Arial" charset="0"/>
              </a:rPr>
              <a:t>Singapore </a:t>
            </a:r>
          </a:p>
          <a:p>
            <a:pPr lvl="2">
              <a:spcAft>
                <a:spcPts val="600"/>
              </a:spcAft>
            </a:pPr>
            <a:r>
              <a:rPr lang="en-US" sz="1900" dirty="0" smtClean="0">
                <a:ea typeface="Arial" charset="0"/>
              </a:rPr>
              <a:t>795-bed general and acute care, with A&amp;E services</a:t>
            </a:r>
          </a:p>
          <a:p>
            <a:pPr lvl="2">
              <a:spcAft>
                <a:spcPts val="600"/>
              </a:spcAft>
            </a:pPr>
            <a:r>
              <a:rPr lang="en-SG" sz="1900" dirty="0" smtClean="0"/>
              <a:t>Serves </a:t>
            </a:r>
            <a:r>
              <a:rPr lang="en-SG" sz="1900" dirty="0"/>
              <a:t>a wide range of medical specialties from cardiology to general surgery to renal medicine, across multiple age groups and demographics of patients</a:t>
            </a:r>
            <a:endParaRPr lang="en-US" sz="1900" dirty="0" smtClean="0">
              <a:ea typeface="Arial" charset="0"/>
            </a:endParaRPr>
          </a:p>
          <a:p>
            <a:pPr lvl="2">
              <a:spcAft>
                <a:spcPts val="600"/>
              </a:spcAft>
            </a:pPr>
            <a:r>
              <a:rPr lang="en-US" sz="1900" dirty="0" smtClean="0">
                <a:ea typeface="Arial" charset="0"/>
              </a:rPr>
              <a:t>Get referral from primary care providers e.g. general practitioners, government clinics for management of diabetes, hypertension</a:t>
            </a:r>
          </a:p>
          <a:p>
            <a:pPr lvl="1">
              <a:spcAft>
                <a:spcPts val="600"/>
              </a:spcAft>
            </a:pPr>
            <a:r>
              <a:rPr lang="en-US" sz="1900" dirty="0" smtClean="0">
                <a:ea typeface="Arial" charset="0"/>
              </a:rPr>
              <a:t>Data from </a:t>
            </a:r>
            <a:r>
              <a:rPr lang="en-US" sz="1900" dirty="0">
                <a:ea typeface="Arial" charset="0"/>
              </a:rPr>
              <a:t>January 2013 to December 2016 </a:t>
            </a:r>
            <a:r>
              <a:rPr lang="en-US" sz="1900" dirty="0" smtClean="0">
                <a:solidFill>
                  <a:schemeClr val="dk1"/>
                </a:solidFill>
                <a:latin typeface="Arial" charset="0"/>
                <a:ea typeface="Arial" charset="0"/>
                <a:cs typeface="Arial" charset="0"/>
              </a:rPr>
              <a:t>comprising the following:</a:t>
            </a:r>
          </a:p>
          <a:p>
            <a:pPr lvl="2">
              <a:spcAft>
                <a:spcPts val="600"/>
              </a:spcAft>
            </a:pPr>
            <a:r>
              <a:rPr lang="en-US" sz="1900" dirty="0">
                <a:ea typeface="Arial" charset="0"/>
              </a:rPr>
              <a:t>1.1 million rows of </a:t>
            </a:r>
            <a:r>
              <a:rPr lang="en-US" sz="1900" dirty="0" smtClean="0">
                <a:ea typeface="Arial" charset="0"/>
              </a:rPr>
              <a:t>diagnoses</a:t>
            </a:r>
          </a:p>
          <a:p>
            <a:pPr lvl="2">
              <a:spcAft>
                <a:spcPts val="600"/>
              </a:spcAft>
            </a:pPr>
            <a:r>
              <a:rPr lang="en-US" sz="1900" dirty="0">
                <a:ea typeface="Arial" charset="0"/>
              </a:rPr>
              <a:t>5.2 million rows of ordered </a:t>
            </a:r>
            <a:r>
              <a:rPr lang="en-US" sz="1900" dirty="0" smtClean="0">
                <a:ea typeface="Arial" charset="0"/>
              </a:rPr>
              <a:t>medications</a:t>
            </a:r>
          </a:p>
          <a:p>
            <a:pPr lvl="2">
              <a:spcAft>
                <a:spcPts val="600"/>
              </a:spcAft>
            </a:pPr>
            <a:r>
              <a:rPr lang="en-US" sz="1900" dirty="0">
                <a:ea typeface="Arial" charset="0"/>
              </a:rPr>
              <a:t>15.5 million lab </a:t>
            </a:r>
            <a:r>
              <a:rPr lang="en-US" sz="1900" dirty="0" smtClean="0">
                <a:ea typeface="Arial" charset="0"/>
              </a:rPr>
              <a:t>records</a:t>
            </a:r>
            <a:endParaRPr lang="en-US" sz="1900" dirty="0">
              <a:latin typeface="Arial" charset="0"/>
              <a:ea typeface="Arial" charset="0"/>
              <a:cs typeface="Arial" charset="0"/>
            </a:endParaRPr>
          </a:p>
        </p:txBody>
      </p:sp>
    </p:spTree>
    <p:extLst>
      <p:ext uri="{BB962C8B-B14F-4D97-AF65-F5344CB8AC3E}">
        <p14:creationId xmlns:p14="http://schemas.microsoft.com/office/powerpoint/2010/main" val="3507166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06747" y="406846"/>
            <a:ext cx="9650776" cy="676232"/>
          </a:xfrm>
        </p:spPr>
        <p:txBody>
          <a:bodyPr>
            <a:noAutofit/>
          </a:bodyPr>
          <a:lstStyle/>
          <a:p>
            <a:pPr>
              <a:spcAft>
                <a:spcPts val="600"/>
              </a:spcAft>
            </a:pPr>
            <a:r>
              <a:rPr lang="en-US" sz="3200" dirty="0">
                <a:latin typeface="Arial" charset="0"/>
                <a:ea typeface="Arial" charset="0"/>
                <a:cs typeface="Arial" charset="0"/>
              </a:rPr>
              <a:t>Conversion of source data files to OMOP CDM</a:t>
            </a:r>
          </a:p>
        </p:txBody>
      </p:sp>
      <p:sp>
        <p:nvSpPr>
          <p:cNvPr id="6" name="Content Placeholder 7"/>
          <p:cNvSpPr txBox="1">
            <a:spLocks/>
          </p:cNvSpPr>
          <p:nvPr/>
        </p:nvSpPr>
        <p:spPr>
          <a:xfrm>
            <a:off x="1990442" y="1518678"/>
            <a:ext cx="9560712" cy="406612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US" sz="2400" dirty="0"/>
          </a:p>
        </p:txBody>
      </p:sp>
      <p:sp>
        <p:nvSpPr>
          <p:cNvPr id="5" name="Content Placeholder 7"/>
          <p:cNvSpPr txBox="1">
            <a:spLocks/>
          </p:cNvSpPr>
          <p:nvPr/>
        </p:nvSpPr>
        <p:spPr>
          <a:xfrm>
            <a:off x="1830021" y="1239253"/>
            <a:ext cx="9560712" cy="41277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r>
              <a:rPr lang="en-SG" sz="1800" dirty="0" smtClean="0"/>
              <a:t>Data </a:t>
            </a:r>
            <a:r>
              <a:rPr lang="en-SG" sz="1800" dirty="0"/>
              <a:t>vocabularies </a:t>
            </a:r>
            <a:r>
              <a:rPr lang="en-SG" sz="1800" dirty="0" smtClean="0"/>
              <a:t>employed: </a:t>
            </a:r>
          </a:p>
          <a:p>
            <a:pPr lvl="1">
              <a:spcAft>
                <a:spcPts val="600"/>
              </a:spcAft>
            </a:pPr>
            <a:r>
              <a:rPr lang="en-SG" sz="1600" dirty="0" smtClean="0"/>
              <a:t>Systematic </a:t>
            </a:r>
            <a:r>
              <a:rPr lang="en-SG" sz="1600" dirty="0"/>
              <a:t>Nomenclature of Medicine Clinical Terms (</a:t>
            </a:r>
            <a:r>
              <a:rPr lang="en-SG" sz="1600" b="1" dirty="0"/>
              <a:t>SNOMED CT</a:t>
            </a:r>
            <a:r>
              <a:rPr lang="en-SG" sz="1600" dirty="0"/>
              <a:t>) for diagnosis codes, </a:t>
            </a:r>
            <a:endParaRPr lang="en-SG" sz="1600" dirty="0" smtClean="0"/>
          </a:p>
          <a:p>
            <a:pPr lvl="1">
              <a:spcAft>
                <a:spcPts val="600"/>
              </a:spcAft>
            </a:pPr>
            <a:r>
              <a:rPr lang="en-SG" sz="1600" b="1" dirty="0" err="1" smtClean="0"/>
              <a:t>RxNorm</a:t>
            </a:r>
            <a:r>
              <a:rPr lang="en-SG" sz="1600" dirty="0" smtClean="0"/>
              <a:t> </a:t>
            </a:r>
            <a:r>
              <a:rPr lang="en-SG" sz="1600" dirty="0"/>
              <a:t>Extension for drugs, and </a:t>
            </a:r>
            <a:endParaRPr lang="en-SG" sz="1600" dirty="0" smtClean="0"/>
          </a:p>
          <a:p>
            <a:pPr lvl="1">
              <a:spcAft>
                <a:spcPts val="600"/>
              </a:spcAft>
            </a:pPr>
            <a:r>
              <a:rPr lang="en-SG" sz="1600" dirty="0" smtClean="0"/>
              <a:t>Logical </a:t>
            </a:r>
            <a:r>
              <a:rPr lang="en-SG" sz="1600" dirty="0"/>
              <a:t>Observation Identifiers Names and Codes (</a:t>
            </a:r>
            <a:r>
              <a:rPr lang="en-SG" sz="1600" b="1" dirty="0"/>
              <a:t>LOINC</a:t>
            </a:r>
            <a:r>
              <a:rPr lang="en-SG" sz="1600" dirty="0"/>
              <a:t>) for laboratory tests and vitals measurements </a:t>
            </a:r>
          </a:p>
          <a:p>
            <a:pPr>
              <a:spcAft>
                <a:spcPts val="600"/>
              </a:spcAft>
            </a:pPr>
            <a:r>
              <a:rPr lang="en-SG" sz="1800" dirty="0" smtClean="0"/>
              <a:t>Extract, Transform, Load (ETL) process </a:t>
            </a:r>
          </a:p>
          <a:p>
            <a:pPr>
              <a:spcAft>
                <a:spcPts val="600"/>
              </a:spcAft>
            </a:pPr>
            <a:r>
              <a:rPr lang="en-SG" sz="1800" dirty="0" smtClean="0"/>
              <a:t>Mapped to OMOP table based on “Concept Name”</a:t>
            </a:r>
            <a:endParaRPr lang="en-US" sz="1800" dirty="0"/>
          </a:p>
        </p:txBody>
      </p:sp>
      <p:grpSp>
        <p:nvGrpSpPr>
          <p:cNvPr id="7" name="Group 6"/>
          <p:cNvGrpSpPr>
            <a:grpSpLocks/>
          </p:cNvGrpSpPr>
          <p:nvPr/>
        </p:nvGrpSpPr>
        <p:grpSpPr>
          <a:xfrm>
            <a:off x="2336801" y="3893112"/>
            <a:ext cx="8037094" cy="2705412"/>
            <a:chOff x="0" y="-4479"/>
            <a:chExt cx="5564734" cy="2115502"/>
          </a:xfrm>
        </p:grpSpPr>
        <p:cxnSp>
          <p:nvCxnSpPr>
            <p:cNvPr id="8" name="Straight Arrow Connector 7"/>
            <p:cNvCxnSpPr/>
            <p:nvPr/>
          </p:nvCxnSpPr>
          <p:spPr>
            <a:xfrm>
              <a:off x="2152891" y="1030147"/>
              <a:ext cx="680085" cy="0"/>
            </a:xfrm>
            <a:prstGeom prst="straightConnector1">
              <a:avLst/>
            </a:prstGeom>
            <a:noFill/>
            <a:ln w="6350" cap="flat" cmpd="sng" algn="ctr">
              <a:solidFill>
                <a:schemeClr val="tx1"/>
              </a:solidFill>
              <a:prstDash val="solid"/>
              <a:miter lim="800000"/>
              <a:tailEnd type="triangle"/>
            </a:ln>
            <a:effectLst/>
          </p:spPr>
        </p:cxnSp>
        <p:grpSp>
          <p:nvGrpSpPr>
            <p:cNvPr id="9" name="Group 8"/>
            <p:cNvGrpSpPr/>
            <p:nvPr/>
          </p:nvGrpSpPr>
          <p:grpSpPr>
            <a:xfrm>
              <a:off x="0" y="-4479"/>
              <a:ext cx="5564734" cy="2115502"/>
              <a:chOff x="0" y="-4479"/>
              <a:chExt cx="5564734" cy="2115502"/>
            </a:xfrm>
          </p:grpSpPr>
          <p:cxnSp>
            <p:nvCxnSpPr>
              <p:cNvPr id="10" name="Straight Arrow Connector 9"/>
              <p:cNvCxnSpPr/>
              <p:nvPr/>
            </p:nvCxnSpPr>
            <p:spPr>
              <a:xfrm>
                <a:off x="2152891" y="410901"/>
                <a:ext cx="680085" cy="0"/>
              </a:xfrm>
              <a:prstGeom prst="straightConnector1">
                <a:avLst/>
              </a:prstGeom>
              <a:noFill/>
              <a:ln w="6350" cap="flat" cmpd="sng" algn="ctr">
                <a:solidFill>
                  <a:schemeClr val="tx1"/>
                </a:solidFill>
                <a:prstDash val="solid"/>
                <a:miter lim="800000"/>
                <a:tailEnd type="triangle"/>
              </a:ln>
              <a:effectLst/>
            </p:spPr>
          </p:cxnSp>
          <p:grpSp>
            <p:nvGrpSpPr>
              <p:cNvPr id="11" name="Group 10"/>
              <p:cNvGrpSpPr/>
              <p:nvPr/>
            </p:nvGrpSpPr>
            <p:grpSpPr>
              <a:xfrm>
                <a:off x="0" y="-4479"/>
                <a:ext cx="5564734" cy="2115502"/>
                <a:chOff x="0" y="-4479"/>
                <a:chExt cx="5564734" cy="2115502"/>
              </a:xfrm>
            </p:grpSpPr>
            <p:cxnSp>
              <p:nvCxnSpPr>
                <p:cNvPr id="12" name="Straight Connector 11"/>
                <p:cNvCxnSpPr/>
                <p:nvPr/>
              </p:nvCxnSpPr>
              <p:spPr>
                <a:xfrm>
                  <a:off x="5034987" y="1388962"/>
                  <a:ext cx="0" cy="30124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628663" y="410901"/>
                  <a:ext cx="359410" cy="0"/>
                </a:xfrm>
                <a:prstGeom prst="straightConnector1">
                  <a:avLst/>
                </a:prstGeom>
                <a:noFill/>
                <a:ln w="9525" cap="flat" cmpd="sng" algn="ctr">
                  <a:solidFill>
                    <a:sysClr val="windowText" lastClr="000000"/>
                  </a:solidFill>
                  <a:prstDash val="dash"/>
                  <a:round/>
                  <a:headEnd type="none" w="med" len="med"/>
                  <a:tailEnd type="none" w="med" len="med"/>
                </a:ln>
                <a:effectLst/>
              </p:spPr>
            </p:cxnSp>
            <p:grpSp>
              <p:nvGrpSpPr>
                <p:cNvPr id="14" name="Group 13"/>
                <p:cNvGrpSpPr/>
                <p:nvPr/>
              </p:nvGrpSpPr>
              <p:grpSpPr>
                <a:xfrm>
                  <a:off x="0" y="-4479"/>
                  <a:ext cx="5564734" cy="2115502"/>
                  <a:chOff x="0" y="-4479"/>
                  <a:chExt cx="5564734" cy="2115502"/>
                </a:xfrm>
              </p:grpSpPr>
              <p:grpSp>
                <p:nvGrpSpPr>
                  <p:cNvPr id="15" name="Group 14"/>
                  <p:cNvGrpSpPr/>
                  <p:nvPr/>
                </p:nvGrpSpPr>
                <p:grpSpPr>
                  <a:xfrm>
                    <a:off x="0" y="-4479"/>
                    <a:ext cx="5564734" cy="2115502"/>
                    <a:chOff x="0" y="-4479"/>
                    <a:chExt cx="5564734" cy="2115502"/>
                  </a:xfrm>
                </p:grpSpPr>
                <p:sp>
                  <p:nvSpPr>
                    <p:cNvPr id="17" name="Text Box 13"/>
                    <p:cNvSpPr txBox="1"/>
                    <p:nvPr/>
                  </p:nvSpPr>
                  <p:spPr>
                    <a:xfrm>
                      <a:off x="2209707" y="-4479"/>
                      <a:ext cx="793750" cy="495007"/>
                    </a:xfrm>
                    <a:prstGeom prst="rect">
                      <a:avLst/>
                    </a:prstGeom>
                    <a:no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SG" sz="800" dirty="0">
                          <a:effectLst/>
                          <a:latin typeface="Arial" panose="020B0604020202020204" pitchFamily="34" charset="0"/>
                          <a:ea typeface="DengXian"/>
                          <a:cs typeface="Times New Roman" panose="02020603050405020304" pitchFamily="18" charset="0"/>
                        </a:rPr>
                        <a:t>Mapped to standardized vocabulary</a:t>
                      </a:r>
                      <a:endParaRPr lang="en-SG" sz="1200" dirty="0">
                        <a:effectLst/>
                        <a:latin typeface="Calibri" panose="020F0502020204030204" pitchFamily="34" charset="0"/>
                        <a:ea typeface="DengXian"/>
                        <a:cs typeface="Times New Roman" panose="02020603050405020304" pitchFamily="18" charset="0"/>
                      </a:endParaRPr>
                    </a:p>
                  </p:txBody>
                </p:sp>
                <p:sp>
                  <p:nvSpPr>
                    <p:cNvPr id="18" name="Text Box 4"/>
                    <p:cNvSpPr txBox="1"/>
                    <p:nvPr/>
                  </p:nvSpPr>
                  <p:spPr>
                    <a:xfrm>
                      <a:off x="0" y="438150"/>
                      <a:ext cx="797045" cy="499116"/>
                    </a:xfrm>
                    <a:prstGeom prst="rect">
                      <a:avLst/>
                    </a:prstGeom>
                    <a:solidFill>
                      <a:sysClr val="window" lastClr="FFFFFF"/>
                    </a:solidFill>
                    <a:ln w="6350">
                      <a:solidFill>
                        <a:prstClr val="black"/>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SG" sz="900">
                          <a:effectLst/>
                          <a:latin typeface="Arial" panose="020B0604020202020204" pitchFamily="34" charset="0"/>
                          <a:ea typeface="DengXian"/>
                          <a:cs typeface="Times New Roman" panose="02020603050405020304" pitchFamily="18" charset="0"/>
                        </a:rPr>
                        <a:t>Is it in the OMOP Vocabulary?</a:t>
                      </a:r>
                      <a:endParaRPr lang="en-SG" sz="1200">
                        <a:effectLst/>
                        <a:latin typeface="Calibri" panose="020F0502020204030204" pitchFamily="34" charset="0"/>
                        <a:ea typeface="DengXian"/>
                        <a:cs typeface="Times New Roman" panose="02020603050405020304" pitchFamily="18" charset="0"/>
                      </a:endParaRPr>
                    </a:p>
                  </p:txBody>
                </p:sp>
                <p:cxnSp>
                  <p:nvCxnSpPr>
                    <p:cNvPr id="19" name="Straight Arrow Connector 18"/>
                    <p:cNvCxnSpPr/>
                    <p:nvPr/>
                  </p:nvCxnSpPr>
                  <p:spPr>
                    <a:xfrm flipV="1">
                      <a:off x="800100" y="406400"/>
                      <a:ext cx="563265" cy="244688"/>
                    </a:xfrm>
                    <a:prstGeom prst="straightConnector1">
                      <a:avLst/>
                    </a:prstGeom>
                    <a:noFill/>
                    <a:ln w="6350" cap="flat" cmpd="sng" algn="ctr">
                      <a:solidFill>
                        <a:schemeClr val="tx1"/>
                      </a:solidFill>
                      <a:prstDash val="solid"/>
                      <a:miter lim="800000"/>
                      <a:tailEnd type="triangle"/>
                    </a:ln>
                    <a:effectLst/>
                  </p:spPr>
                </p:cxnSp>
                <p:sp>
                  <p:nvSpPr>
                    <p:cNvPr id="20" name="Text Box 7"/>
                    <p:cNvSpPr txBox="1"/>
                    <p:nvPr/>
                  </p:nvSpPr>
                  <p:spPr>
                    <a:xfrm>
                      <a:off x="1358900" y="152400"/>
                      <a:ext cx="789933" cy="503218"/>
                    </a:xfrm>
                    <a:prstGeom prst="rect">
                      <a:avLst/>
                    </a:prstGeom>
                    <a:solidFill>
                      <a:sysClr val="window" lastClr="FFFFFF"/>
                    </a:solidFill>
                    <a:ln w="6350">
                      <a:solidFill>
                        <a:prstClr val="black"/>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0"/>
                        </a:spcAft>
                      </a:pPr>
                      <a:r>
                        <a:rPr lang="en-SG" sz="900">
                          <a:effectLst/>
                          <a:latin typeface="Arial" panose="020B0604020202020204" pitchFamily="34" charset="0"/>
                          <a:ea typeface="DengXian"/>
                          <a:cs typeface="Times New Roman" panose="02020603050405020304" pitchFamily="18" charset="0"/>
                        </a:rPr>
                        <a:t>ICD-10 J18.9 “Pneumonia, unspecified”</a:t>
                      </a:r>
                      <a:endParaRPr lang="en-SG" sz="1200">
                        <a:effectLst/>
                        <a:latin typeface="Calibri" panose="020F0502020204030204" pitchFamily="34" charset="0"/>
                        <a:ea typeface="DengXian"/>
                        <a:cs typeface="Times New Roman" panose="02020603050405020304" pitchFamily="18" charset="0"/>
                      </a:endParaRPr>
                    </a:p>
                  </p:txBody>
                </p:sp>
                <p:sp>
                  <p:nvSpPr>
                    <p:cNvPr id="21" name="Text Box 10"/>
                    <p:cNvSpPr txBox="1"/>
                    <p:nvPr/>
                  </p:nvSpPr>
                  <p:spPr>
                    <a:xfrm>
                      <a:off x="819150" y="311150"/>
                      <a:ext cx="365757" cy="233229"/>
                    </a:xfrm>
                    <a:prstGeom prst="rect">
                      <a:avLst/>
                    </a:prstGeom>
                    <a:no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SG" sz="900">
                          <a:effectLst/>
                          <a:latin typeface="Arial" panose="020B0604020202020204" pitchFamily="34" charset="0"/>
                          <a:ea typeface="DengXian"/>
                          <a:cs typeface="Times New Roman" panose="02020603050405020304" pitchFamily="18" charset="0"/>
                        </a:rPr>
                        <a:t>Yes</a:t>
                      </a:r>
                      <a:endParaRPr lang="en-SG" sz="1200">
                        <a:effectLst/>
                        <a:latin typeface="Calibri" panose="020F0502020204030204" pitchFamily="34" charset="0"/>
                        <a:ea typeface="DengXian"/>
                        <a:cs typeface="Times New Roman" panose="02020603050405020304" pitchFamily="18" charset="0"/>
                      </a:endParaRPr>
                    </a:p>
                  </p:txBody>
                </p:sp>
                <p:sp>
                  <p:nvSpPr>
                    <p:cNvPr id="22" name="Text Box 12"/>
                    <p:cNvSpPr txBox="1"/>
                    <p:nvPr/>
                  </p:nvSpPr>
                  <p:spPr>
                    <a:xfrm>
                      <a:off x="2831631" y="145970"/>
                      <a:ext cx="800569" cy="510823"/>
                    </a:xfrm>
                    <a:prstGeom prst="rect">
                      <a:avLst/>
                    </a:prstGeom>
                    <a:solidFill>
                      <a:sysClr val="window" lastClr="FFFFFF"/>
                    </a:solidFill>
                    <a:ln w="6350">
                      <a:solidFill>
                        <a:prstClr val="black"/>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0"/>
                        </a:spcAft>
                      </a:pPr>
                      <a:r>
                        <a:rPr lang="en-SG" sz="900">
                          <a:effectLst/>
                          <a:latin typeface="Arial" panose="020B0604020202020204" pitchFamily="34" charset="0"/>
                          <a:ea typeface="DengXian"/>
                          <a:cs typeface="Times New Roman" panose="02020603050405020304" pitchFamily="18" charset="0"/>
                        </a:rPr>
                        <a:t>SNOMED CT 233604007 Pneumonia</a:t>
                      </a:r>
                      <a:endParaRPr lang="en-SG" sz="1200">
                        <a:effectLst/>
                        <a:latin typeface="Calibri" panose="020F0502020204030204" pitchFamily="34" charset="0"/>
                        <a:ea typeface="DengXian"/>
                        <a:cs typeface="Times New Roman" panose="02020603050405020304" pitchFamily="18" charset="0"/>
                      </a:endParaRPr>
                    </a:p>
                  </p:txBody>
                </p:sp>
                <p:cxnSp>
                  <p:nvCxnSpPr>
                    <p:cNvPr id="23" name="Straight Arrow Connector 22"/>
                    <p:cNvCxnSpPr/>
                    <p:nvPr/>
                  </p:nvCxnSpPr>
                  <p:spPr>
                    <a:xfrm>
                      <a:off x="800100" y="647700"/>
                      <a:ext cx="546704" cy="421254"/>
                    </a:xfrm>
                    <a:prstGeom prst="straightConnector1">
                      <a:avLst/>
                    </a:prstGeom>
                    <a:noFill/>
                    <a:ln w="6350" cap="flat" cmpd="sng" algn="ctr">
                      <a:solidFill>
                        <a:schemeClr val="tx1"/>
                      </a:solidFill>
                      <a:prstDash val="solid"/>
                      <a:miter lim="800000"/>
                      <a:tailEnd type="triangle"/>
                    </a:ln>
                    <a:effectLst/>
                  </p:spPr>
                </p:cxnSp>
                <p:sp>
                  <p:nvSpPr>
                    <p:cNvPr id="24" name="Text Box 9"/>
                    <p:cNvSpPr txBox="1"/>
                    <p:nvPr/>
                  </p:nvSpPr>
                  <p:spPr>
                    <a:xfrm>
                      <a:off x="1346200" y="774700"/>
                      <a:ext cx="799632" cy="595664"/>
                    </a:xfrm>
                    <a:prstGeom prst="rect">
                      <a:avLst/>
                    </a:prstGeom>
                    <a:solidFill>
                      <a:sysClr val="window" lastClr="FFFFFF"/>
                    </a:solidFill>
                    <a:ln w="6350">
                      <a:solidFill>
                        <a:prstClr val="black"/>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0"/>
                        </a:spcAft>
                      </a:pPr>
                      <a:r>
                        <a:rPr lang="en-SG" sz="900" dirty="0">
                          <a:effectLst/>
                          <a:latin typeface="Arial" panose="020B0604020202020204" pitchFamily="34" charset="0"/>
                          <a:ea typeface="DengXian"/>
                          <a:cs typeface="Times New Roman" panose="02020603050405020304" pitchFamily="18" charset="0"/>
                        </a:rPr>
                        <a:t>AMOXICILLIN- CLAVULANIC ACID</a:t>
                      </a:r>
                      <a:endParaRPr lang="en-SG" sz="1200" dirty="0">
                        <a:effectLst/>
                        <a:latin typeface="Calibri" panose="020F0502020204030204" pitchFamily="34" charset="0"/>
                        <a:ea typeface="DengXian"/>
                        <a:cs typeface="Times New Roman" panose="02020603050405020304" pitchFamily="18" charset="0"/>
                      </a:endParaRPr>
                    </a:p>
                  </p:txBody>
                </p:sp>
                <p:sp>
                  <p:nvSpPr>
                    <p:cNvPr id="25" name="Text Box 11"/>
                    <p:cNvSpPr txBox="1"/>
                    <p:nvPr/>
                  </p:nvSpPr>
                  <p:spPr>
                    <a:xfrm>
                      <a:off x="825500" y="806450"/>
                      <a:ext cx="365757" cy="233636"/>
                    </a:xfrm>
                    <a:prstGeom prst="rect">
                      <a:avLst/>
                    </a:prstGeom>
                    <a:no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SG" sz="900">
                          <a:effectLst/>
                          <a:latin typeface="Arial" panose="020B0604020202020204" pitchFamily="34" charset="0"/>
                          <a:ea typeface="DengXian"/>
                          <a:cs typeface="Times New Roman" panose="02020603050405020304" pitchFamily="18" charset="0"/>
                        </a:rPr>
                        <a:t>No</a:t>
                      </a:r>
                      <a:endParaRPr lang="en-SG" sz="1200">
                        <a:effectLst/>
                        <a:latin typeface="Calibri" panose="020F0502020204030204" pitchFamily="34" charset="0"/>
                        <a:ea typeface="DengXian"/>
                        <a:cs typeface="Times New Roman" panose="02020603050405020304" pitchFamily="18" charset="0"/>
                      </a:endParaRPr>
                    </a:p>
                  </p:txBody>
                </p:sp>
                <p:sp>
                  <p:nvSpPr>
                    <p:cNvPr id="26" name="Text Box 18"/>
                    <p:cNvSpPr txBox="1"/>
                    <p:nvPr/>
                  </p:nvSpPr>
                  <p:spPr>
                    <a:xfrm>
                      <a:off x="3937000" y="152400"/>
                      <a:ext cx="1029598" cy="510823"/>
                    </a:xfrm>
                    <a:prstGeom prst="rect">
                      <a:avLst/>
                    </a:prstGeom>
                    <a:solidFill>
                      <a:sysClr val="window" lastClr="FFFFFF"/>
                    </a:solidFill>
                    <a:ln w="6350">
                      <a:solidFill>
                        <a:prstClr val="black"/>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0"/>
                        </a:spcAft>
                      </a:pPr>
                      <a:r>
                        <a:rPr lang="en-SG" sz="900">
                          <a:effectLst/>
                          <a:latin typeface="Arial" panose="020B0604020202020204" pitchFamily="34" charset="0"/>
                          <a:ea typeface="DengXian"/>
                          <a:cs typeface="Times New Roman" panose="02020603050405020304" pitchFamily="18" charset="0"/>
                        </a:rPr>
                        <a:t>OMOP concept_id </a:t>
                      </a:r>
                      <a:endParaRPr lang="en-SG" sz="1200">
                        <a:effectLst/>
                        <a:latin typeface="Calibri" panose="020F0502020204030204" pitchFamily="34" charset="0"/>
                        <a:ea typeface="DengXian"/>
                        <a:cs typeface="Times New Roman" panose="02020603050405020304" pitchFamily="18" charset="0"/>
                      </a:endParaRPr>
                    </a:p>
                    <a:p>
                      <a:pPr>
                        <a:lnSpc>
                          <a:spcPct val="107000"/>
                        </a:lnSpc>
                        <a:spcAft>
                          <a:spcPts val="0"/>
                        </a:spcAft>
                      </a:pPr>
                      <a:r>
                        <a:rPr lang="en-SG" sz="900">
                          <a:effectLst/>
                          <a:latin typeface="Arial" panose="020B0604020202020204" pitchFamily="34" charset="0"/>
                          <a:ea typeface="DengXian"/>
                          <a:cs typeface="Times New Roman" panose="02020603050405020304" pitchFamily="18" charset="0"/>
                        </a:rPr>
                        <a:t>255848</a:t>
                      </a:r>
                      <a:endParaRPr lang="en-SG" sz="1200">
                        <a:effectLst/>
                        <a:latin typeface="Calibri" panose="020F0502020204030204" pitchFamily="34" charset="0"/>
                        <a:ea typeface="DengXian"/>
                        <a:cs typeface="Times New Roman" panose="02020603050405020304" pitchFamily="18" charset="0"/>
                      </a:endParaRPr>
                    </a:p>
                  </p:txBody>
                </p:sp>
                <p:sp>
                  <p:nvSpPr>
                    <p:cNvPr id="27" name="Text Box 14"/>
                    <p:cNvSpPr txBox="1"/>
                    <p:nvPr/>
                  </p:nvSpPr>
                  <p:spPr>
                    <a:xfrm>
                      <a:off x="2832100" y="774700"/>
                      <a:ext cx="916546" cy="595936"/>
                    </a:xfrm>
                    <a:prstGeom prst="rect">
                      <a:avLst/>
                    </a:prstGeom>
                    <a:solidFill>
                      <a:sysClr val="window" lastClr="FFFFFF"/>
                    </a:solidFill>
                    <a:ln w="6350">
                      <a:solidFill>
                        <a:prstClr val="black"/>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0"/>
                        </a:spcAft>
                      </a:pPr>
                      <a:r>
                        <a:rPr lang="en-SG" sz="900">
                          <a:effectLst/>
                          <a:latin typeface="Arial" panose="020B0604020202020204" pitchFamily="34" charset="0"/>
                          <a:ea typeface="DengXian"/>
                          <a:cs typeface="Times New Roman" panose="02020603050405020304" pitchFamily="18" charset="0"/>
                        </a:rPr>
                        <a:t>AMOX 500 MG, CLAV 125 MG TAB</a:t>
                      </a:r>
                      <a:endParaRPr lang="en-SG" sz="1200">
                        <a:effectLst/>
                        <a:latin typeface="Calibri" panose="020F0502020204030204" pitchFamily="34" charset="0"/>
                        <a:ea typeface="DengXian"/>
                        <a:cs typeface="Times New Roman" panose="02020603050405020304" pitchFamily="18" charset="0"/>
                      </a:endParaRPr>
                    </a:p>
                  </p:txBody>
                </p:sp>
                <p:sp>
                  <p:nvSpPr>
                    <p:cNvPr id="28" name="Text Box 15"/>
                    <p:cNvSpPr txBox="1"/>
                    <p:nvPr/>
                  </p:nvSpPr>
                  <p:spPr>
                    <a:xfrm>
                      <a:off x="2142908" y="1090742"/>
                      <a:ext cx="704850" cy="571699"/>
                    </a:xfrm>
                    <a:prstGeom prst="rect">
                      <a:avLst/>
                    </a:prstGeom>
                    <a:no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SG" sz="800" dirty="0">
                          <a:effectLst/>
                          <a:latin typeface="Arial" panose="020B0604020202020204" pitchFamily="34" charset="0"/>
                          <a:ea typeface="DengXian"/>
                          <a:cs typeface="Times New Roman" panose="02020603050405020304" pitchFamily="18" charset="0"/>
                        </a:rPr>
                        <a:t>Trace back to original prescription order (drug)</a:t>
                      </a:r>
                      <a:endParaRPr lang="en-SG" sz="1200" dirty="0">
                        <a:effectLst/>
                        <a:latin typeface="Calibri" panose="020F0502020204030204" pitchFamily="34" charset="0"/>
                        <a:ea typeface="DengXian"/>
                        <a:cs typeface="Times New Roman" panose="02020603050405020304" pitchFamily="18" charset="0"/>
                      </a:endParaRPr>
                    </a:p>
                    <a:p>
                      <a:pPr>
                        <a:lnSpc>
                          <a:spcPct val="107000"/>
                        </a:lnSpc>
                        <a:spcAft>
                          <a:spcPts val="800"/>
                        </a:spcAft>
                      </a:pPr>
                      <a:r>
                        <a:rPr lang="en-SG" sz="800" dirty="0">
                          <a:effectLst/>
                          <a:latin typeface="Arial" panose="020B0604020202020204" pitchFamily="34" charset="0"/>
                          <a:ea typeface="DengXian"/>
                          <a:cs typeface="Times New Roman" panose="02020603050405020304" pitchFamily="18" charset="0"/>
                        </a:rPr>
                        <a:t> </a:t>
                      </a:r>
                      <a:endParaRPr lang="en-SG" sz="1200" dirty="0">
                        <a:effectLst/>
                        <a:latin typeface="Calibri" panose="020F0502020204030204" pitchFamily="34" charset="0"/>
                        <a:ea typeface="DengXian"/>
                        <a:cs typeface="Times New Roman" panose="02020603050405020304" pitchFamily="18" charset="0"/>
                      </a:endParaRPr>
                    </a:p>
                  </p:txBody>
                </p:sp>
                <p:sp>
                  <p:nvSpPr>
                    <p:cNvPr id="29" name="Text Box 16"/>
                    <p:cNvSpPr txBox="1"/>
                    <p:nvPr/>
                  </p:nvSpPr>
                  <p:spPr>
                    <a:xfrm>
                      <a:off x="3803947" y="1025186"/>
                      <a:ext cx="1039520" cy="308310"/>
                    </a:xfrm>
                    <a:prstGeom prst="rect">
                      <a:avLst/>
                    </a:prstGeom>
                    <a:no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SG" sz="700" dirty="0">
                          <a:effectLst/>
                          <a:latin typeface="Arial" panose="020B0604020202020204" pitchFamily="34" charset="0"/>
                          <a:ea typeface="DengXian"/>
                          <a:cs typeface="Times New Roman" panose="02020603050405020304" pitchFamily="18" charset="0"/>
                        </a:rPr>
                        <a:t>Manually mapped to standardized vocabulary</a:t>
                      </a:r>
                      <a:endParaRPr lang="en-SG" sz="1200" dirty="0">
                        <a:effectLst/>
                        <a:latin typeface="Calibri" panose="020F0502020204030204" pitchFamily="34" charset="0"/>
                        <a:ea typeface="DengXian"/>
                        <a:cs typeface="Times New Roman" panose="02020603050405020304" pitchFamily="18" charset="0"/>
                      </a:endParaRPr>
                    </a:p>
                  </p:txBody>
                </p:sp>
                <p:sp>
                  <p:nvSpPr>
                    <p:cNvPr id="30" name="Text Box 17"/>
                    <p:cNvSpPr txBox="1"/>
                    <p:nvPr/>
                  </p:nvSpPr>
                  <p:spPr>
                    <a:xfrm>
                      <a:off x="4641850" y="755650"/>
                      <a:ext cx="804665" cy="628351"/>
                    </a:xfrm>
                    <a:prstGeom prst="rect">
                      <a:avLst/>
                    </a:prstGeom>
                    <a:solidFill>
                      <a:sysClr val="window" lastClr="FFFFFF"/>
                    </a:solidFill>
                    <a:ln w="6350">
                      <a:solidFill>
                        <a:prstClr val="black"/>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0"/>
                        </a:spcAft>
                      </a:pPr>
                      <a:r>
                        <a:rPr lang="en-SG" sz="900" dirty="0" err="1">
                          <a:effectLst/>
                          <a:latin typeface="Arial" panose="020B0604020202020204" pitchFamily="34" charset="0"/>
                          <a:ea typeface="DengXian"/>
                          <a:cs typeface="Times New Roman" panose="02020603050405020304" pitchFamily="18" charset="0"/>
                        </a:rPr>
                        <a:t>RxNorm</a:t>
                      </a:r>
                      <a:r>
                        <a:rPr lang="en-SG" sz="900" dirty="0">
                          <a:effectLst/>
                          <a:latin typeface="Arial" panose="020B0604020202020204" pitchFamily="34" charset="0"/>
                          <a:ea typeface="DengXian"/>
                          <a:cs typeface="Times New Roman" panose="02020603050405020304" pitchFamily="18" charset="0"/>
                        </a:rPr>
                        <a:t> 617296 </a:t>
                      </a:r>
                      <a:r>
                        <a:rPr lang="en-SG" sz="600" dirty="0">
                          <a:effectLst/>
                          <a:latin typeface="Arial" panose="020B0604020202020204" pitchFamily="34" charset="0"/>
                          <a:ea typeface="DengXian"/>
                          <a:cs typeface="Times New Roman" panose="02020603050405020304" pitchFamily="18" charset="0"/>
                        </a:rPr>
                        <a:t>“Amoxicillin 500 MG/ </a:t>
                      </a:r>
                      <a:r>
                        <a:rPr lang="en-SG" sz="600" dirty="0" err="1">
                          <a:effectLst/>
                          <a:latin typeface="Arial" panose="020B0604020202020204" pitchFamily="34" charset="0"/>
                          <a:ea typeface="DengXian"/>
                          <a:cs typeface="Times New Roman" panose="02020603050405020304" pitchFamily="18" charset="0"/>
                        </a:rPr>
                        <a:t>Clavulanate</a:t>
                      </a:r>
                      <a:r>
                        <a:rPr lang="en-SG" sz="600" dirty="0">
                          <a:effectLst/>
                          <a:latin typeface="Arial" panose="020B0604020202020204" pitchFamily="34" charset="0"/>
                          <a:ea typeface="DengXian"/>
                          <a:cs typeface="Times New Roman" panose="02020603050405020304" pitchFamily="18" charset="0"/>
                        </a:rPr>
                        <a:t> 125 MG Oral Tablet”</a:t>
                      </a:r>
                      <a:endParaRPr lang="en-SG" sz="1200" dirty="0">
                        <a:effectLst/>
                        <a:latin typeface="Calibri" panose="020F0502020204030204" pitchFamily="34" charset="0"/>
                        <a:ea typeface="DengXian"/>
                        <a:cs typeface="Times New Roman" panose="02020603050405020304" pitchFamily="18" charset="0"/>
                      </a:endParaRPr>
                    </a:p>
                  </p:txBody>
                </p:sp>
                <p:sp>
                  <p:nvSpPr>
                    <p:cNvPr id="31" name="Text Box 19"/>
                    <p:cNvSpPr txBox="1"/>
                    <p:nvPr/>
                  </p:nvSpPr>
                  <p:spPr>
                    <a:xfrm>
                      <a:off x="4521200" y="1600200"/>
                      <a:ext cx="1043534" cy="510823"/>
                    </a:xfrm>
                    <a:prstGeom prst="rect">
                      <a:avLst/>
                    </a:prstGeom>
                    <a:solidFill>
                      <a:sysClr val="window" lastClr="FFFFFF"/>
                    </a:solidFill>
                    <a:ln w="6350">
                      <a:solidFill>
                        <a:prstClr val="black"/>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0"/>
                        </a:spcAft>
                      </a:pPr>
                      <a:r>
                        <a:rPr lang="en-SG" sz="900">
                          <a:effectLst/>
                          <a:latin typeface="Arial" panose="020B0604020202020204" pitchFamily="34" charset="0"/>
                          <a:ea typeface="DengXian"/>
                          <a:cs typeface="Times New Roman" panose="02020603050405020304" pitchFamily="18" charset="0"/>
                        </a:rPr>
                        <a:t>OMOP concept_id </a:t>
                      </a:r>
                      <a:endParaRPr lang="en-SG" sz="1200">
                        <a:effectLst/>
                        <a:latin typeface="Calibri" panose="020F0502020204030204" pitchFamily="34" charset="0"/>
                        <a:ea typeface="DengXian"/>
                        <a:cs typeface="Times New Roman" panose="02020603050405020304" pitchFamily="18" charset="0"/>
                      </a:endParaRPr>
                    </a:p>
                    <a:p>
                      <a:pPr>
                        <a:lnSpc>
                          <a:spcPct val="107000"/>
                        </a:lnSpc>
                        <a:spcAft>
                          <a:spcPts val="0"/>
                        </a:spcAft>
                      </a:pPr>
                      <a:r>
                        <a:rPr lang="en-SG" sz="900">
                          <a:effectLst/>
                          <a:latin typeface="Arial" panose="020B0604020202020204" pitchFamily="34" charset="0"/>
                          <a:ea typeface="DengXian"/>
                          <a:cs typeface="Times New Roman" panose="02020603050405020304" pitchFamily="18" charset="0"/>
                        </a:rPr>
                        <a:t>1713694</a:t>
                      </a:r>
                      <a:endParaRPr lang="en-SG" sz="1200">
                        <a:effectLst/>
                        <a:latin typeface="Calibri" panose="020F0502020204030204" pitchFamily="34" charset="0"/>
                        <a:ea typeface="DengXian"/>
                        <a:cs typeface="Times New Roman" panose="02020603050405020304" pitchFamily="18" charset="0"/>
                      </a:endParaRPr>
                    </a:p>
                  </p:txBody>
                </p:sp>
              </p:grpSp>
              <p:cxnSp>
                <p:nvCxnSpPr>
                  <p:cNvPr id="16" name="Straight Arrow Connector 15"/>
                  <p:cNvCxnSpPr/>
                  <p:nvPr/>
                </p:nvCxnSpPr>
                <p:spPr>
                  <a:xfrm>
                    <a:off x="3750197" y="1030147"/>
                    <a:ext cx="88869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grpSp>
    </p:spTree>
    <p:extLst>
      <p:ext uri="{BB962C8B-B14F-4D97-AF65-F5344CB8AC3E}">
        <p14:creationId xmlns:p14="http://schemas.microsoft.com/office/powerpoint/2010/main" val="41806533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34860" y="364271"/>
            <a:ext cx="9650776" cy="676232"/>
          </a:xfrm>
        </p:spPr>
        <p:txBody>
          <a:bodyPr>
            <a:noAutofit/>
          </a:bodyPr>
          <a:lstStyle/>
          <a:p>
            <a:pPr>
              <a:spcAft>
                <a:spcPts val="600"/>
              </a:spcAft>
            </a:pPr>
            <a:r>
              <a:rPr lang="en-US" sz="3200" dirty="0">
                <a:latin typeface="Arial" charset="0"/>
                <a:ea typeface="Arial" charset="0"/>
                <a:cs typeface="Arial" charset="0"/>
              </a:rPr>
              <a:t>Federated query on the transformed data</a:t>
            </a:r>
          </a:p>
        </p:txBody>
      </p:sp>
      <p:sp>
        <p:nvSpPr>
          <p:cNvPr id="6" name="Content Placeholder 7"/>
          <p:cNvSpPr txBox="1">
            <a:spLocks/>
          </p:cNvSpPr>
          <p:nvPr/>
        </p:nvSpPr>
        <p:spPr>
          <a:xfrm>
            <a:off x="1954347" y="1497394"/>
            <a:ext cx="9560712" cy="406612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US" sz="2400" dirty="0"/>
          </a:p>
        </p:txBody>
      </p:sp>
      <p:sp>
        <p:nvSpPr>
          <p:cNvPr id="5" name="Content Placeholder 7"/>
          <p:cNvSpPr txBox="1">
            <a:spLocks/>
          </p:cNvSpPr>
          <p:nvPr/>
        </p:nvSpPr>
        <p:spPr>
          <a:xfrm>
            <a:off x="2194559" y="1312334"/>
            <a:ext cx="9472899" cy="440358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600"/>
              </a:spcAft>
              <a:buNone/>
            </a:pPr>
            <a:r>
              <a:rPr lang="en-US" sz="2400" dirty="0" smtClean="0">
                <a:latin typeface="Arial" charset="0"/>
                <a:ea typeface="Arial" charset="0"/>
                <a:cs typeface="Arial" charset="0"/>
              </a:rPr>
              <a:t>Selection criteria of diabetes, hypertension and depression cohorts</a:t>
            </a:r>
            <a:endParaRPr lang="en-US" sz="2000" dirty="0">
              <a:latin typeface="Arial" charset="0"/>
              <a:ea typeface="Arial" charset="0"/>
              <a:cs typeface="Arial" charset="0"/>
            </a:endParaRPr>
          </a:p>
          <a:p>
            <a:pPr>
              <a:spcAft>
                <a:spcPts val="600"/>
              </a:spcAft>
            </a:pPr>
            <a:endParaRPr lang="en-US" sz="2400" dirty="0"/>
          </a:p>
        </p:txBody>
      </p:sp>
      <p:pic>
        <p:nvPicPr>
          <p:cNvPr id="27" name="Picture 26"/>
          <p:cNvPicPr/>
          <p:nvPr/>
        </p:nvPicPr>
        <p:blipFill>
          <a:blip r:embed="rId3">
            <a:extLst>
              <a:ext uri="{28A0092B-C50C-407E-A947-70E740481C1C}">
                <a14:useLocalDpi xmlns:a14="http://schemas.microsoft.com/office/drawing/2010/main" val="0"/>
              </a:ext>
            </a:extLst>
          </a:blip>
          <a:srcRect/>
          <a:stretch>
            <a:fillRect/>
          </a:stretch>
        </p:blipFill>
        <p:spPr bwMode="auto">
          <a:xfrm>
            <a:off x="2106747" y="1935252"/>
            <a:ext cx="9467064" cy="3347948"/>
          </a:xfrm>
          <a:prstGeom prst="rect">
            <a:avLst/>
          </a:prstGeom>
          <a:noFill/>
        </p:spPr>
      </p:pic>
    </p:spTree>
    <p:extLst>
      <p:ext uri="{BB962C8B-B14F-4D97-AF65-F5344CB8AC3E}">
        <p14:creationId xmlns:p14="http://schemas.microsoft.com/office/powerpoint/2010/main" val="13440320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07614" y="390516"/>
            <a:ext cx="9650776" cy="676232"/>
          </a:xfrm>
        </p:spPr>
        <p:txBody>
          <a:bodyPr>
            <a:noAutofit/>
          </a:bodyPr>
          <a:lstStyle/>
          <a:p>
            <a:pPr>
              <a:spcAft>
                <a:spcPts val="600"/>
              </a:spcAft>
            </a:pPr>
            <a:r>
              <a:rPr lang="en-US" sz="3200" dirty="0">
                <a:latin typeface="Arial" charset="0"/>
                <a:ea typeface="Arial" charset="0"/>
                <a:cs typeface="Arial" charset="0"/>
              </a:rPr>
              <a:t>Federated query on the transformed data</a:t>
            </a:r>
          </a:p>
        </p:txBody>
      </p:sp>
      <p:sp>
        <p:nvSpPr>
          <p:cNvPr id="6" name="Content Placeholder 7"/>
          <p:cNvSpPr txBox="1">
            <a:spLocks/>
          </p:cNvSpPr>
          <p:nvPr/>
        </p:nvSpPr>
        <p:spPr>
          <a:xfrm>
            <a:off x="1954347" y="1497394"/>
            <a:ext cx="9560712" cy="406612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endParaRPr lang="en-US" sz="2400" dirty="0"/>
          </a:p>
        </p:txBody>
      </p:sp>
      <p:sp>
        <p:nvSpPr>
          <p:cNvPr id="5" name="Content Placeholder 7"/>
          <p:cNvSpPr txBox="1">
            <a:spLocks/>
          </p:cNvSpPr>
          <p:nvPr/>
        </p:nvSpPr>
        <p:spPr>
          <a:xfrm>
            <a:off x="2469911" y="1497394"/>
            <a:ext cx="9197547" cy="421852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821502">
              <a:buNone/>
            </a:pPr>
            <a:r>
              <a:rPr lang="en-SG" sz="2000" dirty="0" smtClean="0"/>
              <a:t>Diseases </a:t>
            </a:r>
            <a:r>
              <a:rPr lang="en-SG" sz="2000" dirty="0"/>
              <a:t>of interest, excluded diseases and drugs used in each cohort</a:t>
            </a:r>
          </a:p>
          <a:p>
            <a:pPr marL="0" indent="0">
              <a:spcAft>
                <a:spcPts val="600"/>
              </a:spcAft>
              <a:buNone/>
            </a:pPr>
            <a:endParaRPr lang="en-US" sz="2400" dirty="0"/>
          </a:p>
        </p:txBody>
      </p:sp>
      <p:graphicFrame>
        <p:nvGraphicFramePr>
          <p:cNvPr id="30" name="Table 29"/>
          <p:cNvGraphicFramePr>
            <a:graphicFrameLocks noGrp="1"/>
          </p:cNvGraphicFramePr>
          <p:nvPr>
            <p:extLst>
              <p:ext uri="{D42A27DB-BD31-4B8C-83A1-F6EECF244321}">
                <p14:modId xmlns:p14="http://schemas.microsoft.com/office/powerpoint/2010/main" val="3562332555"/>
              </p:ext>
            </p:extLst>
          </p:nvPr>
        </p:nvGraphicFramePr>
        <p:xfrm>
          <a:off x="2469911" y="2043350"/>
          <a:ext cx="9121347" cy="3520167"/>
        </p:xfrm>
        <a:graphic>
          <a:graphicData uri="http://schemas.openxmlformats.org/drawingml/2006/table">
            <a:tbl>
              <a:tblPr firstRow="1" bandRow="1"/>
              <a:tblGrid>
                <a:gridCol w="1454228">
                  <a:extLst>
                    <a:ext uri="{9D8B030D-6E8A-4147-A177-3AD203B41FA5}">
                      <a16:colId xmlns:a16="http://schemas.microsoft.com/office/drawing/2014/main" val="3142730229"/>
                    </a:ext>
                  </a:extLst>
                </a:gridCol>
                <a:gridCol w="1378759">
                  <a:extLst>
                    <a:ext uri="{9D8B030D-6E8A-4147-A177-3AD203B41FA5}">
                      <a16:colId xmlns:a16="http://schemas.microsoft.com/office/drawing/2014/main" val="153888365"/>
                    </a:ext>
                  </a:extLst>
                </a:gridCol>
                <a:gridCol w="2201807">
                  <a:extLst>
                    <a:ext uri="{9D8B030D-6E8A-4147-A177-3AD203B41FA5}">
                      <a16:colId xmlns:a16="http://schemas.microsoft.com/office/drawing/2014/main" val="300676442"/>
                    </a:ext>
                  </a:extLst>
                </a:gridCol>
                <a:gridCol w="4086553">
                  <a:extLst>
                    <a:ext uri="{9D8B030D-6E8A-4147-A177-3AD203B41FA5}">
                      <a16:colId xmlns:a16="http://schemas.microsoft.com/office/drawing/2014/main" val="663493442"/>
                    </a:ext>
                  </a:extLst>
                </a:gridCol>
              </a:tblGrid>
              <a:tr h="565410">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r>
                        <a:rPr lang="en-SG" sz="1600" dirty="0" smtClean="0"/>
                        <a:t>Cohort</a:t>
                      </a:r>
                      <a:endParaRPr lang="en-SG" sz="1600" dirty="0"/>
                    </a:p>
                  </a:txBody>
                  <a:tcPr marL="64294" marR="64294" marT="32147" marB="32147">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r>
                        <a:rPr lang="en-SG" sz="1600" dirty="0" smtClean="0"/>
                        <a:t>Disease</a:t>
                      </a:r>
                      <a:r>
                        <a:rPr lang="en-SG" sz="1600" baseline="0" dirty="0" smtClean="0"/>
                        <a:t> of interest</a:t>
                      </a:r>
                      <a:endParaRPr lang="en-SG" sz="1600" dirty="0"/>
                    </a:p>
                  </a:txBody>
                  <a:tcPr marL="64294" marR="64294" marT="32147" marB="32147">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r>
                        <a:rPr lang="en-SG" sz="1600" dirty="0" smtClean="0"/>
                        <a:t>Excluded disease</a:t>
                      </a:r>
                      <a:endParaRPr lang="en-SG" sz="1600" dirty="0"/>
                    </a:p>
                  </a:txBody>
                  <a:tcPr marL="64294" marR="64294" marT="32147" marB="32147">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r>
                        <a:rPr lang="en-SG" sz="1600" dirty="0" smtClean="0"/>
                        <a:t>Drug classes included</a:t>
                      </a:r>
                      <a:endParaRPr lang="en-SG" sz="1600" dirty="0"/>
                    </a:p>
                  </a:txBody>
                  <a:tcPr marL="64294" marR="64294" marT="32147" marB="32147">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48208869"/>
                  </a:ext>
                </a:extLst>
              </a:tr>
              <a:tr h="815185">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r>
                        <a:rPr lang="en-SG" sz="1600" dirty="0" smtClean="0"/>
                        <a:t>Diabetes</a:t>
                      </a:r>
                      <a:endParaRPr lang="en-SG" sz="1600" dirty="0"/>
                    </a:p>
                  </a:txBody>
                  <a:tcPr marL="64294" marR="64294" marT="32147" marB="32147">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r>
                        <a:rPr lang="en-SG" sz="1600" dirty="0" smtClean="0"/>
                        <a:t>Diabetes</a:t>
                      </a:r>
                      <a:r>
                        <a:rPr lang="en-SG" sz="1600" baseline="0" dirty="0" smtClean="0"/>
                        <a:t> mellitus</a:t>
                      </a:r>
                      <a:endParaRPr lang="en-SG" sz="1600" dirty="0"/>
                    </a:p>
                  </a:txBody>
                  <a:tcPr marL="64294" marR="64294" marT="32147" marB="32147">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r>
                        <a:rPr lang="en-SG" sz="1600" dirty="0" smtClean="0"/>
                        <a:t>Findings</a:t>
                      </a:r>
                      <a:r>
                        <a:rPr lang="en-SG" sz="1600" baseline="0" dirty="0" smtClean="0"/>
                        <a:t> related to pregnancy</a:t>
                      </a:r>
                      <a:endParaRPr lang="en-SG" sz="1600" dirty="0"/>
                    </a:p>
                  </a:txBody>
                  <a:tcPr marL="64294" marR="64294" marT="32147" marB="32147">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r>
                        <a:rPr lang="en-SG" sz="1600" dirty="0" smtClean="0"/>
                        <a:t>Insulins, </a:t>
                      </a:r>
                      <a:r>
                        <a:rPr lang="en-SG" sz="1600" dirty="0" err="1" smtClean="0"/>
                        <a:t>biguanides</a:t>
                      </a:r>
                      <a:r>
                        <a:rPr lang="en-SG" sz="1600" dirty="0" smtClean="0"/>
                        <a:t>, sulfonylureas, DPP4 inhibitors*,</a:t>
                      </a:r>
                      <a:r>
                        <a:rPr lang="en-SG" sz="1600" baseline="0" dirty="0" smtClean="0"/>
                        <a:t> alpha-glucosidase inhibitors, SGLT2 inhibitors^</a:t>
                      </a:r>
                      <a:endParaRPr lang="en-SG" sz="1600" dirty="0"/>
                    </a:p>
                  </a:txBody>
                  <a:tcPr marL="64294" marR="64294" marT="32147" marB="32147">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513613956"/>
                  </a:ext>
                </a:extLst>
              </a:tr>
              <a:tr h="1074612">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r>
                        <a:rPr lang="en-SG" sz="1600" dirty="0" smtClean="0"/>
                        <a:t>Hypertension</a:t>
                      </a:r>
                      <a:endParaRPr lang="en-SG" sz="1600" dirty="0"/>
                    </a:p>
                  </a:txBody>
                  <a:tcPr marL="64294" marR="64294" marT="32147" marB="32147">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r>
                        <a:rPr lang="en-SG" sz="1600" dirty="0" smtClean="0"/>
                        <a:t>Hypertensive disorder</a:t>
                      </a:r>
                      <a:endParaRPr lang="en-SG" sz="1600" dirty="0"/>
                    </a:p>
                  </a:txBody>
                  <a:tcPr marL="64294" marR="64294" marT="32147" marB="32147">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marL="0" marR="0" lvl="0" indent="0" algn="l" defTabSz="1168400" rtl="0" eaLnBrk="1" fontAlgn="auto" latinLnBrk="0" hangingPunct="1">
                        <a:lnSpc>
                          <a:spcPct val="100000"/>
                        </a:lnSpc>
                        <a:spcBef>
                          <a:spcPts val="0"/>
                        </a:spcBef>
                        <a:spcAft>
                          <a:spcPts val="0"/>
                        </a:spcAft>
                        <a:buClrTx/>
                        <a:buSzTx/>
                        <a:buFontTx/>
                        <a:buNone/>
                        <a:tabLst/>
                        <a:defRPr/>
                      </a:pPr>
                      <a:r>
                        <a:rPr lang="en-SG" sz="1600" dirty="0" smtClean="0"/>
                        <a:t>Findings</a:t>
                      </a:r>
                      <a:r>
                        <a:rPr lang="en-SG" sz="1600" baseline="0" dirty="0" smtClean="0"/>
                        <a:t> related to pregnancy</a:t>
                      </a:r>
                      <a:endParaRPr lang="en-SG" sz="1600" dirty="0" smtClean="0"/>
                    </a:p>
                    <a:p>
                      <a:pPr algn="l"/>
                      <a:endParaRPr lang="en-SG" sz="1600" dirty="0"/>
                    </a:p>
                  </a:txBody>
                  <a:tcPr marL="64294" marR="64294" marT="32147" marB="32147">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r>
                        <a:rPr lang="en-SG" sz="1600" dirty="0" smtClean="0"/>
                        <a:t>Antihypertensives,</a:t>
                      </a:r>
                      <a:r>
                        <a:rPr lang="en-SG" sz="1600" baseline="0" dirty="0" smtClean="0"/>
                        <a:t> diuretics, peripheral vasodilators, beta blockers, calcium channel blockers, agents acting on the renin-angiotensin-aldosterone system</a:t>
                      </a:r>
                      <a:endParaRPr lang="en-SG" sz="1600" dirty="0"/>
                    </a:p>
                  </a:txBody>
                  <a:tcPr marL="64294" marR="64294" marT="32147" marB="32147">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939757038"/>
                  </a:ext>
                </a:extLst>
              </a:tr>
              <a:tr h="1064960">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r>
                        <a:rPr lang="en-SG" sz="1600" dirty="0" smtClean="0"/>
                        <a:t>Depression</a:t>
                      </a:r>
                      <a:endParaRPr lang="en-SG" sz="1600" dirty="0"/>
                    </a:p>
                  </a:txBody>
                  <a:tcPr marL="64294" marR="64294" marT="32147" marB="32147">
                    <a:lnL w="12700" cmpd="sng">
                      <a:noFill/>
                      <a:prstDash val="solid"/>
                    </a:lnL>
                    <a:lnR w="12700" cmpd="sng">
                      <a:noFill/>
                      <a:prstDash val="soli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r>
                        <a:rPr lang="en-SG" sz="1600" dirty="0" smtClean="0"/>
                        <a:t>Depressive disorder</a:t>
                      </a:r>
                      <a:endParaRPr lang="en-SG" sz="1600" dirty="0"/>
                    </a:p>
                  </a:txBody>
                  <a:tcPr marL="64294" marR="64294" marT="32147" marB="32147">
                    <a:lnL w="12700" cmpd="sng">
                      <a:noFill/>
                      <a:prstDash val="solid"/>
                    </a:lnL>
                    <a:lnR w="12700" cmpd="sng">
                      <a:noFill/>
                      <a:prstDash val="soli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marL="0" marR="0" lvl="0" indent="0" algn="l" defTabSz="1168400" rtl="0" eaLnBrk="1" fontAlgn="auto" latinLnBrk="0" hangingPunct="1">
                        <a:lnSpc>
                          <a:spcPct val="100000"/>
                        </a:lnSpc>
                        <a:spcBef>
                          <a:spcPts val="0"/>
                        </a:spcBef>
                        <a:spcAft>
                          <a:spcPts val="0"/>
                        </a:spcAft>
                        <a:buClrTx/>
                        <a:buSzTx/>
                        <a:buFontTx/>
                        <a:buNone/>
                        <a:tabLst/>
                        <a:defRPr/>
                      </a:pPr>
                      <a:r>
                        <a:rPr lang="en-SG" sz="1600" dirty="0" smtClean="0"/>
                        <a:t>Findings</a:t>
                      </a:r>
                      <a:r>
                        <a:rPr lang="en-SG" sz="1600" baseline="0" dirty="0" smtClean="0"/>
                        <a:t> related to pregnancy, bipolar I disorder, schizophrenia</a:t>
                      </a:r>
                      <a:endParaRPr lang="en-SG" sz="1600" dirty="0"/>
                    </a:p>
                  </a:txBody>
                  <a:tcPr marL="64294" marR="64294" marT="32147" marB="32147">
                    <a:lnL w="12700" cmpd="sng">
                      <a:noFill/>
                      <a:prstDash val="solid"/>
                    </a:lnL>
                    <a:lnR w="12700" cmpd="sng">
                      <a:noFill/>
                      <a:prstDash val="soli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r>
                        <a:rPr lang="en-SG" sz="1600" dirty="0" smtClean="0"/>
                        <a:t>Antidepressants</a:t>
                      </a:r>
                      <a:endParaRPr lang="en-SG" sz="1600" dirty="0"/>
                    </a:p>
                  </a:txBody>
                  <a:tcPr marL="64294" marR="64294" marT="32147" marB="32147">
                    <a:lnL w="12700" cmpd="sng">
                      <a:noFill/>
                      <a:prstDash val="solid"/>
                    </a:lnL>
                    <a:lnR w="12700" cmpd="sng">
                      <a:noFill/>
                      <a:prstDash val="soli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9647156"/>
                  </a:ext>
                </a:extLst>
              </a:tr>
            </a:tbl>
          </a:graphicData>
        </a:graphic>
      </p:graphicFrame>
      <p:sp>
        <p:nvSpPr>
          <p:cNvPr id="31" name="TextBox 30"/>
          <p:cNvSpPr txBox="1"/>
          <p:nvPr/>
        </p:nvSpPr>
        <p:spPr>
          <a:xfrm>
            <a:off x="2469912" y="5911271"/>
            <a:ext cx="5212821" cy="434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146" tIns="32146" rIns="32146" bIns="32146" numCol="1" spcCol="38100" rtlCol="0" anchor="t">
            <a:spAutoFit/>
          </a:bodyPr>
          <a:lstStyle/>
          <a:p>
            <a:pPr algn="l" defTabSz="821502"/>
            <a:r>
              <a:rPr lang="en-SG" sz="1200" dirty="0"/>
              <a:t>*dipeptidyl peptidase 4 inhibitors</a:t>
            </a:r>
          </a:p>
          <a:p>
            <a:pPr algn="l" defTabSz="821502"/>
            <a:r>
              <a:rPr lang="en-SG" sz="1200" dirty="0"/>
              <a:t>^sodium-glucose transport protein 2 inhibitors</a:t>
            </a:r>
          </a:p>
        </p:txBody>
      </p:sp>
    </p:spTree>
    <p:extLst>
      <p:ext uri="{BB962C8B-B14F-4D97-AF65-F5344CB8AC3E}">
        <p14:creationId xmlns:p14="http://schemas.microsoft.com/office/powerpoint/2010/main" val="11812251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7"/>
          <p:cNvSpPr txBox="1">
            <a:spLocks/>
          </p:cNvSpPr>
          <p:nvPr/>
        </p:nvSpPr>
        <p:spPr>
          <a:xfrm>
            <a:off x="2631288" y="1284521"/>
            <a:ext cx="9560712" cy="521787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600"/>
              </a:spcAft>
              <a:buNone/>
            </a:pPr>
            <a:r>
              <a:rPr lang="en-US" sz="2400" dirty="0" smtClean="0">
                <a:latin typeface="Arial" charset="0"/>
                <a:ea typeface="Arial" charset="0"/>
                <a:cs typeface="Arial" charset="0"/>
              </a:rPr>
              <a:t>Percentage of records converted:</a:t>
            </a:r>
          </a:p>
          <a:p>
            <a:pPr>
              <a:spcAft>
                <a:spcPts val="600"/>
              </a:spcAft>
            </a:pPr>
            <a:endParaRPr lang="en-US" sz="2400" dirty="0">
              <a:latin typeface="Arial" charset="0"/>
              <a:ea typeface="Arial" charset="0"/>
              <a:cs typeface="Arial" charset="0"/>
            </a:endParaRPr>
          </a:p>
          <a:p>
            <a:pPr>
              <a:spcAft>
                <a:spcPts val="600"/>
              </a:spcAft>
            </a:pPr>
            <a:endParaRPr lang="en-US" sz="2400" dirty="0" smtClean="0">
              <a:latin typeface="Arial" charset="0"/>
              <a:ea typeface="Arial" charset="0"/>
              <a:cs typeface="Arial" charset="0"/>
            </a:endParaRPr>
          </a:p>
          <a:p>
            <a:pPr>
              <a:spcAft>
                <a:spcPts val="600"/>
              </a:spcAft>
            </a:pPr>
            <a:endParaRPr lang="en-US" sz="2400" dirty="0">
              <a:latin typeface="Arial" charset="0"/>
              <a:ea typeface="Arial" charset="0"/>
              <a:cs typeface="Arial" charset="0"/>
            </a:endParaRPr>
          </a:p>
          <a:p>
            <a:pPr>
              <a:spcAft>
                <a:spcPts val="600"/>
              </a:spcAft>
            </a:pPr>
            <a:endParaRPr lang="en-US" sz="2400" dirty="0" smtClean="0">
              <a:latin typeface="Arial" charset="0"/>
              <a:ea typeface="Arial" charset="0"/>
              <a:cs typeface="Arial" charset="0"/>
            </a:endParaRPr>
          </a:p>
          <a:p>
            <a:pPr>
              <a:spcAft>
                <a:spcPts val="600"/>
              </a:spcAft>
            </a:pPr>
            <a:endParaRPr lang="en-US" sz="2400" dirty="0">
              <a:latin typeface="Arial" charset="0"/>
              <a:ea typeface="Arial" charset="0"/>
              <a:cs typeface="Arial" charset="0"/>
            </a:endParaRPr>
          </a:p>
          <a:p>
            <a:pPr>
              <a:spcAft>
                <a:spcPts val="600"/>
              </a:spcAft>
            </a:pPr>
            <a:endParaRPr lang="en-US" sz="2400" dirty="0" smtClean="0">
              <a:latin typeface="Arial" charset="0"/>
              <a:ea typeface="Arial" charset="0"/>
              <a:cs typeface="Arial" charset="0"/>
            </a:endParaRPr>
          </a:p>
          <a:p>
            <a:pPr>
              <a:spcAft>
                <a:spcPts val="600"/>
              </a:spcAft>
            </a:pPr>
            <a:endParaRPr lang="en-US" sz="2400" dirty="0">
              <a:latin typeface="Arial" charset="0"/>
              <a:ea typeface="Arial" charset="0"/>
              <a:cs typeface="Arial" charset="0"/>
            </a:endParaRPr>
          </a:p>
          <a:p>
            <a:pPr>
              <a:spcAft>
                <a:spcPts val="600"/>
              </a:spcAft>
            </a:pPr>
            <a:endParaRPr lang="en-US" sz="2400" dirty="0" smtClean="0">
              <a:latin typeface="Arial" charset="0"/>
              <a:ea typeface="Arial" charset="0"/>
              <a:cs typeface="Arial" charset="0"/>
            </a:endParaRPr>
          </a:p>
          <a:p>
            <a:pPr>
              <a:spcAft>
                <a:spcPts val="600"/>
              </a:spcAft>
            </a:pPr>
            <a:endParaRPr lang="en-US" sz="1000" dirty="0" smtClean="0">
              <a:latin typeface="Arial" charset="0"/>
              <a:ea typeface="Arial" charset="0"/>
              <a:cs typeface="Arial" charset="0"/>
            </a:endParaRPr>
          </a:p>
          <a:p>
            <a:pPr>
              <a:spcAft>
                <a:spcPts val="600"/>
              </a:spcAft>
            </a:pPr>
            <a:endParaRPr lang="en-US" sz="1000" dirty="0" smtClean="0">
              <a:latin typeface="Arial" charset="0"/>
              <a:ea typeface="Arial" charset="0"/>
              <a:cs typeface="Arial" charset="0"/>
            </a:endParaRPr>
          </a:p>
          <a:p>
            <a:pPr marL="0" indent="0">
              <a:buNone/>
            </a:pPr>
            <a:r>
              <a:rPr lang="en-SG" sz="1100" b="1" dirty="0"/>
              <a:t>*</a:t>
            </a:r>
            <a:r>
              <a:rPr lang="en-SG" sz="1100" dirty="0"/>
              <a:t>Refers to outpatient pharmacy orders and inpatient discharge prescriptions</a:t>
            </a:r>
          </a:p>
          <a:p>
            <a:pPr marL="0" indent="0">
              <a:buNone/>
            </a:pPr>
            <a:r>
              <a:rPr lang="en-SG" sz="1100" baseline="30000" dirty="0"/>
              <a:t>†</a:t>
            </a:r>
            <a:r>
              <a:rPr lang="en-SG" sz="1100" dirty="0"/>
              <a:t>Refers to medications used during inpatient ward </a:t>
            </a:r>
            <a:r>
              <a:rPr lang="en-SG" sz="1100" dirty="0" smtClean="0"/>
              <a:t>stay</a:t>
            </a:r>
            <a:endParaRPr lang="en-US" sz="2000" dirty="0">
              <a:latin typeface="Arial" charset="0"/>
              <a:ea typeface="Arial" charset="0"/>
              <a:cs typeface="Arial" charset="0"/>
            </a:endParaRPr>
          </a:p>
        </p:txBody>
      </p:sp>
      <p:pic>
        <p:nvPicPr>
          <p:cNvPr id="9" name="Picture 8"/>
          <p:cNvPicPr>
            <a:picLocks noChangeAspect="1"/>
          </p:cNvPicPr>
          <p:nvPr/>
        </p:nvPicPr>
        <p:blipFill>
          <a:blip r:embed="rId3"/>
          <a:stretch>
            <a:fillRect/>
          </a:stretch>
        </p:blipFill>
        <p:spPr>
          <a:xfrm>
            <a:off x="2711409" y="1808282"/>
            <a:ext cx="7570511" cy="4199965"/>
          </a:xfrm>
          <a:prstGeom prst="rect">
            <a:avLst/>
          </a:prstGeom>
        </p:spPr>
      </p:pic>
      <p:sp>
        <p:nvSpPr>
          <p:cNvPr id="6" name="Title 3"/>
          <p:cNvSpPr>
            <a:spLocks noGrp="1"/>
          </p:cNvSpPr>
          <p:nvPr>
            <p:ph type="title"/>
          </p:nvPr>
        </p:nvSpPr>
        <p:spPr>
          <a:xfrm>
            <a:off x="2148672" y="346596"/>
            <a:ext cx="9154633" cy="960000"/>
          </a:xfrm>
        </p:spPr>
        <p:txBody>
          <a:bodyPr>
            <a:noAutofit/>
          </a:bodyPr>
          <a:lstStyle/>
          <a:p>
            <a:pPr algn="l"/>
            <a:r>
              <a:rPr lang="en-US" sz="3200" dirty="0" smtClean="0">
                <a:latin typeface="Arial" charset="0"/>
                <a:ea typeface="Arial" charset="0"/>
                <a:cs typeface="Arial" charset="0"/>
              </a:rPr>
              <a:t>Results and Discussion</a:t>
            </a:r>
            <a:endParaRPr lang="en-US" sz="3200" dirty="0">
              <a:latin typeface="Arial" charset="0"/>
              <a:ea typeface="Arial" charset="0"/>
              <a:cs typeface="Arial" charset="0"/>
            </a:endParaRPr>
          </a:p>
        </p:txBody>
      </p:sp>
    </p:spTree>
    <p:extLst>
      <p:ext uri="{BB962C8B-B14F-4D97-AF65-F5344CB8AC3E}">
        <p14:creationId xmlns:p14="http://schemas.microsoft.com/office/powerpoint/2010/main" val="26514358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48672" y="346596"/>
            <a:ext cx="9154633" cy="960000"/>
          </a:xfrm>
        </p:spPr>
        <p:txBody>
          <a:bodyPr>
            <a:noAutofit/>
          </a:bodyPr>
          <a:lstStyle/>
          <a:p>
            <a:pPr algn="l"/>
            <a:r>
              <a:rPr lang="en-US" sz="3200" dirty="0" smtClean="0">
                <a:latin typeface="Arial" charset="0"/>
                <a:ea typeface="Arial" charset="0"/>
                <a:cs typeface="Arial" charset="0"/>
              </a:rPr>
              <a:t>Results and Discussion</a:t>
            </a:r>
            <a:endParaRPr lang="en-US" sz="3200" dirty="0">
              <a:latin typeface="Arial" charset="0"/>
              <a:ea typeface="Arial" charset="0"/>
              <a:cs typeface="Arial" charset="0"/>
            </a:endParaRPr>
          </a:p>
        </p:txBody>
      </p:sp>
      <p:sp>
        <p:nvSpPr>
          <p:cNvPr id="6" name="Content Placeholder 7"/>
          <p:cNvSpPr txBox="1">
            <a:spLocks/>
          </p:cNvSpPr>
          <p:nvPr/>
        </p:nvSpPr>
        <p:spPr>
          <a:xfrm>
            <a:off x="2148672" y="1306596"/>
            <a:ext cx="9635397" cy="41244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tabLst>
                <a:tab pos="14827250" algn="l"/>
              </a:tabLst>
            </a:pPr>
            <a:r>
              <a:rPr lang="en-US" sz="2400" dirty="0" smtClean="0">
                <a:ea typeface="Arial" charset="0"/>
              </a:rPr>
              <a:t>Number of patients identified per cohort</a:t>
            </a:r>
          </a:p>
          <a:p>
            <a:pPr lvl="1" algn="just">
              <a:tabLst>
                <a:tab pos="14827250" algn="l"/>
              </a:tabLst>
            </a:pPr>
            <a:r>
              <a:rPr lang="en-US" sz="2000" dirty="0" smtClean="0">
                <a:ea typeface="Arial" charset="0"/>
              </a:rPr>
              <a:t>Diabetes </a:t>
            </a:r>
            <a:r>
              <a:rPr lang="en-US" sz="2000" dirty="0">
                <a:ea typeface="Arial" charset="0"/>
              </a:rPr>
              <a:t>mellitus (</a:t>
            </a:r>
            <a:r>
              <a:rPr lang="en-US" sz="2000" dirty="0" smtClean="0">
                <a:ea typeface="Arial" charset="0"/>
              </a:rPr>
              <a:t>n = 1,006)</a:t>
            </a:r>
          </a:p>
          <a:p>
            <a:pPr lvl="1" algn="just">
              <a:tabLst>
                <a:tab pos="14827250" algn="l"/>
              </a:tabLst>
            </a:pPr>
            <a:r>
              <a:rPr lang="en-US" sz="2000" dirty="0" smtClean="0">
                <a:ea typeface="Arial" charset="0"/>
              </a:rPr>
              <a:t>Hypertension (n = 3,175)</a:t>
            </a:r>
          </a:p>
          <a:p>
            <a:pPr lvl="1" algn="just">
              <a:tabLst>
                <a:tab pos="14827250" algn="l"/>
              </a:tabLst>
            </a:pPr>
            <a:r>
              <a:rPr lang="en-US" sz="2000" dirty="0" smtClean="0">
                <a:ea typeface="Arial" charset="0"/>
              </a:rPr>
              <a:t>Depression </a:t>
            </a:r>
            <a:r>
              <a:rPr lang="en-US" sz="2000" dirty="0">
                <a:ea typeface="Arial" charset="0"/>
              </a:rPr>
              <a:t>(</a:t>
            </a:r>
            <a:r>
              <a:rPr lang="en-US" sz="2000" dirty="0" smtClean="0">
                <a:ea typeface="Arial" charset="0"/>
              </a:rPr>
              <a:t>n = 251</a:t>
            </a:r>
            <a:r>
              <a:rPr lang="en-US" sz="2000" dirty="0">
                <a:ea typeface="Arial" charset="0"/>
              </a:rPr>
              <a:t>)</a:t>
            </a:r>
          </a:p>
          <a:p>
            <a:pPr lvl="1" algn="just">
              <a:tabLst>
                <a:tab pos="14827250" algn="l"/>
              </a:tabLst>
            </a:pPr>
            <a:endParaRPr lang="en-US" sz="2000" dirty="0">
              <a:ea typeface="Arial" charset="0"/>
            </a:endParaRPr>
          </a:p>
          <a:p>
            <a:pPr marL="342900" lvl="1" indent="-342900" algn="just">
              <a:buFont typeface="Arial" panose="020B0604020202020204" pitchFamily="34" charset="0"/>
              <a:buChar char="•"/>
              <a:tabLst>
                <a:tab pos="14827250" algn="l"/>
              </a:tabLst>
            </a:pPr>
            <a:r>
              <a:rPr lang="en-US" sz="2400" dirty="0" smtClean="0">
                <a:ea typeface="Arial" charset="0"/>
              </a:rPr>
              <a:t>Sequence of </a:t>
            </a:r>
            <a:r>
              <a:rPr lang="en-US" sz="2400" dirty="0">
                <a:ea typeface="Arial" charset="0"/>
              </a:rPr>
              <a:t>drug </a:t>
            </a:r>
            <a:r>
              <a:rPr lang="en-US" sz="2400" dirty="0" smtClean="0">
                <a:ea typeface="Arial" charset="0"/>
              </a:rPr>
              <a:t>exposures </a:t>
            </a:r>
            <a:r>
              <a:rPr lang="en-US" sz="2400" dirty="0">
                <a:ea typeface="Arial" charset="0"/>
              </a:rPr>
              <a:t>in </a:t>
            </a:r>
            <a:r>
              <a:rPr lang="en-US" sz="2400" dirty="0" smtClean="0">
                <a:ea typeface="Arial" charset="0"/>
              </a:rPr>
              <a:t>these patients were tracked, and plotted on sunburst diagrams</a:t>
            </a:r>
            <a:endParaRPr lang="en-US" sz="2400" dirty="0">
              <a:ea typeface="Arial" charset="0"/>
            </a:endParaRPr>
          </a:p>
          <a:p>
            <a:pPr marL="342900" lvl="1" indent="-342900" algn="just">
              <a:buFont typeface="Arial" panose="020B0604020202020204" pitchFamily="34" charset="0"/>
              <a:buChar char="•"/>
              <a:tabLst>
                <a:tab pos="14827250" algn="l"/>
              </a:tabLst>
            </a:pPr>
            <a:endParaRPr lang="en-US" sz="2000" dirty="0">
              <a:ea typeface="Arial" charset="0"/>
            </a:endParaRPr>
          </a:p>
          <a:p>
            <a:pPr>
              <a:spcAft>
                <a:spcPts val="600"/>
              </a:spcAft>
            </a:pPr>
            <a:endParaRPr lang="en-US" sz="2400" dirty="0"/>
          </a:p>
        </p:txBody>
      </p:sp>
    </p:spTree>
    <p:extLst>
      <p:ext uri="{BB962C8B-B14F-4D97-AF65-F5344CB8AC3E}">
        <p14:creationId xmlns:p14="http://schemas.microsoft.com/office/powerpoint/2010/main" val="37428383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60426" y="417716"/>
            <a:ext cx="9154633" cy="960000"/>
          </a:xfrm>
        </p:spPr>
        <p:txBody>
          <a:bodyPr>
            <a:noAutofit/>
          </a:bodyPr>
          <a:lstStyle/>
          <a:p>
            <a:pPr algn="l"/>
            <a:r>
              <a:rPr lang="en-US" sz="3200" dirty="0" smtClean="0">
                <a:latin typeface="Arial" charset="0"/>
                <a:ea typeface="Arial" charset="0"/>
                <a:cs typeface="Arial" charset="0"/>
              </a:rPr>
              <a:t>Results and Discussion</a:t>
            </a:r>
            <a:endParaRPr lang="en-US" sz="3200" dirty="0">
              <a:latin typeface="Arial" charset="0"/>
              <a:ea typeface="Arial" charset="0"/>
              <a:cs typeface="Arial" charset="0"/>
            </a:endParaRPr>
          </a:p>
        </p:txBody>
      </p:sp>
      <p:sp>
        <p:nvSpPr>
          <p:cNvPr id="6" name="Content Placeholder 7"/>
          <p:cNvSpPr txBox="1">
            <a:spLocks/>
          </p:cNvSpPr>
          <p:nvPr/>
        </p:nvSpPr>
        <p:spPr>
          <a:xfrm>
            <a:off x="1667908" y="1244006"/>
            <a:ext cx="9635397" cy="406612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600"/>
              </a:spcAft>
              <a:buNone/>
            </a:pPr>
            <a:endParaRPr lang="en-US" sz="2400" dirty="0"/>
          </a:p>
        </p:txBody>
      </p:sp>
      <p:graphicFrame>
        <p:nvGraphicFramePr>
          <p:cNvPr id="2" name="Table 1"/>
          <p:cNvGraphicFramePr>
            <a:graphicFrameLocks noGrp="1"/>
          </p:cNvGraphicFramePr>
          <p:nvPr>
            <p:extLst>
              <p:ext uri="{D42A27DB-BD31-4B8C-83A1-F6EECF244321}">
                <p14:modId xmlns:p14="http://schemas.microsoft.com/office/powerpoint/2010/main" val="4000583373"/>
              </p:ext>
            </p:extLst>
          </p:nvPr>
        </p:nvGraphicFramePr>
        <p:xfrm>
          <a:off x="6709141" y="1046374"/>
          <a:ext cx="4420069" cy="5111206"/>
        </p:xfrm>
        <a:graphic>
          <a:graphicData uri="http://schemas.openxmlformats.org/drawingml/2006/table">
            <a:tbl>
              <a:tblPr firstRow="1" bandRow="1">
                <a:tableStyleId>{5C22544A-7EE6-4342-B048-85BDC9FD1C3A}</a:tableStyleId>
              </a:tblPr>
              <a:tblGrid>
                <a:gridCol w="4420069">
                  <a:extLst>
                    <a:ext uri="{9D8B030D-6E8A-4147-A177-3AD203B41FA5}">
                      <a16:colId xmlns:a16="http://schemas.microsoft.com/office/drawing/2014/main" val="369981202"/>
                    </a:ext>
                  </a:extLst>
                </a:gridCol>
              </a:tblGrid>
              <a:tr h="630646">
                <a:tc>
                  <a:txBody>
                    <a:bodyPr/>
                    <a:lstStyle/>
                    <a:p>
                      <a:pPr marL="0" algn="l" defTabSz="914400" rtl="0" eaLnBrk="1" latinLnBrk="0" hangingPunct="1"/>
                      <a:r>
                        <a:rPr lang="en-US" sz="1800" b="1" kern="1200" dirty="0" smtClean="0">
                          <a:solidFill>
                            <a:schemeClr val="lt1"/>
                          </a:solidFill>
                          <a:latin typeface="+mn-lt"/>
                          <a:ea typeface="+mn-ea"/>
                          <a:cs typeface="+mn-cs"/>
                        </a:rPr>
                        <a:t>Diabetes Mellitus (</a:t>
                      </a:r>
                      <a:r>
                        <a:rPr lang="en-US" sz="1800" dirty="0" smtClean="0">
                          <a:ea typeface="Arial" charset="0"/>
                        </a:rPr>
                        <a:t>n=1,006)</a:t>
                      </a:r>
                      <a:endParaRPr lang="en-SG" sz="1800" b="1" kern="1200" dirty="0">
                        <a:solidFill>
                          <a:schemeClr val="lt1"/>
                        </a:solidFill>
                        <a:latin typeface="+mn-lt"/>
                        <a:ea typeface="+mn-ea"/>
                        <a:cs typeface="+mn-cs"/>
                      </a:endParaRPr>
                    </a:p>
                  </a:txBody>
                  <a:tcPr/>
                </a:tc>
                <a:extLst>
                  <a:ext uri="{0D108BD9-81ED-4DB2-BD59-A6C34878D82A}">
                    <a16:rowId xmlns:a16="http://schemas.microsoft.com/office/drawing/2014/main" val="4120992666"/>
                  </a:ext>
                </a:extLst>
              </a:tr>
              <a:tr h="1851247">
                <a:tc>
                  <a:txBody>
                    <a:bodyPr/>
                    <a:lstStyle/>
                    <a:p>
                      <a:pPr marL="285750" indent="-285750">
                        <a:buFont typeface="Arial" panose="020B0604020202020204" pitchFamily="34" charset="0"/>
                        <a:buChar char="•"/>
                      </a:pPr>
                      <a:r>
                        <a:rPr lang="en-US" sz="1800" dirty="0" smtClean="0">
                          <a:latin typeface="Arial" panose="020B0604020202020204" pitchFamily="34" charset="0"/>
                          <a:ea typeface="Arial" charset="0"/>
                          <a:cs typeface="Arial" panose="020B0604020202020204" pitchFamily="34" charset="0"/>
                        </a:rPr>
                        <a:t>Metformin most often prescribed as the first medication (53.5%).</a:t>
                      </a:r>
                    </a:p>
                    <a:p>
                      <a:pPr marL="285750" indent="-285750">
                        <a:buFont typeface="Arial" panose="020B0604020202020204" pitchFamily="34" charset="0"/>
                        <a:buChar char="•"/>
                      </a:pPr>
                      <a:endParaRPr lang="en-US" sz="1800" dirty="0" smtClean="0">
                        <a:latin typeface="Arial" panose="020B0604020202020204" pitchFamily="34" charset="0"/>
                        <a:ea typeface="Arial" charset="0"/>
                        <a:cs typeface="Arial" panose="020B0604020202020204" pitchFamily="34" charset="0"/>
                      </a:endParaRPr>
                    </a:p>
                    <a:p>
                      <a:pPr marL="285750" indent="-285750">
                        <a:buFont typeface="Arial" panose="020B0604020202020204" pitchFamily="34" charset="0"/>
                        <a:buChar char="•"/>
                      </a:pPr>
                      <a:r>
                        <a:rPr lang="en-US" sz="1800" dirty="0" smtClean="0">
                          <a:latin typeface="Arial" panose="020B0604020202020204" pitchFamily="34" charset="0"/>
                          <a:ea typeface="Arial" charset="0"/>
                          <a:cs typeface="Arial" panose="020B0604020202020204" pitchFamily="34" charset="0"/>
                        </a:rPr>
                        <a:t>Sulfonylureas (SU) were the most common second line agent used in diabetes.</a:t>
                      </a:r>
                    </a:p>
                    <a:p>
                      <a:pPr marL="285750" indent="-285750">
                        <a:buFont typeface="Arial" panose="020B0604020202020204" pitchFamily="34" charset="0"/>
                        <a:buChar char="•"/>
                      </a:pPr>
                      <a:endParaRPr lang="en-US" sz="18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Arial" charset="0"/>
                          <a:cs typeface="Arial" panose="020B0604020202020204" pitchFamily="34" charset="0"/>
                        </a:rPr>
                        <a:t>Among SU, glipizide was the most common (43.3%), followed by </a:t>
                      </a:r>
                      <a:r>
                        <a:rPr kumimoji="0" lang="en-US" sz="1800" b="0" i="0" u="none" strike="noStrike" kern="1200" cap="none" spc="0" normalizeH="0" baseline="0" noProof="0" dirty="0" err="1" smtClean="0">
                          <a:ln>
                            <a:noFill/>
                          </a:ln>
                          <a:solidFill>
                            <a:prstClr val="black"/>
                          </a:solidFill>
                          <a:effectLst/>
                          <a:uLnTx/>
                          <a:uFillTx/>
                          <a:latin typeface="Arial" panose="020B0604020202020204" pitchFamily="34" charset="0"/>
                          <a:ea typeface="Arial" charset="0"/>
                          <a:cs typeface="Arial" panose="020B0604020202020204" pitchFamily="34" charset="0"/>
                        </a:rPr>
                        <a:t>tolbutamide</a:t>
                      </a:r>
                      <a:r>
                        <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Arial" charset="0"/>
                          <a:cs typeface="Arial" panose="020B0604020202020204" pitchFamily="34" charset="0"/>
                        </a:rPr>
                        <a:t> (7.1%).</a:t>
                      </a:r>
                    </a:p>
                    <a:p>
                      <a:pPr marL="285750" indent="-285750">
                        <a:buFont typeface="Arial" panose="020B0604020202020204" pitchFamily="34" charset="0"/>
                        <a:buChar char="•"/>
                      </a:pPr>
                      <a:endPar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Arial" charset="0"/>
                        <a:cs typeface="Arial" panose="020B0604020202020204" pitchFamily="34" charset="0"/>
                      </a:endParaRPr>
                    </a:p>
                    <a:p>
                      <a:pPr marL="285750" indent="-285750">
                        <a:buFont typeface="Arial" panose="020B0604020202020204" pitchFamily="34" charset="0"/>
                        <a:buChar char="•"/>
                      </a:pPr>
                      <a:r>
                        <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Arial" charset="0"/>
                          <a:cs typeface="Arial" panose="020B0604020202020204" pitchFamily="34" charset="0"/>
                        </a:rPr>
                        <a:t>Newer generation alternatives such as </a:t>
                      </a:r>
                      <a:r>
                        <a:rPr kumimoji="0" lang="en-US" sz="1800" b="0" i="0" u="none" strike="noStrike" kern="1200" cap="none" spc="0" normalizeH="0" baseline="0" noProof="0" dirty="0" err="1" smtClean="0">
                          <a:ln>
                            <a:noFill/>
                          </a:ln>
                          <a:solidFill>
                            <a:prstClr val="black"/>
                          </a:solidFill>
                          <a:effectLst/>
                          <a:uLnTx/>
                          <a:uFillTx/>
                          <a:latin typeface="Arial" panose="020B0604020202020204" pitchFamily="34" charset="0"/>
                          <a:ea typeface="Arial" charset="0"/>
                          <a:cs typeface="Arial" panose="020B0604020202020204" pitchFamily="34" charset="0"/>
                        </a:rPr>
                        <a:t>gliclazide</a:t>
                      </a:r>
                      <a:r>
                        <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ea typeface="Arial" charset="0"/>
                          <a:cs typeface="Arial" panose="020B0604020202020204" pitchFamily="34" charset="0"/>
                        </a:rPr>
                        <a:t> and glimepiride were used less frequently, at 5.5 and 0.6%, respectively.</a:t>
                      </a:r>
                    </a:p>
                    <a:p>
                      <a:pPr marL="285750" indent="-285750">
                        <a:buFont typeface="Arial" panose="020B0604020202020204" pitchFamily="34" charset="0"/>
                        <a:buChar char="•"/>
                      </a:pPr>
                      <a:endParaRPr kumimoji="0" lang="en-US" sz="1800" b="0"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09433643"/>
                  </a:ext>
                </a:extLst>
              </a:tr>
            </a:tbl>
          </a:graphicData>
        </a:graphic>
      </p:graphicFrame>
      <p:grpSp>
        <p:nvGrpSpPr>
          <p:cNvPr id="5" name="Group 4"/>
          <p:cNvGrpSpPr/>
          <p:nvPr/>
        </p:nvGrpSpPr>
        <p:grpSpPr>
          <a:xfrm>
            <a:off x="1184253" y="1046374"/>
            <a:ext cx="5126219" cy="4164697"/>
            <a:chOff x="1009046" y="21404812"/>
            <a:chExt cx="4284592" cy="3456788"/>
          </a:xfrm>
        </p:grpSpPr>
        <p:pic>
          <p:nvPicPr>
            <p:cNvPr id="7" name="Picture 6"/>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1291" t="15123" r="22912"/>
            <a:stretch/>
          </p:blipFill>
          <p:spPr>
            <a:xfrm>
              <a:off x="1009046" y="21404812"/>
              <a:ext cx="3413807" cy="3456788"/>
            </a:xfrm>
            <a:prstGeom prst="rect">
              <a:avLst/>
            </a:prstGeom>
          </p:spPr>
        </p:pic>
        <p:pic>
          <p:nvPicPr>
            <p:cNvPr id="8" name="Picture 7"/>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84769" t="9510" r="2197" b="17083"/>
            <a:stretch/>
          </p:blipFill>
          <p:spPr>
            <a:xfrm>
              <a:off x="4617362" y="21404812"/>
              <a:ext cx="676276" cy="2989654"/>
            </a:xfrm>
            <a:prstGeom prst="rect">
              <a:avLst/>
            </a:prstGeom>
          </p:spPr>
        </p:pic>
      </p:grpSp>
      <p:sp>
        <p:nvSpPr>
          <p:cNvPr id="9" name="TextBox 8"/>
          <p:cNvSpPr txBox="1"/>
          <p:nvPr/>
        </p:nvSpPr>
        <p:spPr>
          <a:xfrm>
            <a:off x="2255934" y="5310129"/>
            <a:ext cx="3649979" cy="6189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146" tIns="32146" rIns="32146" bIns="32146" numCol="1" spcCol="38100" rtlCol="0" anchor="t">
            <a:spAutoFit/>
          </a:bodyPr>
          <a:lstStyle/>
          <a:p>
            <a:pPr algn="ctr" defTabSz="821502"/>
            <a:r>
              <a:rPr lang="en-SG" sz="1800" b="1" dirty="0"/>
              <a:t>Diabetes </a:t>
            </a:r>
            <a:r>
              <a:rPr lang="en-SG" sz="1800" b="1" dirty="0" smtClean="0"/>
              <a:t>Mellitus</a:t>
            </a:r>
          </a:p>
          <a:p>
            <a:pPr algn="ctr" defTabSz="821502"/>
            <a:r>
              <a:rPr lang="en-SG" dirty="0" smtClean="0"/>
              <a:t>Period of Data: Jan 2013 to Dec 2016</a:t>
            </a:r>
            <a:endParaRPr lang="en-SG" sz="1800" dirty="0"/>
          </a:p>
        </p:txBody>
      </p:sp>
    </p:spTree>
    <p:extLst>
      <p:ext uri="{BB962C8B-B14F-4D97-AF65-F5344CB8AC3E}">
        <p14:creationId xmlns:p14="http://schemas.microsoft.com/office/powerpoint/2010/main" val="10445655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60426" y="417716"/>
            <a:ext cx="9154633" cy="960000"/>
          </a:xfrm>
        </p:spPr>
        <p:txBody>
          <a:bodyPr>
            <a:noAutofit/>
          </a:bodyPr>
          <a:lstStyle/>
          <a:p>
            <a:pPr algn="l"/>
            <a:r>
              <a:rPr lang="en-US" sz="3200" dirty="0" smtClean="0">
                <a:latin typeface="Arial" charset="0"/>
                <a:ea typeface="Arial" charset="0"/>
                <a:cs typeface="Arial" charset="0"/>
              </a:rPr>
              <a:t>Results and Discussion</a:t>
            </a:r>
            <a:endParaRPr lang="en-US" sz="3200" dirty="0">
              <a:latin typeface="Arial" charset="0"/>
              <a:ea typeface="Arial" charset="0"/>
              <a:cs typeface="Arial" charset="0"/>
            </a:endParaRPr>
          </a:p>
        </p:txBody>
      </p:sp>
      <p:sp>
        <p:nvSpPr>
          <p:cNvPr id="6" name="Content Placeholder 7"/>
          <p:cNvSpPr txBox="1">
            <a:spLocks/>
          </p:cNvSpPr>
          <p:nvPr/>
        </p:nvSpPr>
        <p:spPr>
          <a:xfrm>
            <a:off x="1667908" y="1244006"/>
            <a:ext cx="9635397" cy="406612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600"/>
              </a:spcAft>
              <a:buNone/>
            </a:pPr>
            <a:endParaRPr lang="en-US" sz="2400" dirty="0"/>
          </a:p>
        </p:txBody>
      </p:sp>
      <p:graphicFrame>
        <p:nvGraphicFramePr>
          <p:cNvPr id="10" name="Table 9"/>
          <p:cNvGraphicFramePr>
            <a:graphicFrameLocks noGrp="1"/>
          </p:cNvGraphicFramePr>
          <p:nvPr>
            <p:extLst>
              <p:ext uri="{D42A27DB-BD31-4B8C-83A1-F6EECF244321}">
                <p14:modId xmlns:p14="http://schemas.microsoft.com/office/powerpoint/2010/main" val="613751189"/>
              </p:ext>
            </p:extLst>
          </p:nvPr>
        </p:nvGraphicFramePr>
        <p:xfrm>
          <a:off x="6685079" y="1244006"/>
          <a:ext cx="4504290" cy="4256197"/>
        </p:xfrm>
        <a:graphic>
          <a:graphicData uri="http://schemas.openxmlformats.org/drawingml/2006/table">
            <a:tbl>
              <a:tblPr firstRow="1" bandRow="1">
                <a:tableStyleId>{5C22544A-7EE6-4342-B048-85BDC9FD1C3A}</a:tableStyleId>
              </a:tblPr>
              <a:tblGrid>
                <a:gridCol w="4504290">
                  <a:extLst>
                    <a:ext uri="{9D8B030D-6E8A-4147-A177-3AD203B41FA5}">
                      <a16:colId xmlns:a16="http://schemas.microsoft.com/office/drawing/2014/main" val="4050393453"/>
                    </a:ext>
                  </a:extLst>
                </a:gridCol>
              </a:tblGrid>
              <a:tr h="668710">
                <a:tc>
                  <a:txBody>
                    <a:bodyPr/>
                    <a:lstStyle/>
                    <a:p>
                      <a:r>
                        <a:rPr lang="en-SG" dirty="0" smtClean="0"/>
                        <a:t>Hypertension (</a:t>
                      </a:r>
                      <a:r>
                        <a:rPr lang="en-US" sz="1800" dirty="0" smtClean="0">
                          <a:ea typeface="Arial" charset="0"/>
                        </a:rPr>
                        <a:t>n=3,175</a:t>
                      </a:r>
                      <a:r>
                        <a:rPr lang="en-SG" dirty="0" smtClean="0"/>
                        <a:t>)</a:t>
                      </a:r>
                      <a:r>
                        <a:rPr lang="en-US" sz="1800" dirty="0" smtClean="0">
                          <a:ea typeface="Arial" charset="0"/>
                        </a:rPr>
                        <a:t> </a:t>
                      </a:r>
                      <a:endParaRPr lang="en-SG" dirty="0"/>
                    </a:p>
                  </a:txBody>
                  <a:tcPr/>
                </a:tc>
                <a:extLst>
                  <a:ext uri="{0D108BD9-81ED-4DB2-BD59-A6C34878D82A}">
                    <a16:rowId xmlns:a16="http://schemas.microsoft.com/office/drawing/2014/main" val="4120992666"/>
                  </a:ext>
                </a:extLst>
              </a:tr>
              <a:tr h="3587487">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smtClean="0">
                          <a:latin typeface="Arial" panose="020B0604020202020204" pitchFamily="34" charset="0"/>
                          <a:ea typeface="Arial" charset="0"/>
                          <a:cs typeface="Arial" panose="020B0604020202020204" pitchFamily="34" charset="0"/>
                        </a:rPr>
                        <a:t>Amlodipine (22.1%) was the most commonly used first line medication for hypertension.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smtClean="0">
                        <a:latin typeface="Arial" panose="020B0604020202020204" pitchFamily="34" charset="0"/>
                        <a:ea typeface="Arial"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smtClean="0">
                          <a:latin typeface="Arial" panose="020B0604020202020204" pitchFamily="34" charset="0"/>
                          <a:ea typeface="Arial" charset="0"/>
                          <a:cs typeface="Arial" panose="020B0604020202020204" pitchFamily="34" charset="0"/>
                        </a:rPr>
                        <a:t>Considerable</a:t>
                      </a:r>
                      <a:r>
                        <a:rPr lang="en-US" sz="1800" baseline="0" dirty="0" smtClean="0">
                          <a:latin typeface="Arial" panose="020B0604020202020204" pitchFamily="34" charset="0"/>
                          <a:ea typeface="Arial" charset="0"/>
                          <a:cs typeface="Arial" panose="020B0604020202020204" pitchFamily="34" charset="0"/>
                        </a:rPr>
                        <a:t> heterogeneity for first-line treatment for hypertension.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baseline="0" dirty="0" smtClean="0">
                        <a:latin typeface="Arial" panose="020B0604020202020204" pitchFamily="34" charset="0"/>
                        <a:ea typeface="Arial"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aseline="0" dirty="0" smtClean="0">
                          <a:latin typeface="Arial" panose="020B0604020202020204" pitchFamily="34" charset="0"/>
                          <a:ea typeface="Arial" charset="0"/>
                          <a:cs typeface="Arial" panose="020B0604020202020204" pitchFamily="34" charset="0"/>
                        </a:rPr>
                        <a:t>However, for second-line options, most common drugs used were </a:t>
                      </a:r>
                      <a:r>
                        <a:rPr lang="en-US" sz="1800" baseline="0" dirty="0" err="1" smtClean="0">
                          <a:latin typeface="Arial" panose="020B0604020202020204" pitchFamily="34" charset="0"/>
                          <a:ea typeface="Arial" charset="0"/>
                          <a:cs typeface="Arial" panose="020B0604020202020204" pitchFamily="34" charset="0"/>
                        </a:rPr>
                        <a:t>enalapril</a:t>
                      </a:r>
                      <a:r>
                        <a:rPr lang="en-US" sz="1800" baseline="0" dirty="0" smtClean="0">
                          <a:latin typeface="Arial" panose="020B0604020202020204" pitchFamily="34" charset="0"/>
                          <a:ea typeface="Arial" charset="0"/>
                          <a:cs typeface="Arial" panose="020B0604020202020204" pitchFamily="34" charset="0"/>
                        </a:rPr>
                        <a:t>, losartan, </a:t>
                      </a:r>
                      <a:r>
                        <a:rPr lang="en-US" sz="1800" baseline="0" dirty="0" err="1" smtClean="0">
                          <a:latin typeface="Arial" panose="020B0604020202020204" pitchFamily="34" charset="0"/>
                          <a:ea typeface="Arial" charset="0"/>
                          <a:cs typeface="Arial" panose="020B0604020202020204" pitchFamily="34" charset="0"/>
                        </a:rPr>
                        <a:t>nifedipine</a:t>
                      </a:r>
                      <a:r>
                        <a:rPr lang="en-US" sz="1800" baseline="0" dirty="0" smtClean="0">
                          <a:latin typeface="Arial" panose="020B0604020202020204" pitchFamily="34" charset="0"/>
                          <a:ea typeface="Arial" charset="0"/>
                          <a:cs typeface="Arial" panose="020B0604020202020204" pitchFamily="34" charset="0"/>
                        </a:rPr>
                        <a:t> and amlodipine.</a:t>
                      </a:r>
                      <a:endParaRPr lang="en-US" sz="1800" dirty="0" smtClean="0">
                        <a:latin typeface="Arial" panose="020B0604020202020204" pitchFamily="34" charset="0"/>
                        <a:ea typeface="Arial"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smtClean="0">
                        <a:latin typeface="Arial" panose="020B0604020202020204" pitchFamily="34" charset="0"/>
                        <a:ea typeface="Arial" charset="0"/>
                        <a:cs typeface="Arial" panose="020B0604020202020204" pitchFamily="34" charset="0"/>
                      </a:endParaRPr>
                    </a:p>
                    <a:p>
                      <a:endParaRPr lang="en-SG" dirty="0"/>
                    </a:p>
                  </a:txBody>
                  <a:tcPr/>
                </a:tc>
                <a:extLst>
                  <a:ext uri="{0D108BD9-81ED-4DB2-BD59-A6C34878D82A}">
                    <a16:rowId xmlns:a16="http://schemas.microsoft.com/office/drawing/2014/main" val="1309433643"/>
                  </a:ext>
                </a:extLst>
              </a:tr>
            </a:tbl>
          </a:graphicData>
        </a:graphic>
      </p:graphicFrame>
      <p:grpSp>
        <p:nvGrpSpPr>
          <p:cNvPr id="11" name="Group 10"/>
          <p:cNvGrpSpPr/>
          <p:nvPr/>
        </p:nvGrpSpPr>
        <p:grpSpPr>
          <a:xfrm>
            <a:off x="1274671" y="1244006"/>
            <a:ext cx="4772376" cy="4174683"/>
            <a:chOff x="5612874" y="21561573"/>
            <a:chExt cx="4058354" cy="3439236"/>
          </a:xfrm>
        </p:grpSpPr>
        <p:pic>
          <p:nvPicPr>
            <p:cNvPr id="12" name="Picture 11"/>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9236" t="19628" r="31581"/>
            <a:stretch/>
          </p:blipFill>
          <p:spPr>
            <a:xfrm>
              <a:off x="5612874" y="21854576"/>
              <a:ext cx="3045374" cy="3146233"/>
            </a:xfrm>
            <a:prstGeom prst="rect">
              <a:avLst/>
            </a:prstGeom>
          </p:spPr>
        </p:pic>
        <p:pic>
          <p:nvPicPr>
            <p:cNvPr id="13" name="Picture 12"/>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83461" t="8566" r="2150" b="21367"/>
            <a:stretch/>
          </p:blipFill>
          <p:spPr>
            <a:xfrm>
              <a:off x="8901970" y="21561573"/>
              <a:ext cx="769258" cy="2849787"/>
            </a:xfrm>
            <a:prstGeom prst="rect">
              <a:avLst/>
            </a:prstGeom>
          </p:spPr>
        </p:pic>
      </p:grpSp>
      <p:sp>
        <p:nvSpPr>
          <p:cNvPr id="14" name="TextBox 13"/>
          <p:cNvSpPr txBox="1"/>
          <p:nvPr/>
        </p:nvSpPr>
        <p:spPr>
          <a:xfrm>
            <a:off x="2255934" y="5310129"/>
            <a:ext cx="3649979" cy="6189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146" tIns="32146" rIns="32146" bIns="32146" numCol="1" spcCol="38100" rtlCol="0" anchor="t">
            <a:spAutoFit/>
          </a:bodyPr>
          <a:lstStyle/>
          <a:p>
            <a:pPr algn="ctr" defTabSz="821502"/>
            <a:r>
              <a:rPr lang="en-SG" sz="1800" b="1" dirty="0" smtClean="0"/>
              <a:t>Hypertension</a:t>
            </a:r>
          </a:p>
          <a:p>
            <a:pPr algn="ctr" defTabSz="821502"/>
            <a:r>
              <a:rPr lang="en-SG" dirty="0" smtClean="0"/>
              <a:t>Period of Data: Jan 2013 to Dec 2016</a:t>
            </a:r>
            <a:endParaRPr lang="en-SG" sz="1800" dirty="0"/>
          </a:p>
        </p:txBody>
      </p:sp>
    </p:spTree>
    <p:extLst>
      <p:ext uri="{BB962C8B-B14F-4D97-AF65-F5344CB8AC3E}">
        <p14:creationId xmlns:p14="http://schemas.microsoft.com/office/powerpoint/2010/main" val="32841179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SG" sz="2800" dirty="0" smtClean="0"/>
              <a:t>PNAS </a:t>
            </a:r>
            <a:r>
              <a:rPr lang="en-SG" sz="2800" dirty="0" smtClean="0"/>
              <a:t>treatment </a:t>
            </a:r>
            <a:r>
              <a:rPr lang="en-SG" sz="2800" dirty="0" smtClean="0"/>
              <a:t>pathways </a:t>
            </a:r>
            <a:r>
              <a:rPr lang="en-SG" sz="2800" dirty="0" smtClean="0"/>
              <a:t>study (</a:t>
            </a:r>
            <a:r>
              <a:rPr lang="en-SG" sz="2800" dirty="0" smtClean="0"/>
              <a:t>published 2016): </a:t>
            </a:r>
            <a:r>
              <a:rPr lang="en-SG" sz="2800" dirty="0" smtClean="0"/>
              <a:t>most </a:t>
            </a:r>
            <a:r>
              <a:rPr lang="en-SG" sz="2800" dirty="0"/>
              <a:t>prevalent drugs were </a:t>
            </a:r>
            <a:r>
              <a:rPr lang="en-SG" sz="2800" dirty="0" smtClean="0"/>
              <a:t>hydrochlorothiazide, </a:t>
            </a:r>
            <a:r>
              <a:rPr lang="en-SG" sz="2800" dirty="0" err="1" smtClean="0"/>
              <a:t>lisinopril</a:t>
            </a:r>
            <a:r>
              <a:rPr lang="en-SG" sz="2800" dirty="0"/>
              <a:t>, </a:t>
            </a:r>
            <a:r>
              <a:rPr lang="en-SG" sz="2800" dirty="0" smtClean="0"/>
              <a:t>amlodipine</a:t>
            </a:r>
          </a:p>
          <a:p>
            <a:endParaRPr lang="en-SG" sz="2800" dirty="0" smtClean="0"/>
          </a:p>
          <a:p>
            <a:r>
              <a:rPr lang="en-SG" sz="2800" dirty="0" smtClean="0"/>
              <a:t>Our study: most </a:t>
            </a:r>
            <a:r>
              <a:rPr lang="en-SG" sz="2800" dirty="0"/>
              <a:t>prevalent were amlodipine, losartan, </a:t>
            </a:r>
            <a:r>
              <a:rPr lang="en-SG" sz="2800" dirty="0" err="1"/>
              <a:t>enalapril</a:t>
            </a:r>
            <a:r>
              <a:rPr lang="en-SG" sz="2800" dirty="0"/>
              <a:t> (very few </a:t>
            </a:r>
            <a:r>
              <a:rPr lang="en-SG" sz="2800" dirty="0" smtClean="0"/>
              <a:t>diuretics)</a:t>
            </a:r>
          </a:p>
          <a:p>
            <a:pPr lvl="1"/>
            <a:r>
              <a:rPr lang="en-SG" sz="2400" dirty="0" smtClean="0"/>
              <a:t>Data were from </a:t>
            </a:r>
            <a:r>
              <a:rPr lang="en-SG" sz="2400" dirty="0"/>
              <a:t>Jan 2013 to Dec </a:t>
            </a:r>
            <a:r>
              <a:rPr lang="en-SG" sz="2400" dirty="0" smtClean="0"/>
              <a:t>2016</a:t>
            </a:r>
          </a:p>
          <a:p>
            <a:pPr lvl="1"/>
            <a:r>
              <a:rPr lang="en-SG" sz="2400" dirty="0" smtClean="0"/>
              <a:t>Clinicians likely adopted a newer version of the treatment guidelines i.e. JNC-8</a:t>
            </a:r>
            <a:endParaRPr lang="en-SG" sz="2400" dirty="0"/>
          </a:p>
        </p:txBody>
      </p:sp>
      <p:sp>
        <p:nvSpPr>
          <p:cNvPr id="6" name="Title 3"/>
          <p:cNvSpPr>
            <a:spLocks noGrp="1"/>
          </p:cNvSpPr>
          <p:nvPr>
            <p:ph type="title"/>
          </p:nvPr>
        </p:nvSpPr>
        <p:spPr>
          <a:xfrm>
            <a:off x="2360426" y="417716"/>
            <a:ext cx="9154633" cy="960000"/>
          </a:xfrm>
        </p:spPr>
        <p:txBody>
          <a:bodyPr>
            <a:noAutofit/>
          </a:bodyPr>
          <a:lstStyle/>
          <a:p>
            <a:pPr algn="l"/>
            <a:r>
              <a:rPr lang="en-US" sz="3200" dirty="0" smtClean="0">
                <a:solidFill>
                  <a:srgbClr val="00539B"/>
                </a:solidFill>
                <a:latin typeface="Arial" charset="0"/>
                <a:ea typeface="Arial" charset="0"/>
                <a:cs typeface="Arial" charset="0"/>
              </a:rPr>
              <a:t>Observations</a:t>
            </a:r>
            <a:endParaRPr lang="en-US" sz="3200" dirty="0">
              <a:solidFill>
                <a:srgbClr val="00539B"/>
              </a:solidFill>
              <a:latin typeface="Arial" charset="0"/>
              <a:ea typeface="Arial" charset="0"/>
              <a:cs typeface="Arial" charset="0"/>
            </a:endParaRPr>
          </a:p>
        </p:txBody>
      </p:sp>
    </p:spTree>
    <p:extLst>
      <p:ext uri="{BB962C8B-B14F-4D97-AF65-F5344CB8AC3E}">
        <p14:creationId xmlns:p14="http://schemas.microsoft.com/office/powerpoint/2010/main" val="31518507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60426" y="417716"/>
            <a:ext cx="9154633" cy="960000"/>
          </a:xfrm>
        </p:spPr>
        <p:txBody>
          <a:bodyPr>
            <a:noAutofit/>
          </a:bodyPr>
          <a:lstStyle/>
          <a:p>
            <a:pPr algn="l"/>
            <a:r>
              <a:rPr lang="en-US" sz="3200" dirty="0" smtClean="0">
                <a:latin typeface="Arial" charset="0"/>
                <a:ea typeface="Arial" charset="0"/>
                <a:cs typeface="Arial" charset="0"/>
              </a:rPr>
              <a:t>Results and Discussion</a:t>
            </a:r>
            <a:endParaRPr lang="en-US" sz="3200" dirty="0">
              <a:latin typeface="Arial" charset="0"/>
              <a:ea typeface="Arial" charset="0"/>
              <a:cs typeface="Arial" charset="0"/>
            </a:endParaRPr>
          </a:p>
        </p:txBody>
      </p:sp>
      <p:sp>
        <p:nvSpPr>
          <p:cNvPr id="6" name="Content Placeholder 7"/>
          <p:cNvSpPr txBox="1">
            <a:spLocks/>
          </p:cNvSpPr>
          <p:nvPr/>
        </p:nvSpPr>
        <p:spPr>
          <a:xfrm>
            <a:off x="1667908" y="1244006"/>
            <a:ext cx="9635397" cy="406612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600"/>
              </a:spcAft>
              <a:buNone/>
            </a:pPr>
            <a:endParaRPr lang="en-US" sz="2400" dirty="0"/>
          </a:p>
        </p:txBody>
      </p:sp>
      <p:graphicFrame>
        <p:nvGraphicFramePr>
          <p:cNvPr id="2" name="Table 1"/>
          <p:cNvGraphicFramePr>
            <a:graphicFrameLocks noGrp="1"/>
          </p:cNvGraphicFramePr>
          <p:nvPr>
            <p:extLst>
              <p:ext uri="{D42A27DB-BD31-4B8C-83A1-F6EECF244321}">
                <p14:modId xmlns:p14="http://schemas.microsoft.com/office/powerpoint/2010/main" val="1719966880"/>
              </p:ext>
            </p:extLst>
          </p:nvPr>
        </p:nvGraphicFramePr>
        <p:xfrm>
          <a:off x="6709142" y="1244006"/>
          <a:ext cx="4805917" cy="3520126"/>
        </p:xfrm>
        <a:graphic>
          <a:graphicData uri="http://schemas.openxmlformats.org/drawingml/2006/table">
            <a:tbl>
              <a:tblPr firstRow="1" bandRow="1">
                <a:tableStyleId>{5C22544A-7EE6-4342-B048-85BDC9FD1C3A}</a:tableStyleId>
              </a:tblPr>
              <a:tblGrid>
                <a:gridCol w="4805917">
                  <a:extLst>
                    <a:ext uri="{9D8B030D-6E8A-4147-A177-3AD203B41FA5}">
                      <a16:colId xmlns:a16="http://schemas.microsoft.com/office/drawing/2014/main" val="22227305"/>
                    </a:ext>
                  </a:extLst>
                </a:gridCol>
              </a:tblGrid>
              <a:tr h="7040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smtClean="0"/>
                        <a:t>Depression </a:t>
                      </a:r>
                      <a:r>
                        <a:rPr lang="en-US" sz="1800" dirty="0" smtClean="0">
                          <a:ea typeface="Arial" charset="0"/>
                        </a:rPr>
                        <a:t>(n=251)</a:t>
                      </a:r>
                    </a:p>
                    <a:p>
                      <a:endParaRPr lang="en-SG" dirty="0"/>
                    </a:p>
                  </a:txBody>
                  <a:tcPr/>
                </a:tc>
                <a:extLst>
                  <a:ext uri="{0D108BD9-81ED-4DB2-BD59-A6C34878D82A}">
                    <a16:rowId xmlns:a16="http://schemas.microsoft.com/office/drawing/2014/main" val="4120992666"/>
                  </a:ext>
                </a:extLst>
              </a:tr>
              <a:tr h="2816101">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smtClean="0">
                          <a:latin typeface="Arial" panose="020B0604020202020204" pitchFamily="34" charset="0"/>
                          <a:ea typeface="Arial" charset="0"/>
                          <a:cs typeface="Arial" panose="020B0604020202020204" pitchFamily="34" charset="0"/>
                        </a:rPr>
                        <a:t>Mirtazapine (37.1%) and fluvoxamine (19.1%) were the most commonly used first line medications for depression.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smtClean="0">
                        <a:latin typeface="Arial" panose="020B0604020202020204" pitchFamily="34" charset="0"/>
                        <a:ea typeface="Arial"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smtClean="0">
                          <a:latin typeface="Arial" panose="020B0604020202020204" pitchFamily="34" charset="0"/>
                          <a:ea typeface="Arial" charset="0"/>
                          <a:cs typeface="Arial" panose="020B0604020202020204" pitchFamily="34" charset="0"/>
                        </a:rPr>
                        <a:t>Overall,</a:t>
                      </a:r>
                      <a:r>
                        <a:rPr lang="en-US" sz="1800" baseline="0" dirty="0" smtClean="0">
                          <a:latin typeface="Arial" panose="020B0604020202020204" pitchFamily="34" charset="0"/>
                          <a:ea typeface="Arial" charset="0"/>
                          <a:cs typeface="Arial" panose="020B0604020202020204" pitchFamily="34" charset="0"/>
                        </a:rPr>
                        <a:t> a large variety of drug choices across all levels of treatment. Little consensus on prescribing patterns.</a:t>
                      </a:r>
                      <a:endParaRPr lang="en-US" sz="1800" dirty="0" smtClean="0">
                        <a:latin typeface="Arial" panose="020B0604020202020204" pitchFamily="34" charset="0"/>
                        <a:ea typeface="Arial"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SG" dirty="0" smtClean="0"/>
                    </a:p>
                    <a:p>
                      <a:endParaRPr lang="en-SG" dirty="0"/>
                    </a:p>
                  </a:txBody>
                  <a:tcPr/>
                </a:tc>
                <a:extLst>
                  <a:ext uri="{0D108BD9-81ED-4DB2-BD59-A6C34878D82A}">
                    <a16:rowId xmlns:a16="http://schemas.microsoft.com/office/drawing/2014/main" val="1309433643"/>
                  </a:ext>
                </a:extLst>
              </a:tr>
            </a:tbl>
          </a:graphicData>
        </a:graphic>
      </p:graphicFrame>
      <p:grpSp>
        <p:nvGrpSpPr>
          <p:cNvPr id="10" name="Group 9"/>
          <p:cNvGrpSpPr/>
          <p:nvPr/>
        </p:nvGrpSpPr>
        <p:grpSpPr>
          <a:xfrm>
            <a:off x="1667908" y="1142459"/>
            <a:ext cx="4496200" cy="4054381"/>
            <a:chOff x="10728038" y="21345501"/>
            <a:chExt cx="3677277" cy="3395193"/>
          </a:xfrm>
        </p:grpSpPr>
        <p:pic>
          <p:nvPicPr>
            <p:cNvPr id="11" name="Picture 10"/>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3887" t="14631" r="30086" b="6466"/>
            <a:stretch/>
          </p:blipFill>
          <p:spPr>
            <a:xfrm>
              <a:off x="10728038" y="21345501"/>
              <a:ext cx="2941380" cy="3395193"/>
            </a:xfrm>
            <a:prstGeom prst="rect">
              <a:avLst/>
            </a:prstGeom>
          </p:spPr>
        </p:pic>
        <p:pic>
          <p:nvPicPr>
            <p:cNvPr id="12" name="Picture 11"/>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85937" t="9001" r="274" b="94"/>
            <a:stretch/>
          </p:blipFill>
          <p:spPr>
            <a:xfrm>
              <a:off x="13815901" y="21345501"/>
              <a:ext cx="589414" cy="3184905"/>
            </a:xfrm>
            <a:prstGeom prst="rect">
              <a:avLst/>
            </a:prstGeom>
          </p:spPr>
        </p:pic>
      </p:grpSp>
      <p:sp>
        <p:nvSpPr>
          <p:cNvPr id="13" name="TextBox 12"/>
          <p:cNvSpPr txBox="1"/>
          <p:nvPr/>
        </p:nvSpPr>
        <p:spPr>
          <a:xfrm>
            <a:off x="2255934" y="5310129"/>
            <a:ext cx="3649979" cy="6189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146" tIns="32146" rIns="32146" bIns="32146" numCol="1" spcCol="38100" rtlCol="0" anchor="t">
            <a:spAutoFit/>
          </a:bodyPr>
          <a:lstStyle/>
          <a:p>
            <a:pPr algn="ctr" defTabSz="821502"/>
            <a:r>
              <a:rPr lang="en-SG" sz="1800" b="1" dirty="0" smtClean="0"/>
              <a:t>Depression</a:t>
            </a:r>
          </a:p>
          <a:p>
            <a:pPr algn="ctr" defTabSz="821502"/>
            <a:r>
              <a:rPr lang="en-SG" dirty="0" smtClean="0"/>
              <a:t>Period of Data: Jan 2013 to Dec 2016</a:t>
            </a:r>
            <a:endParaRPr lang="en-SG" sz="1800" dirty="0"/>
          </a:p>
        </p:txBody>
      </p:sp>
    </p:spTree>
    <p:extLst>
      <p:ext uri="{BB962C8B-B14F-4D97-AF65-F5344CB8AC3E}">
        <p14:creationId xmlns:p14="http://schemas.microsoft.com/office/powerpoint/2010/main" val="23034835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60426" y="417716"/>
            <a:ext cx="9154633" cy="960000"/>
          </a:xfrm>
        </p:spPr>
        <p:txBody>
          <a:bodyPr>
            <a:noAutofit/>
          </a:bodyPr>
          <a:lstStyle/>
          <a:p>
            <a:pPr algn="l"/>
            <a:r>
              <a:rPr lang="en-US" sz="3200" dirty="0" smtClean="0">
                <a:latin typeface="Arial" charset="0"/>
                <a:ea typeface="Arial" charset="0"/>
                <a:cs typeface="Arial" charset="0"/>
              </a:rPr>
              <a:t>Limitations with Sunburst Diagrams</a:t>
            </a:r>
            <a:endParaRPr lang="en-US" sz="3200" dirty="0">
              <a:latin typeface="Arial" charset="0"/>
              <a:ea typeface="Arial" charset="0"/>
              <a:cs typeface="Arial" charset="0"/>
            </a:endParaRPr>
          </a:p>
        </p:txBody>
      </p:sp>
      <p:sp>
        <p:nvSpPr>
          <p:cNvPr id="6" name="Content Placeholder 7"/>
          <p:cNvSpPr txBox="1">
            <a:spLocks/>
          </p:cNvSpPr>
          <p:nvPr/>
        </p:nvSpPr>
        <p:spPr>
          <a:xfrm>
            <a:off x="1173390" y="1591838"/>
            <a:ext cx="9847151" cy="423511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tabLst>
                <a:tab pos="14827250" algn="l"/>
              </a:tabLst>
            </a:pPr>
            <a:r>
              <a:rPr lang="en-US" sz="2200" dirty="0" smtClean="0">
                <a:solidFill>
                  <a:schemeClr val="dk1"/>
                </a:solidFill>
                <a:latin typeface="Arial" charset="0"/>
                <a:ea typeface="Arial" charset="0"/>
                <a:cs typeface="Arial" charset="0"/>
              </a:rPr>
              <a:t>Dosages and dosing frequency of different treatments not compared</a:t>
            </a:r>
          </a:p>
          <a:p>
            <a:pPr algn="just">
              <a:tabLst>
                <a:tab pos="14827250" algn="l"/>
              </a:tabLst>
            </a:pPr>
            <a:endParaRPr lang="en-US" sz="2200" dirty="0">
              <a:solidFill>
                <a:schemeClr val="dk1"/>
              </a:solidFill>
              <a:latin typeface="Arial" charset="0"/>
              <a:ea typeface="Arial" charset="0"/>
              <a:cs typeface="Arial" charset="0"/>
            </a:endParaRPr>
          </a:p>
          <a:p>
            <a:pPr algn="just">
              <a:tabLst>
                <a:tab pos="14827250" algn="l"/>
              </a:tabLst>
            </a:pPr>
            <a:r>
              <a:rPr lang="en-US" sz="2200" dirty="0" smtClean="0">
                <a:solidFill>
                  <a:schemeClr val="dk1"/>
                </a:solidFill>
                <a:latin typeface="Arial" charset="0"/>
                <a:ea typeface="Arial" charset="0"/>
                <a:cs typeface="Arial" charset="0"/>
              </a:rPr>
              <a:t>Unable to identify whether treatment was stopped or switched</a:t>
            </a:r>
          </a:p>
          <a:p>
            <a:pPr algn="just">
              <a:tabLst>
                <a:tab pos="14827250" algn="l"/>
              </a:tabLst>
            </a:pPr>
            <a:endParaRPr lang="en-US" sz="2200" dirty="0">
              <a:solidFill>
                <a:schemeClr val="dk1"/>
              </a:solidFill>
              <a:latin typeface="Arial" charset="0"/>
              <a:cs typeface="Arial" charset="0"/>
            </a:endParaRPr>
          </a:p>
          <a:p>
            <a:pPr algn="just">
              <a:tabLst>
                <a:tab pos="14827250" algn="l"/>
              </a:tabLst>
            </a:pPr>
            <a:endParaRPr lang="en-US" sz="2200" dirty="0"/>
          </a:p>
        </p:txBody>
      </p:sp>
    </p:spTree>
    <p:extLst>
      <p:ext uri="{BB962C8B-B14F-4D97-AF65-F5344CB8AC3E}">
        <p14:creationId xmlns:p14="http://schemas.microsoft.com/office/powerpoint/2010/main" val="23344821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60426" y="417716"/>
            <a:ext cx="9154633" cy="960000"/>
          </a:xfrm>
        </p:spPr>
        <p:txBody>
          <a:bodyPr>
            <a:noAutofit/>
          </a:bodyPr>
          <a:lstStyle/>
          <a:p>
            <a:pPr algn="l"/>
            <a:r>
              <a:rPr lang="en-US" sz="3200" dirty="0" smtClean="0">
                <a:latin typeface="Arial" charset="0"/>
                <a:ea typeface="Arial" charset="0"/>
                <a:cs typeface="Arial" charset="0"/>
              </a:rPr>
              <a:t>Conclusion</a:t>
            </a:r>
            <a:endParaRPr lang="en-US" sz="3200" dirty="0">
              <a:latin typeface="Arial" charset="0"/>
              <a:ea typeface="Arial" charset="0"/>
              <a:cs typeface="Arial" charset="0"/>
            </a:endParaRPr>
          </a:p>
        </p:txBody>
      </p:sp>
      <p:sp>
        <p:nvSpPr>
          <p:cNvPr id="6" name="Content Placeholder 7"/>
          <p:cNvSpPr txBox="1">
            <a:spLocks/>
          </p:cNvSpPr>
          <p:nvPr/>
        </p:nvSpPr>
        <p:spPr>
          <a:xfrm>
            <a:off x="1173389" y="1560842"/>
            <a:ext cx="9847151" cy="49492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tabLst>
                <a:tab pos="14827250" algn="l"/>
              </a:tabLst>
            </a:pPr>
            <a:r>
              <a:rPr lang="en-US" sz="2400" dirty="0">
                <a:solidFill>
                  <a:schemeClr val="dk1"/>
                </a:solidFill>
                <a:latin typeface="Arial" charset="0"/>
                <a:ea typeface="Arial" charset="0"/>
                <a:cs typeface="Arial" charset="0"/>
              </a:rPr>
              <a:t>C</a:t>
            </a:r>
            <a:r>
              <a:rPr lang="en-US" sz="2400" dirty="0" smtClean="0">
                <a:solidFill>
                  <a:schemeClr val="dk1"/>
                </a:solidFill>
                <a:latin typeface="Arial" charset="0"/>
                <a:ea typeface="Arial" charset="0"/>
                <a:cs typeface="Arial" charset="0"/>
              </a:rPr>
              <a:t>onsiderable </a:t>
            </a:r>
            <a:r>
              <a:rPr lang="en-US" sz="2400" dirty="0">
                <a:solidFill>
                  <a:schemeClr val="dk1"/>
                </a:solidFill>
                <a:latin typeface="Arial" charset="0"/>
                <a:ea typeface="Arial" charset="0"/>
                <a:cs typeface="Arial" charset="0"/>
              </a:rPr>
              <a:t>heterogeneity in treatment patterns for hypertension and depression, whereas for diabetes, metformin </a:t>
            </a:r>
            <a:r>
              <a:rPr lang="en-US" sz="2400" dirty="0" smtClean="0">
                <a:solidFill>
                  <a:schemeClr val="dk1"/>
                </a:solidFill>
                <a:latin typeface="Arial" charset="0"/>
                <a:ea typeface="Arial" charset="0"/>
                <a:cs typeface="Arial" charset="0"/>
              </a:rPr>
              <a:t>was </a:t>
            </a:r>
            <a:r>
              <a:rPr lang="en-US" sz="2400" dirty="0">
                <a:solidFill>
                  <a:schemeClr val="dk1"/>
                </a:solidFill>
                <a:latin typeface="Arial" charset="0"/>
                <a:ea typeface="Arial" charset="0"/>
                <a:cs typeface="Arial" charset="0"/>
              </a:rPr>
              <a:t>the most common </a:t>
            </a:r>
            <a:r>
              <a:rPr lang="en-US" sz="2400" dirty="0" smtClean="0">
                <a:solidFill>
                  <a:schemeClr val="dk1"/>
                </a:solidFill>
                <a:latin typeface="Arial" charset="0"/>
                <a:ea typeface="Arial" charset="0"/>
                <a:cs typeface="Arial" charset="0"/>
              </a:rPr>
              <a:t>first-line </a:t>
            </a:r>
            <a:r>
              <a:rPr lang="en-US" sz="2400" dirty="0">
                <a:solidFill>
                  <a:schemeClr val="dk1"/>
                </a:solidFill>
                <a:latin typeface="Arial" charset="0"/>
                <a:ea typeface="Arial" charset="0"/>
                <a:cs typeface="Arial" charset="0"/>
              </a:rPr>
              <a:t>agent </a:t>
            </a:r>
            <a:r>
              <a:rPr lang="en-US" sz="2400" dirty="0" smtClean="0">
                <a:solidFill>
                  <a:schemeClr val="dk1"/>
                </a:solidFill>
                <a:latin typeface="Arial" charset="0"/>
                <a:ea typeface="Arial" charset="0"/>
                <a:cs typeface="Arial" charset="0"/>
              </a:rPr>
              <a:t>(53.5%)</a:t>
            </a:r>
          </a:p>
          <a:p>
            <a:pPr marL="0" indent="0" algn="just">
              <a:buNone/>
              <a:tabLst>
                <a:tab pos="14827250" algn="l"/>
              </a:tabLst>
            </a:pPr>
            <a:endParaRPr lang="en-US" sz="2400" dirty="0">
              <a:solidFill>
                <a:schemeClr val="dk1"/>
              </a:solidFill>
              <a:latin typeface="Arial" charset="0"/>
              <a:ea typeface="Arial" charset="0"/>
              <a:cs typeface="Arial" charset="0"/>
            </a:endParaRPr>
          </a:p>
          <a:p>
            <a:pPr algn="just">
              <a:tabLst>
                <a:tab pos="14827250" algn="l"/>
              </a:tabLst>
            </a:pPr>
            <a:r>
              <a:rPr lang="en-US" sz="2400" dirty="0" smtClean="0">
                <a:solidFill>
                  <a:schemeClr val="dk1"/>
                </a:solidFill>
                <a:latin typeface="Arial" charset="0"/>
                <a:ea typeface="Arial" charset="0"/>
                <a:cs typeface="Arial" charset="0"/>
              </a:rPr>
              <a:t>Use of CDM and federated query</a:t>
            </a:r>
            <a:r>
              <a:rPr lang="en-US" sz="2400" baseline="30000" dirty="0" smtClean="0">
                <a:solidFill>
                  <a:schemeClr val="dk1"/>
                </a:solidFill>
                <a:latin typeface="Arial" charset="0"/>
                <a:ea typeface="Arial" charset="0"/>
                <a:cs typeface="Arial" charset="0"/>
              </a:rPr>
              <a:t>1  </a:t>
            </a:r>
            <a:r>
              <a:rPr lang="en-US" sz="2400" dirty="0" smtClean="0">
                <a:solidFill>
                  <a:schemeClr val="dk1"/>
                </a:solidFill>
                <a:latin typeface="Arial" charset="0"/>
                <a:ea typeface="Arial" charset="0"/>
                <a:cs typeface="Arial" charset="0"/>
              </a:rPr>
              <a:t>were feasible for the data source</a:t>
            </a:r>
          </a:p>
          <a:p>
            <a:pPr algn="just">
              <a:tabLst>
                <a:tab pos="14827250" algn="l"/>
              </a:tabLst>
            </a:pPr>
            <a:endParaRPr lang="en-US" sz="2400" dirty="0">
              <a:solidFill>
                <a:schemeClr val="dk1"/>
              </a:solidFill>
              <a:latin typeface="Arial" charset="0"/>
              <a:ea typeface="Arial" charset="0"/>
              <a:cs typeface="Arial" charset="0"/>
            </a:endParaRPr>
          </a:p>
          <a:p>
            <a:pPr algn="just">
              <a:tabLst>
                <a:tab pos="14827250" algn="l"/>
              </a:tabLst>
            </a:pPr>
            <a:r>
              <a:rPr lang="en-US" sz="2400" dirty="0">
                <a:solidFill>
                  <a:schemeClr val="dk1"/>
                </a:solidFill>
                <a:latin typeface="Arial" charset="0"/>
                <a:ea typeface="Arial" charset="0"/>
                <a:cs typeface="Arial" charset="0"/>
              </a:rPr>
              <a:t>These models provide drug regulators valuable insights on real world drug utilization patterns and adherence to recommended treatment </a:t>
            </a:r>
            <a:r>
              <a:rPr lang="en-US" sz="2400" dirty="0" smtClean="0">
                <a:solidFill>
                  <a:schemeClr val="dk1"/>
                </a:solidFill>
                <a:latin typeface="Arial" charset="0"/>
                <a:ea typeface="Arial" charset="0"/>
                <a:cs typeface="Arial" charset="0"/>
              </a:rPr>
              <a:t>guidelines </a:t>
            </a:r>
            <a:endParaRPr lang="en-SG" sz="2400" dirty="0">
              <a:solidFill>
                <a:schemeClr val="dk1"/>
              </a:solidFill>
              <a:latin typeface="Arial" charset="0"/>
              <a:ea typeface="Arial" charset="0"/>
              <a:cs typeface="Arial" charset="0"/>
            </a:endParaRPr>
          </a:p>
          <a:p>
            <a:pPr marL="342900" lvl="1" indent="-342900" algn="just">
              <a:buFont typeface="Arial" panose="020B0604020202020204" pitchFamily="34" charset="0"/>
              <a:buChar char="•"/>
              <a:tabLst>
                <a:tab pos="14827250" algn="l"/>
              </a:tabLst>
            </a:pPr>
            <a:endParaRPr lang="en-US" sz="2000" dirty="0">
              <a:ea typeface="Arial" charset="0"/>
            </a:endParaRPr>
          </a:p>
          <a:p>
            <a:pPr marL="0" indent="0">
              <a:spcAft>
                <a:spcPts val="600"/>
              </a:spcAft>
              <a:buNone/>
            </a:pPr>
            <a:endParaRPr lang="en-SG" sz="1600" dirty="0" smtClean="0"/>
          </a:p>
          <a:p>
            <a:pPr marL="0" indent="0">
              <a:spcAft>
                <a:spcPts val="600"/>
              </a:spcAft>
              <a:buNone/>
            </a:pPr>
            <a:r>
              <a:rPr lang="en-SG" sz="1200" dirty="0" smtClean="0"/>
              <a:t>1. </a:t>
            </a:r>
            <a:r>
              <a:rPr lang="en-SG" sz="1200" dirty="0" err="1" smtClean="0"/>
              <a:t>Hripcsak</a:t>
            </a:r>
            <a:r>
              <a:rPr lang="en-SG" sz="1200" dirty="0"/>
              <a:t>, G., et al. Observational Health Data Sciences and Informatics (OHDSI): Characterising treatment pathways at scale using the OHDSI network. </a:t>
            </a:r>
            <a:r>
              <a:rPr lang="en-SG" sz="1200" dirty="0" err="1"/>
              <a:t>Proc</a:t>
            </a:r>
            <a:r>
              <a:rPr lang="en-SG" sz="1200" dirty="0"/>
              <a:t> Natl </a:t>
            </a:r>
            <a:r>
              <a:rPr lang="en-SG" sz="1200" dirty="0" err="1"/>
              <a:t>Acad</a:t>
            </a:r>
            <a:r>
              <a:rPr lang="en-SG" sz="1200" dirty="0"/>
              <a:t> </a:t>
            </a:r>
            <a:r>
              <a:rPr lang="en-SG" sz="1200" dirty="0" err="1"/>
              <a:t>Sci</a:t>
            </a:r>
            <a:r>
              <a:rPr lang="en-SG" sz="1200" dirty="0"/>
              <a:t> U.S.A, 2016. 113(27):7329-36</a:t>
            </a:r>
            <a:r>
              <a:rPr lang="en-SG" sz="1200" dirty="0" smtClean="0"/>
              <a:t>.</a:t>
            </a:r>
            <a:endParaRPr lang="en-SG" sz="1200" dirty="0"/>
          </a:p>
        </p:txBody>
      </p:sp>
    </p:spTree>
    <p:extLst>
      <p:ext uri="{BB962C8B-B14F-4D97-AF65-F5344CB8AC3E}">
        <p14:creationId xmlns:p14="http://schemas.microsoft.com/office/powerpoint/2010/main" val="40902331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txBox="1">
            <a:spLocks/>
          </p:cNvSpPr>
          <p:nvPr/>
        </p:nvSpPr>
        <p:spPr>
          <a:xfrm>
            <a:off x="3771003" y="1178812"/>
            <a:ext cx="4651920" cy="4655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tabLst>
                <a:tab pos="14827250" algn="l"/>
              </a:tabLst>
            </a:pPr>
            <a:r>
              <a:rPr lang="en-US" sz="3600" dirty="0" smtClean="0">
                <a:solidFill>
                  <a:schemeClr val="dk1"/>
                </a:solidFill>
                <a:latin typeface="Arial" charset="0"/>
                <a:cs typeface="Arial" charset="0"/>
              </a:rPr>
              <a:t>Any Questions?</a:t>
            </a:r>
            <a:endParaRPr lang="en-US" sz="3600" dirty="0">
              <a:solidFill>
                <a:schemeClr val="dk1"/>
              </a:solidFill>
              <a:latin typeface="Arial" charset="0"/>
              <a:cs typeface="Arial" charset="0"/>
            </a:endParaRPr>
          </a:p>
          <a:p>
            <a:pPr algn="ctr">
              <a:tabLst>
                <a:tab pos="14827250" algn="l"/>
              </a:tabLst>
            </a:pPr>
            <a:endParaRPr lang="en-US" sz="3600"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35300" y="1911074"/>
            <a:ext cx="5323325" cy="3668255"/>
          </a:xfrm>
          <a:prstGeom prst="rect">
            <a:avLst/>
          </a:prstGeom>
        </p:spPr>
      </p:pic>
    </p:spTree>
    <p:extLst>
      <p:ext uri="{BB962C8B-B14F-4D97-AF65-F5344CB8AC3E}">
        <p14:creationId xmlns:p14="http://schemas.microsoft.com/office/powerpoint/2010/main" val="299905669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1242</TotalTime>
  <Words>1338</Words>
  <Application>Microsoft Office PowerPoint</Application>
  <PresentationFormat>Widescreen</PresentationFormat>
  <Paragraphs>189</Paragraphs>
  <Slides>21</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 Arial</vt:lpstr>
      <vt:lpstr>Arial</vt:lpstr>
      <vt:lpstr>Calibri</vt:lpstr>
      <vt:lpstr>DengXian</vt:lpstr>
      <vt:lpstr>Times New Roman</vt:lpstr>
      <vt:lpstr>1_Office Theme</vt:lpstr>
      <vt:lpstr>Use of electronic health records to evaluate treatment pathways – a Common Data Model approach  Desmond Teo Data Analyst Vigilance and Compliance Branch Health Sciences Authority, Singapore 12 May 2020</vt:lpstr>
      <vt:lpstr>Outline</vt:lpstr>
      <vt:lpstr>Traditional Drug Safety Surveillance</vt:lpstr>
      <vt:lpstr>Limitations of Spontaneous Reporting Systems</vt:lpstr>
      <vt:lpstr>Enhancement with Electronic Medical Records</vt:lpstr>
      <vt:lpstr>Use of electronic health records to evaluate treatment pathways –  a Common Data Model approach  Tan Hui Xing1, Cynthia Sung1,2, Chahed Haroun1, Teo Chun Hwee Desmond1, Ang Pei San1, Tan Su Yin Doreen3, Dorajoo Sreemanee Raaj1  1 Vigilance &amp; Compliance Branch, Health Products Regulation Group, Health Sciences Authority, Singapore 2 Health Services and Systems Research, Duke-NUS Medical School, Singapore  3 Department of Pharmacy, Khoo Teck Puat Hospital, Singapore  </vt:lpstr>
      <vt:lpstr>Objectives</vt:lpstr>
      <vt:lpstr>Methodology</vt:lpstr>
      <vt:lpstr>Conversion of source data files to OMOP CDM</vt:lpstr>
      <vt:lpstr>Conversion of source data files to OMOP CDM</vt:lpstr>
      <vt:lpstr>Federated query on the transformed data</vt:lpstr>
      <vt:lpstr>Federated query on the transformed data</vt:lpstr>
      <vt:lpstr>Results and Discussion</vt:lpstr>
      <vt:lpstr>Results and Discussion</vt:lpstr>
      <vt:lpstr>Results and Discussion</vt:lpstr>
      <vt:lpstr>Results and Discussion</vt:lpstr>
      <vt:lpstr>Observations</vt:lpstr>
      <vt:lpstr>Results and Discussion</vt:lpstr>
      <vt:lpstr>Limitations with Sunburst Diagrams</vt:lpstr>
      <vt:lpstr>Conclusion</vt:lpstr>
      <vt:lpstr>PowerPoint Presentation</vt:lpstr>
    </vt:vector>
  </TitlesOfParts>
  <Company>WOG 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of electronic health records to evaluate treatment pathways – a Common Data Model approach  Mr Desmond Teo Data Analyst Vigilance and Compliance Branch Health Sciences Authority, Singapore 12 May 2020</dc:title>
  <dc:creator>Hui Xing TAN (HSA)</dc:creator>
  <cp:lastModifiedBy>Desmond Teo</cp:lastModifiedBy>
  <cp:revision>35</cp:revision>
  <dcterms:created xsi:type="dcterms:W3CDTF">2020-05-04T02:07:29Z</dcterms:created>
  <dcterms:modified xsi:type="dcterms:W3CDTF">2020-05-12T16:49:52Z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f9331f7-95a2-472a-92bc-d73219eb516b_Enabled">
    <vt:lpwstr>True</vt:lpwstr>
  </property>
  <property fmtid="{D5CDD505-2E9C-101B-9397-08002B2CF9AE}" pid="3" name="MSIP_Label_3f9331f7-95a2-472a-92bc-d73219eb516b_SiteId">
    <vt:lpwstr>0b11c524-9a1c-4e1b-84cb-6336aefc2243</vt:lpwstr>
  </property>
  <property fmtid="{D5CDD505-2E9C-101B-9397-08002B2CF9AE}" pid="4" name="MSIP_Label_3f9331f7-95a2-472a-92bc-d73219eb516b_Owner">
    <vt:lpwstr>TAN_Hui_Xing@hsa.gov.sg</vt:lpwstr>
  </property>
  <property fmtid="{D5CDD505-2E9C-101B-9397-08002B2CF9AE}" pid="5" name="MSIP_Label_3f9331f7-95a2-472a-92bc-d73219eb516b_SetDate">
    <vt:lpwstr>2020-05-04T02:24:28.1102140Z</vt:lpwstr>
  </property>
  <property fmtid="{D5CDD505-2E9C-101B-9397-08002B2CF9AE}" pid="6" name="MSIP_Label_3f9331f7-95a2-472a-92bc-d73219eb516b_Name">
    <vt:lpwstr>CONFIDENTIAL</vt:lpwstr>
  </property>
  <property fmtid="{D5CDD505-2E9C-101B-9397-08002B2CF9AE}" pid="7" name="MSIP_Label_3f9331f7-95a2-472a-92bc-d73219eb516b_Application">
    <vt:lpwstr>Microsoft Azure Information Protection</vt:lpwstr>
  </property>
  <property fmtid="{D5CDD505-2E9C-101B-9397-08002B2CF9AE}" pid="8" name="MSIP_Label_3f9331f7-95a2-472a-92bc-d73219eb516b_ActionId">
    <vt:lpwstr>035293ea-cae6-4956-965f-68853759b377</vt:lpwstr>
  </property>
  <property fmtid="{D5CDD505-2E9C-101B-9397-08002B2CF9AE}" pid="9" name="MSIP_Label_3f9331f7-95a2-472a-92bc-d73219eb516b_Extended_MSFT_Method">
    <vt:lpwstr>Automatic</vt:lpwstr>
  </property>
  <property fmtid="{D5CDD505-2E9C-101B-9397-08002B2CF9AE}" pid="10" name="MSIP_Label_4f288355-fb4c-44cd-b9ca-40cfc2aee5f8_Enabled">
    <vt:lpwstr>True</vt:lpwstr>
  </property>
  <property fmtid="{D5CDD505-2E9C-101B-9397-08002B2CF9AE}" pid="11" name="MSIP_Label_4f288355-fb4c-44cd-b9ca-40cfc2aee5f8_SiteId">
    <vt:lpwstr>0b11c524-9a1c-4e1b-84cb-6336aefc2243</vt:lpwstr>
  </property>
  <property fmtid="{D5CDD505-2E9C-101B-9397-08002B2CF9AE}" pid="12" name="MSIP_Label_4f288355-fb4c-44cd-b9ca-40cfc2aee5f8_Owner">
    <vt:lpwstr>TAN_Hui_Xing@hsa.gov.sg</vt:lpwstr>
  </property>
  <property fmtid="{D5CDD505-2E9C-101B-9397-08002B2CF9AE}" pid="13" name="MSIP_Label_4f288355-fb4c-44cd-b9ca-40cfc2aee5f8_SetDate">
    <vt:lpwstr>2020-05-04T02:24:28.1102140Z</vt:lpwstr>
  </property>
  <property fmtid="{D5CDD505-2E9C-101B-9397-08002B2CF9AE}" pid="14" name="MSIP_Label_4f288355-fb4c-44cd-b9ca-40cfc2aee5f8_Name">
    <vt:lpwstr>NON-SENSITIVE</vt:lpwstr>
  </property>
  <property fmtid="{D5CDD505-2E9C-101B-9397-08002B2CF9AE}" pid="15" name="MSIP_Label_4f288355-fb4c-44cd-b9ca-40cfc2aee5f8_Application">
    <vt:lpwstr>Microsoft Azure Information Protection</vt:lpwstr>
  </property>
  <property fmtid="{D5CDD505-2E9C-101B-9397-08002B2CF9AE}" pid="16" name="MSIP_Label_4f288355-fb4c-44cd-b9ca-40cfc2aee5f8_ActionId">
    <vt:lpwstr>035293ea-cae6-4956-965f-68853759b377</vt:lpwstr>
  </property>
  <property fmtid="{D5CDD505-2E9C-101B-9397-08002B2CF9AE}" pid="17" name="MSIP_Label_4f288355-fb4c-44cd-b9ca-40cfc2aee5f8_Parent">
    <vt:lpwstr>3f9331f7-95a2-472a-92bc-d73219eb516b</vt:lpwstr>
  </property>
  <property fmtid="{D5CDD505-2E9C-101B-9397-08002B2CF9AE}" pid="18" name="MSIP_Label_4f288355-fb4c-44cd-b9ca-40cfc2aee5f8_Extended_MSFT_Method">
    <vt:lpwstr>Automatic</vt:lpwstr>
  </property>
  <property fmtid="{D5CDD505-2E9C-101B-9397-08002B2CF9AE}" pid="19" name="Sensitivity">
    <vt:lpwstr>CONFIDENTIAL NON-SENSITIVE</vt:lpwstr>
  </property>
</Properties>
</file>