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0"/>
  </p:notesMasterIdLst>
  <p:sldIdLst>
    <p:sldId id="299" r:id="rId2"/>
    <p:sldId id="257" r:id="rId3"/>
    <p:sldId id="300" r:id="rId4"/>
    <p:sldId id="316" r:id="rId5"/>
    <p:sldId id="301" r:id="rId6"/>
    <p:sldId id="319" r:id="rId7"/>
    <p:sldId id="320" r:id="rId8"/>
    <p:sldId id="294" r:id="rId9"/>
    <p:sldId id="258" r:id="rId10"/>
    <p:sldId id="259" r:id="rId11"/>
    <p:sldId id="260" r:id="rId12"/>
    <p:sldId id="287" r:id="rId13"/>
    <p:sldId id="323" r:id="rId14"/>
    <p:sldId id="324" r:id="rId15"/>
    <p:sldId id="325" r:id="rId16"/>
    <p:sldId id="266" r:id="rId17"/>
    <p:sldId id="267" r:id="rId18"/>
    <p:sldId id="268" r:id="rId19"/>
    <p:sldId id="269" r:id="rId20"/>
    <p:sldId id="270" r:id="rId21"/>
    <p:sldId id="271" r:id="rId22"/>
    <p:sldId id="284" r:id="rId23"/>
    <p:sldId id="321" r:id="rId24"/>
    <p:sldId id="275" r:id="rId25"/>
    <p:sldId id="305" r:id="rId26"/>
    <p:sldId id="276" r:id="rId27"/>
    <p:sldId id="278" r:id="rId28"/>
    <p:sldId id="281" r:id="rId29"/>
    <p:sldId id="306" r:id="rId30"/>
    <p:sldId id="307" r:id="rId31"/>
    <p:sldId id="308" r:id="rId32"/>
    <p:sldId id="309" r:id="rId33"/>
    <p:sldId id="310" r:id="rId34"/>
    <p:sldId id="329" r:id="rId35"/>
    <p:sldId id="311" r:id="rId36"/>
    <p:sldId id="290" r:id="rId37"/>
    <p:sldId id="322" r:id="rId38"/>
    <p:sldId id="314" r:id="rId39"/>
    <p:sldId id="326" r:id="rId40"/>
    <p:sldId id="327" r:id="rId41"/>
    <p:sldId id="328" r:id="rId42"/>
    <p:sldId id="303" r:id="rId43"/>
    <p:sldId id="315" r:id="rId44"/>
    <p:sldId id="331" r:id="rId45"/>
    <p:sldId id="332" r:id="rId46"/>
    <p:sldId id="333" r:id="rId47"/>
    <p:sldId id="312" r:id="rId48"/>
    <p:sldId id="330" r:id="rId4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8E9AC9-C7D9-4391-8DAB-50865F47FF0A}" type="datetimeFigureOut">
              <a:rPr lang="en-GB" smtClean="0"/>
              <a:t>19/05/2020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99035C-1CA8-4178-B052-8FF12E50A6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07281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D6356F-6022-4389-9DE3-B36C2522FD6C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23018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D6356F-6022-4389-9DE3-B36C2522FD6C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26249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D6356F-6022-4389-9DE3-B36C2522FD6C}" type="slidenum">
              <a:rPr lang="en-GB" smtClean="0"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05130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D6356F-6022-4389-9DE3-B36C2522FD6C}" type="slidenum">
              <a:rPr lang="en-GB" smtClean="0"/>
              <a:t>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02809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D6356F-6022-4389-9DE3-B36C2522FD6C}" type="slidenum">
              <a:rPr lang="en-GB" smtClean="0"/>
              <a:t>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64393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D6356F-6022-4389-9DE3-B36C2522FD6C}" type="slidenum">
              <a:rPr lang="en-GB" smtClean="0"/>
              <a:t>31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79323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D6356F-6022-4389-9DE3-B36C2522FD6C}" type="slidenum">
              <a:rPr lang="en-GB" smtClean="0"/>
              <a:t>36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60521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D6356F-6022-4389-9DE3-B36C2522FD6C}" type="slidenum">
              <a:rPr lang="en-GB" smtClean="0"/>
              <a:t>43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99585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865C6E-ADD0-469D-983F-1F8B796DD6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7FCE2A4-1D34-419E-B845-8B4AD17282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8F0856-5669-46F8-B3BE-417989A3B8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D6280-2640-4E71-B93F-E41818B50AB8}" type="datetimeFigureOut">
              <a:rPr lang="en-GB" smtClean="0"/>
              <a:t>19/05/2020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6CACAC-4D74-4A06-BD51-AE2E0AEC3A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16D901-1A2E-4122-AD53-876CAFE03E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78417-1913-4AC9-AABE-AD1789704D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59046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186208-D4AD-47EC-8570-E5B323556F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EFFA54-EB60-48E2-96B4-4C85F1CAD1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4253C3-D5B9-4556-9A30-F6887AD9E5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D6280-2640-4E71-B93F-E41818B50AB8}" type="datetimeFigureOut">
              <a:rPr lang="en-GB" smtClean="0"/>
              <a:t>19/05/2020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4E36DE-102D-4633-B50E-C441C587F5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068D2B-28A9-4C20-8C42-06A0E1A49C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78417-1913-4AC9-AABE-AD1789704D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22951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CF3067-08D8-4E05-AFDC-DC932C98DD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0C0346-5900-4F55-AA5B-811490ED8D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DA2D3C-30DB-4EF2-99B5-2612213C3B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D6280-2640-4E71-B93F-E41818B50AB8}" type="datetimeFigureOut">
              <a:rPr lang="en-GB" smtClean="0"/>
              <a:t>19/05/2020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61AC7F-A5A1-4EEF-B061-423DAF116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6878D3-788A-4DF7-9C37-A28AD5302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78417-1913-4AC9-AABE-AD1789704D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7613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A39D2F-E0F0-480D-8423-11ADE33479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B0EEF3-D90D-4502-A017-B89A32E8E9A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0111DC4-9004-4B68-8876-C00B7856BB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2466C7-1756-494F-9A0A-D4BD3E9401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D6280-2640-4E71-B93F-E41818B50AB8}" type="datetimeFigureOut">
              <a:rPr lang="en-GB" smtClean="0"/>
              <a:t>19/05/2020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9AD2B4-B68A-4EA4-B544-032D95C327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232B2F-3B0D-435E-B86C-EB05B303EB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78417-1913-4AC9-AABE-AD1789704D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12920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94D9B7-0909-4B69-80B4-BB86224990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FCE462-12C9-4B87-85CE-208A7A6450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E4F712-5E0E-4158-8723-F2A44BDA50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CE69B2B-612D-4C25-A645-C6819F48077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D932E25-33EF-44C7-B109-8F8998424FD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F5FD9DF-BFBA-4873-B0DA-6A58EF15C1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D6280-2640-4E71-B93F-E41818B50AB8}" type="datetimeFigureOut">
              <a:rPr lang="en-GB" smtClean="0"/>
              <a:t>19/05/2020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B6E761B-C7BE-4EE7-A947-96CEA982BA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762D533-FED9-41AF-9144-18F3278D62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78417-1913-4AC9-AABE-AD1789704D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236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93B7F2-C46A-4ACF-BA54-DFD0EB83D0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6FD5F8-537B-419E-AEFF-687A128FEE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D6280-2640-4E71-B93F-E41818B50AB8}" type="datetimeFigureOut">
              <a:rPr lang="en-GB" smtClean="0"/>
              <a:t>19/05/2020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8130ADE-D508-4F0E-A5D7-1B4254B7BD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9B43B36-6EBB-47B7-ACD1-9BB88CF1E6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78417-1913-4AC9-AABE-AD1789704D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62498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D841BF1-DEA7-4347-A02F-9DCEA6FB11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D6280-2640-4E71-B93F-E41818B50AB8}" type="datetimeFigureOut">
              <a:rPr lang="en-GB" smtClean="0"/>
              <a:t>19/05/2020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AE746D0-ED54-4C5D-B58F-58DBA1D43A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16D591-0CFB-4942-9A16-AC2BC856C9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78417-1913-4AC9-AABE-AD1789704D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25299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6D61B9-9B2D-425F-928C-D954E28E19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9F4305-2C1A-4783-A722-9E1D829DBB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4D1471-0FCA-4BD9-ACF4-889001340F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0122BD-285F-4964-A1F0-EDD2CB11D6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D6280-2640-4E71-B93F-E41818B50AB8}" type="datetimeFigureOut">
              <a:rPr lang="en-GB" smtClean="0"/>
              <a:t>19/05/2020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492532-803B-4AAF-BD5A-4630682DF4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6A488E-4287-4DDF-8892-E318C78316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78417-1913-4AC9-AABE-AD1789704D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7861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B05FAC-7910-4324-802D-C63197E21C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9F8DC1F-4C79-46D6-A320-3CE9AD40A6F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B2CD32-0860-4A9D-A3B7-C442EB8131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718062-7BB4-45E5-8E3A-01A23967A3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D6280-2640-4E71-B93F-E41818B50AB8}" type="datetimeFigureOut">
              <a:rPr lang="en-GB" smtClean="0"/>
              <a:t>19/05/2020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4A431B-8570-42C5-AE3D-0A60B7494B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A7D0A6-A44C-445E-957D-E3EF695A0B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78417-1913-4AC9-AABE-AD1789704D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85002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9E4743-6C1D-48F8-8621-65816841D6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2C75DF6-F034-46F6-AF0A-762A94E153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3D730E-BE3A-4D0C-BC38-8750F9A9B6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D6280-2640-4E71-B93F-E41818B50AB8}" type="datetimeFigureOut">
              <a:rPr lang="en-GB" smtClean="0"/>
              <a:t>19/05/2020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4CD5B0-AC53-497F-81C8-D1C966E741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3D6DB8-D4BB-4B5C-956C-7DEA7B7311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78417-1913-4AC9-AABE-AD1789704D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06588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6C3625E-A885-466A-8613-2193961167E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269E8C-7112-4C8F-AFB2-B6F00BA275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3A5706-48DC-4435-89B1-3EB926B236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D6280-2640-4E71-B93F-E41818B50AB8}" type="datetimeFigureOut">
              <a:rPr lang="en-GB" smtClean="0"/>
              <a:t>19/05/2020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11B49B-2189-416C-8ED4-B7BA207EF0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453D0E-C23A-4E50-B115-7059CB1D51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78417-1913-4AC9-AABE-AD1789704D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80185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956AB16-294B-4CB8-A641-36392EB65C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1B6EFA-8E69-40D6-8F11-CE34DFC9B5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210876-6266-425E-841C-E3EAA72AD9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ED6280-2640-4E71-B93F-E41818B50AB8}" type="datetimeFigureOut">
              <a:rPr lang="en-GB" smtClean="0"/>
              <a:t>19/05/2020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A68CD8-B3A2-4663-AE3F-421F91F8CD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B9EC56-B907-489F-BBEA-F42F6134CF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E78417-1913-4AC9-AABE-AD1789704D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26891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g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8.jp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5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3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CE66941-CC9D-469F-BB75-27258182EC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915094"/>
            <a:ext cx="9144000" cy="1655762"/>
          </a:xfrm>
        </p:spPr>
        <p:txBody>
          <a:bodyPr>
            <a:normAutofit/>
          </a:bodyPr>
          <a:lstStyle/>
          <a:p>
            <a:r>
              <a:rPr lang="en-GB" dirty="0"/>
              <a:t>Emily Granger</a:t>
            </a:r>
          </a:p>
          <a:p>
            <a:r>
              <a:rPr lang="en-GB" dirty="0"/>
              <a:t>Jamie C. Sergeant</a:t>
            </a:r>
          </a:p>
          <a:p>
            <a:r>
              <a:rPr lang="en-GB" dirty="0"/>
              <a:t>Mark Lunt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467E8B4-7D4E-4399-BC06-2C488D220B6E}"/>
              </a:ext>
            </a:extLst>
          </p:cNvPr>
          <p:cNvSpPr/>
          <p:nvPr/>
        </p:nvSpPr>
        <p:spPr>
          <a:xfrm>
            <a:off x="0" y="1287144"/>
            <a:ext cx="12192000" cy="22383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dirty="0">
                <a:solidFill>
                  <a:schemeClr val="tx1"/>
                </a:solidFill>
                <a:latin typeface="Franklin Gothic Book" panose="020B0503020102020204" pitchFamily="34" charset="0"/>
              </a:rPr>
              <a:t>Propensity Score Diagnostics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58F6967-A8A8-40CA-B821-20C1E4C270B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708" b="11852"/>
          <a:stretch/>
        </p:blipFill>
        <p:spPr>
          <a:xfrm>
            <a:off x="2329116" y="5822662"/>
            <a:ext cx="1261518" cy="103533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211692D-F501-4C2D-BE8C-D492342A5FF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6481" y="5868579"/>
            <a:ext cx="2255519" cy="989421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2E2826C9-0C09-4029-9B17-6B652DC9BA50}"/>
              </a:ext>
            </a:extLst>
          </p:cNvPr>
          <p:cNvGrpSpPr/>
          <p:nvPr/>
        </p:nvGrpSpPr>
        <p:grpSpPr>
          <a:xfrm>
            <a:off x="7283661" y="5948565"/>
            <a:ext cx="2495067" cy="783531"/>
            <a:chOff x="1711536" y="5814193"/>
            <a:chExt cx="2495067" cy="783531"/>
          </a:xfrm>
        </p:grpSpPr>
        <p:sp>
          <p:nvSpPr>
            <p:cNvPr id="8" name="Subtitle 8">
              <a:extLst>
                <a:ext uri="{FF2B5EF4-FFF2-40B4-BE49-F238E27FC236}">
                  <a16:creationId xmlns:a16="http://schemas.microsoft.com/office/drawing/2014/main" id="{4193FD24-CE18-4565-8141-6E9827568713}"/>
                </a:ext>
              </a:extLst>
            </p:cNvPr>
            <p:cNvSpPr txBox="1">
              <a:spLocks/>
            </p:cNvSpPr>
            <p:nvPr/>
          </p:nvSpPr>
          <p:spPr>
            <a:xfrm>
              <a:off x="2454001" y="6083373"/>
              <a:ext cx="1752602" cy="514351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fontScale="70000" lnSpcReduction="20000"/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GB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Segoe Print" panose="02000600000000000000" pitchFamily="2" charset="0"/>
                </a:rPr>
                <a:t>@EGranger90</a:t>
              </a:r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F55D4745-543F-4721-8953-CDD99CEFA79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11536" y="5814193"/>
              <a:ext cx="783531" cy="783531"/>
            </a:xfrm>
            <a:prstGeom prst="rect">
              <a:avLst/>
            </a:prstGeom>
          </p:spPr>
        </p:pic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D991D0EB-64AB-48D3-9152-6532980AA02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91" y="5822662"/>
            <a:ext cx="2311625" cy="989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64956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0FB2A4E-91D7-4315-9B0F-826B830021E7}"/>
              </a:ext>
            </a:extLst>
          </p:cNvPr>
          <p:cNvSpPr/>
          <p:nvPr/>
        </p:nvSpPr>
        <p:spPr>
          <a:xfrm>
            <a:off x="0" y="343547"/>
            <a:ext cx="12192000" cy="69467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>
                <a:solidFill>
                  <a:schemeClr val="tx1"/>
                </a:solidFill>
              </a:rPr>
              <a:t>Propensity scores are becoming increasingly popular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1AD1314-9897-47BF-93A8-4F021D17F8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1305" y="1323655"/>
            <a:ext cx="6569389" cy="477773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BDF19EF-32F5-4A56-A334-354E43D4B985}"/>
              </a:ext>
            </a:extLst>
          </p:cNvPr>
          <p:cNvSpPr/>
          <p:nvPr/>
        </p:nvSpPr>
        <p:spPr>
          <a:xfrm>
            <a:off x="2230119" y="6329787"/>
            <a:ext cx="77317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u="sng" dirty="0">
                <a:latin typeface="Franklin Gothic Book" panose="020B0503020102020204" pitchFamily="34" charset="0"/>
              </a:rPr>
              <a:t>Figure 1:</a:t>
            </a:r>
            <a:r>
              <a:rPr lang="en-GB" dirty="0">
                <a:latin typeface="Franklin Gothic Book" panose="020B0503020102020204" pitchFamily="34" charset="0"/>
              </a:rPr>
              <a:t> Number of propensity score publications in medical research by year</a:t>
            </a:r>
          </a:p>
        </p:txBody>
      </p:sp>
    </p:spTree>
    <p:extLst>
      <p:ext uri="{BB962C8B-B14F-4D97-AF65-F5344CB8AC3E}">
        <p14:creationId xmlns:p14="http://schemas.microsoft.com/office/powerpoint/2010/main" val="15015477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6F4EC18-1227-49DA-8F41-7F960B27A5B3}"/>
              </a:ext>
            </a:extLst>
          </p:cNvPr>
          <p:cNvSpPr/>
          <p:nvPr/>
        </p:nvSpPr>
        <p:spPr>
          <a:xfrm>
            <a:off x="0" y="343547"/>
            <a:ext cx="12192000" cy="69467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>
                <a:solidFill>
                  <a:schemeClr val="tx1"/>
                </a:solidFill>
              </a:rPr>
              <a:t>Review on the use of propensity score diagnostics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BC0CB7-91DA-4055-9BC5-8E089AB65AC0}"/>
              </a:ext>
            </a:extLst>
          </p:cNvPr>
          <p:cNvSpPr txBox="1">
            <a:spLocks/>
          </p:cNvSpPr>
          <p:nvPr/>
        </p:nvSpPr>
        <p:spPr>
          <a:xfrm>
            <a:off x="762000" y="1443256"/>
            <a:ext cx="10434320" cy="48245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Franklin Gothic Book" panose="020B0503020102020204" pitchFamily="34" charset="0"/>
              </a:rPr>
              <a:t>Recent review on the use of propensity score diagnostics in the applied medical literature </a:t>
            </a:r>
            <a:r>
              <a:rPr lang="en-GB" sz="1800" dirty="0">
                <a:latin typeface="Franklin Gothic Book" panose="020B0503020102020204" pitchFamily="34" charset="0"/>
              </a:rPr>
              <a:t>[Granger et al. 2020]</a:t>
            </a:r>
          </a:p>
          <a:p>
            <a:endParaRPr lang="en-GB" dirty="0">
              <a:latin typeface="Franklin Gothic Book" panose="020B0503020102020204" pitchFamily="34" charset="0"/>
            </a:endParaRPr>
          </a:p>
          <a:p>
            <a:r>
              <a:rPr lang="en-GB" dirty="0">
                <a:latin typeface="Franklin Gothic Book" panose="020B0503020102020204" pitchFamily="34" charset="0"/>
              </a:rPr>
              <a:t>Inclusion criteria:</a:t>
            </a:r>
          </a:p>
          <a:p>
            <a:pPr lvl="1"/>
            <a:r>
              <a:rPr lang="en-GB" dirty="0">
                <a:latin typeface="Franklin Gothic Book" panose="020B0503020102020204" pitchFamily="34" charset="0"/>
              </a:rPr>
              <a:t>Publication years 2014-2016 </a:t>
            </a:r>
          </a:p>
          <a:p>
            <a:pPr lvl="1"/>
            <a:r>
              <a:rPr lang="en-GB" dirty="0">
                <a:latin typeface="Franklin Gothic Book" panose="020B0503020102020204" pitchFamily="34" charset="0"/>
              </a:rPr>
              <a:t>High-impact journals (Impact Factor &gt; 4)</a:t>
            </a:r>
          </a:p>
          <a:p>
            <a:pPr lvl="1"/>
            <a:endParaRPr lang="en-GB" dirty="0">
              <a:latin typeface="Franklin Gothic Book" panose="020B0503020102020204" pitchFamily="34" charset="0"/>
            </a:endParaRPr>
          </a:p>
          <a:p>
            <a:r>
              <a:rPr lang="en-GB" dirty="0">
                <a:latin typeface="Franklin Gothic Book" panose="020B0503020102020204" pitchFamily="34" charset="0"/>
              </a:rPr>
              <a:t>Extracted data on:</a:t>
            </a:r>
          </a:p>
          <a:p>
            <a:pPr lvl="1"/>
            <a:r>
              <a:rPr lang="en-GB" dirty="0">
                <a:latin typeface="Franklin Gothic Book" panose="020B0503020102020204" pitchFamily="34" charset="0"/>
              </a:rPr>
              <a:t>Research area</a:t>
            </a:r>
          </a:p>
          <a:p>
            <a:pPr lvl="1"/>
            <a:r>
              <a:rPr lang="en-GB" dirty="0">
                <a:latin typeface="Franklin Gothic Book" panose="020B0503020102020204" pitchFamily="34" charset="0"/>
              </a:rPr>
              <a:t>Propensity score method used</a:t>
            </a:r>
          </a:p>
          <a:p>
            <a:pPr lvl="1"/>
            <a:r>
              <a:rPr lang="en-GB" dirty="0">
                <a:latin typeface="Franklin Gothic Book" panose="020B0503020102020204" pitchFamily="34" charset="0"/>
              </a:rPr>
              <a:t>Diagnostics used </a:t>
            </a:r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784589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6F4EC18-1227-49DA-8F41-7F960B27A5B3}"/>
              </a:ext>
            </a:extLst>
          </p:cNvPr>
          <p:cNvSpPr/>
          <p:nvPr/>
        </p:nvSpPr>
        <p:spPr>
          <a:xfrm>
            <a:off x="0" y="343547"/>
            <a:ext cx="12192000" cy="69467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>
                <a:solidFill>
                  <a:schemeClr val="tx1"/>
                </a:solidFill>
              </a:rPr>
              <a:t>Review on the use of propensity score diagnostics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33F7414-576B-4104-8A8B-84EDC52126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2122" y="1218738"/>
            <a:ext cx="7488555" cy="544622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9813F3D-7F8F-4072-983D-5D029098BDF3}"/>
              </a:ext>
            </a:extLst>
          </p:cNvPr>
          <p:cNvSpPr/>
          <p:nvPr/>
        </p:nvSpPr>
        <p:spPr>
          <a:xfrm>
            <a:off x="629920" y="1218738"/>
            <a:ext cx="3291840" cy="537510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2400" dirty="0">
              <a:solidFill>
                <a:schemeClr val="tx1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602CFFB-EDD8-4B4A-B565-E4BEC2E74C50}"/>
              </a:ext>
            </a:extLst>
          </p:cNvPr>
          <p:cNvSpPr txBox="1"/>
          <p:nvPr/>
        </p:nvSpPr>
        <p:spPr>
          <a:xfrm>
            <a:off x="660400" y="1690297"/>
            <a:ext cx="3149600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u="sng" dirty="0">
                <a:latin typeface="Franklin Gothic Book" panose="020B0503020102020204" pitchFamily="34" charset="0"/>
              </a:rPr>
              <a:t>Key Findings:</a:t>
            </a:r>
          </a:p>
          <a:p>
            <a:endParaRPr lang="en-GB" sz="2400" dirty="0">
              <a:latin typeface="Franklin Gothic Book" panose="020B0503020102020204" pitchFamily="34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400" dirty="0">
                <a:latin typeface="Franklin Gothic Book" panose="020B0503020102020204" pitchFamily="34" charset="0"/>
              </a:rPr>
              <a:t>894 studies included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GB" sz="2400" dirty="0">
              <a:latin typeface="Franklin Gothic Book" panose="020B0503020102020204" pitchFamily="34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400" dirty="0">
                <a:latin typeface="Franklin Gothic Book" panose="020B0503020102020204" pitchFamily="34" charset="0"/>
              </a:rPr>
              <a:t>20.9% did not report use of any diagnostic</a:t>
            </a:r>
          </a:p>
          <a:p>
            <a:pPr lvl="1"/>
            <a:endParaRPr lang="en-GB" sz="2400" dirty="0">
              <a:latin typeface="Franklin Gothic Book" panose="020B0503020102020204" pitchFamily="34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400" dirty="0">
                <a:latin typeface="Franklin Gothic Book" panose="020B0503020102020204" pitchFamily="34" charset="0"/>
              </a:rPr>
              <a:t>36.6% used hypothesis tests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631118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AD64A37-FB62-423B-A8A8-0116F3DDADE6}"/>
              </a:ext>
            </a:extLst>
          </p:cNvPr>
          <p:cNvSpPr/>
          <p:nvPr/>
        </p:nvSpPr>
        <p:spPr>
          <a:xfrm>
            <a:off x="0" y="343547"/>
            <a:ext cx="12192000" cy="69467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>
                <a:solidFill>
                  <a:schemeClr val="tx1"/>
                </a:solidFill>
              </a:rPr>
              <a:t>Aims of research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62F7D7A-882A-46B6-A304-BBE08DA16712}"/>
              </a:ext>
            </a:extLst>
          </p:cNvPr>
          <p:cNvSpPr/>
          <p:nvPr/>
        </p:nvSpPr>
        <p:spPr>
          <a:xfrm>
            <a:off x="1605281" y="1244137"/>
            <a:ext cx="3291840" cy="537510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2400" dirty="0">
              <a:solidFill>
                <a:schemeClr val="tx1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4BCDAC8-AD72-4056-8CEA-A108B62C187A}"/>
              </a:ext>
            </a:extLst>
          </p:cNvPr>
          <p:cNvSpPr/>
          <p:nvPr/>
        </p:nvSpPr>
        <p:spPr>
          <a:xfrm>
            <a:off x="7294882" y="1244137"/>
            <a:ext cx="3291840" cy="537510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2400" dirty="0">
              <a:solidFill>
                <a:schemeClr val="tx1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5C5AA55-7188-4F05-A42C-466B0A7CC14E}"/>
              </a:ext>
            </a:extLst>
          </p:cNvPr>
          <p:cNvSpPr txBox="1"/>
          <p:nvPr/>
        </p:nvSpPr>
        <p:spPr>
          <a:xfrm>
            <a:off x="1605280" y="2639026"/>
            <a:ext cx="329184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700" b="1" dirty="0"/>
              <a:t>Aim 1: </a:t>
            </a:r>
          </a:p>
          <a:p>
            <a:pPr algn="ctr"/>
            <a:endParaRPr lang="en-GB" sz="2700" dirty="0"/>
          </a:p>
          <a:p>
            <a:pPr algn="ctr"/>
            <a:r>
              <a:rPr lang="en-GB" sz="2700" dirty="0"/>
              <a:t>Review and compare the existing propensity score diagnostics.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EB732DC-601B-4AE3-A7F4-5F54CBC43EFF}"/>
              </a:ext>
            </a:extLst>
          </p:cNvPr>
          <p:cNvSpPr txBox="1"/>
          <p:nvPr/>
        </p:nvSpPr>
        <p:spPr>
          <a:xfrm>
            <a:off x="7294881" y="2639026"/>
            <a:ext cx="329184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700" b="1" dirty="0"/>
              <a:t>Aim 2: </a:t>
            </a:r>
          </a:p>
          <a:p>
            <a:pPr algn="ctr"/>
            <a:endParaRPr lang="en-GB" sz="2700" dirty="0"/>
          </a:p>
          <a:p>
            <a:pPr algn="ctr"/>
            <a:r>
              <a:rPr lang="en-GB" sz="2700" dirty="0"/>
              <a:t>Develop guidelines for how to build and assess propensity score models.</a:t>
            </a:r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482BBA70-C882-41E4-8766-86FEA4D4CB68}"/>
              </a:ext>
            </a:extLst>
          </p:cNvPr>
          <p:cNvSpPr/>
          <p:nvPr/>
        </p:nvSpPr>
        <p:spPr>
          <a:xfrm>
            <a:off x="5278120" y="3621807"/>
            <a:ext cx="1635760" cy="619760"/>
          </a:xfrm>
          <a:prstGeom prst="rightArrow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61186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AD64A37-FB62-423B-A8A8-0116F3DDADE6}"/>
              </a:ext>
            </a:extLst>
          </p:cNvPr>
          <p:cNvSpPr/>
          <p:nvPr/>
        </p:nvSpPr>
        <p:spPr>
          <a:xfrm>
            <a:off x="0" y="343547"/>
            <a:ext cx="12192000" cy="69467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>
                <a:solidFill>
                  <a:schemeClr val="tx1"/>
                </a:solidFill>
              </a:rPr>
              <a:t>Aims of research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62F7D7A-882A-46B6-A304-BBE08DA16712}"/>
              </a:ext>
            </a:extLst>
          </p:cNvPr>
          <p:cNvSpPr/>
          <p:nvPr/>
        </p:nvSpPr>
        <p:spPr>
          <a:xfrm>
            <a:off x="1605281" y="1244137"/>
            <a:ext cx="3291840" cy="537510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2400" dirty="0">
              <a:solidFill>
                <a:schemeClr val="tx1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4BCDAC8-AD72-4056-8CEA-A108B62C187A}"/>
              </a:ext>
            </a:extLst>
          </p:cNvPr>
          <p:cNvSpPr/>
          <p:nvPr/>
        </p:nvSpPr>
        <p:spPr>
          <a:xfrm>
            <a:off x="7294882" y="1244137"/>
            <a:ext cx="3291840" cy="537510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2400" dirty="0">
              <a:solidFill>
                <a:schemeClr val="tx1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5C5AA55-7188-4F05-A42C-466B0A7CC14E}"/>
              </a:ext>
            </a:extLst>
          </p:cNvPr>
          <p:cNvSpPr txBox="1"/>
          <p:nvPr/>
        </p:nvSpPr>
        <p:spPr>
          <a:xfrm>
            <a:off x="1605280" y="2639026"/>
            <a:ext cx="329184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700" b="1" dirty="0"/>
              <a:t>Aim 1: </a:t>
            </a:r>
          </a:p>
          <a:p>
            <a:pPr algn="ctr"/>
            <a:endParaRPr lang="en-GB" sz="2700" dirty="0"/>
          </a:p>
          <a:p>
            <a:pPr algn="ctr"/>
            <a:r>
              <a:rPr lang="en-GB" sz="2700" dirty="0"/>
              <a:t>Review and compare the existing propensity score diagnostics.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EB732DC-601B-4AE3-A7F4-5F54CBC43EFF}"/>
              </a:ext>
            </a:extLst>
          </p:cNvPr>
          <p:cNvSpPr txBox="1"/>
          <p:nvPr/>
        </p:nvSpPr>
        <p:spPr>
          <a:xfrm>
            <a:off x="7294881" y="2639026"/>
            <a:ext cx="329184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700" b="1" dirty="0"/>
              <a:t>Aim 2: </a:t>
            </a:r>
          </a:p>
          <a:p>
            <a:pPr algn="ctr"/>
            <a:endParaRPr lang="en-GB" sz="2700" dirty="0"/>
          </a:p>
          <a:p>
            <a:pPr algn="ctr"/>
            <a:r>
              <a:rPr lang="en-GB" sz="2700" dirty="0"/>
              <a:t>Develop guidelines for how to build and assess propensity score models.</a:t>
            </a:r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482BBA70-C882-41E4-8766-86FEA4D4CB68}"/>
              </a:ext>
            </a:extLst>
          </p:cNvPr>
          <p:cNvSpPr/>
          <p:nvPr/>
        </p:nvSpPr>
        <p:spPr>
          <a:xfrm>
            <a:off x="5278120" y="3621807"/>
            <a:ext cx="1635760" cy="619760"/>
          </a:xfrm>
          <a:prstGeom prst="rightArrow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EC04857-468D-4B41-8066-7C05BD072E47}"/>
              </a:ext>
            </a:extLst>
          </p:cNvPr>
          <p:cNvSpPr/>
          <p:nvPr/>
        </p:nvSpPr>
        <p:spPr>
          <a:xfrm>
            <a:off x="1605278" y="1244136"/>
            <a:ext cx="3291840" cy="268778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8F66363-780F-451A-9E29-AA348C2B4F40}"/>
              </a:ext>
            </a:extLst>
          </p:cNvPr>
          <p:cNvSpPr txBox="1"/>
          <p:nvPr/>
        </p:nvSpPr>
        <p:spPr>
          <a:xfrm>
            <a:off x="1605278" y="2059017"/>
            <a:ext cx="32918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latin typeface="Franklin Gothic Book" panose="020B0503020102020204" pitchFamily="34" charset="0"/>
              </a:rPr>
              <a:t>Individual Diagnostics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49ECA0C-EE14-4C93-8E34-E398A8EA0FED}"/>
              </a:ext>
            </a:extLst>
          </p:cNvPr>
          <p:cNvSpPr/>
          <p:nvPr/>
        </p:nvSpPr>
        <p:spPr>
          <a:xfrm>
            <a:off x="1605279" y="3931808"/>
            <a:ext cx="3291840" cy="268742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69C3BBA-3BCF-404D-9BD5-5EA7C3E98532}"/>
              </a:ext>
            </a:extLst>
          </p:cNvPr>
          <p:cNvSpPr txBox="1"/>
          <p:nvPr/>
        </p:nvSpPr>
        <p:spPr>
          <a:xfrm>
            <a:off x="1605277" y="4743049"/>
            <a:ext cx="32918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latin typeface="Franklin Gothic Book" panose="020B0503020102020204" pitchFamily="34" charset="0"/>
              </a:rPr>
              <a:t>Overall </a:t>
            </a:r>
          </a:p>
          <a:p>
            <a:pPr algn="ctr"/>
            <a:r>
              <a:rPr lang="en-GB" sz="2800" dirty="0">
                <a:latin typeface="Franklin Gothic Book" panose="020B0503020102020204" pitchFamily="34" charset="0"/>
              </a:rPr>
              <a:t>Diagnostics</a:t>
            </a:r>
          </a:p>
        </p:txBody>
      </p:sp>
    </p:spTree>
    <p:extLst>
      <p:ext uri="{BB962C8B-B14F-4D97-AF65-F5344CB8AC3E}">
        <p14:creationId xmlns:p14="http://schemas.microsoft.com/office/powerpoint/2010/main" val="3649015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AD64A37-FB62-423B-A8A8-0116F3DDADE6}"/>
              </a:ext>
            </a:extLst>
          </p:cNvPr>
          <p:cNvSpPr/>
          <p:nvPr/>
        </p:nvSpPr>
        <p:spPr>
          <a:xfrm>
            <a:off x="0" y="343547"/>
            <a:ext cx="12192000" cy="69467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>
                <a:solidFill>
                  <a:schemeClr val="tx1"/>
                </a:solidFill>
              </a:rPr>
              <a:t>Aims of research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62F7D7A-882A-46B6-A304-BBE08DA16712}"/>
              </a:ext>
            </a:extLst>
          </p:cNvPr>
          <p:cNvSpPr/>
          <p:nvPr/>
        </p:nvSpPr>
        <p:spPr>
          <a:xfrm>
            <a:off x="1605281" y="1244137"/>
            <a:ext cx="3291840" cy="537510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2400" dirty="0">
              <a:solidFill>
                <a:schemeClr val="tx1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4BCDAC8-AD72-4056-8CEA-A108B62C187A}"/>
              </a:ext>
            </a:extLst>
          </p:cNvPr>
          <p:cNvSpPr/>
          <p:nvPr/>
        </p:nvSpPr>
        <p:spPr>
          <a:xfrm>
            <a:off x="7294882" y="1244137"/>
            <a:ext cx="3291840" cy="537510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2400" dirty="0">
              <a:solidFill>
                <a:schemeClr val="tx1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5C5AA55-7188-4F05-A42C-466B0A7CC14E}"/>
              </a:ext>
            </a:extLst>
          </p:cNvPr>
          <p:cNvSpPr txBox="1"/>
          <p:nvPr/>
        </p:nvSpPr>
        <p:spPr>
          <a:xfrm>
            <a:off x="1605280" y="2639026"/>
            <a:ext cx="329184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700" b="1" dirty="0"/>
              <a:t>Aim 1: </a:t>
            </a:r>
          </a:p>
          <a:p>
            <a:pPr algn="ctr"/>
            <a:endParaRPr lang="en-GB" sz="2700" dirty="0"/>
          </a:p>
          <a:p>
            <a:pPr algn="ctr"/>
            <a:r>
              <a:rPr lang="en-GB" sz="2700" dirty="0"/>
              <a:t>Review and compare the existing propensity score diagnostics.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EB732DC-601B-4AE3-A7F4-5F54CBC43EFF}"/>
              </a:ext>
            </a:extLst>
          </p:cNvPr>
          <p:cNvSpPr txBox="1"/>
          <p:nvPr/>
        </p:nvSpPr>
        <p:spPr>
          <a:xfrm>
            <a:off x="7294881" y="2639026"/>
            <a:ext cx="329184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700" b="1" dirty="0">
                <a:solidFill>
                  <a:schemeClr val="bg1">
                    <a:lumMod val="75000"/>
                  </a:schemeClr>
                </a:solidFill>
              </a:rPr>
              <a:t>Aim 2: </a:t>
            </a:r>
          </a:p>
          <a:p>
            <a:pPr algn="ctr"/>
            <a:endParaRPr lang="en-GB" sz="2700" dirty="0">
              <a:solidFill>
                <a:schemeClr val="bg1">
                  <a:lumMod val="75000"/>
                </a:schemeClr>
              </a:solidFill>
            </a:endParaRPr>
          </a:p>
          <a:p>
            <a:pPr algn="ctr"/>
            <a:r>
              <a:rPr lang="en-GB" sz="2700" dirty="0">
                <a:solidFill>
                  <a:schemeClr val="bg1">
                    <a:lumMod val="75000"/>
                  </a:schemeClr>
                </a:solidFill>
              </a:rPr>
              <a:t>Develop guidelines for how to build and assess propensity score models.</a:t>
            </a:r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482BBA70-C882-41E4-8766-86FEA4D4CB68}"/>
              </a:ext>
            </a:extLst>
          </p:cNvPr>
          <p:cNvSpPr/>
          <p:nvPr/>
        </p:nvSpPr>
        <p:spPr>
          <a:xfrm>
            <a:off x="5278120" y="3621807"/>
            <a:ext cx="1635760" cy="619760"/>
          </a:xfrm>
          <a:prstGeom prst="rightArrow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EC04857-468D-4B41-8066-7C05BD072E47}"/>
              </a:ext>
            </a:extLst>
          </p:cNvPr>
          <p:cNvSpPr/>
          <p:nvPr/>
        </p:nvSpPr>
        <p:spPr>
          <a:xfrm>
            <a:off x="1605278" y="1244136"/>
            <a:ext cx="3291840" cy="268778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8F66363-780F-451A-9E29-AA348C2B4F40}"/>
              </a:ext>
            </a:extLst>
          </p:cNvPr>
          <p:cNvSpPr txBox="1"/>
          <p:nvPr/>
        </p:nvSpPr>
        <p:spPr>
          <a:xfrm>
            <a:off x="1605278" y="2059017"/>
            <a:ext cx="32918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latin typeface="Franklin Gothic Book" panose="020B0503020102020204" pitchFamily="34" charset="0"/>
              </a:rPr>
              <a:t>Individual Diagnostics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49ECA0C-EE14-4C93-8E34-E398A8EA0FED}"/>
              </a:ext>
            </a:extLst>
          </p:cNvPr>
          <p:cNvSpPr/>
          <p:nvPr/>
        </p:nvSpPr>
        <p:spPr>
          <a:xfrm>
            <a:off x="1605279" y="3931808"/>
            <a:ext cx="3291840" cy="268742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69C3BBA-3BCF-404D-9BD5-5EA7C3E98532}"/>
              </a:ext>
            </a:extLst>
          </p:cNvPr>
          <p:cNvSpPr txBox="1"/>
          <p:nvPr/>
        </p:nvSpPr>
        <p:spPr>
          <a:xfrm>
            <a:off x="1605277" y="4743049"/>
            <a:ext cx="32918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solidFill>
                  <a:schemeClr val="bg1">
                    <a:lumMod val="75000"/>
                  </a:schemeClr>
                </a:solidFill>
                <a:latin typeface="Franklin Gothic Book" panose="020B0503020102020204" pitchFamily="34" charset="0"/>
              </a:rPr>
              <a:t>Overall </a:t>
            </a:r>
          </a:p>
          <a:p>
            <a:pPr algn="ctr"/>
            <a:r>
              <a:rPr lang="en-GB" sz="2800" dirty="0">
                <a:solidFill>
                  <a:schemeClr val="bg1">
                    <a:lumMod val="75000"/>
                  </a:schemeClr>
                </a:solidFill>
                <a:latin typeface="Franklin Gothic Book" panose="020B0503020102020204" pitchFamily="34" charset="0"/>
              </a:rPr>
              <a:t>Diagnostics</a:t>
            </a:r>
          </a:p>
        </p:txBody>
      </p:sp>
    </p:spTree>
    <p:extLst>
      <p:ext uri="{BB962C8B-B14F-4D97-AF65-F5344CB8AC3E}">
        <p14:creationId xmlns:p14="http://schemas.microsoft.com/office/powerpoint/2010/main" val="570360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A78F161-3D4F-4ED3-A4A4-20EF4DE548D0}"/>
              </a:ext>
            </a:extLst>
          </p:cNvPr>
          <p:cNvSpPr/>
          <p:nvPr/>
        </p:nvSpPr>
        <p:spPr>
          <a:xfrm>
            <a:off x="5460778" y="1268760"/>
            <a:ext cx="5361020" cy="5184576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09EEC99F-A587-4934-AB69-5B01AC4E3EB1}"/>
              </a:ext>
            </a:extLst>
          </p:cNvPr>
          <p:cNvSpPr/>
          <p:nvPr/>
        </p:nvSpPr>
        <p:spPr>
          <a:xfrm>
            <a:off x="5634380" y="1672488"/>
            <a:ext cx="5033620" cy="807456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/>
          <p:cNvSpPr/>
          <p:nvPr/>
        </p:nvSpPr>
        <p:spPr>
          <a:xfrm>
            <a:off x="1631504" y="1268760"/>
            <a:ext cx="3528392" cy="5184576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76309C74-A5A3-4032-8994-6742A97ED5F9}"/>
              </a:ext>
            </a:extLst>
          </p:cNvPr>
          <p:cNvSpPr/>
          <p:nvPr/>
        </p:nvSpPr>
        <p:spPr>
          <a:xfrm>
            <a:off x="1829272" y="1672488"/>
            <a:ext cx="3132850" cy="807456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631502" y="1352550"/>
                <a:ext cx="3528391" cy="4838699"/>
              </a:xfrm>
            </p:spPr>
            <p:txBody>
              <a:bodyPr>
                <a:noAutofit/>
              </a:bodyPr>
              <a:lstStyle/>
              <a:p>
                <a:pPr marL="0" indent="0" algn="ctr">
                  <a:buNone/>
                </a:pPr>
                <a:endParaRPr lang="en-GB" dirty="0">
                  <a:latin typeface="Franklin Gothic Book" panose="020B0503020102020204" pitchFamily="34" charset="0"/>
                </a:endParaRPr>
              </a:p>
              <a:p>
                <a:pPr marL="0" indent="0" algn="ctr">
                  <a:buNone/>
                </a:pPr>
                <a:r>
                  <a:rPr lang="en-GB" dirty="0">
                    <a:latin typeface="Franklin Gothic Book" panose="020B0503020102020204" pitchFamily="34" charset="0"/>
                  </a:rPr>
                  <a:t>Mean-based </a:t>
                </a:r>
              </a:p>
              <a:p>
                <a:pPr marL="0" indent="0">
                  <a:buNone/>
                </a:pPr>
                <a:endParaRPr lang="en-GB" dirty="0">
                  <a:solidFill>
                    <a:srgbClr val="7030A0"/>
                  </a:solidFill>
                  <a:latin typeface="Franklin Gothic Book" panose="020B0503020102020204" pitchFamily="34" charset="0"/>
                </a:endParaRPr>
              </a:p>
              <a:p>
                <a:r>
                  <a:rPr lang="en-GB" sz="2400" dirty="0">
                    <a:latin typeface="Franklin Gothic Book" panose="020B0503020102020204" pitchFamily="34" charset="0"/>
                  </a:rPr>
                  <a:t>Standardised difference (SD)</a:t>
                </a:r>
              </a:p>
              <a:p>
                <a:endParaRPr lang="en-GB" sz="2400" dirty="0">
                  <a:latin typeface="Franklin Gothic Book" panose="020B0503020102020204" pitchFamily="34" charset="0"/>
                </a:endParaRPr>
              </a:p>
              <a:p>
                <a:r>
                  <a:rPr lang="en-GB" sz="2400" dirty="0">
                    <a:latin typeface="Franklin Gothic Book" panose="020B0503020102020204" pitchFamily="34" charset="0"/>
                  </a:rPr>
                  <a:t>t-test statistic (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/>
                      </a:rPr>
                      <m:t>𝑡</m:t>
                    </m:r>
                  </m:oMath>
                </a14:m>
                <a:r>
                  <a:rPr lang="en-GB" sz="2400" dirty="0">
                    <a:latin typeface="Franklin Gothic Book" panose="020B0503020102020204" pitchFamily="34" charset="0"/>
                  </a:rPr>
                  <a:t>)</a:t>
                </a:r>
              </a:p>
              <a:p>
                <a:endParaRPr lang="en-GB" sz="2400" dirty="0">
                  <a:latin typeface="Franklin Gothic Book" panose="020B0503020102020204" pitchFamily="34" charset="0"/>
                </a:endParaRPr>
              </a:p>
              <a:p>
                <a:r>
                  <a:rPr lang="en-GB" sz="2400" dirty="0">
                    <a:latin typeface="Franklin Gothic Book" panose="020B0503020102020204" pitchFamily="34" charset="0"/>
                  </a:rPr>
                  <a:t>Percent reduction in mean difference (PR)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631502" y="1352550"/>
                <a:ext cx="3528391" cy="4838699"/>
              </a:xfrm>
              <a:blipFill>
                <a:blip r:embed="rId4"/>
                <a:stretch>
                  <a:fillRect l="-2422" r="-41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1501909" y="167198"/>
            <a:ext cx="91660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>
                <a:solidFill>
                  <a:schemeClr val="bg1"/>
                </a:solidFill>
                <a:latin typeface="Franklin Gothic Book" panose="020B0503020102020204" pitchFamily="34" charset="0"/>
              </a:rPr>
              <a:t>Propensity score diagnostics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5460779" y="1814876"/>
            <a:ext cx="5361019" cy="51616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2800" dirty="0">
                <a:latin typeface="Franklin Gothic Book" panose="020B0503020102020204" pitchFamily="34" charset="0"/>
              </a:rPr>
              <a:t>Distribution-based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591944" y="2739654"/>
            <a:ext cx="219266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latin typeface="Franklin Gothic Book" panose="020B0503020102020204" pitchFamily="34" charset="0"/>
              </a:rPr>
              <a:t>Overlapping coefficient (OVL)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latin typeface="Franklin Gothic Book" panose="020B0503020102020204" pitchFamily="34" charset="0"/>
              </a:rPr>
              <a:t>Kolmogorov-Smirnov Statistic (KS)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AE54D-7340-4872-B218-9438ADB57BC6}" type="slidenum">
              <a:rPr lang="en-GB" smtClean="0"/>
              <a:t>8</a:t>
            </a:fld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6140277-22A8-4385-8A52-719A328B04B5}"/>
              </a:ext>
            </a:extLst>
          </p:cNvPr>
          <p:cNvSpPr/>
          <p:nvPr/>
        </p:nvSpPr>
        <p:spPr>
          <a:xfrm>
            <a:off x="0" y="343547"/>
            <a:ext cx="12192000" cy="69467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>
                <a:solidFill>
                  <a:schemeClr val="tx1"/>
                </a:solidFill>
              </a:rPr>
              <a:t>Individual diagnostics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979AEDB-8FFD-4BB1-AD03-58AF78CB7B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2281" y="2539147"/>
            <a:ext cx="2399533" cy="177970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21B4450-6572-48DD-9DD6-2497EA92284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3651" y="4318852"/>
            <a:ext cx="2276795" cy="2068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51053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5961" y="2988909"/>
            <a:ext cx="4669789" cy="340090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847528" y="1628800"/>
                <a:ext cx="8229600" cy="4853136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GB" sz="2600" i="1" dirty="0">
                    <a:solidFill>
                      <a:schemeClr val="accent2">
                        <a:lumMod val="60000"/>
                        <a:lumOff val="40000"/>
                      </a:schemeClr>
                    </a:solidFill>
                    <a:latin typeface="Franklin Gothic Book" panose="020B0503020102020204" pitchFamily="34" charset="0"/>
                  </a:rPr>
                  <a:t>Notation: </a:t>
                </a:r>
                <a:r>
                  <a:rPr lang="en-GB" sz="2600" dirty="0">
                    <a:latin typeface="Franklin Gothic Book" panose="020B0503020102020204" pitchFamily="34" charset="0"/>
                  </a:rPr>
                  <a:t>exposure indicator for subject </a:t>
                </a:r>
                <a14:m>
                  <m:oMath xmlns:m="http://schemas.openxmlformats.org/officeDocument/2006/math">
                    <m:r>
                      <a:rPr lang="en-GB" sz="2600" i="1">
                        <a:latin typeface="Cambria Math"/>
                      </a:rPr>
                      <m:t>𝑖</m:t>
                    </m:r>
                  </m:oMath>
                </a14:m>
                <a:r>
                  <a:rPr lang="en-GB" sz="2600" dirty="0">
                    <a:latin typeface="Franklin Gothic Book" panose="020B0503020102020204" pitchFamily="34" charset="0"/>
                  </a:rPr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600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GB" sz="2600" i="1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GB" sz="2600" dirty="0">
                    <a:latin typeface="Franklin Gothic Book" panose="020B0503020102020204" pitchFamily="34" charset="0"/>
                  </a:rPr>
                  <a:t>, propensity score for subject </a:t>
                </a:r>
                <a14:m>
                  <m:oMath xmlns:m="http://schemas.openxmlformats.org/officeDocument/2006/math">
                    <m:r>
                      <a:rPr lang="en-GB" sz="2600" i="1">
                        <a:latin typeface="Cambria Math"/>
                      </a:rPr>
                      <m:t>𝑖</m:t>
                    </m:r>
                  </m:oMath>
                </a14:m>
                <a:r>
                  <a:rPr lang="en-GB" sz="2600" dirty="0">
                    <a:latin typeface="Franklin Gothic Book" panose="020B0503020102020204" pitchFamily="34" charset="0"/>
                  </a:rPr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600" i="1">
                            <a:latin typeface="Cambria Math"/>
                          </a:rPr>
                          <m:t>𝑃𝑆</m:t>
                        </m:r>
                      </m:e>
                      <m:sub>
                        <m:r>
                          <a:rPr lang="en-GB" sz="26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GB" sz="2600" i="1">
                        <a:latin typeface="Cambria Math"/>
                      </a:rPr>
                      <m:t>,</m:t>
                    </m:r>
                  </m:oMath>
                </a14:m>
                <a:r>
                  <a:rPr lang="en-GB" sz="2600" dirty="0">
                    <a:latin typeface="Franklin Gothic Book" panose="020B0503020102020204" pitchFamily="34" charset="0"/>
                  </a:rPr>
                  <a:t> sample size: </a:t>
                </a:r>
                <a14:m>
                  <m:oMath xmlns:m="http://schemas.openxmlformats.org/officeDocument/2006/math">
                    <m:r>
                      <a:rPr lang="en-GB" sz="2600" i="1">
                        <a:latin typeface="Cambria Math"/>
                      </a:rPr>
                      <m:t>𝑛</m:t>
                    </m:r>
                  </m:oMath>
                </a14:m>
                <a:r>
                  <a:rPr lang="en-GB" sz="2600" dirty="0">
                    <a:latin typeface="Franklin Gothic Book" panose="020B0503020102020204" pitchFamily="34" charset="0"/>
                  </a:rPr>
                  <a:t>.</a:t>
                </a:r>
              </a:p>
              <a:p>
                <a:pPr marL="0" indent="0">
                  <a:buNone/>
                </a:pPr>
                <a:endParaRPr lang="en-GB" dirty="0">
                  <a:latin typeface="Franklin Gothic Book" panose="020B0503020102020204" pitchFamily="34" charset="0"/>
                </a:endParaRPr>
              </a:p>
              <a:p>
                <a:pPr marL="0" indent="0">
                  <a:buNone/>
                </a:pPr>
                <a:r>
                  <a:rPr lang="en-GB" sz="2600" dirty="0">
                    <a:latin typeface="Franklin Gothic Book" panose="020B0503020102020204" pitchFamily="34" charset="0"/>
                  </a:rPr>
                  <a:t>For continuous variable </a:t>
                </a:r>
                <a14:m>
                  <m:oMath xmlns:m="http://schemas.openxmlformats.org/officeDocument/2006/math">
                    <m:r>
                      <a:rPr lang="en-GB" sz="2600" i="1">
                        <a:latin typeface="Cambria Math"/>
                      </a:rPr>
                      <m:t>𝑋</m:t>
                    </m:r>
                    <m:r>
                      <a:rPr lang="en-GB" sz="2600" i="1">
                        <a:latin typeface="Cambria Math"/>
                      </a:rPr>
                      <m:t>:</m:t>
                    </m:r>
                  </m:oMath>
                </a14:m>
                <a:endParaRPr lang="en-GB" sz="2600" dirty="0">
                  <a:latin typeface="Franklin Gothic Book" panose="020B0503020102020204" pitchFamily="34" charset="0"/>
                </a:endParaRPr>
              </a:p>
              <a:p>
                <a:pPr marL="0" indent="0">
                  <a:buNone/>
                </a:pPr>
                <a:endParaRPr lang="en-GB" sz="2400" dirty="0">
                  <a:latin typeface="Franklin Gothic Book" panose="020B0503020102020204" pitchFamily="34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400" i="1">
                            <a:latin typeface="Cambria Math"/>
                          </a:rPr>
                          <m:t>𝑂𝐶𝑃</m:t>
                        </m:r>
                      </m:e>
                      <m:sub>
                        <m:r>
                          <a:rPr lang="en-GB" sz="2400" i="1">
                            <a:latin typeface="Cambria Math"/>
                          </a:rPr>
                          <m:t>𝑋</m:t>
                        </m:r>
                      </m:sub>
                    </m:sSub>
                    <m:d>
                      <m:d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GB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400" i="1">
                                <a:latin typeface="Cambria Math"/>
                              </a:rPr>
                              <m:t>𝑋</m:t>
                            </m:r>
                          </m:e>
                          <m:sub>
                            <m:r>
                              <a:rPr lang="en-GB" sz="2400" i="1"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en-GB" sz="24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latin typeface="Cambria Math"/>
                          </a:rPr>
                          <m:t>𝑛</m:t>
                        </m:r>
                      </m:den>
                    </m:f>
                    <m:nary>
                      <m:naryPr>
                        <m:chr m:val="∑"/>
                        <m:limLoc m:val="subSup"/>
                        <m:supHide m:val="on"/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9"/>
                          </m:rPr>
                          <a:rPr lang="en-GB" sz="2400" i="1">
                            <a:latin typeface="Cambria Math"/>
                          </a:rPr>
                          <m:t>𝑖</m:t>
                        </m:r>
                        <m:r>
                          <a:rPr lang="en-GB" sz="2400" i="1">
                            <a:latin typeface="Cambria Math"/>
                          </a:rPr>
                          <m:t>:</m:t>
                        </m:r>
                        <m:sSub>
                          <m:sSubPr>
                            <m:ctrlPr>
                              <a:rPr lang="en-GB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400" i="1">
                                <a:latin typeface="Cambria Math"/>
                              </a:rPr>
                              <m:t>𝑋</m:t>
                            </m:r>
                          </m:e>
                          <m:sub>
                            <m:r>
                              <a:rPr lang="en-GB" sz="2400" i="1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  <m:r>
                          <m:rPr>
                            <m:brk m:alnAt="9"/>
                          </m:rPr>
                          <a:rPr lang="en-GB" sz="2400" i="1">
                            <a:latin typeface="Cambria Math"/>
                            <a:ea typeface="Cambria Math"/>
                          </a:rPr>
                          <m:t>≤</m:t>
                        </m:r>
                        <m:sSub>
                          <m:sSubPr>
                            <m:ctrlPr>
                              <a:rPr lang="en-GB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400" i="1">
                                <a:latin typeface="Cambria Math"/>
                              </a:rPr>
                              <m:t>𝑋</m:t>
                            </m:r>
                          </m:e>
                          <m:sub>
                            <m:r>
                              <a:rPr lang="en-GB" sz="2400" i="1"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sub>
                      <m:sup/>
                      <m:e>
                        <m:sSub>
                          <m:sSubPr>
                            <m:ctrlPr>
                              <a:rPr lang="en-GB" sz="2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en-GB" sz="2400" i="1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</m:e>
                    </m:nary>
                  </m:oMath>
                </a14:m>
                <a:endParaRPr lang="en-GB" sz="2400" dirty="0">
                  <a:latin typeface="Franklin Gothic Book" panose="020B0503020102020204" pitchFamily="34" charset="0"/>
                </a:endParaRPr>
              </a:p>
              <a:p>
                <a:endParaRPr lang="en-GB" sz="2400" dirty="0">
                  <a:latin typeface="Franklin Gothic Book" panose="020B0503020102020204" pitchFamily="34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GB" sz="2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400" i="1">
                            <a:solidFill>
                              <a:schemeClr val="bg1"/>
                            </a:solidFill>
                            <a:latin typeface="Cambria Math"/>
                          </a:rPr>
                          <m:t>𝐸𝐶𝑃</m:t>
                        </m:r>
                      </m:e>
                      <m:sub>
                        <m:r>
                          <a:rPr lang="en-GB" sz="2400" i="1">
                            <a:solidFill>
                              <a:schemeClr val="bg1"/>
                            </a:solidFill>
                            <a:latin typeface="Cambria Math"/>
                          </a:rPr>
                          <m:t>𝑋</m:t>
                        </m:r>
                      </m:sub>
                    </m:sSub>
                    <m:d>
                      <m:dPr>
                        <m:ctrlPr>
                          <a:rPr lang="en-GB" sz="2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GB" sz="24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400" i="1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𝑋</m:t>
                            </m:r>
                          </m:e>
                          <m:sub>
                            <m:r>
                              <a:rPr lang="en-GB" sz="2400" i="1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en-GB" sz="2400" i="1">
                        <a:solidFill>
                          <a:schemeClr val="bg1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GB" sz="2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chemeClr val="bg1"/>
                            </a:solidFill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solidFill>
                              <a:schemeClr val="bg1"/>
                            </a:solidFill>
                            <a:latin typeface="Cambria Math"/>
                          </a:rPr>
                          <m:t>𝑛</m:t>
                        </m:r>
                      </m:den>
                    </m:f>
                    <m:nary>
                      <m:naryPr>
                        <m:chr m:val="∑"/>
                        <m:limLoc m:val="subSup"/>
                        <m:supHide m:val="on"/>
                        <m:ctrlPr>
                          <a:rPr lang="en-GB" sz="2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9"/>
                          </m:rPr>
                          <a:rPr lang="en-GB" sz="2400" i="1">
                            <a:solidFill>
                              <a:schemeClr val="bg1"/>
                            </a:solidFill>
                            <a:latin typeface="Cambria Math"/>
                          </a:rPr>
                          <m:t>𝑖</m:t>
                        </m:r>
                        <m:r>
                          <a:rPr lang="en-GB" sz="2400" i="1">
                            <a:solidFill>
                              <a:schemeClr val="bg1"/>
                            </a:solidFill>
                            <a:latin typeface="Cambria Math"/>
                          </a:rPr>
                          <m:t>:</m:t>
                        </m:r>
                        <m:sSub>
                          <m:sSubPr>
                            <m:ctrlPr>
                              <a:rPr lang="en-GB" sz="24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400" i="1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𝑋</m:t>
                            </m:r>
                          </m:e>
                          <m:sub>
                            <m:r>
                              <a:rPr lang="en-GB" sz="2400" i="1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  <m:r>
                          <m:rPr>
                            <m:brk m:alnAt="9"/>
                          </m:rPr>
                          <a:rPr lang="en-GB" sz="2400" i="1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≤</m:t>
                        </m:r>
                        <m:sSub>
                          <m:sSubPr>
                            <m:ctrlPr>
                              <a:rPr lang="en-GB" sz="24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400" i="1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𝑋</m:t>
                            </m:r>
                          </m:e>
                          <m:sub>
                            <m:r>
                              <a:rPr lang="en-GB" sz="2400" i="1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sub>
                      <m:sup/>
                      <m:e>
                        <m:sSub>
                          <m:sSubPr>
                            <m:ctrlPr>
                              <a:rPr lang="en-GB" sz="24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400" i="1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𝑃𝑆</m:t>
                            </m:r>
                          </m:e>
                          <m:sub>
                            <m:r>
                              <a:rPr lang="en-GB" sz="2400" i="1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</m:e>
                    </m:nary>
                  </m:oMath>
                </a14:m>
                <a:endParaRPr lang="en-GB" sz="2400" dirty="0">
                  <a:solidFill>
                    <a:schemeClr val="bg1"/>
                  </a:solidFill>
                  <a:latin typeface="Franklin Gothic Book" panose="020B0503020102020204" pitchFamily="34" charset="0"/>
                </a:endParaRPr>
              </a:p>
              <a:p>
                <a:endParaRPr lang="en-GB" sz="2400" i="1" dirty="0">
                  <a:solidFill>
                    <a:schemeClr val="bg1"/>
                  </a:solidFill>
                  <a:latin typeface="Cambria Math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GB" sz="2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400" i="1">
                            <a:solidFill>
                              <a:schemeClr val="bg1"/>
                            </a:solidFill>
                            <a:latin typeface="Cambria Math"/>
                          </a:rPr>
                          <m:t>𝐷</m:t>
                        </m:r>
                      </m:e>
                      <m:sub>
                        <m:r>
                          <a:rPr lang="en-GB" sz="2400" i="1">
                            <a:solidFill>
                              <a:schemeClr val="bg1"/>
                            </a:solidFill>
                            <a:latin typeface="Cambria Math"/>
                          </a:rPr>
                          <m:t>𝑋</m:t>
                        </m:r>
                      </m:sub>
                    </m:sSub>
                    <m:r>
                      <a:rPr lang="en-GB" sz="2400" i="1">
                        <a:solidFill>
                          <a:schemeClr val="bg1"/>
                        </a:solidFill>
                        <a:latin typeface="Cambria Math"/>
                      </a:rPr>
                      <m:t>=| </m:t>
                    </m:r>
                    <m:sSub>
                      <m:sSubPr>
                        <m:ctrlPr>
                          <a:rPr lang="en-GB" sz="2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400" i="1">
                            <a:solidFill>
                              <a:schemeClr val="bg1"/>
                            </a:solidFill>
                            <a:latin typeface="Cambria Math"/>
                          </a:rPr>
                          <m:t>𝑂𝐶𝑃</m:t>
                        </m:r>
                      </m:e>
                      <m:sub>
                        <m:r>
                          <a:rPr lang="en-GB" sz="2400" i="1">
                            <a:solidFill>
                              <a:schemeClr val="bg1"/>
                            </a:solidFill>
                            <a:latin typeface="Cambria Math"/>
                          </a:rPr>
                          <m:t>𝑋</m:t>
                        </m:r>
                      </m:sub>
                    </m:sSub>
                    <m:r>
                      <a:rPr lang="en-GB" sz="2400" i="1">
                        <a:solidFill>
                          <a:schemeClr val="bg1"/>
                        </a:solidFill>
                        <a:latin typeface="Cambria Math"/>
                      </a:rPr>
                      <m:t>−</m:t>
                    </m:r>
                    <m:sSub>
                      <m:sSubPr>
                        <m:ctrlPr>
                          <a:rPr lang="en-GB" sz="2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400" i="1">
                            <a:solidFill>
                              <a:schemeClr val="bg1"/>
                            </a:solidFill>
                            <a:latin typeface="Cambria Math"/>
                          </a:rPr>
                          <m:t>𝐸𝐶𝑃</m:t>
                        </m:r>
                      </m:e>
                      <m:sub>
                        <m:r>
                          <a:rPr lang="en-GB" sz="2400" i="1">
                            <a:solidFill>
                              <a:schemeClr val="bg1"/>
                            </a:solidFill>
                            <a:latin typeface="Cambria Math"/>
                          </a:rPr>
                          <m:t>𝑋</m:t>
                        </m:r>
                      </m:sub>
                    </m:sSub>
                  </m:oMath>
                </a14:m>
                <a:r>
                  <a:rPr lang="en-GB" sz="2400" dirty="0">
                    <a:solidFill>
                      <a:schemeClr val="bg1"/>
                    </a:solidFill>
                    <a:latin typeface="Franklin Gothic Book" panose="020B0503020102020204" pitchFamily="34" charset="0"/>
                  </a:rPr>
                  <a:t>|</a:t>
                </a:r>
              </a:p>
              <a:p>
                <a:pPr marL="0" indent="0">
                  <a:buNone/>
                </a:pPr>
                <a:endParaRPr lang="en-GB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847528" y="1628800"/>
                <a:ext cx="8229600" cy="4853136"/>
              </a:xfrm>
              <a:blipFill>
                <a:blip r:embed="rId3"/>
                <a:stretch>
                  <a:fillRect l="-1333" t="-1884" b="-21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Straight Connector 11"/>
          <p:cNvCxnSpPr/>
          <p:nvPr/>
        </p:nvCxnSpPr>
        <p:spPr>
          <a:xfrm>
            <a:off x="6384032" y="6101478"/>
            <a:ext cx="1800200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6384032" y="6165304"/>
            <a:ext cx="1800200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AE54D-7340-4872-B218-9438ADB57BC6}" type="slidenum">
              <a:rPr lang="en-GB" smtClean="0"/>
              <a:t>9</a:t>
            </a:fld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909295A-7024-4C9B-8DD5-01EA76F3502B}"/>
              </a:ext>
            </a:extLst>
          </p:cNvPr>
          <p:cNvSpPr/>
          <p:nvPr/>
        </p:nvSpPr>
        <p:spPr>
          <a:xfrm>
            <a:off x="0" y="343547"/>
            <a:ext cx="12192000" cy="69467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>
                <a:solidFill>
                  <a:schemeClr val="tx1"/>
                </a:solidFill>
              </a:rPr>
              <a:t>Cumulative prevalence of exposure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D25FFF2-9BD0-45AE-B499-573654F024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8500" y="2989389"/>
            <a:ext cx="4667250" cy="3400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36604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5961" y="2988909"/>
            <a:ext cx="4669789" cy="340090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847528" y="1628800"/>
                <a:ext cx="8229600" cy="4853136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GB" sz="2600" i="1" dirty="0">
                    <a:solidFill>
                      <a:schemeClr val="accent2">
                        <a:lumMod val="60000"/>
                        <a:lumOff val="40000"/>
                      </a:schemeClr>
                    </a:solidFill>
                    <a:latin typeface="Franklin Gothic Book" panose="020B0503020102020204" pitchFamily="34" charset="0"/>
                  </a:rPr>
                  <a:t>Notation: </a:t>
                </a:r>
                <a:r>
                  <a:rPr lang="en-GB" sz="2600" dirty="0">
                    <a:latin typeface="Franklin Gothic Book" panose="020B0503020102020204" pitchFamily="34" charset="0"/>
                  </a:rPr>
                  <a:t>exposure indicator for subject </a:t>
                </a:r>
                <a14:m>
                  <m:oMath xmlns:m="http://schemas.openxmlformats.org/officeDocument/2006/math">
                    <m:r>
                      <a:rPr lang="en-GB" sz="2600" i="1">
                        <a:latin typeface="Cambria Math"/>
                      </a:rPr>
                      <m:t>𝑖</m:t>
                    </m:r>
                  </m:oMath>
                </a14:m>
                <a:r>
                  <a:rPr lang="en-GB" sz="2600" dirty="0">
                    <a:latin typeface="Franklin Gothic Book" panose="020B0503020102020204" pitchFamily="34" charset="0"/>
                  </a:rPr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600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GB" sz="2600" i="1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GB" sz="2600" dirty="0">
                    <a:latin typeface="Franklin Gothic Book" panose="020B0503020102020204" pitchFamily="34" charset="0"/>
                  </a:rPr>
                  <a:t>, propensity score for subject </a:t>
                </a:r>
                <a14:m>
                  <m:oMath xmlns:m="http://schemas.openxmlformats.org/officeDocument/2006/math">
                    <m:r>
                      <a:rPr lang="en-GB" sz="2600" i="1">
                        <a:latin typeface="Cambria Math"/>
                      </a:rPr>
                      <m:t>𝑖</m:t>
                    </m:r>
                  </m:oMath>
                </a14:m>
                <a:r>
                  <a:rPr lang="en-GB" sz="2600" dirty="0">
                    <a:latin typeface="Franklin Gothic Book" panose="020B0503020102020204" pitchFamily="34" charset="0"/>
                  </a:rPr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600" i="1">
                            <a:latin typeface="Cambria Math"/>
                          </a:rPr>
                          <m:t>𝑃𝑆</m:t>
                        </m:r>
                      </m:e>
                      <m:sub>
                        <m:r>
                          <a:rPr lang="en-GB" sz="26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GB" sz="2600" i="1">
                        <a:latin typeface="Cambria Math"/>
                      </a:rPr>
                      <m:t>,</m:t>
                    </m:r>
                  </m:oMath>
                </a14:m>
                <a:r>
                  <a:rPr lang="en-GB" sz="2600" dirty="0">
                    <a:latin typeface="Franklin Gothic Book" panose="020B0503020102020204" pitchFamily="34" charset="0"/>
                  </a:rPr>
                  <a:t> sample size: </a:t>
                </a:r>
                <a14:m>
                  <m:oMath xmlns:m="http://schemas.openxmlformats.org/officeDocument/2006/math">
                    <m:r>
                      <a:rPr lang="en-GB" sz="2600" i="1">
                        <a:latin typeface="Cambria Math"/>
                      </a:rPr>
                      <m:t>𝑛</m:t>
                    </m:r>
                  </m:oMath>
                </a14:m>
                <a:r>
                  <a:rPr lang="en-GB" sz="2600" dirty="0">
                    <a:latin typeface="Franklin Gothic Book" panose="020B0503020102020204" pitchFamily="34" charset="0"/>
                  </a:rPr>
                  <a:t>.</a:t>
                </a:r>
              </a:p>
              <a:p>
                <a:pPr marL="0" indent="0">
                  <a:buNone/>
                </a:pPr>
                <a:endParaRPr lang="en-GB" dirty="0">
                  <a:latin typeface="Franklin Gothic Book" panose="020B0503020102020204" pitchFamily="34" charset="0"/>
                </a:endParaRPr>
              </a:p>
              <a:p>
                <a:pPr marL="0" indent="0">
                  <a:buNone/>
                </a:pPr>
                <a:r>
                  <a:rPr lang="en-GB" sz="2600" dirty="0">
                    <a:latin typeface="Franklin Gothic Book" panose="020B0503020102020204" pitchFamily="34" charset="0"/>
                  </a:rPr>
                  <a:t>For continuous variable </a:t>
                </a:r>
                <a14:m>
                  <m:oMath xmlns:m="http://schemas.openxmlformats.org/officeDocument/2006/math">
                    <m:r>
                      <a:rPr lang="en-GB" sz="2600" i="1">
                        <a:latin typeface="Cambria Math"/>
                      </a:rPr>
                      <m:t>𝑋</m:t>
                    </m:r>
                    <m:r>
                      <a:rPr lang="en-GB" sz="2600" i="1">
                        <a:latin typeface="Cambria Math"/>
                      </a:rPr>
                      <m:t>:</m:t>
                    </m:r>
                  </m:oMath>
                </a14:m>
                <a:endParaRPr lang="en-GB" sz="2600" dirty="0">
                  <a:latin typeface="Franklin Gothic Book" panose="020B0503020102020204" pitchFamily="34" charset="0"/>
                </a:endParaRPr>
              </a:p>
              <a:p>
                <a:pPr marL="0" indent="0">
                  <a:buNone/>
                </a:pPr>
                <a:endParaRPr lang="en-GB" sz="2400" dirty="0">
                  <a:latin typeface="Franklin Gothic Book" panose="020B0503020102020204" pitchFamily="34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400" i="1">
                            <a:latin typeface="Cambria Math"/>
                          </a:rPr>
                          <m:t>𝑂𝐶𝑃</m:t>
                        </m:r>
                      </m:e>
                      <m:sub>
                        <m:r>
                          <a:rPr lang="en-GB" sz="2400" i="1">
                            <a:latin typeface="Cambria Math"/>
                          </a:rPr>
                          <m:t>𝑋</m:t>
                        </m:r>
                      </m:sub>
                    </m:sSub>
                    <m:d>
                      <m:d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GB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400" i="1">
                                <a:latin typeface="Cambria Math"/>
                              </a:rPr>
                              <m:t>𝑋</m:t>
                            </m:r>
                          </m:e>
                          <m:sub>
                            <m:r>
                              <a:rPr lang="en-GB" sz="2400" i="1"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en-GB" sz="24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latin typeface="Cambria Math"/>
                          </a:rPr>
                          <m:t>𝑛</m:t>
                        </m:r>
                      </m:den>
                    </m:f>
                    <m:nary>
                      <m:naryPr>
                        <m:chr m:val="∑"/>
                        <m:limLoc m:val="subSup"/>
                        <m:supHide m:val="on"/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9"/>
                          </m:rPr>
                          <a:rPr lang="en-GB" sz="2400" i="1">
                            <a:latin typeface="Cambria Math"/>
                          </a:rPr>
                          <m:t>𝑖</m:t>
                        </m:r>
                        <m:r>
                          <a:rPr lang="en-GB" sz="2400" i="1">
                            <a:latin typeface="Cambria Math"/>
                          </a:rPr>
                          <m:t>:</m:t>
                        </m:r>
                        <m:sSub>
                          <m:sSubPr>
                            <m:ctrlPr>
                              <a:rPr lang="en-GB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400" i="1">
                                <a:latin typeface="Cambria Math"/>
                              </a:rPr>
                              <m:t>𝑋</m:t>
                            </m:r>
                          </m:e>
                          <m:sub>
                            <m:r>
                              <a:rPr lang="en-GB" sz="2400" i="1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  <m:r>
                          <m:rPr>
                            <m:brk m:alnAt="9"/>
                          </m:rPr>
                          <a:rPr lang="en-GB" sz="2400" i="1">
                            <a:latin typeface="Cambria Math"/>
                            <a:ea typeface="Cambria Math"/>
                          </a:rPr>
                          <m:t>≤</m:t>
                        </m:r>
                        <m:sSub>
                          <m:sSubPr>
                            <m:ctrlPr>
                              <a:rPr lang="en-GB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400" i="1">
                                <a:latin typeface="Cambria Math"/>
                              </a:rPr>
                              <m:t>𝑋</m:t>
                            </m:r>
                          </m:e>
                          <m:sub>
                            <m:r>
                              <a:rPr lang="en-GB" sz="2400" i="1"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sub>
                      <m:sup/>
                      <m:e>
                        <m:sSub>
                          <m:sSubPr>
                            <m:ctrlPr>
                              <a:rPr lang="en-GB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en-GB" sz="2400" i="1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</m:e>
                    </m:nary>
                  </m:oMath>
                </a14:m>
                <a:endParaRPr lang="en-GB" sz="2400" dirty="0">
                  <a:latin typeface="Franklin Gothic Book" panose="020B0503020102020204" pitchFamily="34" charset="0"/>
                </a:endParaRPr>
              </a:p>
              <a:p>
                <a:endParaRPr lang="en-GB" sz="2400" dirty="0">
                  <a:latin typeface="Franklin Gothic Book" panose="020B0503020102020204" pitchFamily="34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400" i="1">
                            <a:latin typeface="Cambria Math"/>
                          </a:rPr>
                          <m:t>𝐸𝐶𝑃</m:t>
                        </m:r>
                      </m:e>
                      <m:sub>
                        <m:r>
                          <a:rPr lang="en-GB" sz="2400" i="1">
                            <a:latin typeface="Cambria Math"/>
                          </a:rPr>
                          <m:t>𝑋</m:t>
                        </m:r>
                      </m:sub>
                    </m:sSub>
                    <m:d>
                      <m:d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GB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400" i="1">
                                <a:latin typeface="Cambria Math"/>
                              </a:rPr>
                              <m:t>𝑋</m:t>
                            </m:r>
                          </m:e>
                          <m:sub>
                            <m:r>
                              <a:rPr lang="en-GB" sz="2400" i="1"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en-GB" sz="24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latin typeface="Cambria Math"/>
                          </a:rPr>
                          <m:t>𝑛</m:t>
                        </m:r>
                      </m:den>
                    </m:f>
                    <m:nary>
                      <m:naryPr>
                        <m:chr m:val="∑"/>
                        <m:limLoc m:val="subSup"/>
                        <m:supHide m:val="on"/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9"/>
                          </m:rPr>
                          <a:rPr lang="en-GB" sz="2400" i="1">
                            <a:latin typeface="Cambria Math"/>
                          </a:rPr>
                          <m:t>𝑖</m:t>
                        </m:r>
                        <m:r>
                          <a:rPr lang="en-GB" sz="2400" i="1">
                            <a:latin typeface="Cambria Math"/>
                          </a:rPr>
                          <m:t>:</m:t>
                        </m:r>
                        <m:sSub>
                          <m:sSubPr>
                            <m:ctrlPr>
                              <a:rPr lang="en-GB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400" i="1">
                                <a:latin typeface="Cambria Math"/>
                              </a:rPr>
                              <m:t>𝑋</m:t>
                            </m:r>
                          </m:e>
                          <m:sub>
                            <m:r>
                              <a:rPr lang="en-GB" sz="2400" i="1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  <m:r>
                          <m:rPr>
                            <m:brk m:alnAt="9"/>
                          </m:rPr>
                          <a:rPr lang="en-GB" sz="2400" i="1">
                            <a:latin typeface="Cambria Math"/>
                            <a:ea typeface="Cambria Math"/>
                          </a:rPr>
                          <m:t>≤</m:t>
                        </m:r>
                        <m:sSub>
                          <m:sSubPr>
                            <m:ctrlPr>
                              <a:rPr lang="en-GB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400" i="1">
                                <a:latin typeface="Cambria Math"/>
                              </a:rPr>
                              <m:t>𝑋</m:t>
                            </m:r>
                          </m:e>
                          <m:sub>
                            <m:r>
                              <a:rPr lang="en-GB" sz="2400" i="1"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sub>
                      <m:sup/>
                      <m:e>
                        <m:sSub>
                          <m:sSubPr>
                            <m:ctrlPr>
                              <a:rPr lang="en-GB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400" i="1">
                                <a:latin typeface="Cambria Math"/>
                              </a:rPr>
                              <m:t>𝑃𝑆</m:t>
                            </m:r>
                          </m:e>
                          <m:sub>
                            <m:r>
                              <a:rPr lang="en-GB" sz="2400" i="1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</m:e>
                    </m:nary>
                  </m:oMath>
                </a14:m>
                <a:endParaRPr lang="en-GB" sz="2400" dirty="0">
                  <a:solidFill>
                    <a:schemeClr val="bg1"/>
                  </a:solidFill>
                  <a:latin typeface="Franklin Gothic Book" panose="020B0503020102020204" pitchFamily="34" charset="0"/>
                </a:endParaRPr>
              </a:p>
              <a:p>
                <a:endParaRPr lang="en-GB" sz="2400" i="1" dirty="0">
                  <a:solidFill>
                    <a:schemeClr val="bg1"/>
                  </a:solidFill>
                  <a:latin typeface="Cambria Math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GB" sz="2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400" i="1">
                            <a:solidFill>
                              <a:schemeClr val="bg1"/>
                            </a:solidFill>
                            <a:latin typeface="Cambria Math"/>
                          </a:rPr>
                          <m:t>𝐷</m:t>
                        </m:r>
                      </m:e>
                      <m:sub>
                        <m:r>
                          <a:rPr lang="en-GB" sz="2400" i="1">
                            <a:solidFill>
                              <a:schemeClr val="bg1"/>
                            </a:solidFill>
                            <a:latin typeface="Cambria Math"/>
                          </a:rPr>
                          <m:t>𝑋</m:t>
                        </m:r>
                      </m:sub>
                    </m:sSub>
                    <m:r>
                      <a:rPr lang="en-GB" sz="2400" i="1">
                        <a:solidFill>
                          <a:schemeClr val="bg1"/>
                        </a:solidFill>
                        <a:latin typeface="Cambria Math"/>
                      </a:rPr>
                      <m:t>=| </m:t>
                    </m:r>
                    <m:sSub>
                      <m:sSubPr>
                        <m:ctrlPr>
                          <a:rPr lang="en-GB" sz="2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400" i="1">
                            <a:solidFill>
                              <a:schemeClr val="bg1"/>
                            </a:solidFill>
                            <a:latin typeface="Cambria Math"/>
                          </a:rPr>
                          <m:t>𝑂𝐶𝑃</m:t>
                        </m:r>
                      </m:e>
                      <m:sub>
                        <m:r>
                          <a:rPr lang="en-GB" sz="2400" i="1">
                            <a:solidFill>
                              <a:schemeClr val="bg1"/>
                            </a:solidFill>
                            <a:latin typeface="Cambria Math"/>
                          </a:rPr>
                          <m:t>𝑋</m:t>
                        </m:r>
                      </m:sub>
                    </m:sSub>
                    <m:r>
                      <a:rPr lang="en-GB" sz="2400" i="1">
                        <a:solidFill>
                          <a:schemeClr val="bg1"/>
                        </a:solidFill>
                        <a:latin typeface="Cambria Math"/>
                      </a:rPr>
                      <m:t>−</m:t>
                    </m:r>
                    <m:sSub>
                      <m:sSubPr>
                        <m:ctrlPr>
                          <a:rPr lang="en-GB" sz="2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400" i="1">
                            <a:solidFill>
                              <a:schemeClr val="bg1"/>
                            </a:solidFill>
                            <a:latin typeface="Cambria Math"/>
                          </a:rPr>
                          <m:t>𝐸𝐶𝑃</m:t>
                        </m:r>
                      </m:e>
                      <m:sub>
                        <m:r>
                          <a:rPr lang="en-GB" sz="2400" i="1">
                            <a:solidFill>
                              <a:schemeClr val="bg1"/>
                            </a:solidFill>
                            <a:latin typeface="Cambria Math"/>
                          </a:rPr>
                          <m:t>𝑋</m:t>
                        </m:r>
                      </m:sub>
                    </m:sSub>
                  </m:oMath>
                </a14:m>
                <a:r>
                  <a:rPr lang="en-GB" sz="2400" dirty="0">
                    <a:solidFill>
                      <a:schemeClr val="bg1"/>
                    </a:solidFill>
                    <a:latin typeface="Franklin Gothic Book" panose="020B0503020102020204" pitchFamily="34" charset="0"/>
                  </a:rPr>
                  <a:t>|</a:t>
                </a:r>
              </a:p>
              <a:p>
                <a:pPr marL="0" indent="0">
                  <a:buNone/>
                </a:pPr>
                <a:endParaRPr lang="en-GB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847528" y="1628800"/>
                <a:ext cx="8229600" cy="4853136"/>
              </a:xfrm>
              <a:blipFill>
                <a:blip r:embed="rId3"/>
                <a:stretch>
                  <a:fillRect l="-1333" t="-1884" b="-21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Straight Connector 11"/>
          <p:cNvCxnSpPr/>
          <p:nvPr/>
        </p:nvCxnSpPr>
        <p:spPr>
          <a:xfrm>
            <a:off x="6384032" y="6101478"/>
            <a:ext cx="1800200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6384032" y="6165304"/>
            <a:ext cx="1800200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5961" y="2988909"/>
            <a:ext cx="4669789" cy="3400905"/>
          </a:xfrm>
          <a:prstGeom prst="rect">
            <a:avLst/>
          </a:prstGeom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AE54D-7340-4872-B218-9438ADB57BC6}" type="slidenum">
              <a:rPr lang="en-GB" smtClean="0"/>
              <a:t>10</a:t>
            </a:fld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45623AB-CD60-4A29-8759-DDE4719EF388}"/>
              </a:ext>
            </a:extLst>
          </p:cNvPr>
          <p:cNvSpPr/>
          <p:nvPr/>
        </p:nvSpPr>
        <p:spPr>
          <a:xfrm>
            <a:off x="0" y="343547"/>
            <a:ext cx="12192000" cy="69467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>
                <a:solidFill>
                  <a:schemeClr val="tx1"/>
                </a:solidFill>
              </a:rPr>
              <a:t>Cumulative prevalence of exposure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06F7018-FAF4-406C-86AB-1D0994803F9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8500" y="2989389"/>
            <a:ext cx="4667250" cy="3400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6119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5961" y="2988909"/>
            <a:ext cx="4669789" cy="340090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847528" y="1628800"/>
                <a:ext cx="8229600" cy="4853136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GB" sz="2600" i="1" dirty="0">
                    <a:solidFill>
                      <a:schemeClr val="accent2">
                        <a:lumMod val="60000"/>
                        <a:lumOff val="40000"/>
                      </a:schemeClr>
                    </a:solidFill>
                    <a:latin typeface="Franklin Gothic Book" panose="020B0503020102020204" pitchFamily="34" charset="0"/>
                  </a:rPr>
                  <a:t>Notation: </a:t>
                </a:r>
                <a:r>
                  <a:rPr lang="en-GB" sz="2600" dirty="0">
                    <a:latin typeface="Franklin Gothic Book" panose="020B0503020102020204" pitchFamily="34" charset="0"/>
                  </a:rPr>
                  <a:t>exposure indicator for subject </a:t>
                </a:r>
                <a14:m>
                  <m:oMath xmlns:m="http://schemas.openxmlformats.org/officeDocument/2006/math">
                    <m:r>
                      <a:rPr lang="en-GB" sz="2600" i="1">
                        <a:latin typeface="Cambria Math"/>
                      </a:rPr>
                      <m:t>𝑖</m:t>
                    </m:r>
                  </m:oMath>
                </a14:m>
                <a:r>
                  <a:rPr lang="en-GB" sz="2600" dirty="0">
                    <a:latin typeface="Franklin Gothic Book" panose="020B0503020102020204" pitchFamily="34" charset="0"/>
                  </a:rPr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600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GB" sz="2600" i="1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GB" sz="2600" dirty="0">
                    <a:latin typeface="Franklin Gothic Book" panose="020B0503020102020204" pitchFamily="34" charset="0"/>
                  </a:rPr>
                  <a:t>, propensity score for subject </a:t>
                </a:r>
                <a14:m>
                  <m:oMath xmlns:m="http://schemas.openxmlformats.org/officeDocument/2006/math">
                    <m:r>
                      <a:rPr lang="en-GB" sz="2600" i="1">
                        <a:latin typeface="Cambria Math"/>
                      </a:rPr>
                      <m:t>𝑖</m:t>
                    </m:r>
                  </m:oMath>
                </a14:m>
                <a:r>
                  <a:rPr lang="en-GB" sz="2600" dirty="0">
                    <a:latin typeface="Franklin Gothic Book" panose="020B0503020102020204" pitchFamily="34" charset="0"/>
                  </a:rPr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600" i="1">
                            <a:latin typeface="Cambria Math"/>
                          </a:rPr>
                          <m:t>𝑃𝑆</m:t>
                        </m:r>
                      </m:e>
                      <m:sub>
                        <m:r>
                          <a:rPr lang="en-GB" sz="26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GB" sz="2600" i="1">
                        <a:latin typeface="Cambria Math"/>
                      </a:rPr>
                      <m:t>,</m:t>
                    </m:r>
                  </m:oMath>
                </a14:m>
                <a:r>
                  <a:rPr lang="en-GB" sz="2600" dirty="0">
                    <a:latin typeface="Franklin Gothic Book" panose="020B0503020102020204" pitchFamily="34" charset="0"/>
                  </a:rPr>
                  <a:t> sample size: </a:t>
                </a:r>
                <a14:m>
                  <m:oMath xmlns:m="http://schemas.openxmlformats.org/officeDocument/2006/math">
                    <m:r>
                      <a:rPr lang="en-GB" sz="2600" i="1">
                        <a:latin typeface="Cambria Math"/>
                      </a:rPr>
                      <m:t>𝑛</m:t>
                    </m:r>
                  </m:oMath>
                </a14:m>
                <a:r>
                  <a:rPr lang="en-GB" sz="2600" dirty="0">
                    <a:latin typeface="Franklin Gothic Book" panose="020B0503020102020204" pitchFamily="34" charset="0"/>
                  </a:rPr>
                  <a:t>.</a:t>
                </a:r>
              </a:p>
              <a:p>
                <a:pPr marL="0" indent="0">
                  <a:buNone/>
                </a:pPr>
                <a:endParaRPr lang="en-GB" dirty="0">
                  <a:latin typeface="Franklin Gothic Book" panose="020B0503020102020204" pitchFamily="34" charset="0"/>
                </a:endParaRPr>
              </a:p>
              <a:p>
                <a:pPr marL="0" indent="0">
                  <a:buNone/>
                </a:pPr>
                <a:r>
                  <a:rPr lang="en-GB" sz="2600" dirty="0">
                    <a:latin typeface="Franklin Gothic Book" panose="020B0503020102020204" pitchFamily="34" charset="0"/>
                  </a:rPr>
                  <a:t>For continuous variable </a:t>
                </a:r>
                <a14:m>
                  <m:oMath xmlns:m="http://schemas.openxmlformats.org/officeDocument/2006/math">
                    <m:r>
                      <a:rPr lang="en-GB" sz="2600" i="1">
                        <a:latin typeface="Cambria Math"/>
                      </a:rPr>
                      <m:t>𝑋</m:t>
                    </m:r>
                    <m:r>
                      <a:rPr lang="en-GB" sz="2600" i="1">
                        <a:latin typeface="Cambria Math"/>
                      </a:rPr>
                      <m:t>:</m:t>
                    </m:r>
                  </m:oMath>
                </a14:m>
                <a:endParaRPr lang="en-GB" sz="2600" dirty="0">
                  <a:latin typeface="Franklin Gothic Book" panose="020B0503020102020204" pitchFamily="34" charset="0"/>
                </a:endParaRPr>
              </a:p>
              <a:p>
                <a:pPr marL="0" indent="0">
                  <a:buNone/>
                </a:pPr>
                <a:endParaRPr lang="en-GB" sz="2400" dirty="0">
                  <a:latin typeface="Franklin Gothic Book" panose="020B0503020102020204" pitchFamily="34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400" i="1">
                            <a:latin typeface="Cambria Math"/>
                          </a:rPr>
                          <m:t>𝑂𝐶𝑃</m:t>
                        </m:r>
                      </m:e>
                      <m:sub>
                        <m:r>
                          <a:rPr lang="en-GB" sz="2400" i="1">
                            <a:latin typeface="Cambria Math"/>
                          </a:rPr>
                          <m:t>𝑋</m:t>
                        </m:r>
                      </m:sub>
                    </m:sSub>
                    <m:d>
                      <m:d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GB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400" i="1">
                                <a:latin typeface="Cambria Math"/>
                              </a:rPr>
                              <m:t>𝑋</m:t>
                            </m:r>
                          </m:e>
                          <m:sub>
                            <m:r>
                              <a:rPr lang="en-GB" sz="2400" i="1"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en-GB" sz="24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latin typeface="Cambria Math"/>
                          </a:rPr>
                          <m:t>𝑛</m:t>
                        </m:r>
                      </m:den>
                    </m:f>
                    <m:nary>
                      <m:naryPr>
                        <m:chr m:val="∑"/>
                        <m:limLoc m:val="subSup"/>
                        <m:supHide m:val="on"/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9"/>
                          </m:rPr>
                          <a:rPr lang="en-GB" sz="2400" i="1">
                            <a:latin typeface="Cambria Math"/>
                          </a:rPr>
                          <m:t>𝑖</m:t>
                        </m:r>
                        <m:r>
                          <a:rPr lang="en-GB" sz="2400" i="1">
                            <a:latin typeface="Cambria Math"/>
                          </a:rPr>
                          <m:t>:</m:t>
                        </m:r>
                        <m:sSub>
                          <m:sSubPr>
                            <m:ctrlPr>
                              <a:rPr lang="en-GB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400" i="1">
                                <a:latin typeface="Cambria Math"/>
                              </a:rPr>
                              <m:t>𝑋</m:t>
                            </m:r>
                          </m:e>
                          <m:sub>
                            <m:r>
                              <a:rPr lang="en-GB" sz="2400" i="1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  <m:r>
                          <m:rPr>
                            <m:brk m:alnAt="9"/>
                          </m:rPr>
                          <a:rPr lang="en-GB" sz="2400" i="1">
                            <a:latin typeface="Cambria Math"/>
                            <a:ea typeface="Cambria Math"/>
                          </a:rPr>
                          <m:t>≤</m:t>
                        </m:r>
                        <m:sSub>
                          <m:sSubPr>
                            <m:ctrlPr>
                              <a:rPr lang="en-GB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400" i="1">
                                <a:latin typeface="Cambria Math"/>
                              </a:rPr>
                              <m:t>𝑋</m:t>
                            </m:r>
                          </m:e>
                          <m:sub>
                            <m:r>
                              <a:rPr lang="en-GB" sz="2400" i="1"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sub>
                      <m:sup/>
                      <m:e>
                        <m:sSub>
                          <m:sSubPr>
                            <m:ctrlPr>
                              <a:rPr lang="en-GB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en-GB" sz="2400" i="1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</m:e>
                    </m:nary>
                  </m:oMath>
                </a14:m>
                <a:endParaRPr lang="en-GB" sz="2400" dirty="0">
                  <a:latin typeface="Franklin Gothic Book" panose="020B0503020102020204" pitchFamily="34" charset="0"/>
                </a:endParaRPr>
              </a:p>
              <a:p>
                <a:endParaRPr lang="en-GB" sz="2400" dirty="0">
                  <a:latin typeface="Franklin Gothic Book" panose="020B0503020102020204" pitchFamily="34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400" i="1">
                            <a:latin typeface="Cambria Math"/>
                          </a:rPr>
                          <m:t>𝐸𝐶𝑃</m:t>
                        </m:r>
                      </m:e>
                      <m:sub>
                        <m:r>
                          <a:rPr lang="en-GB" sz="2400" i="1">
                            <a:latin typeface="Cambria Math"/>
                          </a:rPr>
                          <m:t>𝑋</m:t>
                        </m:r>
                      </m:sub>
                    </m:sSub>
                    <m:d>
                      <m:d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GB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400" i="1">
                                <a:latin typeface="Cambria Math"/>
                              </a:rPr>
                              <m:t>𝑋</m:t>
                            </m:r>
                          </m:e>
                          <m:sub>
                            <m:r>
                              <a:rPr lang="en-GB" sz="2400" i="1"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en-GB" sz="24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latin typeface="Cambria Math"/>
                          </a:rPr>
                          <m:t>𝑛</m:t>
                        </m:r>
                      </m:den>
                    </m:f>
                    <m:nary>
                      <m:naryPr>
                        <m:chr m:val="∑"/>
                        <m:limLoc m:val="subSup"/>
                        <m:supHide m:val="on"/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9"/>
                          </m:rPr>
                          <a:rPr lang="en-GB" sz="2400" i="1">
                            <a:latin typeface="Cambria Math"/>
                          </a:rPr>
                          <m:t>𝑖</m:t>
                        </m:r>
                        <m:r>
                          <a:rPr lang="en-GB" sz="2400" i="1">
                            <a:latin typeface="Cambria Math"/>
                          </a:rPr>
                          <m:t>:</m:t>
                        </m:r>
                        <m:sSub>
                          <m:sSubPr>
                            <m:ctrlPr>
                              <a:rPr lang="en-GB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400" i="1">
                                <a:latin typeface="Cambria Math"/>
                              </a:rPr>
                              <m:t>𝑋</m:t>
                            </m:r>
                          </m:e>
                          <m:sub>
                            <m:r>
                              <a:rPr lang="en-GB" sz="2400" i="1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  <m:r>
                          <m:rPr>
                            <m:brk m:alnAt="9"/>
                          </m:rPr>
                          <a:rPr lang="en-GB" sz="2400" i="1">
                            <a:latin typeface="Cambria Math"/>
                            <a:ea typeface="Cambria Math"/>
                          </a:rPr>
                          <m:t>≤</m:t>
                        </m:r>
                        <m:sSub>
                          <m:sSubPr>
                            <m:ctrlPr>
                              <a:rPr lang="en-GB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400" i="1">
                                <a:latin typeface="Cambria Math"/>
                              </a:rPr>
                              <m:t>𝑋</m:t>
                            </m:r>
                          </m:e>
                          <m:sub>
                            <m:r>
                              <a:rPr lang="en-GB" sz="2400" i="1"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sub>
                      <m:sup/>
                      <m:e>
                        <m:sSub>
                          <m:sSubPr>
                            <m:ctrlPr>
                              <a:rPr lang="en-GB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400" i="1">
                                <a:latin typeface="Cambria Math"/>
                              </a:rPr>
                              <m:t>𝑃𝑆</m:t>
                            </m:r>
                          </m:e>
                          <m:sub>
                            <m:r>
                              <a:rPr lang="en-GB" sz="2400" i="1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</m:e>
                    </m:nary>
                  </m:oMath>
                </a14:m>
                <a:endParaRPr lang="en-GB" sz="2400" dirty="0">
                  <a:solidFill>
                    <a:schemeClr val="bg1"/>
                  </a:solidFill>
                  <a:latin typeface="Franklin Gothic Book" panose="020B0503020102020204" pitchFamily="34" charset="0"/>
                </a:endParaRPr>
              </a:p>
              <a:p>
                <a:endParaRPr lang="en-GB" sz="2400" i="1" dirty="0">
                  <a:latin typeface="Cambria Math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400" i="1">
                            <a:latin typeface="Cambria Math"/>
                          </a:rPr>
                          <m:t>𝐷</m:t>
                        </m:r>
                      </m:e>
                      <m:sub>
                        <m:r>
                          <a:rPr lang="en-GB" sz="2400" i="1">
                            <a:latin typeface="Cambria Math"/>
                          </a:rPr>
                          <m:t>𝑋</m:t>
                        </m:r>
                      </m:sub>
                    </m:sSub>
                    <m:r>
                      <a:rPr lang="en-GB" sz="2400" i="1">
                        <a:latin typeface="Cambria Math"/>
                      </a:rPr>
                      <m:t>=| </m:t>
                    </m:r>
                    <m:sSub>
                      <m:sSub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400" i="1">
                            <a:latin typeface="Cambria Math"/>
                          </a:rPr>
                          <m:t>𝑂𝐶𝑃</m:t>
                        </m:r>
                      </m:e>
                      <m:sub>
                        <m:r>
                          <a:rPr lang="en-GB" sz="2400" i="1">
                            <a:latin typeface="Cambria Math"/>
                          </a:rPr>
                          <m:t>𝑋</m:t>
                        </m:r>
                      </m:sub>
                    </m:sSub>
                    <m:r>
                      <a:rPr lang="en-GB" sz="2400" i="1">
                        <a:latin typeface="Cambria Math"/>
                      </a:rPr>
                      <m:t>−</m:t>
                    </m:r>
                    <m:sSub>
                      <m:sSub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400" i="1">
                            <a:latin typeface="Cambria Math"/>
                          </a:rPr>
                          <m:t>𝐸𝐶𝑃</m:t>
                        </m:r>
                      </m:e>
                      <m:sub>
                        <m:r>
                          <a:rPr lang="en-GB" sz="2400" i="1">
                            <a:latin typeface="Cambria Math"/>
                          </a:rPr>
                          <m:t>𝑋</m:t>
                        </m:r>
                      </m:sub>
                    </m:sSub>
                  </m:oMath>
                </a14:m>
                <a:r>
                  <a:rPr lang="en-GB" sz="2400" dirty="0">
                    <a:latin typeface="Franklin Gothic Book" panose="020B0503020102020204" pitchFamily="34" charset="0"/>
                  </a:rPr>
                  <a:t>|</a:t>
                </a:r>
              </a:p>
              <a:p>
                <a:pPr marL="0" indent="0">
                  <a:buNone/>
                </a:pPr>
                <a:endParaRPr lang="en-GB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847528" y="1628800"/>
                <a:ext cx="8229600" cy="4853136"/>
              </a:xfrm>
              <a:blipFill>
                <a:blip r:embed="rId3"/>
                <a:stretch>
                  <a:fillRect l="-1333" t="-1884" b="-21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Straight Connector 11"/>
          <p:cNvCxnSpPr/>
          <p:nvPr/>
        </p:nvCxnSpPr>
        <p:spPr>
          <a:xfrm>
            <a:off x="6384032" y="6101478"/>
            <a:ext cx="1800200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6384032" y="6165304"/>
            <a:ext cx="1800200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5961" y="2988909"/>
            <a:ext cx="4669789" cy="3400905"/>
          </a:xfrm>
          <a:prstGeom prst="rect">
            <a:avLst/>
          </a:prstGeom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AE54D-7340-4872-B218-9438ADB57BC6}" type="slidenum">
              <a:rPr lang="en-GB" smtClean="0"/>
              <a:t>11</a:t>
            </a:fld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B529AFA-9673-4631-8081-BA2CD13B1BBB}"/>
              </a:ext>
            </a:extLst>
          </p:cNvPr>
          <p:cNvSpPr/>
          <p:nvPr/>
        </p:nvSpPr>
        <p:spPr>
          <a:xfrm>
            <a:off x="0" y="343547"/>
            <a:ext cx="12192000" cy="69467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>
                <a:solidFill>
                  <a:schemeClr val="tx1"/>
                </a:solidFill>
              </a:rPr>
              <a:t>Cumulative prevalence of exposure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ED1E637-E1F9-4596-9BD3-9142C9BDBFB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8500" y="2989389"/>
            <a:ext cx="4667250" cy="3400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18525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A46ACF51-F9F9-4B27-9DF0-1043AB62FA77}"/>
              </a:ext>
            </a:extLst>
          </p:cNvPr>
          <p:cNvSpPr/>
          <p:nvPr/>
        </p:nvSpPr>
        <p:spPr>
          <a:xfrm>
            <a:off x="1847527" y="2495575"/>
            <a:ext cx="4162655" cy="42937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095EDA8E-FA17-489F-9ADA-02B4FE9ED5DE}"/>
              </a:ext>
            </a:extLst>
          </p:cNvPr>
          <p:cNvSpPr/>
          <p:nvPr/>
        </p:nvSpPr>
        <p:spPr>
          <a:xfrm>
            <a:off x="1849514" y="1204121"/>
            <a:ext cx="3477087" cy="42937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847528" y="1196753"/>
                <a:ext cx="8229600" cy="452596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GB" sz="2600" dirty="0">
                    <a:latin typeface="Franklin Gothic Book" panose="020B0503020102020204" pitchFamily="34" charset="0"/>
                  </a:rPr>
                  <a:t>Propensity score model:</a:t>
                </a:r>
              </a:p>
              <a:p>
                <a:r>
                  <a:rPr lang="en-GB" sz="2600" dirty="0">
                    <a:latin typeface="Franklin Gothic Book" panose="020B0503020102020204" pitchFamily="34" charset="0"/>
                  </a:rPr>
                  <a:t>logit(PS)=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600" i="1">
                            <a:latin typeface="Cambria Math"/>
                            <a:ea typeface="Cambria Math"/>
                          </a:rPr>
                          <m:t>𝛼</m:t>
                        </m:r>
                      </m:e>
                      <m:sub>
                        <m:r>
                          <a:rPr lang="en-GB" sz="2600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GB" sz="2600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en-GB" sz="2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600" i="1">
                            <a:latin typeface="Cambria Math"/>
                            <a:ea typeface="Cambria Math"/>
                          </a:rPr>
                          <m:t>𝛼</m:t>
                        </m:r>
                      </m:e>
                      <m:sub>
                        <m:r>
                          <a:rPr lang="en-GB" sz="2600" i="1">
                            <a:latin typeface="Cambria Math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GB" sz="2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600" i="1">
                            <a:latin typeface="Cambria Math"/>
                          </a:rPr>
                          <m:t>𝑋</m:t>
                        </m:r>
                      </m:e>
                      <m:sub>
                        <m:r>
                          <a:rPr lang="en-GB" sz="2600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GB" sz="2600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en-GB" sz="2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600" i="1">
                            <a:latin typeface="Cambria Math"/>
                            <a:ea typeface="Cambria Math"/>
                          </a:rPr>
                          <m:t>𝛼</m:t>
                        </m:r>
                      </m:e>
                      <m:sub>
                        <m:r>
                          <a:rPr lang="en-GB" sz="2600" i="1">
                            <a:latin typeface="Cambria Math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GB" sz="2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600" i="1">
                            <a:latin typeface="Cambria Math"/>
                          </a:rPr>
                          <m:t>𝑋</m:t>
                        </m:r>
                      </m:e>
                      <m:sub>
                        <m:r>
                          <a:rPr lang="en-GB" sz="2600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GB" sz="2600" i="1">
                        <a:latin typeface="Cambria Math"/>
                      </a:rPr>
                      <m:t>+,…,</m:t>
                    </m:r>
                    <m:sSub>
                      <m:sSubPr>
                        <m:ctrlPr>
                          <a:rPr lang="en-GB" sz="2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600" i="1">
                            <a:latin typeface="Cambria Math"/>
                            <a:ea typeface="Cambria Math"/>
                          </a:rPr>
                          <m:t>𝛼</m:t>
                        </m:r>
                      </m:e>
                      <m:sub>
                        <m:r>
                          <a:rPr lang="en-GB" sz="2600" i="1">
                            <a:latin typeface="Cambria Math"/>
                          </a:rPr>
                          <m:t>7</m:t>
                        </m:r>
                      </m:sub>
                    </m:sSub>
                    <m:sSub>
                      <m:sSubPr>
                        <m:ctrlPr>
                          <a:rPr lang="en-GB" sz="2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600" i="1">
                            <a:latin typeface="Cambria Math"/>
                          </a:rPr>
                          <m:t>𝑋</m:t>
                        </m:r>
                      </m:e>
                      <m:sub>
                        <m:r>
                          <a:rPr lang="en-GB" sz="2600" i="1">
                            <a:latin typeface="Cambria Math"/>
                          </a:rPr>
                          <m:t>7</m:t>
                        </m:r>
                      </m:sub>
                    </m:sSub>
                    <m:r>
                      <a:rPr lang="en-GB" sz="2600" i="1">
                        <a:latin typeface="Cambria Math"/>
                      </a:rPr>
                      <m:t>+ </m:t>
                    </m:r>
                    <m:sSub>
                      <m:sSubPr>
                        <m:ctrlPr>
                          <a:rPr lang="en-GB" sz="2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600" i="1">
                            <a:latin typeface="Cambria Math"/>
                            <a:ea typeface="Cambria Math"/>
                          </a:rPr>
                          <m:t>𝛼</m:t>
                        </m:r>
                      </m:e>
                      <m:sub>
                        <m:r>
                          <a:rPr lang="en-GB" sz="2600" i="1">
                            <a:latin typeface="Cambria Math"/>
                          </a:rPr>
                          <m:t>8</m:t>
                        </m:r>
                      </m:sub>
                    </m:sSub>
                    <m:sSub>
                      <m:sSubPr>
                        <m:ctrlPr>
                          <a:rPr lang="en-GB" sz="260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600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</a:rPr>
                          <m:t>𝑋</m:t>
                        </m:r>
                      </m:e>
                      <m:sub>
                        <m:r>
                          <a:rPr lang="en-GB" sz="2600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</a:rPr>
                          <m:t>8</m:t>
                        </m:r>
                      </m:sub>
                    </m:sSub>
                  </m:oMath>
                </a14:m>
                <a:r>
                  <a:rPr lang="en-GB" sz="2600" dirty="0">
                    <a:solidFill>
                      <a:schemeClr val="accent1">
                        <a:lumMod val="75000"/>
                      </a:schemeClr>
                    </a:solidFill>
                    <a:latin typeface="Franklin Gothic Book" panose="020B0503020102020204" pitchFamily="34" charset="0"/>
                  </a:rPr>
                  <a:t> </a:t>
                </a:r>
                <a:endParaRPr lang="en-GB" sz="2600" dirty="0">
                  <a:solidFill>
                    <a:srgbClr val="0070C0"/>
                  </a:solidFill>
                  <a:latin typeface="Franklin Gothic Book" panose="020B0503020102020204" pitchFamily="34" charset="0"/>
                </a:endParaRPr>
              </a:p>
              <a:p>
                <a:pPr marL="0" indent="0">
                  <a:buNone/>
                </a:pPr>
                <a:endParaRPr lang="en-GB" sz="1400" dirty="0">
                  <a:solidFill>
                    <a:srgbClr val="7030A0"/>
                  </a:solidFill>
                  <a:latin typeface="Franklin Gothic Book" panose="020B0503020102020204" pitchFamily="34" charset="0"/>
                </a:endParaRPr>
              </a:p>
              <a:p>
                <a:pPr marL="0" indent="0">
                  <a:buNone/>
                </a:pPr>
                <a:r>
                  <a:rPr lang="en-GB" sz="2600" dirty="0">
                    <a:latin typeface="Franklin Gothic Book" panose="020B0503020102020204" pitchFamily="34" charset="0"/>
                  </a:rPr>
                  <a:t>Variation between scenarios: </a:t>
                </a:r>
              </a:p>
              <a:p>
                <a:pPr marL="0" indent="0">
                  <a:buNone/>
                </a:pPr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847528" y="1196753"/>
                <a:ext cx="8229600" cy="4525963"/>
              </a:xfrm>
              <a:blipFill>
                <a:blip r:embed="rId2"/>
                <a:stretch>
                  <a:fillRect l="-1333" t="-201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42576665"/>
                  </p:ext>
                </p:extLst>
              </p:nvPr>
            </p:nvGraphicFramePr>
            <p:xfrm>
              <a:off x="1919537" y="2924945"/>
              <a:ext cx="8496945" cy="3591129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3024336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3888432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584177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360040">
                    <a:tc>
                      <a:txBody>
                        <a:bodyPr/>
                        <a:lstStyle/>
                        <a:p>
                          <a:r>
                            <a:rPr lang="en-GB" sz="2000" b="1" dirty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Franklin Gothic Book" panose="020B0503020102020204" pitchFamily="34" charset="0"/>
                            </a:rPr>
                            <a:t>Correct PS:</a:t>
                          </a:r>
                        </a:p>
                      </a:txBody>
                      <a:tcP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200" dirty="0">
                            <a:latin typeface="Franklin Gothic Book" panose="020B0503020102020204" pitchFamily="34" charset="0"/>
                          </a:endParaRPr>
                        </a:p>
                      </a:txBody>
                      <a:tcP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GB" sz="2000" b="1" dirty="0">
                              <a:solidFill>
                                <a:schemeClr val="bg1"/>
                              </a:solidFill>
                              <a:latin typeface="Franklin Gothic Book" panose="020B0503020102020204" pitchFamily="34" charset="0"/>
                            </a:rPr>
                            <a:t>Incorrect PS:</a:t>
                          </a:r>
                        </a:p>
                      </a:txBody>
                      <a:tcP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496780">
                    <a:tc>
                      <a:txBody>
                        <a:bodyPr/>
                        <a:lstStyle/>
                        <a:p>
                          <a:r>
                            <a:rPr lang="en-GB" sz="2000" b="0" dirty="0">
                              <a:latin typeface="Franklin Gothic Book" panose="020B0503020102020204" pitchFamily="34" charset="0"/>
                            </a:rPr>
                            <a:t>S1: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GB" sz="2000" b="0" i="1" smtClean="0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2000" b="0" i="1" smtClean="0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en-GB" sz="2000" b="0" i="1" smtClean="0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/>
                                    </a:rPr>
                                    <m:t>8</m:t>
                                  </m:r>
                                </m:sub>
                              </m:sSub>
                              <m:r>
                                <a:rPr lang="en-GB" sz="2000" b="0" smtClean="0">
                                  <a:latin typeface="Cambria Math"/>
                                </a:rPr>
                                <m:t>=</m:t>
                              </m:r>
                              <m:r>
                                <a:rPr lang="en-GB" sz="2000" b="0" i="1" smtClean="0">
                                  <a:latin typeface="Cambria Math"/>
                                </a:rPr>
                                <m:t>0</m:t>
                              </m:r>
                            </m:oMath>
                          </a14:m>
                          <a:endParaRPr lang="en-GB" sz="2000" b="0" dirty="0">
                            <a:latin typeface="Franklin Gothic Book" panose="020B0503020102020204" pitchFamily="34" charset="0"/>
                          </a:endParaRPr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GB" sz="2000" dirty="0">
                              <a:latin typeface="Franklin Gothic Book" panose="020B0503020102020204" pitchFamily="34" charset="0"/>
                            </a:rPr>
                            <a:t>Linear model</a:t>
                          </a:r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GB" sz="200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2000" b="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GB" sz="2000" b="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GB" sz="2000" b="0" i="1" smtClean="0">
                                    <a:solidFill>
                                      <a:schemeClr val="bg1"/>
                                    </a:solidFill>
                                    <a:latin typeface="Cambria Math"/>
                                  </a:rPr>
                                  <m:t>=0</m:t>
                                </m:r>
                              </m:oMath>
                            </m:oMathPara>
                          </a14:m>
                          <a:endParaRPr lang="en-GB" sz="2000" dirty="0">
                            <a:solidFill>
                              <a:schemeClr val="bg1"/>
                            </a:solidFill>
                            <a:latin typeface="Franklin Gothic Book" panose="020B0503020102020204" pitchFamily="34" charset="0"/>
                          </a:endParaRPr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26812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b="0" dirty="0">
                              <a:solidFill>
                                <a:schemeClr val="bg1"/>
                              </a:solidFill>
                              <a:latin typeface="Franklin Gothic Book" panose="020B0503020102020204" pitchFamily="34" charset="0"/>
                            </a:rPr>
                            <a:t>S2: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GB" sz="20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2000" b="0" i="1" smtClean="0">
                                      <a:solidFill>
                                        <a:schemeClr val="bg1"/>
                                      </a:solidFill>
                                      <a:latin typeface="Cambria Math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en-GB" sz="2000" b="0" i="1" smtClean="0">
                                      <a:solidFill>
                                        <a:schemeClr val="bg1"/>
                                      </a:solidFill>
                                      <a:latin typeface="Cambria Math"/>
                                    </a:rPr>
                                    <m:t>8</m:t>
                                  </m:r>
                                </m:sub>
                              </m:sSub>
                              <m:r>
                                <a:rPr lang="en-GB" sz="2000" b="0" smtClean="0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=</m:t>
                              </m:r>
                              <m:r>
                                <a:rPr lang="en-GB" sz="2000" b="0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0</m:t>
                              </m:r>
                              <m:r>
                                <a:rPr lang="en-GB" sz="2000" b="0" smtClean="0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.</m:t>
                              </m:r>
                              <m:r>
                                <a:rPr lang="en-GB" sz="2000" b="0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4</m:t>
                              </m:r>
                              <m:r>
                                <a:rPr lang="en-GB" sz="2000" b="0" smtClean="0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lang="en-GB" sz="20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2000" b="0" i="1" smtClean="0">
                                      <a:solidFill>
                                        <a:schemeClr val="bg1"/>
                                      </a:solidFill>
                                      <a:latin typeface="Cambria Math"/>
                                    </a:rPr>
                                    <m:t>3</m:t>
                                  </m:r>
                                  <m:r>
                                    <a:rPr lang="en-GB" sz="2000" b="0" smtClean="0">
                                      <a:solidFill>
                                        <a:schemeClr val="bg1"/>
                                      </a:solidFill>
                                      <a:latin typeface="Cambria Math"/>
                                    </a:rPr>
                                    <m:t>.</m:t>
                                  </m:r>
                                  <m:r>
                                    <a:rPr lang="en-GB" sz="2000" b="0" i="1" smtClean="0">
                                      <a:solidFill>
                                        <a:schemeClr val="bg1"/>
                                      </a:solidFill>
                                      <a:latin typeface="Cambria Math"/>
                                    </a:rPr>
                                    <m:t>5</m:t>
                                  </m:r>
                                </m:e>
                                <m:sup>
                                  <m:sSub>
                                    <m:sSubPr>
                                      <m:ctrlPr>
                                        <a:rPr lang="en-GB" sz="2000" b="0" i="1" smtClean="0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sz="2000" b="0" i="1" smtClean="0">
                                          <a:solidFill>
                                            <a:schemeClr val="bg1"/>
                                          </a:solidFill>
                                          <a:latin typeface="Cambria Math"/>
                                        </a:rPr>
                                        <m:t>𝑋</m:t>
                                      </m:r>
                                    </m:e>
                                    <m:sub>
                                      <m:r>
                                        <a:rPr lang="en-GB" sz="2000" b="0" i="1" smtClean="0">
                                          <a:solidFill>
                                            <a:schemeClr val="bg1"/>
                                          </a:solidFill>
                                          <a:latin typeface="Cambria Math"/>
                                        </a:rPr>
                                        <m:t>1</m:t>
                                      </m:r>
                                    </m:sub>
                                  </m:sSub>
                                </m:sup>
                              </m:sSup>
                              <m:r>
                                <a:rPr lang="en-GB" sz="2000" b="0" i="0" smtClean="0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GB" sz="2000" b="0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1</m:t>
                              </m:r>
                              <m:r>
                                <a:rPr lang="en-GB" sz="2000" b="0" smtClean="0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)</m:t>
                              </m:r>
                            </m:oMath>
                          </a14:m>
                          <a:endParaRPr lang="en-GB" sz="2000" b="0" dirty="0">
                            <a:solidFill>
                              <a:schemeClr val="bg1"/>
                            </a:solidFill>
                            <a:latin typeface="Franklin Gothic Book" panose="020B05030201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2000" b="0" dirty="0">
                              <a:solidFill>
                                <a:schemeClr val="bg1"/>
                              </a:solidFill>
                              <a:latin typeface="Franklin Gothic Book" panose="020B0503020102020204" pitchFamily="34" charset="0"/>
                            </a:rPr>
                            <a:t>Nonlinearity</a:t>
                          </a:r>
                          <a:r>
                            <a:rPr lang="en-GB" sz="2000" b="0" baseline="0" dirty="0">
                              <a:solidFill>
                                <a:schemeClr val="bg1"/>
                              </a:solidFill>
                              <a:latin typeface="Franklin Gothic Book" panose="020B0503020102020204" pitchFamily="34" charset="0"/>
                            </a:rPr>
                            <a:t> added (monotonic)</a:t>
                          </a:r>
                          <a:endParaRPr lang="en-GB" sz="2000" b="0" dirty="0">
                            <a:solidFill>
                              <a:schemeClr val="bg1"/>
                            </a:solidFill>
                            <a:latin typeface="Franklin Gothic Book" panose="020B05030201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GB" sz="2000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2000" b="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GB" sz="2000" b="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</a:rPr>
                                      <m:t>8</m:t>
                                    </m:r>
                                  </m:sub>
                                </m:sSub>
                                <m:r>
                                  <a:rPr lang="en-GB" sz="2000" b="0" i="1" smtClean="0">
                                    <a:solidFill>
                                      <a:schemeClr val="bg1"/>
                                    </a:solidFill>
                                    <a:latin typeface="Cambria Math"/>
                                  </a:rPr>
                                  <m:t>=0</m:t>
                                </m:r>
                              </m:oMath>
                            </m:oMathPara>
                          </a14:m>
                          <a:endParaRPr lang="en-GB" sz="2000" b="0" dirty="0">
                            <a:solidFill>
                              <a:schemeClr val="bg1"/>
                            </a:solidFill>
                            <a:latin typeface="Franklin Gothic Book" panose="020B0503020102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645196">
                    <a:tc>
                      <a:txBody>
                        <a:bodyPr/>
                        <a:lstStyle/>
                        <a:p>
                          <a:r>
                            <a:rPr lang="en-GB" sz="2000" b="1" dirty="0">
                              <a:solidFill>
                                <a:schemeClr val="bg1"/>
                              </a:solidFill>
                              <a:latin typeface="Franklin Gothic Book" panose="020B0503020102020204" pitchFamily="34" charset="0"/>
                            </a:rPr>
                            <a:t>S3:</a:t>
                          </a:r>
                          <a:r>
                            <a:rPr lang="en-GB" sz="2000" b="1" baseline="0" dirty="0">
                              <a:solidFill>
                                <a:schemeClr val="bg1"/>
                              </a:solidFill>
                              <a:latin typeface="Franklin Gothic Book" panose="020B0503020102020204" pitchFamily="34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GB" sz="2000" b="1" i="1" baseline="0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2000" b="1" i="1" baseline="0" smtClean="0">
                                      <a:solidFill>
                                        <a:schemeClr val="bg1"/>
                                      </a:solidFill>
                                      <a:latin typeface="Cambria Math"/>
                                    </a:rPr>
                                    <m:t>𝑿</m:t>
                                  </m:r>
                                </m:e>
                                <m:sub>
                                  <m:r>
                                    <a:rPr lang="en-GB" sz="2000" b="1" i="1" baseline="0" smtClean="0">
                                      <a:solidFill>
                                        <a:schemeClr val="bg1"/>
                                      </a:solidFill>
                                      <a:latin typeface="Cambria Math"/>
                                    </a:rPr>
                                    <m:t>𝟖</m:t>
                                  </m:r>
                                </m:sub>
                              </m:sSub>
                              <m:r>
                                <a:rPr lang="en-GB" sz="2000" b="1" baseline="0" smtClean="0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en-GB" sz="2000" b="1" i="1" baseline="0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2000" b="1" i="1" baseline="0" smtClean="0">
                                      <a:solidFill>
                                        <a:schemeClr val="bg1"/>
                                      </a:solidFill>
                                      <a:latin typeface="Cambria Math"/>
                                    </a:rPr>
                                    <m:t>𝑿</m:t>
                                  </m:r>
                                </m:e>
                                <m:sub>
                                  <m:r>
                                    <a:rPr lang="en-GB" sz="2000" b="1" i="1" baseline="0" smtClean="0">
                                      <a:solidFill>
                                        <a:schemeClr val="bg1"/>
                                      </a:solidFill>
                                      <a:latin typeface="Cambria Math"/>
                                    </a:rPr>
                                    <m:t>𝟒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GB" sz="2000" b="1" i="1" baseline="0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2000" b="1" i="1" baseline="0" smtClean="0">
                                      <a:solidFill>
                                        <a:schemeClr val="bg1"/>
                                      </a:solidFill>
                                      <a:latin typeface="Cambria Math"/>
                                    </a:rPr>
                                    <m:t>𝑿</m:t>
                                  </m:r>
                                </m:e>
                                <m:sub>
                                  <m:r>
                                    <a:rPr lang="en-GB" sz="2000" b="1" i="1" baseline="0" smtClean="0">
                                      <a:solidFill>
                                        <a:schemeClr val="bg1"/>
                                      </a:solidFill>
                                      <a:latin typeface="Cambria Math"/>
                                    </a:rPr>
                                    <m:t>𝟓</m:t>
                                  </m:r>
                                </m:sub>
                              </m:sSub>
                            </m:oMath>
                          </a14:m>
                          <a:endParaRPr lang="en-GB" sz="2000" b="1" dirty="0">
                            <a:solidFill>
                              <a:schemeClr val="bg1"/>
                            </a:solidFill>
                            <a:latin typeface="Franklin Gothic Book" panose="020B05030201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2000" b="1" baseline="0" dirty="0">
                              <a:solidFill>
                                <a:schemeClr val="bg1"/>
                              </a:solidFill>
                              <a:latin typeface="Franklin Gothic Book" panose="020B0503020102020204" pitchFamily="34" charset="0"/>
                            </a:rPr>
                            <a:t>Binary-binary </a:t>
                          </a:r>
                          <a:r>
                            <a:rPr lang="en-GB" sz="2000" b="1" dirty="0">
                              <a:solidFill>
                                <a:schemeClr val="bg1"/>
                              </a:solidFill>
                              <a:latin typeface="Franklin Gothic Book" panose="020B0503020102020204" pitchFamily="34" charset="0"/>
                            </a:rPr>
                            <a:t>interaction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GB" sz="2000" b="1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2000" b="1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</a:rPr>
                                      <m:t>𝑿</m:t>
                                    </m:r>
                                  </m:e>
                                  <m:sub>
                                    <m:r>
                                      <a:rPr lang="en-GB" sz="2000" b="1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</a:rPr>
                                      <m:t>𝟖</m:t>
                                    </m:r>
                                  </m:sub>
                                </m:sSub>
                                <m:r>
                                  <a:rPr lang="en-GB" sz="2000" b="1" i="1" smtClean="0">
                                    <a:solidFill>
                                      <a:schemeClr val="bg1"/>
                                    </a:solidFill>
                                    <a:latin typeface="Cambria Math"/>
                                  </a:rPr>
                                  <m:t>=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bg1"/>
                                    </a:solidFill>
                                    <a:latin typeface="Cambria Math"/>
                                  </a:rPr>
                                  <m:t>𝟎</m:t>
                                </m:r>
                              </m:oMath>
                            </m:oMathPara>
                          </a14:m>
                          <a:endParaRPr lang="en-GB" sz="2000" b="1" dirty="0">
                            <a:solidFill>
                              <a:schemeClr val="bg1"/>
                            </a:solidFill>
                            <a:latin typeface="Franklin Gothic Book" panose="020B0503020102020204" pitchFamily="34" charset="0"/>
                          </a:endParaRPr>
                        </a:p>
                        <a:p>
                          <a:endParaRPr lang="en-GB" sz="2000" b="1" dirty="0">
                            <a:solidFill>
                              <a:schemeClr val="bg1"/>
                            </a:solidFill>
                            <a:latin typeface="Franklin Gothic Book" panose="020B0503020102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448212">
                    <a:tc>
                      <a:txBody>
                        <a:bodyPr/>
                        <a:lstStyle/>
                        <a:p>
                          <a:r>
                            <a:rPr lang="en-GB" sz="2000" b="1" dirty="0">
                              <a:solidFill>
                                <a:schemeClr val="bg1"/>
                              </a:solidFill>
                              <a:latin typeface="Franklin Gothic Book" panose="020B0503020102020204" pitchFamily="34" charset="0"/>
                            </a:rPr>
                            <a:t>S4:</a:t>
                          </a:r>
                          <a:r>
                            <a:rPr lang="en-GB" sz="2000" b="1" baseline="0" dirty="0">
                              <a:solidFill>
                                <a:schemeClr val="bg1"/>
                              </a:solidFill>
                              <a:latin typeface="Franklin Gothic Book" panose="020B0503020102020204" pitchFamily="34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GB" sz="2000" b="1" i="1" baseline="0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2000" b="1" i="1" baseline="0" smtClean="0">
                                      <a:solidFill>
                                        <a:schemeClr val="bg1"/>
                                      </a:solidFill>
                                      <a:latin typeface="Cambria Math"/>
                                    </a:rPr>
                                    <m:t>𝑿</m:t>
                                  </m:r>
                                </m:e>
                                <m:sub>
                                  <m:r>
                                    <a:rPr lang="en-GB" sz="2000" b="1" i="1" baseline="0" smtClean="0">
                                      <a:solidFill>
                                        <a:schemeClr val="bg1"/>
                                      </a:solidFill>
                                      <a:latin typeface="Cambria Math"/>
                                    </a:rPr>
                                    <m:t>𝟖</m:t>
                                  </m:r>
                                </m:sub>
                              </m:sSub>
                              <m:r>
                                <a:rPr lang="en-GB" sz="2000" b="1" baseline="0" smtClean="0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en-GB" sz="2000" b="1" i="1" baseline="0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2000" b="1" i="1" baseline="0" smtClean="0">
                                      <a:solidFill>
                                        <a:schemeClr val="bg1"/>
                                      </a:solidFill>
                                      <a:latin typeface="Cambria Math"/>
                                    </a:rPr>
                                    <m:t>𝑿</m:t>
                                  </m:r>
                                </m:e>
                                <m:sub>
                                  <m:r>
                                    <a:rPr lang="en-GB" sz="2000" b="1" i="1" baseline="0" smtClean="0">
                                      <a:solidFill>
                                        <a:schemeClr val="bg1"/>
                                      </a:solidFill>
                                      <a:latin typeface="Cambria Math"/>
                                    </a:rPr>
                                    <m:t>𝟒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GB" sz="2000" b="1" i="1" baseline="0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2000" b="1" i="1" baseline="0" smtClean="0">
                                      <a:solidFill>
                                        <a:schemeClr val="bg1"/>
                                      </a:solidFill>
                                      <a:latin typeface="Cambria Math"/>
                                    </a:rPr>
                                    <m:t>𝑿</m:t>
                                  </m:r>
                                </m:e>
                                <m:sub>
                                  <m:r>
                                    <a:rPr lang="en-GB" sz="2000" b="1" i="1" baseline="0" smtClean="0">
                                      <a:solidFill>
                                        <a:schemeClr val="bg1"/>
                                      </a:solidFill>
                                      <a:latin typeface="Cambria Math"/>
                                    </a:rPr>
                                    <m:t>𝟏</m:t>
                                  </m:r>
                                </m:sub>
                              </m:sSub>
                            </m:oMath>
                          </a14:m>
                          <a:endParaRPr lang="en-GB" sz="2000" b="1" dirty="0">
                            <a:solidFill>
                              <a:schemeClr val="bg1"/>
                            </a:solidFill>
                            <a:latin typeface="Franklin Gothic Book" panose="020B05030201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2000" b="1" dirty="0">
                              <a:solidFill>
                                <a:schemeClr val="bg1"/>
                              </a:solidFill>
                              <a:latin typeface="Franklin Gothic Book" panose="020B0503020102020204" pitchFamily="34" charset="0"/>
                            </a:rPr>
                            <a:t>Binary-continuous</a:t>
                          </a:r>
                          <a:r>
                            <a:rPr lang="en-GB" sz="2000" b="1" baseline="0" dirty="0">
                              <a:solidFill>
                                <a:schemeClr val="bg1"/>
                              </a:solidFill>
                              <a:latin typeface="Franklin Gothic Book" panose="020B0503020102020204" pitchFamily="34" charset="0"/>
                            </a:rPr>
                            <a:t> interaction</a:t>
                          </a:r>
                          <a:endParaRPr lang="en-GB" sz="2000" b="1" dirty="0">
                            <a:solidFill>
                              <a:schemeClr val="bg1"/>
                            </a:solidFill>
                            <a:latin typeface="Franklin Gothic Book" panose="020B05030201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GB" sz="2000" b="1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2000" b="1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</a:rPr>
                                      <m:t>𝑿</m:t>
                                    </m:r>
                                  </m:e>
                                  <m:sub>
                                    <m:r>
                                      <a:rPr lang="en-GB" sz="2000" b="1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</a:rPr>
                                      <m:t>𝟖</m:t>
                                    </m:r>
                                  </m:sub>
                                </m:sSub>
                                <m:r>
                                  <a:rPr lang="en-GB" sz="2000" b="1" i="1" smtClean="0">
                                    <a:solidFill>
                                      <a:schemeClr val="bg1"/>
                                    </a:solidFill>
                                    <a:latin typeface="Cambria Math"/>
                                  </a:rPr>
                                  <m:t>=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bg1"/>
                                    </a:solidFill>
                                    <a:latin typeface="Cambria Math"/>
                                  </a:rPr>
                                  <m:t>𝟎</m:t>
                                </m:r>
                              </m:oMath>
                            </m:oMathPara>
                          </a14:m>
                          <a:endParaRPr lang="en-GB" sz="2000" b="1" dirty="0">
                            <a:solidFill>
                              <a:schemeClr val="bg1"/>
                            </a:solidFill>
                            <a:latin typeface="Franklin Gothic Book" panose="020B0503020102020204" pitchFamily="34" charset="0"/>
                          </a:endParaRPr>
                        </a:p>
                        <a:p>
                          <a:endParaRPr lang="en-GB" sz="2000" b="1" dirty="0">
                            <a:solidFill>
                              <a:schemeClr val="bg1"/>
                            </a:solidFill>
                            <a:latin typeface="Franklin Gothic Book" panose="020B0503020102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738737">
                    <a:tc>
                      <a:txBody>
                        <a:bodyPr/>
                        <a:lstStyle/>
                        <a:p>
                          <a:r>
                            <a:rPr lang="en-GB" sz="2000" b="1" dirty="0">
                              <a:solidFill>
                                <a:schemeClr val="bg1"/>
                              </a:solidFill>
                              <a:latin typeface="Franklin Gothic Book" panose="020B0503020102020204" pitchFamily="34" charset="0"/>
                            </a:rPr>
                            <a:t>S5:</a:t>
                          </a:r>
                          <a:r>
                            <a:rPr lang="en-GB" sz="2000" b="1" baseline="0" dirty="0">
                              <a:solidFill>
                                <a:schemeClr val="bg1"/>
                              </a:solidFill>
                              <a:latin typeface="Franklin Gothic Book" panose="020B0503020102020204" pitchFamily="34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GB" sz="2000" b="1" i="1" baseline="0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2000" b="1" i="1" baseline="0" smtClean="0">
                                      <a:solidFill>
                                        <a:schemeClr val="bg1"/>
                                      </a:solidFill>
                                      <a:latin typeface="Cambria Math"/>
                                    </a:rPr>
                                    <m:t>𝑿</m:t>
                                  </m:r>
                                </m:e>
                                <m:sub>
                                  <m:r>
                                    <a:rPr lang="en-GB" sz="2000" b="1" i="1" baseline="0" smtClean="0">
                                      <a:solidFill>
                                        <a:schemeClr val="bg1"/>
                                      </a:solidFill>
                                      <a:latin typeface="Cambria Math"/>
                                    </a:rPr>
                                    <m:t>𝟖</m:t>
                                  </m:r>
                                </m:sub>
                              </m:sSub>
                              <m:r>
                                <a:rPr lang="en-GB" sz="2000" b="1" baseline="0" smtClean="0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en-GB" sz="2000" b="1" i="1" baseline="0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2000" b="1" i="1" baseline="0" smtClean="0">
                                      <a:solidFill>
                                        <a:schemeClr val="bg1"/>
                                      </a:solidFill>
                                      <a:latin typeface="Cambria Math"/>
                                    </a:rPr>
                                    <m:t>𝑿</m:t>
                                  </m:r>
                                </m:e>
                                <m:sub>
                                  <m:r>
                                    <a:rPr lang="en-GB" sz="2000" b="1" i="1" baseline="0" smtClean="0">
                                      <a:solidFill>
                                        <a:schemeClr val="bg1"/>
                                      </a:solidFill>
                                      <a:latin typeface="Cambria Math"/>
                                    </a:rPr>
                                    <m:t>𝟏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GB" sz="2000" b="1" i="1" baseline="0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2000" b="1" i="1" baseline="0" smtClean="0">
                                      <a:solidFill>
                                        <a:schemeClr val="bg1"/>
                                      </a:solidFill>
                                      <a:latin typeface="Cambria Math"/>
                                    </a:rPr>
                                    <m:t>𝑿</m:t>
                                  </m:r>
                                </m:e>
                                <m:sub>
                                  <m:r>
                                    <a:rPr lang="en-GB" sz="2000" b="1" i="1" baseline="0" smtClean="0">
                                      <a:solidFill>
                                        <a:schemeClr val="bg1"/>
                                      </a:solidFill>
                                      <a:latin typeface="Cambria Math"/>
                                    </a:rPr>
                                    <m:t>𝟐</m:t>
                                  </m:r>
                                </m:sub>
                              </m:sSub>
                            </m:oMath>
                          </a14:m>
                          <a:endParaRPr lang="en-GB" sz="2000" b="1" dirty="0">
                            <a:solidFill>
                              <a:schemeClr val="bg1"/>
                            </a:solidFill>
                            <a:latin typeface="Franklin Gothic Book" panose="020B05030201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2000" b="1" dirty="0">
                              <a:solidFill>
                                <a:schemeClr val="bg1"/>
                              </a:solidFill>
                              <a:latin typeface="Franklin Gothic Book" panose="020B0503020102020204" pitchFamily="34" charset="0"/>
                            </a:rPr>
                            <a:t>Continuous-continuous interaction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GB" sz="2000" b="1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2000" b="1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</a:rPr>
                                      <m:t>𝑿</m:t>
                                    </m:r>
                                  </m:e>
                                  <m:sub>
                                    <m:r>
                                      <a:rPr lang="en-GB" sz="2000" b="1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</a:rPr>
                                      <m:t>𝟖</m:t>
                                    </m:r>
                                  </m:sub>
                                </m:sSub>
                                <m:r>
                                  <a:rPr lang="en-GB" sz="2000" b="1" i="1" smtClean="0">
                                    <a:solidFill>
                                      <a:schemeClr val="bg1"/>
                                    </a:solidFill>
                                    <a:latin typeface="Cambria Math"/>
                                  </a:rPr>
                                  <m:t>=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bg1"/>
                                    </a:solidFill>
                                    <a:latin typeface="Cambria Math"/>
                                  </a:rPr>
                                  <m:t>𝟎</m:t>
                                </m:r>
                              </m:oMath>
                            </m:oMathPara>
                          </a14:m>
                          <a:endParaRPr lang="en-GB" sz="2000" b="1" dirty="0">
                            <a:solidFill>
                              <a:schemeClr val="bg1"/>
                            </a:solidFill>
                            <a:latin typeface="Franklin Gothic Book" panose="020B0503020102020204" pitchFamily="34" charset="0"/>
                          </a:endParaRPr>
                        </a:p>
                        <a:p>
                          <a:endParaRPr lang="en-GB" sz="2000" b="1" dirty="0">
                            <a:solidFill>
                              <a:schemeClr val="bg1"/>
                            </a:solidFill>
                            <a:latin typeface="Franklin Gothic Book" panose="020B0503020102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42576665"/>
                  </p:ext>
                </p:extLst>
              </p:nvPr>
            </p:nvGraphicFramePr>
            <p:xfrm>
              <a:off x="1919537" y="2924945"/>
              <a:ext cx="8496945" cy="3591129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3024336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3888432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584177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426720">
                    <a:tc>
                      <a:txBody>
                        <a:bodyPr/>
                        <a:lstStyle/>
                        <a:p>
                          <a:r>
                            <a:rPr lang="en-GB" sz="2000" b="1" dirty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Franklin Gothic Book" panose="020B0503020102020204" pitchFamily="34" charset="0"/>
                            </a:rPr>
                            <a:t>Correct PS:</a:t>
                          </a:r>
                        </a:p>
                      </a:txBody>
                      <a:tcP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200" dirty="0">
                            <a:latin typeface="Franklin Gothic Book" panose="020B0503020102020204" pitchFamily="34" charset="0"/>
                          </a:endParaRPr>
                        </a:p>
                      </a:txBody>
                      <a:tcP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GB" sz="2000" b="1" dirty="0">
                              <a:solidFill>
                                <a:schemeClr val="bg1"/>
                              </a:solidFill>
                              <a:latin typeface="Franklin Gothic Book" panose="020B0503020102020204" pitchFamily="34" charset="0"/>
                            </a:rPr>
                            <a:t>Incorrect PS:</a:t>
                          </a:r>
                        </a:p>
                      </a:txBody>
                      <a:tcP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4967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blipFill>
                          <a:blip r:embed="rId3"/>
                          <a:stretch>
                            <a:fillRect t="-91463" r="-180885" b="-53414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GB" sz="2000" dirty="0">
                              <a:latin typeface="Franklin Gothic Book" panose="020B0503020102020204" pitchFamily="34" charset="0"/>
                            </a:rPr>
                            <a:t>Linear model</a:t>
                          </a:r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blipFill>
                          <a:blip r:embed="rId3"/>
                          <a:stretch>
                            <a:fillRect l="-436538" t="-91463" r="-385" b="-53414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2681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t="-182558" r="-180885" b="-40930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GB" sz="2000" b="0" dirty="0">
                              <a:solidFill>
                                <a:schemeClr val="bg1"/>
                              </a:solidFill>
                              <a:latin typeface="Franklin Gothic Book" panose="020B0503020102020204" pitchFamily="34" charset="0"/>
                            </a:rPr>
                            <a:t>Nonlinearity</a:t>
                          </a:r>
                          <a:r>
                            <a:rPr lang="en-GB" sz="2000" b="0" baseline="0" dirty="0">
                              <a:solidFill>
                                <a:schemeClr val="bg1"/>
                              </a:solidFill>
                              <a:latin typeface="Franklin Gothic Book" panose="020B0503020102020204" pitchFamily="34" charset="0"/>
                            </a:rPr>
                            <a:t> added (monotonic)</a:t>
                          </a:r>
                          <a:endParaRPr lang="en-GB" sz="2000" b="0" dirty="0">
                            <a:solidFill>
                              <a:schemeClr val="bg1"/>
                            </a:solidFill>
                            <a:latin typeface="Franklin Gothic Book" panose="020B05030201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436538" t="-182558" r="-385" b="-40930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7010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t="-211304" r="-180885" b="-20608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GB" sz="2000" b="1" baseline="0" dirty="0">
                              <a:solidFill>
                                <a:schemeClr val="bg1"/>
                              </a:solidFill>
                              <a:latin typeface="Franklin Gothic Book" panose="020B0503020102020204" pitchFamily="34" charset="0"/>
                            </a:rPr>
                            <a:t>Binary-binary </a:t>
                          </a:r>
                          <a:r>
                            <a:rPr lang="en-GB" sz="2000" b="1" dirty="0">
                              <a:solidFill>
                                <a:schemeClr val="bg1"/>
                              </a:solidFill>
                              <a:latin typeface="Franklin Gothic Book" panose="020B0503020102020204" pitchFamily="34" charset="0"/>
                            </a:rPr>
                            <a:t>interaction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436538" t="-211304" r="-385" b="-20608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7010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t="-308621" r="-180885" b="-10431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GB" sz="2000" b="1" dirty="0">
                              <a:solidFill>
                                <a:schemeClr val="bg1"/>
                              </a:solidFill>
                              <a:latin typeface="Franklin Gothic Book" panose="020B0503020102020204" pitchFamily="34" charset="0"/>
                            </a:rPr>
                            <a:t>Binary-continuous</a:t>
                          </a:r>
                          <a:r>
                            <a:rPr lang="en-GB" sz="2000" b="1" baseline="0" dirty="0">
                              <a:solidFill>
                                <a:schemeClr val="bg1"/>
                              </a:solidFill>
                              <a:latin typeface="Franklin Gothic Book" panose="020B0503020102020204" pitchFamily="34" charset="0"/>
                            </a:rPr>
                            <a:t> interaction</a:t>
                          </a:r>
                          <a:endParaRPr lang="en-GB" sz="2000" b="1" dirty="0">
                            <a:solidFill>
                              <a:schemeClr val="bg1"/>
                            </a:solidFill>
                            <a:latin typeface="Franklin Gothic Book" panose="020B05030201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436538" t="-308621" r="-385" b="-10431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73873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t="-391736" r="-18088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GB" sz="2000" b="1" dirty="0">
                              <a:solidFill>
                                <a:schemeClr val="bg1"/>
                              </a:solidFill>
                              <a:latin typeface="Franklin Gothic Book" panose="020B0503020102020204" pitchFamily="34" charset="0"/>
                            </a:rPr>
                            <a:t>Continuous-continuous interaction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436538" t="-391736" r="-38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AE54D-7340-4872-B218-9438ADB57BC6}" type="slidenum">
              <a:rPr lang="en-GB" smtClean="0"/>
              <a:t>12</a:t>
            </a:fld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44EE6BB-4FAF-468F-9F00-B2F7DBBB6A8C}"/>
              </a:ext>
            </a:extLst>
          </p:cNvPr>
          <p:cNvSpPr/>
          <p:nvPr/>
        </p:nvSpPr>
        <p:spPr>
          <a:xfrm>
            <a:off x="0" y="343547"/>
            <a:ext cx="12192000" cy="69467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>
                <a:solidFill>
                  <a:schemeClr val="tx1"/>
                </a:solidFill>
              </a:rPr>
              <a:t>Simulated data</a:t>
            </a:r>
          </a:p>
        </p:txBody>
      </p:sp>
    </p:spTree>
    <p:extLst>
      <p:ext uri="{BB962C8B-B14F-4D97-AF65-F5344CB8AC3E}">
        <p14:creationId xmlns:p14="http://schemas.microsoft.com/office/powerpoint/2010/main" val="27032751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A46ACF51-F9F9-4B27-9DF0-1043AB62FA77}"/>
              </a:ext>
            </a:extLst>
          </p:cNvPr>
          <p:cNvSpPr/>
          <p:nvPr/>
        </p:nvSpPr>
        <p:spPr>
          <a:xfrm>
            <a:off x="1847527" y="2495575"/>
            <a:ext cx="4162655" cy="42937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095EDA8E-FA17-489F-9ADA-02B4FE9ED5DE}"/>
              </a:ext>
            </a:extLst>
          </p:cNvPr>
          <p:cNvSpPr/>
          <p:nvPr/>
        </p:nvSpPr>
        <p:spPr>
          <a:xfrm>
            <a:off x="1849514" y="1204121"/>
            <a:ext cx="3477087" cy="42937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847528" y="1196753"/>
                <a:ext cx="8229600" cy="452596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GB" sz="2600" dirty="0">
                    <a:latin typeface="Franklin Gothic Book" panose="020B0503020102020204" pitchFamily="34" charset="0"/>
                  </a:rPr>
                  <a:t>Propensity score model:</a:t>
                </a:r>
              </a:p>
              <a:p>
                <a:r>
                  <a:rPr lang="en-GB" sz="2600" dirty="0">
                    <a:latin typeface="Franklin Gothic Book" panose="020B0503020102020204" pitchFamily="34" charset="0"/>
                  </a:rPr>
                  <a:t>logit(PS)=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600" i="1">
                            <a:latin typeface="Cambria Math"/>
                            <a:ea typeface="Cambria Math"/>
                          </a:rPr>
                          <m:t>𝛼</m:t>
                        </m:r>
                      </m:e>
                      <m:sub>
                        <m:r>
                          <a:rPr lang="en-GB" sz="2600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GB" sz="2600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en-GB" sz="2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600" i="1">
                            <a:latin typeface="Cambria Math"/>
                            <a:ea typeface="Cambria Math"/>
                          </a:rPr>
                          <m:t>𝛼</m:t>
                        </m:r>
                      </m:e>
                      <m:sub>
                        <m:r>
                          <a:rPr lang="en-GB" sz="2600" i="1">
                            <a:latin typeface="Cambria Math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GB" sz="2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600" i="1">
                            <a:latin typeface="Cambria Math"/>
                          </a:rPr>
                          <m:t>𝑋</m:t>
                        </m:r>
                      </m:e>
                      <m:sub>
                        <m:r>
                          <a:rPr lang="en-GB" sz="2600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GB" sz="2600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en-GB" sz="2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600" i="1">
                            <a:latin typeface="Cambria Math"/>
                            <a:ea typeface="Cambria Math"/>
                          </a:rPr>
                          <m:t>𝛼</m:t>
                        </m:r>
                      </m:e>
                      <m:sub>
                        <m:r>
                          <a:rPr lang="en-GB" sz="2600" i="1">
                            <a:latin typeface="Cambria Math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GB" sz="2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600" i="1">
                            <a:latin typeface="Cambria Math"/>
                          </a:rPr>
                          <m:t>𝑋</m:t>
                        </m:r>
                      </m:e>
                      <m:sub>
                        <m:r>
                          <a:rPr lang="en-GB" sz="2600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GB" sz="2600" i="1">
                        <a:latin typeface="Cambria Math"/>
                      </a:rPr>
                      <m:t>+,…,</m:t>
                    </m:r>
                    <m:sSub>
                      <m:sSubPr>
                        <m:ctrlPr>
                          <a:rPr lang="en-GB" sz="2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600" i="1">
                            <a:latin typeface="Cambria Math"/>
                            <a:ea typeface="Cambria Math"/>
                          </a:rPr>
                          <m:t>𝛼</m:t>
                        </m:r>
                      </m:e>
                      <m:sub>
                        <m:r>
                          <a:rPr lang="en-GB" sz="2600" i="1">
                            <a:latin typeface="Cambria Math"/>
                          </a:rPr>
                          <m:t>7</m:t>
                        </m:r>
                      </m:sub>
                    </m:sSub>
                    <m:sSub>
                      <m:sSubPr>
                        <m:ctrlPr>
                          <a:rPr lang="en-GB" sz="2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600" i="1">
                            <a:latin typeface="Cambria Math"/>
                          </a:rPr>
                          <m:t>𝑋</m:t>
                        </m:r>
                      </m:e>
                      <m:sub>
                        <m:r>
                          <a:rPr lang="en-GB" sz="2600" i="1">
                            <a:latin typeface="Cambria Math"/>
                          </a:rPr>
                          <m:t>7</m:t>
                        </m:r>
                      </m:sub>
                    </m:sSub>
                    <m:r>
                      <a:rPr lang="en-GB" sz="2600" i="1">
                        <a:latin typeface="Cambria Math"/>
                      </a:rPr>
                      <m:t>+ </m:t>
                    </m:r>
                    <m:sSub>
                      <m:sSubPr>
                        <m:ctrlPr>
                          <a:rPr lang="en-GB" sz="2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600" i="1">
                            <a:latin typeface="Cambria Math"/>
                            <a:ea typeface="Cambria Math"/>
                          </a:rPr>
                          <m:t>𝛼</m:t>
                        </m:r>
                      </m:e>
                      <m:sub>
                        <m:r>
                          <a:rPr lang="en-GB" sz="2600" i="1">
                            <a:latin typeface="Cambria Math"/>
                          </a:rPr>
                          <m:t>8</m:t>
                        </m:r>
                      </m:sub>
                    </m:sSub>
                    <m:sSub>
                      <m:sSubPr>
                        <m:ctrlPr>
                          <a:rPr lang="en-GB" sz="260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600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</a:rPr>
                          <m:t>𝑋</m:t>
                        </m:r>
                      </m:e>
                      <m:sub>
                        <m:r>
                          <a:rPr lang="en-GB" sz="2600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</a:rPr>
                          <m:t>8</m:t>
                        </m:r>
                      </m:sub>
                    </m:sSub>
                  </m:oMath>
                </a14:m>
                <a:r>
                  <a:rPr lang="en-GB" sz="2600" dirty="0">
                    <a:solidFill>
                      <a:schemeClr val="accent1">
                        <a:lumMod val="75000"/>
                      </a:schemeClr>
                    </a:solidFill>
                    <a:latin typeface="Franklin Gothic Book" panose="020B0503020102020204" pitchFamily="34" charset="0"/>
                  </a:rPr>
                  <a:t> </a:t>
                </a:r>
                <a:endParaRPr lang="en-GB" sz="2600" dirty="0">
                  <a:solidFill>
                    <a:srgbClr val="0070C0"/>
                  </a:solidFill>
                  <a:latin typeface="Franklin Gothic Book" panose="020B0503020102020204" pitchFamily="34" charset="0"/>
                </a:endParaRPr>
              </a:p>
              <a:p>
                <a:pPr marL="0" indent="0">
                  <a:buNone/>
                </a:pPr>
                <a:endParaRPr lang="en-GB" sz="1400" dirty="0">
                  <a:solidFill>
                    <a:srgbClr val="7030A0"/>
                  </a:solidFill>
                  <a:latin typeface="Franklin Gothic Book" panose="020B0503020102020204" pitchFamily="34" charset="0"/>
                </a:endParaRPr>
              </a:p>
              <a:p>
                <a:pPr marL="0" indent="0">
                  <a:buNone/>
                </a:pPr>
                <a:r>
                  <a:rPr lang="en-GB" sz="2600" dirty="0">
                    <a:latin typeface="Franklin Gothic Book" panose="020B0503020102020204" pitchFamily="34" charset="0"/>
                  </a:rPr>
                  <a:t>Variation between scenarios: </a:t>
                </a:r>
              </a:p>
              <a:p>
                <a:pPr marL="0" indent="0">
                  <a:buNone/>
                </a:pPr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847528" y="1196753"/>
                <a:ext cx="8229600" cy="4525963"/>
              </a:xfrm>
              <a:blipFill>
                <a:blip r:embed="rId2"/>
                <a:stretch>
                  <a:fillRect l="-1333" t="-201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22947536"/>
                  </p:ext>
                </p:extLst>
              </p:nvPr>
            </p:nvGraphicFramePr>
            <p:xfrm>
              <a:off x="1919537" y="2924945"/>
              <a:ext cx="8496945" cy="3591129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3024336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3888432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584177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360040">
                    <a:tc>
                      <a:txBody>
                        <a:bodyPr/>
                        <a:lstStyle/>
                        <a:p>
                          <a:r>
                            <a:rPr lang="en-GB" sz="2000" b="1" dirty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Franklin Gothic Book" panose="020B0503020102020204" pitchFamily="34" charset="0"/>
                            </a:rPr>
                            <a:t>Correct PS:</a:t>
                          </a:r>
                        </a:p>
                      </a:txBody>
                      <a:tcP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200" dirty="0">
                            <a:latin typeface="Franklin Gothic Book" panose="020B0503020102020204" pitchFamily="34" charset="0"/>
                          </a:endParaRPr>
                        </a:p>
                      </a:txBody>
                      <a:tcP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GB" sz="2000" b="1" dirty="0">
                              <a:solidFill>
                                <a:schemeClr val="bg1"/>
                              </a:solidFill>
                              <a:latin typeface="Franklin Gothic Book" panose="020B0503020102020204" pitchFamily="34" charset="0"/>
                            </a:rPr>
                            <a:t>Incorrect PS:</a:t>
                          </a:r>
                        </a:p>
                      </a:txBody>
                      <a:tcP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496780">
                    <a:tc>
                      <a:txBody>
                        <a:bodyPr/>
                        <a:lstStyle/>
                        <a:p>
                          <a:r>
                            <a:rPr lang="en-GB" sz="2000" b="0" dirty="0">
                              <a:latin typeface="Franklin Gothic Book" panose="020B0503020102020204" pitchFamily="34" charset="0"/>
                            </a:rPr>
                            <a:t>S1: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GB" sz="2000" b="0" i="1" smtClean="0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2000" b="0" i="1" smtClean="0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en-GB" sz="2000" b="0" i="1" smtClean="0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/>
                                    </a:rPr>
                                    <m:t>8</m:t>
                                  </m:r>
                                </m:sub>
                              </m:sSub>
                              <m:r>
                                <a:rPr lang="en-GB" sz="2000" b="0" smtClean="0">
                                  <a:latin typeface="Cambria Math"/>
                                </a:rPr>
                                <m:t>=</m:t>
                              </m:r>
                              <m:r>
                                <a:rPr lang="en-GB" sz="2000" b="0" i="1" smtClean="0">
                                  <a:latin typeface="Cambria Math"/>
                                </a:rPr>
                                <m:t>0</m:t>
                              </m:r>
                            </m:oMath>
                          </a14:m>
                          <a:endParaRPr lang="en-GB" sz="2000" b="0" dirty="0">
                            <a:latin typeface="Franklin Gothic Book" panose="020B0503020102020204" pitchFamily="34" charset="0"/>
                          </a:endParaRPr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GB" sz="2000" dirty="0">
                              <a:latin typeface="Franklin Gothic Book" panose="020B0503020102020204" pitchFamily="34" charset="0"/>
                            </a:rPr>
                            <a:t>Linear model</a:t>
                          </a:r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GB" sz="200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2000" b="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GB" sz="2000" b="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GB" sz="2000" b="0" i="1" smtClean="0">
                                    <a:solidFill>
                                      <a:schemeClr val="bg1"/>
                                    </a:solidFill>
                                    <a:latin typeface="Cambria Math"/>
                                  </a:rPr>
                                  <m:t>=0</m:t>
                                </m:r>
                              </m:oMath>
                            </m:oMathPara>
                          </a14:m>
                          <a:endParaRPr lang="en-GB" sz="2000" dirty="0">
                            <a:solidFill>
                              <a:schemeClr val="bg1"/>
                            </a:solidFill>
                            <a:latin typeface="Franklin Gothic Book" panose="020B0503020102020204" pitchFamily="34" charset="0"/>
                          </a:endParaRPr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26812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b="1" dirty="0">
                              <a:solidFill>
                                <a:schemeClr val="tx1"/>
                              </a:solidFill>
                              <a:latin typeface="Franklin Gothic Book" panose="020B0503020102020204" pitchFamily="34" charset="0"/>
                            </a:rPr>
                            <a:t>S2: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GB" sz="2000" b="1" i="1" smtClean="0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2000" b="1" i="1" smtClean="0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/>
                                    </a:rPr>
                                    <m:t>𝑿</m:t>
                                  </m:r>
                                </m:e>
                                <m:sub>
                                  <m:r>
                                    <a:rPr lang="en-GB" sz="2000" b="1" i="1" smtClean="0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/>
                                    </a:rPr>
                                    <m:t>𝟖</m:t>
                                  </m:r>
                                </m:sub>
                              </m:sSub>
                              <m:r>
                                <a:rPr lang="en-GB" sz="2000" b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=</m:t>
                              </m:r>
                              <m:r>
                                <a:rPr lang="en-GB" sz="2000" b="1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𝟎</m:t>
                              </m:r>
                              <m:r>
                                <a:rPr lang="en-GB" sz="2000" b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.</m:t>
                              </m:r>
                              <m:r>
                                <a:rPr lang="en-GB" sz="2000" b="1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𝟒</m:t>
                              </m:r>
                              <m:r>
                                <a:rPr lang="en-GB" sz="2000" b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lang="en-GB" sz="20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2000" b="1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𝟑</m:t>
                                  </m:r>
                                  <m:r>
                                    <a:rPr lang="en-GB" sz="2000" b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.</m:t>
                                  </m:r>
                                  <m:r>
                                    <a:rPr lang="en-GB" sz="2000" b="1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𝟓</m:t>
                                  </m:r>
                                </m:e>
                                <m:sup>
                                  <m:sSub>
                                    <m:sSubPr>
                                      <m:ctrlPr>
                                        <a:rPr lang="en-GB" sz="2000" b="1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sz="2000" b="1" i="1" smtClean="0">
                                          <a:solidFill>
                                            <a:schemeClr val="tx1"/>
                                          </a:solidFill>
                                          <a:latin typeface="Cambria Math"/>
                                        </a:rPr>
                                        <m:t>𝑿</m:t>
                                      </m:r>
                                    </m:e>
                                    <m:sub>
                                      <m:r>
                                        <a:rPr lang="en-GB" sz="2000" b="1" i="1" smtClean="0">
                                          <a:solidFill>
                                            <a:schemeClr val="tx1"/>
                                          </a:solidFill>
                                          <a:latin typeface="Cambria Math"/>
                                        </a:rPr>
                                        <m:t>𝟏</m:t>
                                      </m:r>
                                    </m:sub>
                                  </m:sSub>
                                </m:sup>
                              </m:sSup>
                              <m:r>
                                <a:rPr lang="en-GB" sz="2000" b="1" i="0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GB" sz="2000" b="1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𝟏</m:t>
                              </m:r>
                              <m:r>
                                <a:rPr lang="en-GB" sz="2000" b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)</m:t>
                              </m:r>
                            </m:oMath>
                          </a14:m>
                          <a:endParaRPr lang="en-GB" sz="2000" b="1" dirty="0">
                            <a:solidFill>
                              <a:schemeClr val="tx1"/>
                            </a:solidFill>
                            <a:latin typeface="Franklin Gothic Book" panose="020B05030201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2000" b="1" dirty="0">
                              <a:latin typeface="Franklin Gothic Book" panose="020B0503020102020204" pitchFamily="34" charset="0"/>
                            </a:rPr>
                            <a:t>Nonlinearity</a:t>
                          </a:r>
                          <a:r>
                            <a:rPr lang="en-GB" sz="2000" b="1" baseline="0" dirty="0">
                              <a:latin typeface="Franklin Gothic Book" panose="020B0503020102020204" pitchFamily="34" charset="0"/>
                            </a:rPr>
                            <a:t> added (monotonic)</a:t>
                          </a:r>
                          <a:endParaRPr lang="en-GB" sz="2000" b="1" dirty="0">
                            <a:latin typeface="Franklin Gothic Book" panose="020B05030201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GB" sz="2000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2000" b="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GB" sz="2000" b="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</a:rPr>
                                      <m:t>8</m:t>
                                    </m:r>
                                  </m:sub>
                                </m:sSub>
                                <m:r>
                                  <a:rPr lang="en-GB" sz="2000" b="0" i="1" smtClean="0">
                                    <a:solidFill>
                                      <a:schemeClr val="bg1"/>
                                    </a:solidFill>
                                    <a:latin typeface="Cambria Math"/>
                                  </a:rPr>
                                  <m:t>=0</m:t>
                                </m:r>
                              </m:oMath>
                            </m:oMathPara>
                          </a14:m>
                          <a:endParaRPr lang="en-GB" sz="2000" b="0" dirty="0">
                            <a:solidFill>
                              <a:schemeClr val="bg1"/>
                            </a:solidFill>
                            <a:latin typeface="Franklin Gothic Book" panose="020B0503020102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645196">
                    <a:tc>
                      <a:txBody>
                        <a:bodyPr/>
                        <a:lstStyle/>
                        <a:p>
                          <a:r>
                            <a:rPr lang="en-GB" sz="2000" b="1" dirty="0">
                              <a:solidFill>
                                <a:schemeClr val="bg1"/>
                              </a:solidFill>
                              <a:latin typeface="Franklin Gothic Book" panose="020B0503020102020204" pitchFamily="34" charset="0"/>
                            </a:rPr>
                            <a:t>S3:</a:t>
                          </a:r>
                          <a:r>
                            <a:rPr lang="en-GB" sz="2000" b="1" baseline="0" dirty="0">
                              <a:solidFill>
                                <a:schemeClr val="bg1"/>
                              </a:solidFill>
                              <a:latin typeface="Franklin Gothic Book" panose="020B0503020102020204" pitchFamily="34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GB" sz="2000" b="1" i="1" baseline="0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2000" b="1" i="1" baseline="0" smtClean="0">
                                      <a:solidFill>
                                        <a:schemeClr val="bg1"/>
                                      </a:solidFill>
                                      <a:latin typeface="Cambria Math"/>
                                    </a:rPr>
                                    <m:t>𝑿</m:t>
                                  </m:r>
                                </m:e>
                                <m:sub>
                                  <m:r>
                                    <a:rPr lang="en-GB" sz="2000" b="1" i="1" baseline="0" smtClean="0">
                                      <a:solidFill>
                                        <a:schemeClr val="bg1"/>
                                      </a:solidFill>
                                      <a:latin typeface="Cambria Math"/>
                                    </a:rPr>
                                    <m:t>𝟖</m:t>
                                  </m:r>
                                </m:sub>
                              </m:sSub>
                              <m:r>
                                <a:rPr lang="en-GB" sz="2000" b="1" baseline="0" smtClean="0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en-GB" sz="2000" b="1" i="1" baseline="0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2000" b="1" i="1" baseline="0" smtClean="0">
                                      <a:solidFill>
                                        <a:schemeClr val="bg1"/>
                                      </a:solidFill>
                                      <a:latin typeface="Cambria Math"/>
                                    </a:rPr>
                                    <m:t>𝑿</m:t>
                                  </m:r>
                                </m:e>
                                <m:sub>
                                  <m:r>
                                    <a:rPr lang="en-GB" sz="2000" b="1" i="1" baseline="0" smtClean="0">
                                      <a:solidFill>
                                        <a:schemeClr val="bg1"/>
                                      </a:solidFill>
                                      <a:latin typeface="Cambria Math"/>
                                    </a:rPr>
                                    <m:t>𝟒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GB" sz="2000" b="1" i="1" baseline="0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2000" b="1" i="1" baseline="0" smtClean="0">
                                      <a:solidFill>
                                        <a:schemeClr val="bg1"/>
                                      </a:solidFill>
                                      <a:latin typeface="Cambria Math"/>
                                    </a:rPr>
                                    <m:t>𝑿</m:t>
                                  </m:r>
                                </m:e>
                                <m:sub>
                                  <m:r>
                                    <a:rPr lang="en-GB" sz="2000" b="1" i="1" baseline="0" smtClean="0">
                                      <a:solidFill>
                                        <a:schemeClr val="bg1"/>
                                      </a:solidFill>
                                      <a:latin typeface="Cambria Math"/>
                                    </a:rPr>
                                    <m:t>𝟓</m:t>
                                  </m:r>
                                </m:sub>
                              </m:sSub>
                            </m:oMath>
                          </a14:m>
                          <a:endParaRPr lang="en-GB" sz="2000" b="1" dirty="0">
                            <a:solidFill>
                              <a:schemeClr val="bg1"/>
                            </a:solidFill>
                            <a:latin typeface="Franklin Gothic Book" panose="020B05030201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2000" b="1" baseline="0" dirty="0">
                              <a:solidFill>
                                <a:schemeClr val="bg1"/>
                              </a:solidFill>
                              <a:latin typeface="Franklin Gothic Book" panose="020B0503020102020204" pitchFamily="34" charset="0"/>
                            </a:rPr>
                            <a:t>Binary-binary </a:t>
                          </a:r>
                          <a:r>
                            <a:rPr lang="en-GB" sz="2000" b="1" dirty="0">
                              <a:solidFill>
                                <a:schemeClr val="bg1"/>
                              </a:solidFill>
                              <a:latin typeface="Franklin Gothic Book" panose="020B0503020102020204" pitchFamily="34" charset="0"/>
                            </a:rPr>
                            <a:t>interaction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GB" sz="2000" b="1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2000" b="1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</a:rPr>
                                      <m:t>𝑿</m:t>
                                    </m:r>
                                  </m:e>
                                  <m:sub>
                                    <m:r>
                                      <a:rPr lang="en-GB" sz="2000" b="1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</a:rPr>
                                      <m:t>𝟖</m:t>
                                    </m:r>
                                  </m:sub>
                                </m:sSub>
                                <m:r>
                                  <a:rPr lang="en-GB" sz="2000" b="1" i="1" smtClean="0">
                                    <a:solidFill>
                                      <a:schemeClr val="bg1"/>
                                    </a:solidFill>
                                    <a:latin typeface="Cambria Math"/>
                                  </a:rPr>
                                  <m:t>=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bg1"/>
                                    </a:solidFill>
                                    <a:latin typeface="Cambria Math"/>
                                  </a:rPr>
                                  <m:t>𝟎</m:t>
                                </m:r>
                              </m:oMath>
                            </m:oMathPara>
                          </a14:m>
                          <a:endParaRPr lang="en-GB" sz="2000" b="1" dirty="0">
                            <a:solidFill>
                              <a:schemeClr val="bg1"/>
                            </a:solidFill>
                            <a:latin typeface="Franklin Gothic Book" panose="020B0503020102020204" pitchFamily="34" charset="0"/>
                          </a:endParaRPr>
                        </a:p>
                        <a:p>
                          <a:endParaRPr lang="en-GB" sz="2000" b="1" dirty="0">
                            <a:solidFill>
                              <a:schemeClr val="bg1"/>
                            </a:solidFill>
                            <a:latin typeface="Franklin Gothic Book" panose="020B0503020102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448212">
                    <a:tc>
                      <a:txBody>
                        <a:bodyPr/>
                        <a:lstStyle/>
                        <a:p>
                          <a:r>
                            <a:rPr lang="en-GB" sz="2000" b="1" dirty="0">
                              <a:solidFill>
                                <a:schemeClr val="bg1"/>
                              </a:solidFill>
                              <a:latin typeface="Franklin Gothic Book" panose="020B0503020102020204" pitchFamily="34" charset="0"/>
                            </a:rPr>
                            <a:t>S4:</a:t>
                          </a:r>
                          <a:r>
                            <a:rPr lang="en-GB" sz="2000" b="1" baseline="0" dirty="0">
                              <a:solidFill>
                                <a:schemeClr val="bg1"/>
                              </a:solidFill>
                              <a:latin typeface="Franklin Gothic Book" panose="020B0503020102020204" pitchFamily="34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GB" sz="2000" b="1" i="1" baseline="0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2000" b="1" i="1" baseline="0" smtClean="0">
                                      <a:solidFill>
                                        <a:schemeClr val="bg1"/>
                                      </a:solidFill>
                                      <a:latin typeface="Cambria Math"/>
                                    </a:rPr>
                                    <m:t>𝑿</m:t>
                                  </m:r>
                                </m:e>
                                <m:sub>
                                  <m:r>
                                    <a:rPr lang="en-GB" sz="2000" b="1" i="1" baseline="0" smtClean="0">
                                      <a:solidFill>
                                        <a:schemeClr val="bg1"/>
                                      </a:solidFill>
                                      <a:latin typeface="Cambria Math"/>
                                    </a:rPr>
                                    <m:t>𝟖</m:t>
                                  </m:r>
                                </m:sub>
                              </m:sSub>
                              <m:r>
                                <a:rPr lang="en-GB" sz="2000" b="1" baseline="0" smtClean="0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en-GB" sz="2000" b="1" i="1" baseline="0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2000" b="1" i="1" baseline="0" smtClean="0">
                                      <a:solidFill>
                                        <a:schemeClr val="bg1"/>
                                      </a:solidFill>
                                      <a:latin typeface="Cambria Math"/>
                                    </a:rPr>
                                    <m:t>𝑿</m:t>
                                  </m:r>
                                </m:e>
                                <m:sub>
                                  <m:r>
                                    <a:rPr lang="en-GB" sz="2000" b="1" i="1" baseline="0" smtClean="0">
                                      <a:solidFill>
                                        <a:schemeClr val="bg1"/>
                                      </a:solidFill>
                                      <a:latin typeface="Cambria Math"/>
                                    </a:rPr>
                                    <m:t>𝟒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GB" sz="2000" b="1" i="1" baseline="0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2000" b="1" i="1" baseline="0" smtClean="0">
                                      <a:solidFill>
                                        <a:schemeClr val="bg1"/>
                                      </a:solidFill>
                                      <a:latin typeface="Cambria Math"/>
                                    </a:rPr>
                                    <m:t>𝑿</m:t>
                                  </m:r>
                                </m:e>
                                <m:sub>
                                  <m:r>
                                    <a:rPr lang="en-GB" sz="2000" b="1" i="1" baseline="0" smtClean="0">
                                      <a:solidFill>
                                        <a:schemeClr val="bg1"/>
                                      </a:solidFill>
                                      <a:latin typeface="Cambria Math"/>
                                    </a:rPr>
                                    <m:t>𝟏</m:t>
                                  </m:r>
                                </m:sub>
                              </m:sSub>
                            </m:oMath>
                          </a14:m>
                          <a:endParaRPr lang="en-GB" sz="2000" b="1" dirty="0">
                            <a:solidFill>
                              <a:schemeClr val="bg1"/>
                            </a:solidFill>
                            <a:latin typeface="Franklin Gothic Book" panose="020B05030201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2000" b="1" dirty="0">
                              <a:solidFill>
                                <a:schemeClr val="bg1"/>
                              </a:solidFill>
                              <a:latin typeface="Franklin Gothic Book" panose="020B0503020102020204" pitchFamily="34" charset="0"/>
                            </a:rPr>
                            <a:t>Binary-continuous</a:t>
                          </a:r>
                          <a:r>
                            <a:rPr lang="en-GB" sz="2000" b="1" baseline="0" dirty="0">
                              <a:solidFill>
                                <a:schemeClr val="bg1"/>
                              </a:solidFill>
                              <a:latin typeface="Franklin Gothic Book" panose="020B0503020102020204" pitchFamily="34" charset="0"/>
                            </a:rPr>
                            <a:t> interaction</a:t>
                          </a:r>
                          <a:endParaRPr lang="en-GB" sz="2000" b="1" dirty="0">
                            <a:solidFill>
                              <a:schemeClr val="bg1"/>
                            </a:solidFill>
                            <a:latin typeface="Franklin Gothic Book" panose="020B05030201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GB" sz="2000" b="1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2000" b="1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</a:rPr>
                                      <m:t>𝑿</m:t>
                                    </m:r>
                                  </m:e>
                                  <m:sub>
                                    <m:r>
                                      <a:rPr lang="en-GB" sz="2000" b="1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</a:rPr>
                                      <m:t>𝟖</m:t>
                                    </m:r>
                                  </m:sub>
                                </m:sSub>
                                <m:r>
                                  <a:rPr lang="en-GB" sz="2000" b="1" i="1" smtClean="0">
                                    <a:solidFill>
                                      <a:schemeClr val="bg1"/>
                                    </a:solidFill>
                                    <a:latin typeface="Cambria Math"/>
                                  </a:rPr>
                                  <m:t>=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bg1"/>
                                    </a:solidFill>
                                    <a:latin typeface="Cambria Math"/>
                                  </a:rPr>
                                  <m:t>𝟎</m:t>
                                </m:r>
                              </m:oMath>
                            </m:oMathPara>
                          </a14:m>
                          <a:endParaRPr lang="en-GB" sz="2000" b="1" dirty="0">
                            <a:solidFill>
                              <a:schemeClr val="bg1"/>
                            </a:solidFill>
                            <a:latin typeface="Franklin Gothic Book" panose="020B0503020102020204" pitchFamily="34" charset="0"/>
                          </a:endParaRPr>
                        </a:p>
                        <a:p>
                          <a:endParaRPr lang="en-GB" sz="2000" b="1" dirty="0">
                            <a:solidFill>
                              <a:schemeClr val="bg1"/>
                            </a:solidFill>
                            <a:latin typeface="Franklin Gothic Book" panose="020B0503020102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738737">
                    <a:tc>
                      <a:txBody>
                        <a:bodyPr/>
                        <a:lstStyle/>
                        <a:p>
                          <a:r>
                            <a:rPr lang="en-GB" sz="2000" b="1" dirty="0">
                              <a:solidFill>
                                <a:schemeClr val="bg1"/>
                              </a:solidFill>
                              <a:latin typeface="Franklin Gothic Book" panose="020B0503020102020204" pitchFamily="34" charset="0"/>
                            </a:rPr>
                            <a:t>S5:</a:t>
                          </a:r>
                          <a:r>
                            <a:rPr lang="en-GB" sz="2000" b="1" baseline="0" dirty="0">
                              <a:solidFill>
                                <a:schemeClr val="bg1"/>
                              </a:solidFill>
                              <a:latin typeface="Franklin Gothic Book" panose="020B0503020102020204" pitchFamily="34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GB" sz="2000" b="1" i="1" baseline="0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2000" b="1" i="1" baseline="0" smtClean="0">
                                      <a:solidFill>
                                        <a:schemeClr val="bg1"/>
                                      </a:solidFill>
                                      <a:latin typeface="Cambria Math"/>
                                    </a:rPr>
                                    <m:t>𝑿</m:t>
                                  </m:r>
                                </m:e>
                                <m:sub>
                                  <m:r>
                                    <a:rPr lang="en-GB" sz="2000" b="1" i="1" baseline="0" smtClean="0">
                                      <a:solidFill>
                                        <a:schemeClr val="bg1"/>
                                      </a:solidFill>
                                      <a:latin typeface="Cambria Math"/>
                                    </a:rPr>
                                    <m:t>𝟖</m:t>
                                  </m:r>
                                </m:sub>
                              </m:sSub>
                              <m:r>
                                <a:rPr lang="en-GB" sz="2000" b="1" baseline="0" smtClean="0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en-GB" sz="2000" b="1" i="1" baseline="0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2000" b="1" i="1" baseline="0" smtClean="0">
                                      <a:solidFill>
                                        <a:schemeClr val="bg1"/>
                                      </a:solidFill>
                                      <a:latin typeface="Cambria Math"/>
                                    </a:rPr>
                                    <m:t>𝑿</m:t>
                                  </m:r>
                                </m:e>
                                <m:sub>
                                  <m:r>
                                    <a:rPr lang="en-GB" sz="2000" b="1" i="1" baseline="0" smtClean="0">
                                      <a:solidFill>
                                        <a:schemeClr val="bg1"/>
                                      </a:solidFill>
                                      <a:latin typeface="Cambria Math"/>
                                    </a:rPr>
                                    <m:t>𝟏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GB" sz="2000" b="1" i="1" baseline="0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2000" b="1" i="1" baseline="0" smtClean="0">
                                      <a:solidFill>
                                        <a:schemeClr val="bg1"/>
                                      </a:solidFill>
                                      <a:latin typeface="Cambria Math"/>
                                    </a:rPr>
                                    <m:t>𝑿</m:t>
                                  </m:r>
                                </m:e>
                                <m:sub>
                                  <m:r>
                                    <a:rPr lang="en-GB" sz="2000" b="1" i="1" baseline="0" smtClean="0">
                                      <a:solidFill>
                                        <a:schemeClr val="bg1"/>
                                      </a:solidFill>
                                      <a:latin typeface="Cambria Math"/>
                                    </a:rPr>
                                    <m:t>𝟐</m:t>
                                  </m:r>
                                </m:sub>
                              </m:sSub>
                            </m:oMath>
                          </a14:m>
                          <a:endParaRPr lang="en-GB" sz="2000" b="1" dirty="0">
                            <a:solidFill>
                              <a:schemeClr val="bg1"/>
                            </a:solidFill>
                            <a:latin typeface="Franklin Gothic Book" panose="020B05030201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2000" b="1" dirty="0">
                              <a:solidFill>
                                <a:schemeClr val="bg1"/>
                              </a:solidFill>
                              <a:latin typeface="Franklin Gothic Book" panose="020B0503020102020204" pitchFamily="34" charset="0"/>
                            </a:rPr>
                            <a:t>Continuous-continuous interaction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GB" sz="2000" b="1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2000" b="1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</a:rPr>
                                      <m:t>𝑿</m:t>
                                    </m:r>
                                  </m:e>
                                  <m:sub>
                                    <m:r>
                                      <a:rPr lang="en-GB" sz="2000" b="1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</a:rPr>
                                      <m:t>𝟖</m:t>
                                    </m:r>
                                  </m:sub>
                                </m:sSub>
                                <m:r>
                                  <a:rPr lang="en-GB" sz="2000" b="1" i="1" smtClean="0">
                                    <a:solidFill>
                                      <a:schemeClr val="bg1"/>
                                    </a:solidFill>
                                    <a:latin typeface="Cambria Math"/>
                                  </a:rPr>
                                  <m:t>=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bg1"/>
                                    </a:solidFill>
                                    <a:latin typeface="Cambria Math"/>
                                  </a:rPr>
                                  <m:t>𝟎</m:t>
                                </m:r>
                              </m:oMath>
                            </m:oMathPara>
                          </a14:m>
                          <a:endParaRPr lang="en-GB" sz="2000" b="1" dirty="0">
                            <a:solidFill>
                              <a:schemeClr val="bg1"/>
                            </a:solidFill>
                            <a:latin typeface="Franklin Gothic Book" panose="020B0503020102020204" pitchFamily="34" charset="0"/>
                          </a:endParaRPr>
                        </a:p>
                        <a:p>
                          <a:endParaRPr lang="en-GB" sz="2000" b="1" dirty="0">
                            <a:solidFill>
                              <a:schemeClr val="bg1"/>
                            </a:solidFill>
                            <a:latin typeface="Franklin Gothic Book" panose="020B0503020102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22947536"/>
                  </p:ext>
                </p:extLst>
              </p:nvPr>
            </p:nvGraphicFramePr>
            <p:xfrm>
              <a:off x="1919537" y="2924945"/>
              <a:ext cx="8496945" cy="3591129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3024336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3888432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584177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426720">
                    <a:tc>
                      <a:txBody>
                        <a:bodyPr/>
                        <a:lstStyle/>
                        <a:p>
                          <a:r>
                            <a:rPr lang="en-GB" sz="2000" b="1" dirty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Franklin Gothic Book" panose="020B0503020102020204" pitchFamily="34" charset="0"/>
                            </a:rPr>
                            <a:t>Correct PS:</a:t>
                          </a:r>
                        </a:p>
                      </a:txBody>
                      <a:tcP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200" dirty="0">
                            <a:latin typeface="Franklin Gothic Book" panose="020B0503020102020204" pitchFamily="34" charset="0"/>
                          </a:endParaRPr>
                        </a:p>
                      </a:txBody>
                      <a:tcP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GB" sz="2000" b="1" dirty="0">
                              <a:solidFill>
                                <a:schemeClr val="bg1"/>
                              </a:solidFill>
                              <a:latin typeface="Franklin Gothic Book" panose="020B0503020102020204" pitchFamily="34" charset="0"/>
                            </a:rPr>
                            <a:t>Incorrect PS:</a:t>
                          </a:r>
                        </a:p>
                      </a:txBody>
                      <a:tcP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4967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blipFill>
                          <a:blip r:embed="rId3"/>
                          <a:stretch>
                            <a:fillRect t="-91463" r="-180885" b="-53414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GB" sz="2000" dirty="0">
                              <a:latin typeface="Franklin Gothic Book" panose="020B0503020102020204" pitchFamily="34" charset="0"/>
                            </a:rPr>
                            <a:t>Linear model</a:t>
                          </a:r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blipFill>
                          <a:blip r:embed="rId3"/>
                          <a:stretch>
                            <a:fillRect l="-436538" t="-91463" r="-385" b="-53414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2681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t="-182558" r="-180885" b="-40930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GB" sz="2000" b="1" dirty="0">
                              <a:latin typeface="Franklin Gothic Book" panose="020B0503020102020204" pitchFamily="34" charset="0"/>
                            </a:rPr>
                            <a:t>Nonlinearity</a:t>
                          </a:r>
                          <a:r>
                            <a:rPr lang="en-GB" sz="2000" b="1" baseline="0" dirty="0">
                              <a:latin typeface="Franklin Gothic Book" panose="020B0503020102020204" pitchFamily="34" charset="0"/>
                            </a:rPr>
                            <a:t> added (monotonic)</a:t>
                          </a:r>
                          <a:endParaRPr lang="en-GB" sz="2000" b="1" dirty="0">
                            <a:latin typeface="Franklin Gothic Book" panose="020B05030201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436538" t="-182558" r="-385" b="-40930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7010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t="-211304" r="-180885" b="-20608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GB" sz="2000" b="1" baseline="0" dirty="0">
                              <a:solidFill>
                                <a:schemeClr val="bg1"/>
                              </a:solidFill>
                              <a:latin typeface="Franklin Gothic Book" panose="020B0503020102020204" pitchFamily="34" charset="0"/>
                            </a:rPr>
                            <a:t>Binary-binary </a:t>
                          </a:r>
                          <a:r>
                            <a:rPr lang="en-GB" sz="2000" b="1" dirty="0">
                              <a:solidFill>
                                <a:schemeClr val="bg1"/>
                              </a:solidFill>
                              <a:latin typeface="Franklin Gothic Book" panose="020B0503020102020204" pitchFamily="34" charset="0"/>
                            </a:rPr>
                            <a:t>interaction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436538" t="-211304" r="-385" b="-20608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7010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t="-308621" r="-180885" b="-10431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GB" sz="2000" b="1" dirty="0">
                              <a:solidFill>
                                <a:schemeClr val="bg1"/>
                              </a:solidFill>
                              <a:latin typeface="Franklin Gothic Book" panose="020B0503020102020204" pitchFamily="34" charset="0"/>
                            </a:rPr>
                            <a:t>Binary-continuous</a:t>
                          </a:r>
                          <a:r>
                            <a:rPr lang="en-GB" sz="2000" b="1" baseline="0" dirty="0">
                              <a:solidFill>
                                <a:schemeClr val="bg1"/>
                              </a:solidFill>
                              <a:latin typeface="Franklin Gothic Book" panose="020B0503020102020204" pitchFamily="34" charset="0"/>
                            </a:rPr>
                            <a:t> interaction</a:t>
                          </a:r>
                          <a:endParaRPr lang="en-GB" sz="2000" b="1" dirty="0">
                            <a:solidFill>
                              <a:schemeClr val="bg1"/>
                            </a:solidFill>
                            <a:latin typeface="Franklin Gothic Book" panose="020B05030201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436538" t="-308621" r="-385" b="-10431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73873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t="-391736" r="-18088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GB" sz="2000" b="1" dirty="0">
                              <a:solidFill>
                                <a:schemeClr val="bg1"/>
                              </a:solidFill>
                              <a:latin typeface="Franklin Gothic Book" panose="020B0503020102020204" pitchFamily="34" charset="0"/>
                            </a:rPr>
                            <a:t>Continuous-continuous interaction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436538" t="-391736" r="-38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AE54D-7340-4872-B218-9438ADB57BC6}" type="slidenum">
              <a:rPr lang="en-GB" smtClean="0"/>
              <a:t>13</a:t>
            </a:fld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44EE6BB-4FAF-468F-9F00-B2F7DBBB6A8C}"/>
              </a:ext>
            </a:extLst>
          </p:cNvPr>
          <p:cNvSpPr/>
          <p:nvPr/>
        </p:nvSpPr>
        <p:spPr>
          <a:xfrm>
            <a:off x="0" y="343547"/>
            <a:ext cx="12192000" cy="69467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>
                <a:solidFill>
                  <a:schemeClr val="tx1"/>
                </a:solidFill>
              </a:rPr>
              <a:t>Simulated data</a:t>
            </a:r>
          </a:p>
        </p:txBody>
      </p:sp>
    </p:spTree>
    <p:extLst>
      <p:ext uri="{BB962C8B-B14F-4D97-AF65-F5344CB8AC3E}">
        <p14:creationId xmlns:p14="http://schemas.microsoft.com/office/powerpoint/2010/main" val="16108090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A46ACF51-F9F9-4B27-9DF0-1043AB62FA77}"/>
              </a:ext>
            </a:extLst>
          </p:cNvPr>
          <p:cNvSpPr/>
          <p:nvPr/>
        </p:nvSpPr>
        <p:spPr>
          <a:xfrm>
            <a:off x="1847527" y="2495575"/>
            <a:ext cx="4162655" cy="42937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095EDA8E-FA17-489F-9ADA-02B4FE9ED5DE}"/>
              </a:ext>
            </a:extLst>
          </p:cNvPr>
          <p:cNvSpPr/>
          <p:nvPr/>
        </p:nvSpPr>
        <p:spPr>
          <a:xfrm>
            <a:off x="1849514" y="1204121"/>
            <a:ext cx="3477087" cy="42937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847528" y="1196753"/>
                <a:ext cx="8229600" cy="452596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GB" sz="2600" dirty="0">
                    <a:latin typeface="Franklin Gothic Book" panose="020B0503020102020204" pitchFamily="34" charset="0"/>
                  </a:rPr>
                  <a:t>Propensity score model:</a:t>
                </a:r>
              </a:p>
              <a:p>
                <a:r>
                  <a:rPr lang="en-GB" sz="2600" dirty="0">
                    <a:latin typeface="Franklin Gothic Book" panose="020B0503020102020204" pitchFamily="34" charset="0"/>
                  </a:rPr>
                  <a:t>logit(PS)=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600" i="1">
                            <a:latin typeface="Cambria Math"/>
                            <a:ea typeface="Cambria Math"/>
                          </a:rPr>
                          <m:t>𝛼</m:t>
                        </m:r>
                      </m:e>
                      <m:sub>
                        <m:r>
                          <a:rPr lang="en-GB" sz="2600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GB" sz="2600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en-GB" sz="2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600" i="1">
                            <a:latin typeface="Cambria Math"/>
                            <a:ea typeface="Cambria Math"/>
                          </a:rPr>
                          <m:t>𝛼</m:t>
                        </m:r>
                      </m:e>
                      <m:sub>
                        <m:r>
                          <a:rPr lang="en-GB" sz="2600" i="1">
                            <a:latin typeface="Cambria Math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GB" sz="2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600" i="1">
                            <a:latin typeface="Cambria Math"/>
                          </a:rPr>
                          <m:t>𝑋</m:t>
                        </m:r>
                      </m:e>
                      <m:sub>
                        <m:r>
                          <a:rPr lang="en-GB" sz="2600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GB" sz="2600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en-GB" sz="2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600" i="1">
                            <a:latin typeface="Cambria Math"/>
                            <a:ea typeface="Cambria Math"/>
                          </a:rPr>
                          <m:t>𝛼</m:t>
                        </m:r>
                      </m:e>
                      <m:sub>
                        <m:r>
                          <a:rPr lang="en-GB" sz="2600" i="1">
                            <a:latin typeface="Cambria Math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GB" sz="2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600" i="1">
                            <a:latin typeface="Cambria Math"/>
                          </a:rPr>
                          <m:t>𝑋</m:t>
                        </m:r>
                      </m:e>
                      <m:sub>
                        <m:r>
                          <a:rPr lang="en-GB" sz="2600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GB" sz="2600" i="1">
                        <a:latin typeface="Cambria Math"/>
                      </a:rPr>
                      <m:t>+,…,</m:t>
                    </m:r>
                    <m:sSub>
                      <m:sSubPr>
                        <m:ctrlPr>
                          <a:rPr lang="en-GB" sz="2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600" i="1">
                            <a:latin typeface="Cambria Math"/>
                            <a:ea typeface="Cambria Math"/>
                          </a:rPr>
                          <m:t>𝛼</m:t>
                        </m:r>
                      </m:e>
                      <m:sub>
                        <m:r>
                          <a:rPr lang="en-GB" sz="2600" i="1">
                            <a:latin typeface="Cambria Math"/>
                          </a:rPr>
                          <m:t>7</m:t>
                        </m:r>
                      </m:sub>
                    </m:sSub>
                    <m:sSub>
                      <m:sSubPr>
                        <m:ctrlPr>
                          <a:rPr lang="en-GB" sz="2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600" i="1">
                            <a:latin typeface="Cambria Math"/>
                          </a:rPr>
                          <m:t>𝑋</m:t>
                        </m:r>
                      </m:e>
                      <m:sub>
                        <m:r>
                          <a:rPr lang="en-GB" sz="2600" i="1">
                            <a:latin typeface="Cambria Math"/>
                          </a:rPr>
                          <m:t>7</m:t>
                        </m:r>
                      </m:sub>
                    </m:sSub>
                    <m:r>
                      <a:rPr lang="en-GB" sz="2600" i="1">
                        <a:latin typeface="Cambria Math"/>
                      </a:rPr>
                      <m:t>+ </m:t>
                    </m:r>
                    <m:sSub>
                      <m:sSubPr>
                        <m:ctrlPr>
                          <a:rPr lang="en-GB" sz="2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600" i="1">
                            <a:latin typeface="Cambria Math"/>
                            <a:ea typeface="Cambria Math"/>
                          </a:rPr>
                          <m:t>𝛼</m:t>
                        </m:r>
                      </m:e>
                      <m:sub>
                        <m:r>
                          <a:rPr lang="en-GB" sz="2600" i="1">
                            <a:latin typeface="Cambria Math"/>
                          </a:rPr>
                          <m:t>8</m:t>
                        </m:r>
                      </m:sub>
                    </m:sSub>
                    <m:sSub>
                      <m:sSubPr>
                        <m:ctrlPr>
                          <a:rPr lang="en-GB" sz="260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600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</a:rPr>
                          <m:t>𝑋</m:t>
                        </m:r>
                      </m:e>
                      <m:sub>
                        <m:r>
                          <a:rPr lang="en-GB" sz="2600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</a:rPr>
                          <m:t>8</m:t>
                        </m:r>
                      </m:sub>
                    </m:sSub>
                  </m:oMath>
                </a14:m>
                <a:r>
                  <a:rPr lang="en-GB" sz="2600" dirty="0">
                    <a:solidFill>
                      <a:schemeClr val="accent1">
                        <a:lumMod val="75000"/>
                      </a:schemeClr>
                    </a:solidFill>
                    <a:latin typeface="Franklin Gothic Book" panose="020B0503020102020204" pitchFamily="34" charset="0"/>
                  </a:rPr>
                  <a:t> </a:t>
                </a:r>
                <a:endParaRPr lang="en-GB" sz="2600" dirty="0">
                  <a:solidFill>
                    <a:srgbClr val="0070C0"/>
                  </a:solidFill>
                  <a:latin typeface="Franklin Gothic Book" panose="020B0503020102020204" pitchFamily="34" charset="0"/>
                </a:endParaRPr>
              </a:p>
              <a:p>
                <a:pPr marL="0" indent="0">
                  <a:buNone/>
                </a:pPr>
                <a:endParaRPr lang="en-GB" sz="1400" dirty="0">
                  <a:solidFill>
                    <a:srgbClr val="7030A0"/>
                  </a:solidFill>
                  <a:latin typeface="Franklin Gothic Book" panose="020B0503020102020204" pitchFamily="34" charset="0"/>
                </a:endParaRPr>
              </a:p>
              <a:p>
                <a:pPr marL="0" indent="0">
                  <a:buNone/>
                </a:pPr>
                <a:r>
                  <a:rPr lang="en-GB" sz="2600" dirty="0">
                    <a:latin typeface="Franklin Gothic Book" panose="020B0503020102020204" pitchFamily="34" charset="0"/>
                  </a:rPr>
                  <a:t>Variation between scenarios: </a:t>
                </a:r>
              </a:p>
              <a:p>
                <a:pPr marL="0" indent="0">
                  <a:buNone/>
                </a:pPr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847528" y="1196753"/>
                <a:ext cx="8229600" cy="4525963"/>
              </a:xfrm>
              <a:blipFill>
                <a:blip r:embed="rId2"/>
                <a:stretch>
                  <a:fillRect l="-1333" t="-201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703678135"/>
                  </p:ext>
                </p:extLst>
              </p:nvPr>
            </p:nvGraphicFramePr>
            <p:xfrm>
              <a:off x="1919537" y="2924945"/>
              <a:ext cx="8496945" cy="3591129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3024336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3888432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584177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360040">
                    <a:tc>
                      <a:txBody>
                        <a:bodyPr/>
                        <a:lstStyle/>
                        <a:p>
                          <a:r>
                            <a:rPr lang="en-GB" sz="2000" b="1" dirty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Franklin Gothic Book" panose="020B0503020102020204" pitchFamily="34" charset="0"/>
                            </a:rPr>
                            <a:t>Correct PS:</a:t>
                          </a:r>
                        </a:p>
                      </a:txBody>
                      <a:tcP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200" dirty="0">
                            <a:latin typeface="Franklin Gothic Book" panose="020B0503020102020204" pitchFamily="34" charset="0"/>
                          </a:endParaRPr>
                        </a:p>
                      </a:txBody>
                      <a:tcP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GB" sz="2000" b="1" dirty="0">
                              <a:solidFill>
                                <a:schemeClr val="bg1"/>
                              </a:solidFill>
                              <a:latin typeface="Franklin Gothic Book" panose="020B0503020102020204" pitchFamily="34" charset="0"/>
                            </a:rPr>
                            <a:t>Incorrect PS:</a:t>
                          </a:r>
                        </a:p>
                      </a:txBody>
                      <a:tcP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496780">
                    <a:tc>
                      <a:txBody>
                        <a:bodyPr/>
                        <a:lstStyle/>
                        <a:p>
                          <a:r>
                            <a:rPr lang="en-GB" sz="2000" b="0" dirty="0">
                              <a:latin typeface="Franklin Gothic Book" panose="020B0503020102020204" pitchFamily="34" charset="0"/>
                            </a:rPr>
                            <a:t>S1: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GB" sz="2000" b="0" i="1" smtClean="0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2000" b="0" i="1" smtClean="0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en-GB" sz="2000" b="0" i="1" smtClean="0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/>
                                    </a:rPr>
                                    <m:t>8</m:t>
                                  </m:r>
                                </m:sub>
                              </m:sSub>
                              <m:r>
                                <a:rPr lang="en-GB" sz="2000" b="0" smtClean="0">
                                  <a:latin typeface="Cambria Math"/>
                                </a:rPr>
                                <m:t>=</m:t>
                              </m:r>
                              <m:r>
                                <a:rPr lang="en-GB" sz="2000" b="0" i="1" smtClean="0">
                                  <a:latin typeface="Cambria Math"/>
                                </a:rPr>
                                <m:t>0</m:t>
                              </m:r>
                            </m:oMath>
                          </a14:m>
                          <a:endParaRPr lang="en-GB" sz="2000" b="0" dirty="0">
                            <a:latin typeface="Franklin Gothic Book" panose="020B0503020102020204" pitchFamily="34" charset="0"/>
                          </a:endParaRPr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GB" sz="2000" dirty="0">
                              <a:latin typeface="Franklin Gothic Book" panose="020B0503020102020204" pitchFamily="34" charset="0"/>
                            </a:rPr>
                            <a:t>Linear model</a:t>
                          </a:r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GB" sz="200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2000" b="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GB" sz="2000" b="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GB" sz="2000" b="0" i="1" smtClean="0">
                                    <a:solidFill>
                                      <a:schemeClr val="bg1"/>
                                    </a:solidFill>
                                    <a:latin typeface="Cambria Math"/>
                                  </a:rPr>
                                  <m:t>=0</m:t>
                                </m:r>
                              </m:oMath>
                            </m:oMathPara>
                          </a14:m>
                          <a:endParaRPr lang="en-GB" sz="2000" dirty="0">
                            <a:solidFill>
                              <a:schemeClr val="bg1"/>
                            </a:solidFill>
                            <a:latin typeface="Franklin Gothic Book" panose="020B0503020102020204" pitchFamily="34" charset="0"/>
                          </a:endParaRPr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26812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b="0" dirty="0">
                              <a:solidFill>
                                <a:schemeClr val="tx1"/>
                              </a:solidFill>
                              <a:latin typeface="Franklin Gothic Book" panose="020B0503020102020204" pitchFamily="34" charset="0"/>
                            </a:rPr>
                            <a:t>S2: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GB" sz="2000" b="0" i="1" smtClean="0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2000" b="0" i="1" smtClean="0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en-GB" sz="2000" b="0" i="1" smtClean="0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/>
                                    </a:rPr>
                                    <m:t>8</m:t>
                                  </m:r>
                                </m:sub>
                              </m:sSub>
                              <m:r>
                                <a:rPr lang="en-GB" sz="2000" b="0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=</m:t>
                              </m:r>
                              <m:r>
                                <a:rPr lang="en-GB" sz="20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0</m:t>
                              </m:r>
                              <m:r>
                                <a:rPr lang="en-GB" sz="2000" b="0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.</m:t>
                              </m:r>
                              <m:r>
                                <a:rPr lang="en-GB" sz="20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4</m:t>
                              </m:r>
                              <m:r>
                                <a:rPr lang="en-GB" sz="2000" b="0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lang="en-GB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20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3</m:t>
                                  </m:r>
                                  <m:r>
                                    <a:rPr lang="en-GB" sz="2000" b="0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.</m:t>
                                  </m:r>
                                  <m:r>
                                    <a:rPr lang="en-GB" sz="20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5</m:t>
                                  </m:r>
                                </m:e>
                                <m:sup>
                                  <m:sSub>
                                    <m:sSubPr>
                                      <m:ctrlPr>
                                        <a:rPr lang="en-GB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/>
                                        </a:rPr>
                                        <m:t>𝑋</m:t>
                                      </m:r>
                                    </m:e>
                                    <m:sub>
                                      <m:r>
                                        <a:rPr lang="en-GB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/>
                                        </a:rPr>
                                        <m:t>1</m:t>
                                      </m:r>
                                    </m:sub>
                                  </m:sSub>
                                </m:sup>
                              </m:sSup>
                              <m:r>
                                <a:rPr lang="en-GB" sz="2000" b="0" i="0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GB" sz="20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1</m:t>
                              </m:r>
                              <m:r>
                                <a:rPr lang="en-GB" sz="2000" b="0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)</m:t>
                              </m:r>
                            </m:oMath>
                          </a14:m>
                          <a:endParaRPr lang="en-GB" sz="2000" b="0" dirty="0">
                            <a:solidFill>
                              <a:schemeClr val="tx1"/>
                            </a:solidFill>
                            <a:latin typeface="Franklin Gothic Book" panose="020B05030201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2000" b="0" dirty="0">
                              <a:latin typeface="Franklin Gothic Book" panose="020B0503020102020204" pitchFamily="34" charset="0"/>
                            </a:rPr>
                            <a:t>Nonlinearity</a:t>
                          </a:r>
                          <a:r>
                            <a:rPr lang="en-GB" sz="2000" b="0" baseline="0" dirty="0">
                              <a:latin typeface="Franklin Gothic Book" panose="020B0503020102020204" pitchFamily="34" charset="0"/>
                            </a:rPr>
                            <a:t> added (monotonic)</a:t>
                          </a:r>
                          <a:endParaRPr lang="en-GB" sz="2000" b="0" dirty="0">
                            <a:latin typeface="Franklin Gothic Book" panose="020B05030201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GB" sz="2000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2000" b="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GB" sz="2000" b="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</a:rPr>
                                      <m:t>8</m:t>
                                    </m:r>
                                  </m:sub>
                                </m:sSub>
                                <m:r>
                                  <a:rPr lang="en-GB" sz="2000" b="0" i="1" smtClean="0">
                                    <a:solidFill>
                                      <a:schemeClr val="bg1"/>
                                    </a:solidFill>
                                    <a:latin typeface="Cambria Math"/>
                                  </a:rPr>
                                  <m:t>=0</m:t>
                                </m:r>
                              </m:oMath>
                            </m:oMathPara>
                          </a14:m>
                          <a:endParaRPr lang="en-GB" sz="2000" b="0" dirty="0">
                            <a:solidFill>
                              <a:schemeClr val="bg1"/>
                            </a:solidFill>
                            <a:latin typeface="Franklin Gothic Book" panose="020B0503020102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645196">
                    <a:tc>
                      <a:txBody>
                        <a:bodyPr/>
                        <a:lstStyle/>
                        <a:p>
                          <a:r>
                            <a:rPr lang="en-GB" sz="2000" b="1" dirty="0">
                              <a:solidFill>
                                <a:schemeClr val="tx1"/>
                              </a:solidFill>
                              <a:latin typeface="Franklin Gothic Book" panose="020B0503020102020204" pitchFamily="34" charset="0"/>
                            </a:rPr>
                            <a:t>S3:</a:t>
                          </a:r>
                          <a:r>
                            <a:rPr lang="en-GB" sz="2000" b="1" baseline="0" dirty="0">
                              <a:solidFill>
                                <a:schemeClr val="tx1"/>
                              </a:solidFill>
                              <a:latin typeface="Franklin Gothic Book" panose="020B0503020102020204" pitchFamily="34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GB" sz="2000" b="1" i="1" baseline="0" smtClean="0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2000" b="1" i="1" baseline="0" smtClean="0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/>
                                    </a:rPr>
                                    <m:t>𝑿</m:t>
                                  </m:r>
                                </m:e>
                                <m:sub>
                                  <m:r>
                                    <a:rPr lang="en-GB" sz="2000" b="1" i="1" baseline="0" smtClean="0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/>
                                    </a:rPr>
                                    <m:t>𝟖</m:t>
                                  </m:r>
                                </m:sub>
                              </m:sSub>
                              <m:r>
                                <a:rPr lang="en-GB" sz="2000" b="1" baseline="0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en-GB" sz="2000" b="1" i="1" baseline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2000" b="1" i="1" baseline="0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𝑿</m:t>
                                  </m:r>
                                </m:e>
                                <m:sub>
                                  <m:r>
                                    <a:rPr lang="en-GB" sz="2000" b="1" i="1" baseline="0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𝟒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GB" sz="2000" b="1" i="1" baseline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2000" b="1" i="1" baseline="0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𝑿</m:t>
                                  </m:r>
                                </m:e>
                                <m:sub>
                                  <m:r>
                                    <a:rPr lang="en-GB" sz="2000" b="1" i="1" baseline="0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𝟓</m:t>
                                  </m:r>
                                </m:sub>
                              </m:sSub>
                            </m:oMath>
                          </a14:m>
                          <a:endParaRPr lang="en-GB" sz="2000" b="1" dirty="0">
                            <a:solidFill>
                              <a:schemeClr val="tx1"/>
                            </a:solidFill>
                            <a:latin typeface="Franklin Gothic Book" panose="020B05030201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2000" b="1" baseline="0" dirty="0">
                              <a:solidFill>
                                <a:schemeClr val="tx1"/>
                              </a:solidFill>
                              <a:latin typeface="Franklin Gothic Book" panose="020B0503020102020204" pitchFamily="34" charset="0"/>
                            </a:rPr>
                            <a:t>Binary-binary </a:t>
                          </a:r>
                          <a:r>
                            <a:rPr lang="en-GB" sz="2000" b="1" dirty="0">
                              <a:solidFill>
                                <a:schemeClr val="tx1"/>
                              </a:solidFill>
                              <a:latin typeface="Franklin Gothic Book" panose="020B0503020102020204" pitchFamily="34" charset="0"/>
                            </a:rPr>
                            <a:t>interaction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GB" sz="2000" b="1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2000" b="1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</a:rPr>
                                      <m:t>𝑿</m:t>
                                    </m:r>
                                  </m:e>
                                  <m:sub>
                                    <m:r>
                                      <a:rPr lang="en-GB" sz="2000" b="1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</a:rPr>
                                      <m:t>𝟖</m:t>
                                    </m:r>
                                  </m:sub>
                                </m:sSub>
                                <m:r>
                                  <a:rPr lang="en-GB" sz="2000" b="1" i="1" smtClean="0">
                                    <a:solidFill>
                                      <a:schemeClr val="bg1"/>
                                    </a:solidFill>
                                    <a:latin typeface="Cambria Math"/>
                                  </a:rPr>
                                  <m:t>=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bg1"/>
                                    </a:solidFill>
                                    <a:latin typeface="Cambria Math"/>
                                  </a:rPr>
                                  <m:t>𝟎</m:t>
                                </m:r>
                              </m:oMath>
                            </m:oMathPara>
                          </a14:m>
                          <a:endParaRPr lang="en-GB" sz="2000" b="1" dirty="0">
                            <a:solidFill>
                              <a:schemeClr val="bg1"/>
                            </a:solidFill>
                            <a:latin typeface="Franklin Gothic Book" panose="020B0503020102020204" pitchFamily="34" charset="0"/>
                          </a:endParaRPr>
                        </a:p>
                        <a:p>
                          <a:endParaRPr lang="en-GB" sz="2000" b="1" dirty="0">
                            <a:solidFill>
                              <a:schemeClr val="bg1"/>
                            </a:solidFill>
                            <a:latin typeface="Franklin Gothic Book" panose="020B0503020102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448212">
                    <a:tc>
                      <a:txBody>
                        <a:bodyPr/>
                        <a:lstStyle/>
                        <a:p>
                          <a:r>
                            <a:rPr lang="en-GB" sz="2000" b="1" dirty="0">
                              <a:solidFill>
                                <a:schemeClr val="tx1"/>
                              </a:solidFill>
                              <a:latin typeface="Franklin Gothic Book" panose="020B0503020102020204" pitchFamily="34" charset="0"/>
                            </a:rPr>
                            <a:t>S4:</a:t>
                          </a:r>
                          <a:r>
                            <a:rPr lang="en-GB" sz="2000" b="1" baseline="0" dirty="0">
                              <a:solidFill>
                                <a:schemeClr val="tx1"/>
                              </a:solidFill>
                              <a:latin typeface="Franklin Gothic Book" panose="020B0503020102020204" pitchFamily="34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GB" sz="2000" b="1" i="1" baseline="0" smtClean="0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2000" b="1" i="1" baseline="0" smtClean="0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/>
                                    </a:rPr>
                                    <m:t>𝑿</m:t>
                                  </m:r>
                                </m:e>
                                <m:sub>
                                  <m:r>
                                    <a:rPr lang="en-GB" sz="2000" b="1" i="1" baseline="0" smtClean="0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/>
                                    </a:rPr>
                                    <m:t>𝟖</m:t>
                                  </m:r>
                                </m:sub>
                              </m:sSub>
                              <m:r>
                                <a:rPr lang="en-GB" sz="2000" b="1" baseline="0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en-GB" sz="2000" b="1" i="1" baseline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2000" b="1" i="1" baseline="0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𝑿</m:t>
                                  </m:r>
                                </m:e>
                                <m:sub>
                                  <m:r>
                                    <a:rPr lang="en-GB" sz="2000" b="1" i="1" baseline="0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𝟒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GB" sz="2000" b="1" i="1" baseline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2000" b="1" i="1" baseline="0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𝑿</m:t>
                                  </m:r>
                                </m:e>
                                <m:sub>
                                  <m:r>
                                    <a:rPr lang="en-GB" sz="2000" b="1" i="1" baseline="0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𝟏</m:t>
                                  </m:r>
                                </m:sub>
                              </m:sSub>
                            </m:oMath>
                          </a14:m>
                          <a:endParaRPr lang="en-GB" sz="2000" b="1" dirty="0">
                            <a:solidFill>
                              <a:schemeClr val="tx1"/>
                            </a:solidFill>
                            <a:latin typeface="Franklin Gothic Book" panose="020B05030201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2000" b="1" dirty="0">
                              <a:solidFill>
                                <a:schemeClr val="tx1"/>
                              </a:solidFill>
                              <a:latin typeface="Franklin Gothic Book" panose="020B0503020102020204" pitchFamily="34" charset="0"/>
                            </a:rPr>
                            <a:t>Binary-continuous</a:t>
                          </a:r>
                          <a:r>
                            <a:rPr lang="en-GB" sz="2000" b="1" baseline="0" dirty="0">
                              <a:solidFill>
                                <a:schemeClr val="tx1"/>
                              </a:solidFill>
                              <a:latin typeface="Franklin Gothic Book" panose="020B0503020102020204" pitchFamily="34" charset="0"/>
                            </a:rPr>
                            <a:t> interaction</a:t>
                          </a:r>
                          <a:endParaRPr lang="en-GB" sz="2000" b="1" dirty="0">
                            <a:solidFill>
                              <a:schemeClr val="tx1"/>
                            </a:solidFill>
                            <a:latin typeface="Franklin Gothic Book" panose="020B05030201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GB" sz="2000" b="1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2000" b="1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</a:rPr>
                                      <m:t>𝑿</m:t>
                                    </m:r>
                                  </m:e>
                                  <m:sub>
                                    <m:r>
                                      <a:rPr lang="en-GB" sz="2000" b="1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</a:rPr>
                                      <m:t>𝟖</m:t>
                                    </m:r>
                                  </m:sub>
                                </m:sSub>
                                <m:r>
                                  <a:rPr lang="en-GB" sz="2000" b="1" i="1" smtClean="0">
                                    <a:solidFill>
                                      <a:schemeClr val="bg1"/>
                                    </a:solidFill>
                                    <a:latin typeface="Cambria Math"/>
                                  </a:rPr>
                                  <m:t>=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bg1"/>
                                    </a:solidFill>
                                    <a:latin typeface="Cambria Math"/>
                                  </a:rPr>
                                  <m:t>𝟎</m:t>
                                </m:r>
                              </m:oMath>
                            </m:oMathPara>
                          </a14:m>
                          <a:endParaRPr lang="en-GB" sz="2000" b="1" dirty="0">
                            <a:solidFill>
                              <a:schemeClr val="bg1"/>
                            </a:solidFill>
                            <a:latin typeface="Franklin Gothic Book" panose="020B0503020102020204" pitchFamily="34" charset="0"/>
                          </a:endParaRPr>
                        </a:p>
                        <a:p>
                          <a:endParaRPr lang="en-GB" sz="2000" b="1" dirty="0">
                            <a:solidFill>
                              <a:schemeClr val="bg1"/>
                            </a:solidFill>
                            <a:latin typeface="Franklin Gothic Book" panose="020B0503020102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738737">
                    <a:tc>
                      <a:txBody>
                        <a:bodyPr/>
                        <a:lstStyle/>
                        <a:p>
                          <a:r>
                            <a:rPr lang="en-GB" sz="2000" b="1" dirty="0">
                              <a:solidFill>
                                <a:schemeClr val="tx1"/>
                              </a:solidFill>
                              <a:latin typeface="Franklin Gothic Book" panose="020B0503020102020204" pitchFamily="34" charset="0"/>
                            </a:rPr>
                            <a:t>S5:</a:t>
                          </a:r>
                          <a:r>
                            <a:rPr lang="en-GB" sz="2000" b="1" baseline="0" dirty="0">
                              <a:solidFill>
                                <a:schemeClr val="tx1"/>
                              </a:solidFill>
                              <a:latin typeface="Franklin Gothic Book" panose="020B0503020102020204" pitchFamily="34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GB" sz="2000" b="1" i="1" baseline="0" smtClean="0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2000" b="1" i="1" baseline="0" smtClean="0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/>
                                    </a:rPr>
                                    <m:t>𝑿</m:t>
                                  </m:r>
                                </m:e>
                                <m:sub>
                                  <m:r>
                                    <a:rPr lang="en-GB" sz="2000" b="1" i="1" baseline="0" smtClean="0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/>
                                    </a:rPr>
                                    <m:t>𝟖</m:t>
                                  </m:r>
                                </m:sub>
                              </m:sSub>
                              <m:r>
                                <a:rPr lang="en-GB" sz="2000" b="1" baseline="0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en-GB" sz="2000" b="1" i="1" baseline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2000" b="1" i="1" baseline="0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𝑿</m:t>
                                  </m:r>
                                </m:e>
                                <m:sub>
                                  <m:r>
                                    <a:rPr lang="en-GB" sz="2000" b="1" i="1" baseline="0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𝟏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GB" sz="2000" b="1" i="1" baseline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2000" b="1" i="1" baseline="0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𝑿</m:t>
                                  </m:r>
                                </m:e>
                                <m:sub>
                                  <m:r>
                                    <a:rPr lang="en-GB" sz="2000" b="1" i="1" baseline="0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𝟐</m:t>
                                  </m:r>
                                </m:sub>
                              </m:sSub>
                            </m:oMath>
                          </a14:m>
                          <a:endParaRPr lang="en-GB" sz="2000" b="1" dirty="0">
                            <a:solidFill>
                              <a:schemeClr val="tx1"/>
                            </a:solidFill>
                            <a:latin typeface="Franklin Gothic Book" panose="020B05030201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2000" b="1" dirty="0">
                              <a:solidFill>
                                <a:schemeClr val="tx1"/>
                              </a:solidFill>
                              <a:latin typeface="Franklin Gothic Book" panose="020B0503020102020204" pitchFamily="34" charset="0"/>
                            </a:rPr>
                            <a:t>Continuous-continuous interaction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GB" sz="2000" b="1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2000" b="1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</a:rPr>
                                      <m:t>𝑿</m:t>
                                    </m:r>
                                  </m:e>
                                  <m:sub>
                                    <m:r>
                                      <a:rPr lang="en-GB" sz="2000" b="1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</a:rPr>
                                      <m:t>𝟖</m:t>
                                    </m:r>
                                  </m:sub>
                                </m:sSub>
                                <m:r>
                                  <a:rPr lang="en-GB" sz="2000" b="1" i="1" smtClean="0">
                                    <a:solidFill>
                                      <a:schemeClr val="bg1"/>
                                    </a:solidFill>
                                    <a:latin typeface="Cambria Math"/>
                                  </a:rPr>
                                  <m:t>=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bg1"/>
                                    </a:solidFill>
                                    <a:latin typeface="Cambria Math"/>
                                  </a:rPr>
                                  <m:t>𝟎</m:t>
                                </m:r>
                              </m:oMath>
                            </m:oMathPara>
                          </a14:m>
                          <a:endParaRPr lang="en-GB" sz="2000" b="1" dirty="0">
                            <a:solidFill>
                              <a:schemeClr val="bg1"/>
                            </a:solidFill>
                            <a:latin typeface="Franklin Gothic Book" panose="020B0503020102020204" pitchFamily="34" charset="0"/>
                          </a:endParaRPr>
                        </a:p>
                        <a:p>
                          <a:endParaRPr lang="en-GB" sz="2000" b="1" dirty="0">
                            <a:solidFill>
                              <a:schemeClr val="bg1"/>
                            </a:solidFill>
                            <a:latin typeface="Franklin Gothic Book" panose="020B0503020102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703678135"/>
                  </p:ext>
                </p:extLst>
              </p:nvPr>
            </p:nvGraphicFramePr>
            <p:xfrm>
              <a:off x="1919537" y="2924945"/>
              <a:ext cx="8496945" cy="3591129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3024336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3888432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584177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426720">
                    <a:tc>
                      <a:txBody>
                        <a:bodyPr/>
                        <a:lstStyle/>
                        <a:p>
                          <a:r>
                            <a:rPr lang="en-GB" sz="2000" b="1" dirty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Franklin Gothic Book" panose="020B0503020102020204" pitchFamily="34" charset="0"/>
                            </a:rPr>
                            <a:t>Correct PS:</a:t>
                          </a:r>
                        </a:p>
                      </a:txBody>
                      <a:tcP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200" dirty="0">
                            <a:latin typeface="Franklin Gothic Book" panose="020B0503020102020204" pitchFamily="34" charset="0"/>
                          </a:endParaRPr>
                        </a:p>
                      </a:txBody>
                      <a:tcP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GB" sz="2000" b="1" dirty="0">
                              <a:solidFill>
                                <a:schemeClr val="bg1"/>
                              </a:solidFill>
                              <a:latin typeface="Franklin Gothic Book" panose="020B0503020102020204" pitchFamily="34" charset="0"/>
                            </a:rPr>
                            <a:t>Incorrect PS:</a:t>
                          </a:r>
                        </a:p>
                      </a:txBody>
                      <a:tcP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4967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blipFill>
                          <a:blip r:embed="rId3"/>
                          <a:stretch>
                            <a:fillRect t="-91463" r="-180885" b="-53414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GB" sz="2000" dirty="0">
                              <a:latin typeface="Franklin Gothic Book" panose="020B0503020102020204" pitchFamily="34" charset="0"/>
                            </a:rPr>
                            <a:t>Linear model</a:t>
                          </a:r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blipFill>
                          <a:blip r:embed="rId3"/>
                          <a:stretch>
                            <a:fillRect l="-436538" t="-91463" r="-385" b="-53414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2681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t="-182558" r="-180885" b="-40930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GB" sz="2000" b="0" dirty="0">
                              <a:latin typeface="Franklin Gothic Book" panose="020B0503020102020204" pitchFamily="34" charset="0"/>
                            </a:rPr>
                            <a:t>Nonlinearity</a:t>
                          </a:r>
                          <a:r>
                            <a:rPr lang="en-GB" sz="2000" b="0" baseline="0" dirty="0">
                              <a:latin typeface="Franklin Gothic Book" panose="020B0503020102020204" pitchFamily="34" charset="0"/>
                            </a:rPr>
                            <a:t> added (monotonic)</a:t>
                          </a:r>
                          <a:endParaRPr lang="en-GB" sz="2000" b="0" dirty="0">
                            <a:latin typeface="Franklin Gothic Book" panose="020B05030201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436538" t="-182558" r="-385" b="-40930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7010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t="-211304" r="-180885" b="-20608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GB" sz="2000" b="1" baseline="0" dirty="0">
                              <a:solidFill>
                                <a:schemeClr val="tx1"/>
                              </a:solidFill>
                              <a:latin typeface="Franklin Gothic Book" panose="020B0503020102020204" pitchFamily="34" charset="0"/>
                            </a:rPr>
                            <a:t>Binary-binary </a:t>
                          </a:r>
                          <a:r>
                            <a:rPr lang="en-GB" sz="2000" b="1" dirty="0">
                              <a:solidFill>
                                <a:schemeClr val="tx1"/>
                              </a:solidFill>
                              <a:latin typeface="Franklin Gothic Book" panose="020B0503020102020204" pitchFamily="34" charset="0"/>
                            </a:rPr>
                            <a:t>interaction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436538" t="-211304" r="-385" b="-20608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7010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t="-308621" r="-180885" b="-10431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GB" sz="2000" b="1" dirty="0">
                              <a:solidFill>
                                <a:schemeClr val="tx1"/>
                              </a:solidFill>
                              <a:latin typeface="Franklin Gothic Book" panose="020B0503020102020204" pitchFamily="34" charset="0"/>
                            </a:rPr>
                            <a:t>Binary-continuous</a:t>
                          </a:r>
                          <a:r>
                            <a:rPr lang="en-GB" sz="2000" b="1" baseline="0" dirty="0">
                              <a:solidFill>
                                <a:schemeClr val="tx1"/>
                              </a:solidFill>
                              <a:latin typeface="Franklin Gothic Book" panose="020B0503020102020204" pitchFamily="34" charset="0"/>
                            </a:rPr>
                            <a:t> interaction</a:t>
                          </a:r>
                          <a:endParaRPr lang="en-GB" sz="2000" b="1" dirty="0">
                            <a:solidFill>
                              <a:schemeClr val="tx1"/>
                            </a:solidFill>
                            <a:latin typeface="Franklin Gothic Book" panose="020B05030201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436538" t="-308621" r="-385" b="-10431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73873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t="-391736" r="-18088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GB" sz="2000" b="1" dirty="0">
                              <a:solidFill>
                                <a:schemeClr val="tx1"/>
                              </a:solidFill>
                              <a:latin typeface="Franklin Gothic Book" panose="020B0503020102020204" pitchFamily="34" charset="0"/>
                            </a:rPr>
                            <a:t>Continuous-continuous interaction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436538" t="-391736" r="-38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AE54D-7340-4872-B218-9438ADB57BC6}" type="slidenum">
              <a:rPr lang="en-GB" smtClean="0"/>
              <a:t>14</a:t>
            </a:fld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44EE6BB-4FAF-468F-9F00-B2F7DBBB6A8C}"/>
              </a:ext>
            </a:extLst>
          </p:cNvPr>
          <p:cNvSpPr/>
          <p:nvPr/>
        </p:nvSpPr>
        <p:spPr>
          <a:xfrm>
            <a:off x="0" y="343547"/>
            <a:ext cx="12192000" cy="69467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>
                <a:solidFill>
                  <a:schemeClr val="tx1"/>
                </a:solidFill>
              </a:rPr>
              <a:t>Simulated data</a:t>
            </a:r>
          </a:p>
        </p:txBody>
      </p:sp>
    </p:spTree>
    <p:extLst>
      <p:ext uri="{BB962C8B-B14F-4D97-AF65-F5344CB8AC3E}">
        <p14:creationId xmlns:p14="http://schemas.microsoft.com/office/powerpoint/2010/main" val="30859752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A46ACF51-F9F9-4B27-9DF0-1043AB62FA77}"/>
              </a:ext>
            </a:extLst>
          </p:cNvPr>
          <p:cNvSpPr/>
          <p:nvPr/>
        </p:nvSpPr>
        <p:spPr>
          <a:xfrm>
            <a:off x="1847527" y="2495575"/>
            <a:ext cx="4162655" cy="42937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095EDA8E-FA17-489F-9ADA-02B4FE9ED5DE}"/>
              </a:ext>
            </a:extLst>
          </p:cNvPr>
          <p:cNvSpPr/>
          <p:nvPr/>
        </p:nvSpPr>
        <p:spPr>
          <a:xfrm>
            <a:off x="1849514" y="1204121"/>
            <a:ext cx="3477087" cy="42937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847528" y="1196753"/>
                <a:ext cx="8229600" cy="452596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GB" sz="2600" dirty="0">
                    <a:latin typeface="Franklin Gothic Book" panose="020B0503020102020204" pitchFamily="34" charset="0"/>
                  </a:rPr>
                  <a:t>Propensity score model:</a:t>
                </a:r>
              </a:p>
              <a:p>
                <a:r>
                  <a:rPr lang="en-GB" sz="2600" dirty="0">
                    <a:latin typeface="Franklin Gothic Book" panose="020B0503020102020204" pitchFamily="34" charset="0"/>
                  </a:rPr>
                  <a:t>logit(PS)=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600" i="1">
                            <a:latin typeface="Cambria Math"/>
                            <a:ea typeface="Cambria Math"/>
                          </a:rPr>
                          <m:t>𝛼</m:t>
                        </m:r>
                      </m:e>
                      <m:sub>
                        <m:r>
                          <a:rPr lang="en-GB" sz="2600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GB" sz="2600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en-GB" sz="2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600" i="1">
                            <a:latin typeface="Cambria Math"/>
                            <a:ea typeface="Cambria Math"/>
                          </a:rPr>
                          <m:t>𝛼</m:t>
                        </m:r>
                      </m:e>
                      <m:sub>
                        <m:r>
                          <a:rPr lang="en-GB" sz="2600" i="1">
                            <a:latin typeface="Cambria Math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GB" sz="2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600" i="1">
                            <a:latin typeface="Cambria Math"/>
                          </a:rPr>
                          <m:t>𝑋</m:t>
                        </m:r>
                      </m:e>
                      <m:sub>
                        <m:r>
                          <a:rPr lang="en-GB" sz="2600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GB" sz="2600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en-GB" sz="2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600" i="1">
                            <a:latin typeface="Cambria Math"/>
                            <a:ea typeface="Cambria Math"/>
                          </a:rPr>
                          <m:t>𝛼</m:t>
                        </m:r>
                      </m:e>
                      <m:sub>
                        <m:r>
                          <a:rPr lang="en-GB" sz="2600" i="1">
                            <a:latin typeface="Cambria Math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GB" sz="2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600" i="1">
                            <a:latin typeface="Cambria Math"/>
                          </a:rPr>
                          <m:t>𝑋</m:t>
                        </m:r>
                      </m:e>
                      <m:sub>
                        <m:r>
                          <a:rPr lang="en-GB" sz="2600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GB" sz="2600" i="1">
                        <a:latin typeface="Cambria Math"/>
                      </a:rPr>
                      <m:t>+,…,</m:t>
                    </m:r>
                    <m:sSub>
                      <m:sSubPr>
                        <m:ctrlPr>
                          <a:rPr lang="en-GB" sz="2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600" i="1">
                            <a:latin typeface="Cambria Math"/>
                            <a:ea typeface="Cambria Math"/>
                          </a:rPr>
                          <m:t>𝛼</m:t>
                        </m:r>
                      </m:e>
                      <m:sub>
                        <m:r>
                          <a:rPr lang="en-GB" sz="2600" i="1">
                            <a:latin typeface="Cambria Math"/>
                          </a:rPr>
                          <m:t>7</m:t>
                        </m:r>
                      </m:sub>
                    </m:sSub>
                    <m:sSub>
                      <m:sSubPr>
                        <m:ctrlPr>
                          <a:rPr lang="en-GB" sz="2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600" i="1">
                            <a:latin typeface="Cambria Math"/>
                          </a:rPr>
                          <m:t>𝑋</m:t>
                        </m:r>
                      </m:e>
                      <m:sub>
                        <m:r>
                          <a:rPr lang="en-GB" sz="2600" i="1">
                            <a:latin typeface="Cambria Math"/>
                          </a:rPr>
                          <m:t>7</m:t>
                        </m:r>
                      </m:sub>
                    </m:sSub>
                    <m:r>
                      <a:rPr lang="en-GB" sz="2600" i="1">
                        <a:latin typeface="Cambria Math"/>
                      </a:rPr>
                      <m:t>+ </m:t>
                    </m:r>
                    <m:sSub>
                      <m:sSubPr>
                        <m:ctrlPr>
                          <a:rPr lang="en-GB" sz="2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600" i="1">
                            <a:latin typeface="Cambria Math"/>
                            <a:ea typeface="Cambria Math"/>
                          </a:rPr>
                          <m:t>𝛼</m:t>
                        </m:r>
                      </m:e>
                      <m:sub>
                        <m:r>
                          <a:rPr lang="en-GB" sz="2600" i="1">
                            <a:latin typeface="Cambria Math"/>
                          </a:rPr>
                          <m:t>8</m:t>
                        </m:r>
                      </m:sub>
                    </m:sSub>
                    <m:sSub>
                      <m:sSubPr>
                        <m:ctrlPr>
                          <a:rPr lang="en-GB" sz="260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600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</a:rPr>
                          <m:t>𝑋</m:t>
                        </m:r>
                      </m:e>
                      <m:sub>
                        <m:r>
                          <a:rPr lang="en-GB" sz="2600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</a:rPr>
                          <m:t>8</m:t>
                        </m:r>
                      </m:sub>
                    </m:sSub>
                  </m:oMath>
                </a14:m>
                <a:r>
                  <a:rPr lang="en-GB" sz="2600" dirty="0">
                    <a:solidFill>
                      <a:schemeClr val="accent1">
                        <a:lumMod val="75000"/>
                      </a:schemeClr>
                    </a:solidFill>
                    <a:latin typeface="Franklin Gothic Book" panose="020B0503020102020204" pitchFamily="34" charset="0"/>
                  </a:rPr>
                  <a:t> </a:t>
                </a:r>
                <a:endParaRPr lang="en-GB" sz="2600" dirty="0">
                  <a:solidFill>
                    <a:srgbClr val="0070C0"/>
                  </a:solidFill>
                  <a:latin typeface="Franklin Gothic Book" panose="020B0503020102020204" pitchFamily="34" charset="0"/>
                </a:endParaRPr>
              </a:p>
              <a:p>
                <a:pPr marL="0" indent="0">
                  <a:buNone/>
                </a:pPr>
                <a:endParaRPr lang="en-GB" sz="1400" dirty="0">
                  <a:solidFill>
                    <a:srgbClr val="7030A0"/>
                  </a:solidFill>
                  <a:latin typeface="Franklin Gothic Book" panose="020B0503020102020204" pitchFamily="34" charset="0"/>
                </a:endParaRPr>
              </a:p>
              <a:p>
                <a:pPr marL="0" indent="0">
                  <a:buNone/>
                </a:pPr>
                <a:r>
                  <a:rPr lang="en-GB" sz="2600" dirty="0">
                    <a:latin typeface="Franklin Gothic Book" panose="020B0503020102020204" pitchFamily="34" charset="0"/>
                  </a:rPr>
                  <a:t>Variation between scenarios: </a:t>
                </a:r>
              </a:p>
              <a:p>
                <a:pPr marL="0" indent="0">
                  <a:buNone/>
                </a:pPr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847528" y="1196753"/>
                <a:ext cx="8229600" cy="4525963"/>
              </a:xfrm>
              <a:blipFill>
                <a:blip r:embed="rId2"/>
                <a:stretch>
                  <a:fillRect l="-1333" t="-201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/>
              <p:cNvGraphicFramePr>
                <a:graphicFrameLocks noGrp="1"/>
              </p:cNvGraphicFramePr>
              <p:nvPr/>
            </p:nvGraphicFramePr>
            <p:xfrm>
              <a:off x="1919537" y="2924945"/>
              <a:ext cx="8496945" cy="3591129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3024336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3888432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584177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360040">
                    <a:tc>
                      <a:txBody>
                        <a:bodyPr/>
                        <a:lstStyle/>
                        <a:p>
                          <a:r>
                            <a:rPr lang="en-GB" sz="2000" b="1" dirty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Franklin Gothic Book" panose="020B0503020102020204" pitchFamily="34" charset="0"/>
                            </a:rPr>
                            <a:t>Correct PS:</a:t>
                          </a:r>
                        </a:p>
                      </a:txBody>
                      <a:tcP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200" dirty="0">
                            <a:latin typeface="Franklin Gothic Book" panose="020B0503020102020204" pitchFamily="34" charset="0"/>
                          </a:endParaRPr>
                        </a:p>
                      </a:txBody>
                      <a:tcP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GB" sz="2000" b="1" dirty="0">
                              <a:solidFill>
                                <a:srgbClr val="C00000"/>
                              </a:solidFill>
                              <a:latin typeface="Franklin Gothic Book" panose="020B0503020102020204" pitchFamily="34" charset="0"/>
                            </a:rPr>
                            <a:t>Incorrect PS:</a:t>
                          </a:r>
                        </a:p>
                      </a:txBody>
                      <a:tcP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496780">
                    <a:tc>
                      <a:txBody>
                        <a:bodyPr/>
                        <a:lstStyle/>
                        <a:p>
                          <a:r>
                            <a:rPr lang="en-GB" sz="2000" b="0" dirty="0">
                              <a:latin typeface="Franklin Gothic Book" panose="020B0503020102020204" pitchFamily="34" charset="0"/>
                            </a:rPr>
                            <a:t>S1: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GB" sz="2000" b="0" i="1" smtClean="0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2000" b="0" i="1" smtClean="0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en-GB" sz="2000" b="0" i="1" smtClean="0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/>
                                    </a:rPr>
                                    <m:t>8</m:t>
                                  </m:r>
                                </m:sub>
                              </m:sSub>
                              <m:r>
                                <a:rPr lang="en-GB" sz="2000" b="0" smtClean="0">
                                  <a:latin typeface="Cambria Math"/>
                                </a:rPr>
                                <m:t>=</m:t>
                              </m:r>
                              <m:r>
                                <a:rPr lang="en-GB" sz="2000" b="0" i="1" smtClean="0">
                                  <a:latin typeface="Cambria Math"/>
                                </a:rPr>
                                <m:t>0</m:t>
                              </m:r>
                            </m:oMath>
                          </a14:m>
                          <a:endParaRPr lang="en-GB" sz="2000" b="0" dirty="0">
                            <a:latin typeface="Franklin Gothic Book" panose="020B0503020102020204" pitchFamily="34" charset="0"/>
                          </a:endParaRPr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GB" sz="2000" dirty="0">
                              <a:latin typeface="Franklin Gothic Book" panose="020B0503020102020204" pitchFamily="34" charset="0"/>
                            </a:rPr>
                            <a:t>Linear model</a:t>
                          </a:r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GB" sz="20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2000" b="0" i="1" smtClean="0">
                                        <a:latin typeface="Cambria Math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GB" sz="2000" b="0" i="1" smtClean="0">
                                        <a:latin typeface="Cambria Math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GB" sz="2000" b="0" i="1" smtClean="0">
                                    <a:latin typeface="Cambria Math"/>
                                  </a:rPr>
                                  <m:t>=0</m:t>
                                </m:r>
                              </m:oMath>
                            </m:oMathPara>
                          </a14:m>
                          <a:endParaRPr lang="en-GB" sz="2000" dirty="0">
                            <a:latin typeface="Franklin Gothic Book" panose="020B0503020102020204" pitchFamily="34" charset="0"/>
                          </a:endParaRPr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26812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b="0" dirty="0">
                              <a:solidFill>
                                <a:schemeClr val="tx1"/>
                              </a:solidFill>
                              <a:latin typeface="Franklin Gothic Book" panose="020B0503020102020204" pitchFamily="34" charset="0"/>
                            </a:rPr>
                            <a:t>S2: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GB" sz="2000" b="0" i="1" smtClean="0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2000" b="0" i="1" smtClean="0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en-GB" sz="2000" b="0" i="1" smtClean="0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/>
                                    </a:rPr>
                                    <m:t>8</m:t>
                                  </m:r>
                                </m:sub>
                              </m:sSub>
                              <m:r>
                                <a:rPr lang="en-GB" sz="2000" b="0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=</m:t>
                              </m:r>
                              <m:r>
                                <a:rPr lang="en-GB" sz="20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0</m:t>
                              </m:r>
                              <m:r>
                                <a:rPr lang="en-GB" sz="2000" b="0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.</m:t>
                              </m:r>
                              <m:r>
                                <a:rPr lang="en-GB" sz="20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4</m:t>
                              </m:r>
                              <m:r>
                                <a:rPr lang="en-GB" sz="2000" b="0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lang="en-GB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20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3</m:t>
                                  </m:r>
                                  <m:r>
                                    <a:rPr lang="en-GB" sz="2000" b="0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.</m:t>
                                  </m:r>
                                  <m:r>
                                    <a:rPr lang="en-GB" sz="20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5</m:t>
                                  </m:r>
                                </m:e>
                                <m:sup>
                                  <m:sSub>
                                    <m:sSubPr>
                                      <m:ctrlPr>
                                        <a:rPr lang="en-GB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/>
                                        </a:rPr>
                                        <m:t>𝑋</m:t>
                                      </m:r>
                                    </m:e>
                                    <m:sub>
                                      <m:r>
                                        <a:rPr lang="en-GB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/>
                                        </a:rPr>
                                        <m:t>1</m:t>
                                      </m:r>
                                    </m:sub>
                                  </m:sSub>
                                </m:sup>
                              </m:sSup>
                              <m:r>
                                <a:rPr lang="en-GB" sz="2000" b="0" i="0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GB" sz="20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1</m:t>
                              </m:r>
                              <m:r>
                                <a:rPr lang="en-GB" sz="2000" b="0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)</m:t>
                              </m:r>
                            </m:oMath>
                          </a14:m>
                          <a:endParaRPr lang="en-GB" sz="2000" b="0" dirty="0">
                            <a:solidFill>
                              <a:schemeClr val="tx1"/>
                            </a:solidFill>
                            <a:latin typeface="Franklin Gothic Book" panose="020B05030201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2000" b="0" dirty="0">
                              <a:latin typeface="Franklin Gothic Book" panose="020B0503020102020204" pitchFamily="34" charset="0"/>
                            </a:rPr>
                            <a:t>Nonlinearity</a:t>
                          </a:r>
                          <a:r>
                            <a:rPr lang="en-GB" sz="2000" b="0" baseline="0" dirty="0">
                              <a:latin typeface="Franklin Gothic Book" panose="020B0503020102020204" pitchFamily="34" charset="0"/>
                            </a:rPr>
                            <a:t> added (monotonic)</a:t>
                          </a:r>
                          <a:endParaRPr lang="en-GB" sz="2000" b="0" dirty="0">
                            <a:latin typeface="Franklin Gothic Book" panose="020B05030201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GB" sz="2000" b="0" i="1" smtClean="0">
                                        <a:solidFill>
                                          <a:schemeClr val="accent1">
                                            <a:lumMod val="7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2000" b="0" i="1" smtClean="0">
                                        <a:solidFill>
                                          <a:schemeClr val="accent1">
                                            <a:lumMod val="75000"/>
                                          </a:schemeClr>
                                        </a:solidFill>
                                        <a:latin typeface="Cambria Math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GB" sz="2000" b="0" i="1" smtClean="0">
                                        <a:solidFill>
                                          <a:schemeClr val="accent1">
                                            <a:lumMod val="75000"/>
                                          </a:schemeClr>
                                        </a:solidFill>
                                        <a:latin typeface="Cambria Math"/>
                                      </a:rPr>
                                      <m:t>8</m:t>
                                    </m:r>
                                  </m:sub>
                                </m:sSub>
                                <m:r>
                                  <a:rPr lang="en-GB" sz="20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=0</m:t>
                                </m:r>
                              </m:oMath>
                            </m:oMathPara>
                          </a14:m>
                          <a:endParaRPr lang="en-GB" sz="2000" b="0" dirty="0">
                            <a:solidFill>
                              <a:schemeClr val="tx1"/>
                            </a:solidFill>
                            <a:latin typeface="Franklin Gothic Book" panose="020B0503020102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645196">
                    <a:tc>
                      <a:txBody>
                        <a:bodyPr/>
                        <a:lstStyle/>
                        <a:p>
                          <a:r>
                            <a:rPr lang="en-GB" sz="2000" b="1" dirty="0">
                              <a:solidFill>
                                <a:schemeClr val="tx1"/>
                              </a:solidFill>
                              <a:latin typeface="Franklin Gothic Book" panose="020B0503020102020204" pitchFamily="34" charset="0"/>
                            </a:rPr>
                            <a:t>S3:</a:t>
                          </a:r>
                          <a:r>
                            <a:rPr lang="en-GB" sz="2000" b="1" baseline="0" dirty="0">
                              <a:solidFill>
                                <a:schemeClr val="tx1"/>
                              </a:solidFill>
                              <a:latin typeface="Franklin Gothic Book" panose="020B0503020102020204" pitchFamily="34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GB" sz="2000" b="1" i="1" baseline="0" smtClean="0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2000" b="1" i="1" baseline="0" smtClean="0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/>
                                    </a:rPr>
                                    <m:t>𝑿</m:t>
                                  </m:r>
                                </m:e>
                                <m:sub>
                                  <m:r>
                                    <a:rPr lang="en-GB" sz="2000" b="1" i="1" baseline="0" smtClean="0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/>
                                    </a:rPr>
                                    <m:t>𝟖</m:t>
                                  </m:r>
                                </m:sub>
                              </m:sSub>
                              <m:r>
                                <a:rPr lang="en-GB" sz="2000" b="1" baseline="0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en-GB" sz="2000" b="1" i="1" baseline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2000" b="1" i="1" baseline="0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𝑿</m:t>
                                  </m:r>
                                </m:e>
                                <m:sub>
                                  <m:r>
                                    <a:rPr lang="en-GB" sz="2000" b="1" i="1" baseline="0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𝟒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GB" sz="2000" b="1" i="1" baseline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2000" b="1" i="1" baseline="0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𝑿</m:t>
                                  </m:r>
                                </m:e>
                                <m:sub>
                                  <m:r>
                                    <a:rPr lang="en-GB" sz="2000" b="1" i="1" baseline="0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𝟓</m:t>
                                  </m:r>
                                </m:sub>
                              </m:sSub>
                            </m:oMath>
                          </a14:m>
                          <a:endParaRPr lang="en-GB" sz="2000" b="1" dirty="0">
                            <a:solidFill>
                              <a:schemeClr val="tx1"/>
                            </a:solidFill>
                            <a:latin typeface="Franklin Gothic Book" panose="020B05030201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2000" b="1" baseline="0" dirty="0">
                              <a:solidFill>
                                <a:schemeClr val="tx1"/>
                              </a:solidFill>
                              <a:latin typeface="Franklin Gothic Book" panose="020B0503020102020204" pitchFamily="34" charset="0"/>
                            </a:rPr>
                            <a:t>Binary-binary </a:t>
                          </a:r>
                          <a:r>
                            <a:rPr lang="en-GB" sz="2000" b="1" dirty="0">
                              <a:solidFill>
                                <a:schemeClr val="tx1"/>
                              </a:solidFill>
                              <a:latin typeface="Franklin Gothic Book" panose="020B0503020102020204" pitchFamily="34" charset="0"/>
                            </a:rPr>
                            <a:t>interaction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GB" sz="2000" b="1" i="1" smtClean="0">
                                        <a:solidFill>
                                          <a:schemeClr val="accent1">
                                            <a:lumMod val="7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2000" b="1" i="1" smtClean="0">
                                        <a:solidFill>
                                          <a:schemeClr val="accent1">
                                            <a:lumMod val="75000"/>
                                          </a:schemeClr>
                                        </a:solidFill>
                                        <a:latin typeface="Cambria Math"/>
                                      </a:rPr>
                                      <m:t>𝑿</m:t>
                                    </m:r>
                                  </m:e>
                                  <m:sub>
                                    <m:r>
                                      <a:rPr lang="en-GB" sz="2000" b="1" i="1" smtClean="0">
                                        <a:solidFill>
                                          <a:schemeClr val="accent1">
                                            <a:lumMod val="75000"/>
                                          </a:schemeClr>
                                        </a:solidFill>
                                        <a:latin typeface="Cambria Math"/>
                                      </a:rPr>
                                      <m:t>𝟖</m:t>
                                    </m:r>
                                  </m:sub>
                                </m:sSub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=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𝟎</m:t>
                                </m:r>
                              </m:oMath>
                            </m:oMathPara>
                          </a14:m>
                          <a:endParaRPr lang="en-GB" sz="2000" b="1" dirty="0">
                            <a:solidFill>
                              <a:schemeClr val="tx1"/>
                            </a:solidFill>
                            <a:latin typeface="Franklin Gothic Book" panose="020B0503020102020204" pitchFamily="34" charset="0"/>
                          </a:endParaRPr>
                        </a:p>
                        <a:p>
                          <a:endParaRPr lang="en-GB" sz="2000" b="1" dirty="0">
                            <a:solidFill>
                              <a:schemeClr val="tx1"/>
                            </a:solidFill>
                            <a:latin typeface="Franklin Gothic Book" panose="020B0503020102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448212">
                    <a:tc>
                      <a:txBody>
                        <a:bodyPr/>
                        <a:lstStyle/>
                        <a:p>
                          <a:r>
                            <a:rPr lang="en-GB" sz="2000" b="1" dirty="0">
                              <a:solidFill>
                                <a:schemeClr val="tx1"/>
                              </a:solidFill>
                              <a:latin typeface="Franklin Gothic Book" panose="020B0503020102020204" pitchFamily="34" charset="0"/>
                            </a:rPr>
                            <a:t>S4:</a:t>
                          </a:r>
                          <a:r>
                            <a:rPr lang="en-GB" sz="2000" b="1" baseline="0" dirty="0">
                              <a:solidFill>
                                <a:schemeClr val="tx1"/>
                              </a:solidFill>
                              <a:latin typeface="Franklin Gothic Book" panose="020B0503020102020204" pitchFamily="34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GB" sz="2000" b="1" i="1" baseline="0" smtClean="0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2000" b="1" i="1" baseline="0" smtClean="0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/>
                                    </a:rPr>
                                    <m:t>𝑿</m:t>
                                  </m:r>
                                </m:e>
                                <m:sub>
                                  <m:r>
                                    <a:rPr lang="en-GB" sz="2000" b="1" i="1" baseline="0" smtClean="0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/>
                                    </a:rPr>
                                    <m:t>𝟖</m:t>
                                  </m:r>
                                </m:sub>
                              </m:sSub>
                              <m:r>
                                <a:rPr lang="en-GB" sz="2000" b="1" baseline="0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en-GB" sz="2000" b="1" i="1" baseline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2000" b="1" i="1" baseline="0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𝑿</m:t>
                                  </m:r>
                                </m:e>
                                <m:sub>
                                  <m:r>
                                    <a:rPr lang="en-GB" sz="2000" b="1" i="1" baseline="0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𝟒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GB" sz="2000" b="1" i="1" baseline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2000" b="1" i="1" baseline="0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𝑿</m:t>
                                  </m:r>
                                </m:e>
                                <m:sub>
                                  <m:r>
                                    <a:rPr lang="en-GB" sz="2000" b="1" i="1" baseline="0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𝟏</m:t>
                                  </m:r>
                                </m:sub>
                              </m:sSub>
                            </m:oMath>
                          </a14:m>
                          <a:endParaRPr lang="en-GB" sz="2000" b="1" dirty="0">
                            <a:solidFill>
                              <a:schemeClr val="tx1"/>
                            </a:solidFill>
                            <a:latin typeface="Franklin Gothic Book" panose="020B05030201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2000" b="1" dirty="0">
                              <a:solidFill>
                                <a:schemeClr val="tx1"/>
                              </a:solidFill>
                              <a:latin typeface="Franklin Gothic Book" panose="020B0503020102020204" pitchFamily="34" charset="0"/>
                            </a:rPr>
                            <a:t>Binary-continuous</a:t>
                          </a:r>
                          <a:r>
                            <a:rPr lang="en-GB" sz="2000" b="1" baseline="0" dirty="0">
                              <a:solidFill>
                                <a:schemeClr val="tx1"/>
                              </a:solidFill>
                              <a:latin typeface="Franklin Gothic Book" panose="020B0503020102020204" pitchFamily="34" charset="0"/>
                            </a:rPr>
                            <a:t> interaction</a:t>
                          </a:r>
                          <a:endParaRPr lang="en-GB" sz="2000" b="1" dirty="0">
                            <a:solidFill>
                              <a:schemeClr val="tx1"/>
                            </a:solidFill>
                            <a:latin typeface="Franklin Gothic Book" panose="020B05030201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GB" sz="2000" b="1" i="1" smtClean="0">
                                        <a:solidFill>
                                          <a:schemeClr val="accent1">
                                            <a:lumMod val="7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2000" b="1" i="1" smtClean="0">
                                        <a:solidFill>
                                          <a:schemeClr val="accent1">
                                            <a:lumMod val="75000"/>
                                          </a:schemeClr>
                                        </a:solidFill>
                                        <a:latin typeface="Cambria Math"/>
                                      </a:rPr>
                                      <m:t>𝑿</m:t>
                                    </m:r>
                                  </m:e>
                                  <m:sub>
                                    <m:r>
                                      <a:rPr lang="en-GB" sz="2000" b="1" i="1" smtClean="0">
                                        <a:solidFill>
                                          <a:schemeClr val="accent1">
                                            <a:lumMod val="75000"/>
                                          </a:schemeClr>
                                        </a:solidFill>
                                        <a:latin typeface="Cambria Math"/>
                                      </a:rPr>
                                      <m:t>𝟖</m:t>
                                    </m:r>
                                  </m:sub>
                                </m:sSub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=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𝟎</m:t>
                                </m:r>
                              </m:oMath>
                            </m:oMathPara>
                          </a14:m>
                          <a:endParaRPr lang="en-GB" sz="2000" b="1" dirty="0">
                            <a:solidFill>
                              <a:schemeClr val="tx1"/>
                            </a:solidFill>
                            <a:latin typeface="Franklin Gothic Book" panose="020B0503020102020204" pitchFamily="34" charset="0"/>
                          </a:endParaRPr>
                        </a:p>
                        <a:p>
                          <a:endParaRPr lang="en-GB" sz="2000" b="1" dirty="0">
                            <a:solidFill>
                              <a:schemeClr val="tx1"/>
                            </a:solidFill>
                            <a:latin typeface="Franklin Gothic Book" panose="020B0503020102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738737">
                    <a:tc>
                      <a:txBody>
                        <a:bodyPr/>
                        <a:lstStyle/>
                        <a:p>
                          <a:r>
                            <a:rPr lang="en-GB" sz="2000" b="1" dirty="0">
                              <a:solidFill>
                                <a:schemeClr val="tx1"/>
                              </a:solidFill>
                              <a:latin typeface="Franklin Gothic Book" panose="020B0503020102020204" pitchFamily="34" charset="0"/>
                            </a:rPr>
                            <a:t>S5:</a:t>
                          </a:r>
                          <a:r>
                            <a:rPr lang="en-GB" sz="2000" b="1" baseline="0" dirty="0">
                              <a:solidFill>
                                <a:schemeClr val="tx1"/>
                              </a:solidFill>
                              <a:latin typeface="Franklin Gothic Book" panose="020B0503020102020204" pitchFamily="34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GB" sz="2000" b="1" i="1" baseline="0" smtClean="0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2000" b="1" i="1" baseline="0" smtClean="0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/>
                                    </a:rPr>
                                    <m:t>𝑿</m:t>
                                  </m:r>
                                </m:e>
                                <m:sub>
                                  <m:r>
                                    <a:rPr lang="en-GB" sz="2000" b="1" i="1" baseline="0" smtClean="0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/>
                                    </a:rPr>
                                    <m:t>𝟖</m:t>
                                  </m:r>
                                </m:sub>
                              </m:sSub>
                              <m:r>
                                <a:rPr lang="en-GB" sz="2000" b="1" baseline="0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en-GB" sz="2000" b="1" i="1" baseline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2000" b="1" i="1" baseline="0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𝑿</m:t>
                                  </m:r>
                                </m:e>
                                <m:sub>
                                  <m:r>
                                    <a:rPr lang="en-GB" sz="2000" b="1" i="1" baseline="0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𝟏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GB" sz="2000" b="1" i="1" baseline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2000" b="1" i="1" baseline="0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𝑿</m:t>
                                  </m:r>
                                </m:e>
                                <m:sub>
                                  <m:r>
                                    <a:rPr lang="en-GB" sz="2000" b="1" i="1" baseline="0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𝟐</m:t>
                                  </m:r>
                                </m:sub>
                              </m:sSub>
                            </m:oMath>
                          </a14:m>
                          <a:endParaRPr lang="en-GB" sz="2000" b="1" dirty="0">
                            <a:solidFill>
                              <a:schemeClr val="tx1"/>
                            </a:solidFill>
                            <a:latin typeface="Franklin Gothic Book" panose="020B05030201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2000" b="1" dirty="0">
                              <a:solidFill>
                                <a:schemeClr val="tx1"/>
                              </a:solidFill>
                              <a:latin typeface="Franklin Gothic Book" panose="020B0503020102020204" pitchFamily="34" charset="0"/>
                            </a:rPr>
                            <a:t>Continuous-continuous interaction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GB" sz="2000" b="1" i="1" smtClean="0">
                                        <a:solidFill>
                                          <a:schemeClr val="accent1">
                                            <a:lumMod val="7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2000" b="1" i="1" smtClean="0">
                                        <a:solidFill>
                                          <a:schemeClr val="accent1">
                                            <a:lumMod val="75000"/>
                                          </a:schemeClr>
                                        </a:solidFill>
                                        <a:latin typeface="Cambria Math"/>
                                      </a:rPr>
                                      <m:t>𝑿</m:t>
                                    </m:r>
                                  </m:e>
                                  <m:sub>
                                    <m:r>
                                      <a:rPr lang="en-GB" sz="2000" b="1" i="1" smtClean="0">
                                        <a:solidFill>
                                          <a:schemeClr val="accent1">
                                            <a:lumMod val="75000"/>
                                          </a:schemeClr>
                                        </a:solidFill>
                                        <a:latin typeface="Cambria Math"/>
                                      </a:rPr>
                                      <m:t>𝟖</m:t>
                                    </m:r>
                                  </m:sub>
                                </m:sSub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=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𝟎</m:t>
                                </m:r>
                              </m:oMath>
                            </m:oMathPara>
                          </a14:m>
                          <a:endParaRPr lang="en-GB" sz="2000" b="1" dirty="0">
                            <a:solidFill>
                              <a:schemeClr val="tx1"/>
                            </a:solidFill>
                            <a:latin typeface="Franklin Gothic Book" panose="020B0503020102020204" pitchFamily="34" charset="0"/>
                          </a:endParaRPr>
                        </a:p>
                        <a:p>
                          <a:endParaRPr lang="en-GB" sz="2000" b="1" dirty="0">
                            <a:solidFill>
                              <a:schemeClr val="tx1"/>
                            </a:solidFill>
                            <a:latin typeface="Franklin Gothic Book" panose="020B0503020102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/>
              <p:cNvGraphicFramePr>
                <a:graphicFrameLocks noGrp="1"/>
              </p:cNvGraphicFramePr>
              <p:nvPr/>
            </p:nvGraphicFramePr>
            <p:xfrm>
              <a:off x="1919537" y="2924945"/>
              <a:ext cx="8496945" cy="3591129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3024336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3888432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584177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426720">
                    <a:tc>
                      <a:txBody>
                        <a:bodyPr/>
                        <a:lstStyle/>
                        <a:p>
                          <a:r>
                            <a:rPr lang="en-GB" sz="2000" b="1" dirty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Franklin Gothic Book" panose="020B0503020102020204" pitchFamily="34" charset="0"/>
                            </a:rPr>
                            <a:t>Correct PS:</a:t>
                          </a:r>
                        </a:p>
                      </a:txBody>
                      <a:tcP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200" dirty="0">
                            <a:latin typeface="Franklin Gothic Book" panose="020B0503020102020204" pitchFamily="34" charset="0"/>
                          </a:endParaRPr>
                        </a:p>
                      </a:txBody>
                      <a:tcP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GB" sz="2000" b="1" dirty="0">
                              <a:solidFill>
                                <a:srgbClr val="C00000"/>
                              </a:solidFill>
                              <a:latin typeface="Franklin Gothic Book" panose="020B0503020102020204" pitchFamily="34" charset="0"/>
                            </a:rPr>
                            <a:t>Incorrect PS:</a:t>
                          </a:r>
                        </a:p>
                      </a:txBody>
                      <a:tcP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4967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blipFill>
                          <a:blip r:embed="rId3"/>
                          <a:stretch>
                            <a:fillRect t="-91463" r="-180885" b="-53414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GB" sz="2000" dirty="0">
                              <a:latin typeface="Franklin Gothic Book" panose="020B0503020102020204" pitchFamily="34" charset="0"/>
                            </a:rPr>
                            <a:t>Linear model</a:t>
                          </a:r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blipFill>
                          <a:blip r:embed="rId3"/>
                          <a:stretch>
                            <a:fillRect l="-436538" t="-91463" r="-385" b="-53414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2681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t="-182558" r="-180885" b="-40930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GB" sz="2000" b="0" dirty="0">
                              <a:latin typeface="Franklin Gothic Book" panose="020B0503020102020204" pitchFamily="34" charset="0"/>
                            </a:rPr>
                            <a:t>Nonlinearity</a:t>
                          </a:r>
                          <a:r>
                            <a:rPr lang="en-GB" sz="2000" b="0" baseline="0" dirty="0">
                              <a:latin typeface="Franklin Gothic Book" panose="020B0503020102020204" pitchFamily="34" charset="0"/>
                            </a:rPr>
                            <a:t> added (monotonic)</a:t>
                          </a:r>
                          <a:endParaRPr lang="en-GB" sz="2000" b="0" dirty="0">
                            <a:latin typeface="Franklin Gothic Book" panose="020B05030201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436538" t="-182558" r="-385" b="-40930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7010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t="-211304" r="-180885" b="-20608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GB" sz="2000" b="1" baseline="0" dirty="0">
                              <a:solidFill>
                                <a:schemeClr val="tx1"/>
                              </a:solidFill>
                              <a:latin typeface="Franklin Gothic Book" panose="020B0503020102020204" pitchFamily="34" charset="0"/>
                            </a:rPr>
                            <a:t>Binary-binary </a:t>
                          </a:r>
                          <a:r>
                            <a:rPr lang="en-GB" sz="2000" b="1" dirty="0">
                              <a:solidFill>
                                <a:schemeClr val="tx1"/>
                              </a:solidFill>
                              <a:latin typeface="Franklin Gothic Book" panose="020B0503020102020204" pitchFamily="34" charset="0"/>
                            </a:rPr>
                            <a:t>interaction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436538" t="-211304" r="-385" b="-20608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7010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t="-308621" r="-180885" b="-10431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GB" sz="2000" b="1" dirty="0">
                              <a:solidFill>
                                <a:schemeClr val="tx1"/>
                              </a:solidFill>
                              <a:latin typeface="Franklin Gothic Book" panose="020B0503020102020204" pitchFamily="34" charset="0"/>
                            </a:rPr>
                            <a:t>Binary-continuous</a:t>
                          </a:r>
                          <a:r>
                            <a:rPr lang="en-GB" sz="2000" b="1" baseline="0" dirty="0">
                              <a:solidFill>
                                <a:schemeClr val="tx1"/>
                              </a:solidFill>
                              <a:latin typeface="Franklin Gothic Book" panose="020B0503020102020204" pitchFamily="34" charset="0"/>
                            </a:rPr>
                            <a:t> interaction</a:t>
                          </a:r>
                          <a:endParaRPr lang="en-GB" sz="2000" b="1" dirty="0">
                            <a:solidFill>
                              <a:schemeClr val="tx1"/>
                            </a:solidFill>
                            <a:latin typeface="Franklin Gothic Book" panose="020B05030201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436538" t="-308621" r="-385" b="-10431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73873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t="-391736" r="-18088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GB" sz="2000" b="1" dirty="0">
                              <a:solidFill>
                                <a:schemeClr val="tx1"/>
                              </a:solidFill>
                              <a:latin typeface="Franklin Gothic Book" panose="020B0503020102020204" pitchFamily="34" charset="0"/>
                            </a:rPr>
                            <a:t>Continuous-continuous interaction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436538" t="-391736" r="-38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AE54D-7340-4872-B218-9438ADB57BC6}" type="slidenum">
              <a:rPr lang="en-GB" smtClean="0"/>
              <a:t>15</a:t>
            </a:fld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44EE6BB-4FAF-468F-9F00-B2F7DBBB6A8C}"/>
              </a:ext>
            </a:extLst>
          </p:cNvPr>
          <p:cNvSpPr/>
          <p:nvPr/>
        </p:nvSpPr>
        <p:spPr>
          <a:xfrm>
            <a:off x="0" y="343547"/>
            <a:ext cx="12192000" cy="69467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>
                <a:solidFill>
                  <a:schemeClr val="tx1"/>
                </a:solidFill>
              </a:rPr>
              <a:t>Simulated data</a:t>
            </a:r>
          </a:p>
        </p:txBody>
      </p:sp>
    </p:spTree>
    <p:extLst>
      <p:ext uri="{BB962C8B-B14F-4D97-AF65-F5344CB8AC3E}">
        <p14:creationId xmlns:p14="http://schemas.microsoft.com/office/powerpoint/2010/main" val="33361817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1338" y="1124745"/>
            <a:ext cx="6029325" cy="4391025"/>
          </a:xfrm>
        </p:spPr>
      </p:pic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2675620" y="5589240"/>
          <a:ext cx="6840760" cy="11125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7444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963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1600" dirty="0"/>
                        <a:t>SD: standardised</a:t>
                      </a:r>
                      <a:r>
                        <a:rPr lang="en-GB" sz="1600" baseline="0" dirty="0"/>
                        <a:t> difference</a:t>
                      </a:r>
                      <a:endParaRPr lang="en-GB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KS:</a:t>
                      </a:r>
                      <a:r>
                        <a:rPr lang="en-GB" sz="1600" baseline="0" dirty="0"/>
                        <a:t> Kolmogorov-Smirnov statistic</a:t>
                      </a:r>
                      <a:endParaRPr lang="en-GB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 dirty="0"/>
                        <a:t>t: t-test statistic</a:t>
                      </a:r>
                      <a:endParaRPr lang="en-GB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OVL:</a:t>
                      </a:r>
                      <a:r>
                        <a:rPr lang="en-GB" sz="1600" baseline="0" dirty="0"/>
                        <a:t> overlapping coefficient</a:t>
                      </a:r>
                      <a:endParaRPr lang="en-GB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 b="0" dirty="0">
                          <a:solidFill>
                            <a:schemeClr val="tx1"/>
                          </a:solidFill>
                        </a:rPr>
                        <a:t>PR:</a:t>
                      </a:r>
                      <a:r>
                        <a:rPr lang="en-GB" sz="1600" b="0" baseline="0" dirty="0">
                          <a:solidFill>
                            <a:schemeClr val="tx1"/>
                          </a:solidFill>
                        </a:rPr>
                        <a:t> percent reduction in mean prevalence</a:t>
                      </a:r>
                      <a:endParaRPr lang="en-GB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b="0" dirty="0">
                          <a:solidFill>
                            <a:schemeClr val="tx1"/>
                          </a:solidFill>
                        </a:rPr>
                        <a:t>CP: cumulative prevalence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AE54D-7340-4872-B218-9438ADB57BC6}" type="slidenum">
              <a:rPr lang="en-GB" smtClean="0"/>
              <a:t>16</a:t>
            </a:fld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C7D82EE-69C5-49FE-B3D6-9012E3346AF0}"/>
              </a:ext>
            </a:extLst>
          </p:cNvPr>
          <p:cNvSpPr/>
          <p:nvPr/>
        </p:nvSpPr>
        <p:spPr>
          <a:xfrm>
            <a:off x="0" y="343547"/>
            <a:ext cx="12192000" cy="69467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>
                <a:solidFill>
                  <a:schemeClr val="tx1"/>
                </a:solidFill>
              </a:rPr>
              <a:t>Scenario 1: Omission of a linear term</a:t>
            </a:r>
          </a:p>
        </p:txBody>
      </p:sp>
    </p:spTree>
    <p:extLst>
      <p:ext uri="{BB962C8B-B14F-4D97-AF65-F5344CB8AC3E}">
        <p14:creationId xmlns:p14="http://schemas.microsoft.com/office/powerpoint/2010/main" val="38881104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1338" y="1124745"/>
            <a:ext cx="6029325" cy="4391025"/>
          </a:xfrm>
        </p:spPr>
      </p:pic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2675620" y="5589240"/>
          <a:ext cx="6840760" cy="11125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7444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963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1600" dirty="0"/>
                        <a:t>SD: standardised</a:t>
                      </a:r>
                      <a:r>
                        <a:rPr lang="en-GB" sz="1600" baseline="0" dirty="0"/>
                        <a:t> difference</a:t>
                      </a:r>
                      <a:endParaRPr lang="en-GB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KS:</a:t>
                      </a:r>
                      <a:r>
                        <a:rPr lang="en-GB" sz="1600" baseline="0" dirty="0"/>
                        <a:t> Kolmogorov-Smirnov statistic</a:t>
                      </a:r>
                      <a:endParaRPr lang="en-GB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 dirty="0"/>
                        <a:t>t: t-test statistic</a:t>
                      </a:r>
                      <a:endParaRPr lang="en-GB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OVL:</a:t>
                      </a:r>
                      <a:r>
                        <a:rPr lang="en-GB" sz="1600" baseline="0" dirty="0"/>
                        <a:t> overlapping coefficient</a:t>
                      </a:r>
                      <a:endParaRPr lang="en-GB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 b="0" dirty="0">
                          <a:solidFill>
                            <a:schemeClr val="tx1"/>
                          </a:solidFill>
                        </a:rPr>
                        <a:t>PR:</a:t>
                      </a:r>
                      <a:r>
                        <a:rPr lang="en-GB" sz="1600" b="0" baseline="0" dirty="0">
                          <a:solidFill>
                            <a:schemeClr val="tx1"/>
                          </a:solidFill>
                        </a:rPr>
                        <a:t> percent reduction in mean prevalence</a:t>
                      </a:r>
                      <a:endParaRPr lang="en-GB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b="0" dirty="0">
                          <a:solidFill>
                            <a:schemeClr val="tx1"/>
                          </a:solidFill>
                        </a:rPr>
                        <a:t>CP: cumulative prevalence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1338" y="1124745"/>
            <a:ext cx="6029325" cy="4391025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AE54D-7340-4872-B218-9438ADB57BC6}" type="slidenum">
              <a:rPr lang="en-GB" smtClean="0"/>
              <a:t>17</a:t>
            </a:fld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427F087-7AC7-42FB-9B2E-DED60BB54B4F}"/>
              </a:ext>
            </a:extLst>
          </p:cNvPr>
          <p:cNvSpPr/>
          <p:nvPr/>
        </p:nvSpPr>
        <p:spPr>
          <a:xfrm>
            <a:off x="0" y="343547"/>
            <a:ext cx="12192000" cy="69467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>
                <a:solidFill>
                  <a:schemeClr val="tx1"/>
                </a:solidFill>
              </a:rPr>
              <a:t>Scenario 1: Omission of a linear term</a:t>
            </a:r>
          </a:p>
        </p:txBody>
      </p:sp>
    </p:spTree>
    <p:extLst>
      <p:ext uri="{BB962C8B-B14F-4D97-AF65-F5344CB8AC3E}">
        <p14:creationId xmlns:p14="http://schemas.microsoft.com/office/powerpoint/2010/main" val="4070085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47801072"/>
              </p:ext>
            </p:extLst>
          </p:nvPr>
        </p:nvGraphicFramePr>
        <p:xfrm>
          <a:off x="4151784" y="2924944"/>
          <a:ext cx="6059016" cy="28346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705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602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42240"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latin typeface="Franklin Gothic Book" panose="020B0503020102020204" pitchFamily="34" charset="0"/>
                        </a:rPr>
                        <a:t>1</a:t>
                      </a:r>
                    </a:p>
                    <a:p>
                      <a:r>
                        <a:rPr lang="en-GB" sz="2800" dirty="0">
                          <a:latin typeface="Franklin Gothic Book" panose="020B0503020102020204" pitchFamily="34" charset="0"/>
                        </a:rPr>
                        <a:t>20%,</a:t>
                      </a:r>
                      <a:r>
                        <a:rPr lang="en-GB" sz="2800" baseline="0" dirty="0">
                          <a:latin typeface="Franklin Gothic Book" panose="020B0503020102020204" pitchFamily="34" charset="0"/>
                        </a:rPr>
                        <a:t> 5000</a:t>
                      </a:r>
                      <a:endParaRPr lang="en-GB" sz="2800" dirty="0">
                        <a:latin typeface="Franklin Gothic Book" panose="020B05030201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latin typeface="Franklin Gothic Book" panose="020B0503020102020204" pitchFamily="34" charset="0"/>
                        </a:rPr>
                        <a:t>2</a:t>
                      </a:r>
                    </a:p>
                    <a:p>
                      <a:r>
                        <a:rPr lang="en-GB" sz="2800" dirty="0">
                          <a:latin typeface="Franklin Gothic Book" panose="020B0503020102020204" pitchFamily="34" charset="0"/>
                        </a:rPr>
                        <a:t>20%, 2000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latin typeface="Franklin Gothic Book" panose="020B0503020102020204" pitchFamily="34" charset="0"/>
                        </a:rPr>
                        <a:t>3</a:t>
                      </a:r>
                    </a:p>
                    <a:p>
                      <a:r>
                        <a:rPr lang="en-GB" sz="2800" dirty="0">
                          <a:latin typeface="Franklin Gothic Book" panose="020B0503020102020204" pitchFamily="34" charset="0"/>
                        </a:rPr>
                        <a:t>20%, 500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latin typeface="Franklin Gothic Book" panose="020B0503020102020204" pitchFamily="34" charset="0"/>
                        </a:rPr>
                        <a:t>4</a:t>
                      </a:r>
                    </a:p>
                    <a:p>
                      <a:r>
                        <a:rPr lang="en-GB" sz="2800" dirty="0">
                          <a:latin typeface="Franklin Gothic Book" panose="020B0503020102020204" pitchFamily="34" charset="0"/>
                        </a:rPr>
                        <a:t>10%, 5000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latin typeface="Franklin Gothic Book" panose="020B0503020102020204" pitchFamily="34" charset="0"/>
                        </a:rPr>
                        <a:t>5</a:t>
                      </a:r>
                    </a:p>
                    <a:p>
                      <a:r>
                        <a:rPr lang="en-GB" sz="2800" dirty="0">
                          <a:latin typeface="Franklin Gothic Book" panose="020B0503020102020204" pitchFamily="34" charset="0"/>
                        </a:rPr>
                        <a:t>10%,</a:t>
                      </a:r>
                      <a:r>
                        <a:rPr lang="en-GB" sz="2800" baseline="0" dirty="0">
                          <a:latin typeface="Franklin Gothic Book" panose="020B0503020102020204" pitchFamily="34" charset="0"/>
                        </a:rPr>
                        <a:t> 2000</a:t>
                      </a:r>
                      <a:endParaRPr lang="en-GB" sz="2800" dirty="0">
                        <a:latin typeface="Franklin Gothic Book" panose="020B05030201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latin typeface="Franklin Gothic Book" panose="020B0503020102020204" pitchFamily="34" charset="0"/>
                        </a:rPr>
                        <a:t>6</a:t>
                      </a:r>
                    </a:p>
                    <a:p>
                      <a:r>
                        <a:rPr lang="en-GB" sz="2800" dirty="0">
                          <a:latin typeface="Franklin Gothic Book" panose="020B0503020102020204" pitchFamily="34" charset="0"/>
                        </a:rPr>
                        <a:t>10%, 500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latin typeface="Franklin Gothic Book" panose="020B0503020102020204" pitchFamily="34" charset="0"/>
                        </a:rPr>
                        <a:t>7</a:t>
                      </a:r>
                    </a:p>
                    <a:p>
                      <a:r>
                        <a:rPr lang="en-GB" sz="2800" dirty="0">
                          <a:latin typeface="Franklin Gothic Book" panose="020B0503020102020204" pitchFamily="34" charset="0"/>
                        </a:rPr>
                        <a:t>5%,</a:t>
                      </a:r>
                      <a:r>
                        <a:rPr lang="en-GB" sz="2800" baseline="0" dirty="0">
                          <a:latin typeface="Franklin Gothic Book" panose="020B0503020102020204" pitchFamily="34" charset="0"/>
                        </a:rPr>
                        <a:t> 5000</a:t>
                      </a:r>
                      <a:endParaRPr lang="en-GB" sz="2800" dirty="0">
                        <a:latin typeface="Franklin Gothic Book" panose="020B05030201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latin typeface="Franklin Gothic Book" panose="020B0503020102020204" pitchFamily="34" charset="0"/>
                        </a:rPr>
                        <a:t>8</a:t>
                      </a:r>
                    </a:p>
                    <a:p>
                      <a:r>
                        <a:rPr lang="en-GB" sz="2800" dirty="0">
                          <a:latin typeface="Franklin Gothic Book" panose="020B0503020102020204" pitchFamily="34" charset="0"/>
                        </a:rPr>
                        <a:t>5%, 2000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latin typeface="Franklin Gothic Book" panose="020B0503020102020204" pitchFamily="34" charset="0"/>
                        </a:rPr>
                        <a:t>9</a:t>
                      </a:r>
                    </a:p>
                    <a:p>
                      <a:r>
                        <a:rPr lang="en-GB" sz="2800" dirty="0">
                          <a:latin typeface="Franklin Gothic Book" panose="020B0503020102020204" pitchFamily="34" charset="0"/>
                        </a:rPr>
                        <a:t>5%,</a:t>
                      </a:r>
                      <a:r>
                        <a:rPr lang="en-GB" sz="2800" baseline="0" dirty="0">
                          <a:latin typeface="Franklin Gothic Book" panose="020B0503020102020204" pitchFamily="34" charset="0"/>
                        </a:rPr>
                        <a:t> 500</a:t>
                      </a:r>
                      <a:endParaRPr lang="en-GB" sz="2800" dirty="0">
                        <a:latin typeface="Franklin Gothic Book" panose="020B05030201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7" name="Right Arrow 6"/>
          <p:cNvSpPr/>
          <p:nvPr/>
        </p:nvSpPr>
        <p:spPr>
          <a:xfrm>
            <a:off x="4007769" y="2348880"/>
            <a:ext cx="6120680" cy="360040"/>
          </a:xfrm>
          <a:prstGeom prst="rightArrow">
            <a:avLst>
              <a:gd name="adj1" fmla="val 50000"/>
              <a:gd name="adj2" fmla="val 114086"/>
            </a:avLst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/>
          <p:cNvSpPr txBox="1"/>
          <p:nvPr/>
        </p:nvSpPr>
        <p:spPr>
          <a:xfrm>
            <a:off x="4588736" y="1825660"/>
            <a:ext cx="46805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latin typeface="Franklin Gothic Book" panose="020B0503020102020204" pitchFamily="34" charset="0"/>
              </a:rPr>
              <a:t>Decreasing sample size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1703511" y="3546014"/>
                <a:ext cx="1984191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800" dirty="0">
                    <a:solidFill>
                      <a:schemeClr val="tx1"/>
                    </a:solidFill>
                    <a:latin typeface="Franklin Gothic Book" panose="020B0503020102020204" pitchFamily="34" charset="0"/>
                  </a:rPr>
                  <a:t>Decreasing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8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𝑅</m:t>
                        </m:r>
                      </m:e>
                      <m:sup>
                        <m:r>
                          <a:rPr lang="en-GB" sz="28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en-GB" sz="3200" dirty="0">
                  <a:solidFill>
                    <a:schemeClr val="tx1"/>
                  </a:solidFill>
                  <a:latin typeface="Franklin Gothic Book" panose="020B0503020102020204" pitchFamily="34" charset="0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03511" y="3546014"/>
                <a:ext cx="1984191" cy="954107"/>
              </a:xfrm>
              <a:prstGeom prst="rect">
                <a:avLst/>
              </a:prstGeom>
              <a:blipFill>
                <a:blip r:embed="rId2"/>
                <a:stretch>
                  <a:fillRect l="-6135" t="-6410" r="-49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ight Arrow 9"/>
          <p:cNvSpPr/>
          <p:nvPr/>
        </p:nvSpPr>
        <p:spPr>
          <a:xfrm rot="5400000">
            <a:off x="2315580" y="4041068"/>
            <a:ext cx="3024336" cy="360040"/>
          </a:xfrm>
          <a:prstGeom prst="rightArrow">
            <a:avLst>
              <a:gd name="adj1" fmla="val 50000"/>
              <a:gd name="adj2" fmla="val 114086"/>
            </a:avLst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AE54D-7340-4872-B218-9438ADB57BC6}" type="slidenum">
              <a:rPr lang="en-GB" smtClean="0"/>
              <a:t>18</a:t>
            </a:fld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2B50A39-E85F-4BEA-82ED-12C749595895}"/>
              </a:ext>
            </a:extLst>
          </p:cNvPr>
          <p:cNvSpPr/>
          <p:nvPr/>
        </p:nvSpPr>
        <p:spPr>
          <a:xfrm>
            <a:off x="0" y="343547"/>
            <a:ext cx="12192000" cy="69467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>
                <a:solidFill>
                  <a:schemeClr val="tx1"/>
                </a:solidFill>
              </a:rPr>
              <a:t>Simulated data</a:t>
            </a:r>
          </a:p>
        </p:txBody>
      </p:sp>
    </p:spTree>
    <p:extLst>
      <p:ext uri="{BB962C8B-B14F-4D97-AF65-F5344CB8AC3E}">
        <p14:creationId xmlns:p14="http://schemas.microsoft.com/office/powerpoint/2010/main" val="16316372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524000" y="167199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>
                <a:solidFill>
                  <a:schemeClr val="bg1"/>
                </a:solidFill>
                <a:latin typeface="Franklin Gothic Book" panose="020B0503020102020204" pitchFamily="34" charset="0"/>
              </a:rPr>
              <a:t>Scenario 2: Nonlinear term </a:t>
            </a:r>
            <a:r>
              <a:rPr lang="en-GB" sz="3600" dirty="0" err="1">
                <a:solidFill>
                  <a:schemeClr val="bg1"/>
                </a:solidFill>
                <a:latin typeface="Franklin Gothic Book" panose="020B0503020102020204" pitchFamily="34" charset="0"/>
              </a:rPr>
              <a:t>misspecified</a:t>
            </a:r>
            <a:endParaRPr lang="en-GB" sz="3600" dirty="0">
              <a:solidFill>
                <a:schemeClr val="bg1"/>
              </a:solidFill>
              <a:latin typeface="Franklin Gothic Book" panose="020B05030201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1338" y="1233488"/>
            <a:ext cx="6029325" cy="439102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1338" y="1233488"/>
            <a:ext cx="6029325" cy="439102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1338" y="1233488"/>
            <a:ext cx="6029325" cy="4391025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AE54D-7340-4872-B218-9438ADB57BC6}" type="slidenum">
              <a:rPr lang="en-GB" smtClean="0"/>
              <a:t>19</a:t>
            </a:fld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95D3190-9369-4708-9096-79B99248AC8C}"/>
              </a:ext>
            </a:extLst>
          </p:cNvPr>
          <p:cNvSpPr/>
          <p:nvPr/>
        </p:nvSpPr>
        <p:spPr>
          <a:xfrm>
            <a:off x="0" y="343547"/>
            <a:ext cx="12192000" cy="69467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>
                <a:solidFill>
                  <a:schemeClr val="tx1"/>
                </a:solidFill>
              </a:rPr>
              <a:t>Scenario 2: Misspecification of a non-linear term</a:t>
            </a:r>
          </a:p>
        </p:txBody>
      </p:sp>
    </p:spTree>
    <p:extLst>
      <p:ext uri="{BB962C8B-B14F-4D97-AF65-F5344CB8AC3E}">
        <p14:creationId xmlns:p14="http://schemas.microsoft.com/office/powerpoint/2010/main" val="3287748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1776196"/>
              </p:ext>
            </p:extLst>
          </p:nvPr>
        </p:nvGraphicFramePr>
        <p:xfrm>
          <a:off x="6182807" y="4581127"/>
          <a:ext cx="4477122" cy="142392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168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602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8089">
                <a:tc gridSpan="2">
                  <a:txBody>
                    <a:bodyPr/>
                    <a:lstStyle/>
                    <a:p>
                      <a:r>
                        <a:rPr lang="en-GB" sz="1600" b="1" dirty="0">
                          <a:solidFill>
                            <a:schemeClr val="tx1"/>
                          </a:solidFill>
                        </a:rPr>
                        <a:t>Figures: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506">
                <a:tc>
                  <a:txBody>
                    <a:bodyPr/>
                    <a:lstStyle/>
                    <a:p>
                      <a:r>
                        <a:rPr lang="en-GB" sz="1600" dirty="0"/>
                        <a:t>- Scenario</a:t>
                      </a:r>
                      <a:r>
                        <a:rPr lang="en-GB" sz="1600" baseline="0" dirty="0"/>
                        <a:t> 3 (top left)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binary-binary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0506">
                <a:tc>
                  <a:txBody>
                    <a:bodyPr/>
                    <a:lstStyle/>
                    <a:p>
                      <a:r>
                        <a:rPr lang="en-GB" sz="1600" dirty="0"/>
                        <a:t>- Scenario 4 (top right)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binary-continuous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0506">
                <a:tc>
                  <a:txBody>
                    <a:bodyPr/>
                    <a:lstStyle/>
                    <a:p>
                      <a:r>
                        <a:rPr lang="en-GB" sz="1600" dirty="0"/>
                        <a:t>- Scenario 5</a:t>
                      </a:r>
                      <a:r>
                        <a:rPr lang="en-GB" sz="1600" baseline="0" dirty="0"/>
                        <a:t> (bottom left)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continuous-continuous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944"/>
          <a:stretch/>
        </p:blipFill>
        <p:spPr>
          <a:xfrm>
            <a:off x="1884189" y="1268761"/>
            <a:ext cx="3969892" cy="211216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944"/>
          <a:stretch/>
        </p:blipFill>
        <p:spPr>
          <a:xfrm>
            <a:off x="1919537" y="3645025"/>
            <a:ext cx="3960440" cy="210714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023"/>
          <a:stretch/>
        </p:blipFill>
        <p:spPr>
          <a:xfrm>
            <a:off x="6090811" y="1268761"/>
            <a:ext cx="3931193" cy="214658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962"/>
          <a:stretch/>
        </p:blipFill>
        <p:spPr>
          <a:xfrm>
            <a:off x="6090811" y="3640536"/>
            <a:ext cx="3931193" cy="716824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AE54D-7340-4872-B218-9438ADB57BC6}" type="slidenum">
              <a:rPr lang="en-GB" smtClean="0"/>
              <a:t>20</a:t>
            </a:fld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E0E64DB-C76E-4121-A6F1-4E8A55BC43BF}"/>
              </a:ext>
            </a:extLst>
          </p:cNvPr>
          <p:cNvSpPr/>
          <p:nvPr/>
        </p:nvSpPr>
        <p:spPr>
          <a:xfrm>
            <a:off x="0" y="343547"/>
            <a:ext cx="12192000" cy="69467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>
                <a:solidFill>
                  <a:schemeClr val="tx1"/>
                </a:solidFill>
              </a:rPr>
              <a:t>Scenarios 3-5: Omission of an interaction term</a:t>
            </a:r>
          </a:p>
        </p:txBody>
      </p:sp>
    </p:spTree>
    <p:extLst>
      <p:ext uri="{BB962C8B-B14F-4D97-AF65-F5344CB8AC3E}">
        <p14:creationId xmlns:p14="http://schemas.microsoft.com/office/powerpoint/2010/main" val="29989019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>
                <a:latin typeface="Franklin Gothic Book" panose="020B0503020102020204" pitchFamily="34" charset="0"/>
              </a:rPr>
              <a:t>Mean-based diagnostics can fail to identify nonlinear misspecifications in the propensity score</a:t>
            </a:r>
          </a:p>
          <a:p>
            <a:endParaRPr lang="en-GB" dirty="0">
              <a:latin typeface="Franklin Gothic Book" panose="020B0503020102020204" pitchFamily="34" charset="0"/>
            </a:endParaRPr>
          </a:p>
          <a:p>
            <a:r>
              <a:rPr lang="en-GB" dirty="0">
                <a:latin typeface="Franklin Gothic Book" panose="020B0503020102020204" pitchFamily="34" charset="0"/>
              </a:rPr>
              <a:t>Distribution-based diagnostics least reliable at identifying omission of interactions terms. </a:t>
            </a:r>
          </a:p>
          <a:p>
            <a:pPr marL="0" indent="0">
              <a:buNone/>
            </a:pPr>
            <a:endParaRPr lang="en-GB" dirty="0">
              <a:latin typeface="Franklin Gothic Book" panose="020B0503020102020204" pitchFamily="34" charset="0"/>
            </a:endParaRPr>
          </a:p>
          <a:p>
            <a:r>
              <a:rPr lang="en-GB" dirty="0">
                <a:latin typeface="Franklin Gothic Book" panose="020B0503020102020204" pitchFamily="34" charset="0"/>
              </a:rPr>
              <a:t>Cumulative prevalence diagnostics most useful for identifying all types of propensity score misspecification.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AE54D-7340-4872-B218-9438ADB57BC6}" type="slidenum">
              <a:rPr lang="en-GB" smtClean="0"/>
              <a:t>21</a:t>
            </a:fld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304F3B4-DEDB-4664-8C89-814ED2F0A8EC}"/>
              </a:ext>
            </a:extLst>
          </p:cNvPr>
          <p:cNvSpPr/>
          <p:nvPr/>
        </p:nvSpPr>
        <p:spPr>
          <a:xfrm>
            <a:off x="0" y="343547"/>
            <a:ext cx="12192000" cy="69467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>
                <a:solidFill>
                  <a:schemeClr val="tx1"/>
                </a:solidFill>
              </a:rPr>
              <a:t>Conclusions (so far)</a:t>
            </a:r>
          </a:p>
        </p:txBody>
      </p:sp>
    </p:spTree>
    <p:extLst>
      <p:ext uri="{BB962C8B-B14F-4D97-AF65-F5344CB8AC3E}">
        <p14:creationId xmlns:p14="http://schemas.microsoft.com/office/powerpoint/2010/main" val="41978114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E13EAB3C-6619-4841-8DA3-98D7D7767B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2368" y="3676651"/>
            <a:ext cx="3181350" cy="3181350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AE54D-7340-4872-B218-9438ADB57BC6}" type="slidenum">
              <a:rPr lang="en-GB" smtClean="0"/>
              <a:t>22</a:t>
            </a:fld>
            <a:endParaRPr lang="en-GB"/>
          </a:p>
        </p:txBody>
      </p:sp>
      <p:sp>
        <p:nvSpPr>
          <p:cNvPr id="8" name="Cloud Callout 7"/>
          <p:cNvSpPr/>
          <p:nvPr/>
        </p:nvSpPr>
        <p:spPr>
          <a:xfrm>
            <a:off x="1887022" y="1209864"/>
            <a:ext cx="2904053" cy="2552857"/>
          </a:xfrm>
          <a:prstGeom prst="cloudCallout">
            <a:avLst>
              <a:gd name="adj1" fmla="val -13722"/>
              <a:gd name="adj2" fmla="val 66348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dirty="0">
                <a:latin typeface="Franklin Gothic Book" panose="020B0503020102020204" pitchFamily="34" charset="0"/>
              </a:rPr>
              <a:t>What about the </a:t>
            </a:r>
          </a:p>
          <a:p>
            <a:pPr algn="ctr"/>
            <a:r>
              <a:rPr lang="en-GB" sz="2400" dirty="0">
                <a:latin typeface="Franklin Gothic Book" panose="020B0503020102020204" pitchFamily="34" charset="0"/>
              </a:rPr>
              <a:t>outcome?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86" t="18329" r="29619" b="12302"/>
          <a:stretch/>
        </p:blipFill>
        <p:spPr bwMode="auto">
          <a:xfrm>
            <a:off x="5519313" y="1209864"/>
            <a:ext cx="4760881" cy="3682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02" t="17550" r="29525" b="12594"/>
          <a:stretch/>
        </p:blipFill>
        <p:spPr bwMode="auto">
          <a:xfrm>
            <a:off x="5459346" y="3051146"/>
            <a:ext cx="4820848" cy="3719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CB7942C-30F6-43DA-A674-452208EBCE2A}"/>
              </a:ext>
            </a:extLst>
          </p:cNvPr>
          <p:cNvSpPr/>
          <p:nvPr/>
        </p:nvSpPr>
        <p:spPr>
          <a:xfrm>
            <a:off x="0" y="343547"/>
            <a:ext cx="12192000" cy="69467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>
                <a:solidFill>
                  <a:schemeClr val="tx1"/>
                </a:solidFill>
              </a:rPr>
              <a:t>But……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CD4925C-FDAB-424A-AE46-BB750ED7EBB4}"/>
              </a:ext>
            </a:extLst>
          </p:cNvPr>
          <p:cNvSpPr/>
          <p:nvPr/>
        </p:nvSpPr>
        <p:spPr>
          <a:xfrm>
            <a:off x="1695450" y="3853826"/>
            <a:ext cx="828675" cy="10572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3823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AD64A37-FB62-423B-A8A8-0116F3DDADE6}"/>
              </a:ext>
            </a:extLst>
          </p:cNvPr>
          <p:cNvSpPr/>
          <p:nvPr/>
        </p:nvSpPr>
        <p:spPr>
          <a:xfrm>
            <a:off x="0" y="343547"/>
            <a:ext cx="12192000" cy="69467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>
                <a:solidFill>
                  <a:schemeClr val="tx1"/>
                </a:solidFill>
              </a:rPr>
              <a:t>Aims of research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62F7D7A-882A-46B6-A304-BBE08DA16712}"/>
              </a:ext>
            </a:extLst>
          </p:cNvPr>
          <p:cNvSpPr/>
          <p:nvPr/>
        </p:nvSpPr>
        <p:spPr>
          <a:xfrm>
            <a:off x="1605281" y="1244137"/>
            <a:ext cx="3291840" cy="537510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2400" dirty="0">
              <a:solidFill>
                <a:schemeClr val="tx1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4BCDAC8-AD72-4056-8CEA-A108B62C187A}"/>
              </a:ext>
            </a:extLst>
          </p:cNvPr>
          <p:cNvSpPr/>
          <p:nvPr/>
        </p:nvSpPr>
        <p:spPr>
          <a:xfrm>
            <a:off x="7294882" y="1244137"/>
            <a:ext cx="3291840" cy="537510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2400" dirty="0">
              <a:solidFill>
                <a:schemeClr val="tx1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5C5AA55-7188-4F05-A42C-466B0A7CC14E}"/>
              </a:ext>
            </a:extLst>
          </p:cNvPr>
          <p:cNvSpPr txBox="1"/>
          <p:nvPr/>
        </p:nvSpPr>
        <p:spPr>
          <a:xfrm>
            <a:off x="1605280" y="2639026"/>
            <a:ext cx="329184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700" b="1" dirty="0"/>
              <a:t>Aim 1: </a:t>
            </a:r>
          </a:p>
          <a:p>
            <a:pPr algn="ctr"/>
            <a:endParaRPr lang="en-GB" sz="2700" dirty="0"/>
          </a:p>
          <a:p>
            <a:pPr algn="ctr"/>
            <a:r>
              <a:rPr lang="en-GB" sz="2700" dirty="0"/>
              <a:t>Review and compare the existing propensity score diagnostics.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EB732DC-601B-4AE3-A7F4-5F54CBC43EFF}"/>
              </a:ext>
            </a:extLst>
          </p:cNvPr>
          <p:cNvSpPr txBox="1"/>
          <p:nvPr/>
        </p:nvSpPr>
        <p:spPr>
          <a:xfrm>
            <a:off x="7294881" y="2639026"/>
            <a:ext cx="329184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700" b="1" dirty="0">
                <a:solidFill>
                  <a:schemeClr val="bg1">
                    <a:lumMod val="75000"/>
                  </a:schemeClr>
                </a:solidFill>
              </a:rPr>
              <a:t>Aim 2: </a:t>
            </a:r>
          </a:p>
          <a:p>
            <a:pPr algn="ctr"/>
            <a:endParaRPr lang="en-GB" sz="2700" dirty="0">
              <a:solidFill>
                <a:schemeClr val="bg1">
                  <a:lumMod val="75000"/>
                </a:schemeClr>
              </a:solidFill>
            </a:endParaRPr>
          </a:p>
          <a:p>
            <a:pPr algn="ctr"/>
            <a:r>
              <a:rPr lang="en-GB" sz="2700" dirty="0">
                <a:solidFill>
                  <a:schemeClr val="bg1">
                    <a:lumMod val="75000"/>
                  </a:schemeClr>
                </a:solidFill>
              </a:rPr>
              <a:t>Develop guidelines for how to build and assess propensity score models.</a:t>
            </a:r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482BBA70-C882-41E4-8766-86FEA4D4CB68}"/>
              </a:ext>
            </a:extLst>
          </p:cNvPr>
          <p:cNvSpPr/>
          <p:nvPr/>
        </p:nvSpPr>
        <p:spPr>
          <a:xfrm>
            <a:off x="5278120" y="3621807"/>
            <a:ext cx="1635760" cy="619760"/>
          </a:xfrm>
          <a:prstGeom prst="rightArrow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EC04857-468D-4B41-8066-7C05BD072E47}"/>
              </a:ext>
            </a:extLst>
          </p:cNvPr>
          <p:cNvSpPr/>
          <p:nvPr/>
        </p:nvSpPr>
        <p:spPr>
          <a:xfrm>
            <a:off x="1605278" y="1244136"/>
            <a:ext cx="3291840" cy="268778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8F66363-780F-451A-9E29-AA348C2B4F40}"/>
              </a:ext>
            </a:extLst>
          </p:cNvPr>
          <p:cNvSpPr txBox="1"/>
          <p:nvPr/>
        </p:nvSpPr>
        <p:spPr>
          <a:xfrm>
            <a:off x="1605278" y="2059017"/>
            <a:ext cx="32918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solidFill>
                  <a:schemeClr val="bg1">
                    <a:lumMod val="75000"/>
                  </a:schemeClr>
                </a:solidFill>
                <a:latin typeface="Franklin Gothic Book" panose="020B0503020102020204" pitchFamily="34" charset="0"/>
              </a:rPr>
              <a:t>Individual Diagnostics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49ECA0C-EE14-4C93-8E34-E398A8EA0FED}"/>
              </a:ext>
            </a:extLst>
          </p:cNvPr>
          <p:cNvSpPr/>
          <p:nvPr/>
        </p:nvSpPr>
        <p:spPr>
          <a:xfrm>
            <a:off x="1605279" y="3931808"/>
            <a:ext cx="3291840" cy="268742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69C3BBA-3BCF-404D-9BD5-5EA7C3E98532}"/>
              </a:ext>
            </a:extLst>
          </p:cNvPr>
          <p:cNvSpPr txBox="1"/>
          <p:nvPr/>
        </p:nvSpPr>
        <p:spPr>
          <a:xfrm>
            <a:off x="1605277" y="4743049"/>
            <a:ext cx="32918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latin typeface="Franklin Gothic Book" panose="020B0503020102020204" pitchFamily="34" charset="0"/>
              </a:rPr>
              <a:t>Overall </a:t>
            </a:r>
          </a:p>
          <a:p>
            <a:pPr algn="ctr"/>
            <a:r>
              <a:rPr lang="en-GB" sz="2800" dirty="0">
                <a:latin typeface="Franklin Gothic Book" panose="020B0503020102020204" pitchFamily="34" charset="0"/>
              </a:rPr>
              <a:t>Diagnostics</a:t>
            </a:r>
          </a:p>
        </p:txBody>
      </p:sp>
    </p:spTree>
    <p:extLst>
      <p:ext uri="{BB962C8B-B14F-4D97-AF65-F5344CB8AC3E}">
        <p14:creationId xmlns:p14="http://schemas.microsoft.com/office/powerpoint/2010/main" val="266344181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A5664BD5-06E9-469A-9CFB-8B01E482F8CD}"/>
              </a:ext>
            </a:extLst>
          </p:cNvPr>
          <p:cNvSpPr/>
          <p:nvPr/>
        </p:nvSpPr>
        <p:spPr>
          <a:xfrm>
            <a:off x="1847529" y="1566776"/>
            <a:ext cx="3084690" cy="807456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F8980B20-2DC5-4C4D-91AA-6B6B15370F6F}"/>
              </a:ext>
            </a:extLst>
          </p:cNvPr>
          <p:cNvSpPr/>
          <p:nvPr/>
        </p:nvSpPr>
        <p:spPr>
          <a:xfrm>
            <a:off x="5594378" y="1566776"/>
            <a:ext cx="4616493" cy="807456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47528" y="1556793"/>
            <a:ext cx="3312368" cy="4525963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GB" dirty="0">
                <a:latin typeface="Franklin Gothic Book" panose="020B0503020102020204" pitchFamily="34" charset="0"/>
              </a:rPr>
              <a:t>Which balance metric?</a:t>
            </a:r>
          </a:p>
          <a:p>
            <a:pPr marL="0" indent="0">
              <a:buNone/>
            </a:pPr>
            <a:endParaRPr lang="en-GB" dirty="0">
              <a:solidFill>
                <a:srgbClr val="7030A0"/>
              </a:solidFill>
              <a:latin typeface="Franklin Gothic Book" panose="020B0503020102020204" pitchFamily="34" charset="0"/>
            </a:endParaRPr>
          </a:p>
          <a:p>
            <a:r>
              <a:rPr lang="en-GB" sz="2400" dirty="0">
                <a:latin typeface="Franklin Gothic Book" panose="020B0503020102020204" pitchFamily="34" charset="0"/>
              </a:rPr>
              <a:t>Standardised difference (SD)</a:t>
            </a:r>
          </a:p>
          <a:p>
            <a:endParaRPr lang="en-GB" sz="2400" dirty="0">
              <a:latin typeface="Franklin Gothic Book" panose="020B0503020102020204" pitchFamily="34" charset="0"/>
            </a:endParaRPr>
          </a:p>
          <a:p>
            <a:r>
              <a:rPr lang="en-GB" sz="2400" dirty="0">
                <a:latin typeface="Franklin Gothic Book" panose="020B0503020102020204" pitchFamily="34" charset="0"/>
              </a:rPr>
              <a:t>Overlapping coefficient (OVL)</a:t>
            </a:r>
          </a:p>
          <a:p>
            <a:endParaRPr lang="en-GB" sz="2400" dirty="0">
              <a:latin typeface="Franklin Gothic Book" panose="020B0503020102020204" pitchFamily="34" charset="0"/>
            </a:endParaRPr>
          </a:p>
          <a:p>
            <a:r>
              <a:rPr lang="en-GB" sz="2400" dirty="0">
                <a:latin typeface="Franklin Gothic Book" panose="020B0503020102020204" pitchFamily="34" charset="0"/>
              </a:rPr>
              <a:t>Kolmogorov-Smirnov Statistic (KS)</a:t>
            </a:r>
          </a:p>
        </p:txBody>
      </p:sp>
      <p:sp>
        <p:nvSpPr>
          <p:cNvPr id="2" name="Rectangle 1"/>
          <p:cNvSpPr/>
          <p:nvPr/>
        </p:nvSpPr>
        <p:spPr>
          <a:xfrm>
            <a:off x="1631504" y="1268760"/>
            <a:ext cx="3528392" cy="5184576"/>
          </a:xfrm>
          <a:prstGeom prst="rect">
            <a:avLst/>
          </a:prstGeom>
          <a:noFill/>
          <a:ln w="571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5460778" y="1647411"/>
            <a:ext cx="4968552" cy="11828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2800" dirty="0">
                <a:latin typeface="Franklin Gothic Book" panose="020B0503020102020204" pitchFamily="34" charset="0"/>
              </a:rPr>
              <a:t>     Which weighting scheme?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580468" y="2238842"/>
                <a:ext cx="4848862" cy="52842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en-GB" sz="2400" dirty="0">
                  <a:latin typeface="Franklin Gothic Book" panose="020B0503020102020204" pitchFamily="34" charset="0"/>
                </a:endParaRPr>
              </a:p>
              <a:p>
                <a:endParaRPr lang="en-GB" sz="2400" dirty="0">
                  <a:latin typeface="Franklin Gothic Book" panose="020B0503020102020204" pitchFamily="34" charset="0"/>
                </a:endParaRPr>
              </a:p>
              <a:p>
                <a:r>
                  <a:rPr lang="en-GB" sz="2400" dirty="0">
                    <a:latin typeface="Franklin Gothic Book" panose="020B0503020102020204" pitchFamily="34" charset="0"/>
                  </a:rPr>
                  <a:t>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400" i="1">
                            <a:latin typeface="Cambria Math"/>
                          </a:rPr>
                          <m:t>𝑤</m:t>
                        </m:r>
                      </m:e>
                      <m:sub>
                        <m:r>
                          <a:rPr lang="en-GB" sz="2400" i="1">
                            <a:latin typeface="Cambria Math"/>
                          </a:rPr>
                          <m:t>𝑗𝑖</m:t>
                        </m:r>
                      </m:sub>
                    </m:sSub>
                  </m:oMath>
                </a14:m>
                <a:r>
                  <a:rPr lang="en-GB" sz="2400" dirty="0">
                    <a:latin typeface="Franklin Gothic Book" panose="020B0503020102020204" pitchFamily="34" charset="0"/>
                  </a:rPr>
                  <a:t> denote the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/>
                          </a:rPr>
                          <m:t>𝑗</m:t>
                        </m:r>
                      </m:e>
                      <m:sup>
                        <m:r>
                          <a:rPr lang="en-GB" sz="2400" i="1">
                            <a:latin typeface="Cambria Math"/>
                          </a:rPr>
                          <m:t>𝑡h</m:t>
                        </m:r>
                      </m:sup>
                    </m:sSup>
                  </m:oMath>
                </a14:m>
                <a:r>
                  <a:rPr lang="en-GB" sz="2400" dirty="0">
                    <a:latin typeface="Franklin Gothic Book" panose="020B0503020102020204" pitchFamily="34" charset="0"/>
                  </a:rPr>
                  <a:t> weight for covariate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/>
                      </a:rPr>
                      <m:t>𝑖</m:t>
                    </m:r>
                    <m:r>
                      <a:rPr lang="en-GB" sz="2400" i="1">
                        <a:latin typeface="Cambria Math"/>
                      </a:rPr>
                      <m:t>.</m:t>
                    </m:r>
                  </m:oMath>
                </a14:m>
                <a:r>
                  <a:rPr lang="en-GB" sz="2400" dirty="0">
                    <a:latin typeface="Franklin Gothic Book" panose="020B0503020102020204" pitchFamily="34" charset="0"/>
                  </a:rPr>
                  <a:t> Then:</a:t>
                </a:r>
              </a:p>
              <a:p>
                <a:endParaRPr lang="en-GB" sz="2400" dirty="0">
                  <a:latin typeface="Franklin Gothic Book" panose="020B0503020102020204" pitchFamily="34" charset="0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400" i="1">
                            <a:latin typeface="Cambria Math"/>
                          </a:rPr>
                          <m:t>𝑤</m:t>
                        </m:r>
                      </m:e>
                      <m:sub>
                        <m:r>
                          <a:rPr lang="en-GB" sz="2400" i="1">
                            <a:latin typeface="Cambria Math"/>
                          </a:rPr>
                          <m:t>1</m:t>
                        </m:r>
                        <m:r>
                          <a:rPr lang="en-GB" sz="24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GB" sz="2400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400" i="1">
                            <a:latin typeface="Cambria Math"/>
                            <a:ea typeface="Cambria Math"/>
                          </a:rPr>
                          <m:t>𝛾</m:t>
                        </m:r>
                      </m:e>
                      <m:sub>
                        <m:r>
                          <a:rPr lang="en-GB" sz="24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GB" sz="2400" i="1">
                        <a:latin typeface="Cambria Math"/>
                      </a:rPr>
                      <m:t>𝑆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𝑡𝑑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GB" sz="2400" i="1">
                        <a:latin typeface="Cambria Math"/>
                      </a:rPr>
                      <m:t>𝐷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𝑒𝑣</m:t>
                    </m:r>
                    <m:r>
                      <a:rPr lang="en-GB" sz="2400" i="1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4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GB" sz="24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GB" sz="2400" i="1">
                        <a:latin typeface="Cambria Math"/>
                      </a:rPr>
                      <m:t>)</m:t>
                    </m:r>
                  </m:oMath>
                </a14:m>
                <a:r>
                  <a:rPr lang="en-GB" sz="1600" dirty="0">
                    <a:latin typeface="Franklin Gothic Book" panose="020B0503020102020204" pitchFamily="34" charset="0"/>
                  </a:rPr>
                  <a:t> </a:t>
                </a:r>
                <a:r>
                  <a:rPr lang="en-GB" sz="1200" dirty="0">
                    <a:latin typeface="Franklin Gothic Book" panose="020B0503020102020204" pitchFamily="34" charset="0"/>
                  </a:rPr>
                  <a:t>[</a:t>
                </a:r>
                <a:r>
                  <a:rPr lang="en-GB" sz="1200" dirty="0" err="1">
                    <a:latin typeface="Franklin Gothic Book" panose="020B0503020102020204" pitchFamily="34" charset="0"/>
                  </a:rPr>
                  <a:t>Caruana</a:t>
                </a:r>
                <a:r>
                  <a:rPr lang="en-GB" sz="1200" dirty="0">
                    <a:latin typeface="Franklin Gothic Book" panose="020B0503020102020204" pitchFamily="34" charset="0"/>
                  </a:rPr>
                  <a:t> et al. 2015]</a:t>
                </a:r>
              </a:p>
              <a:p>
                <a:pPr marL="800100" lvl="1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/>
                            <a:ea typeface="Cambria Math"/>
                          </a:rPr>
                          <m:t>𝛾</m:t>
                        </m:r>
                      </m:e>
                      <m:sub>
                        <m:r>
                          <a:rPr lang="en-GB" i="1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GB" dirty="0">
                    <a:latin typeface="Franklin Gothic Book" panose="020B0503020102020204" pitchFamily="34" charset="0"/>
                  </a:rPr>
                  <a:t>is the coefficient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GB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GB" i="1">
                        <a:latin typeface="Cambria Math"/>
                      </a:rPr>
                      <m:t> </m:t>
                    </m:r>
                  </m:oMath>
                </a14:m>
                <a:r>
                  <a:rPr lang="en-GB" dirty="0">
                    <a:latin typeface="Franklin Gothic Book" panose="020B0503020102020204" pitchFamily="34" charset="0"/>
                  </a:rPr>
                  <a:t>obtained after regressing outcome 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GB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GB" i="1">
                        <a:latin typeface="Cambria Math"/>
                      </a:rPr>
                      <m:t>.</m:t>
                    </m:r>
                  </m:oMath>
                </a14:m>
                <a:r>
                  <a:rPr lang="en-GB" dirty="0">
                    <a:latin typeface="Franklin Gothic Book" panose="020B0503020102020204" pitchFamily="34" charset="0"/>
                  </a:rPr>
                  <a:t> 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400" i="1">
                            <a:latin typeface="Cambria Math"/>
                          </a:rPr>
                          <m:t>𝑤</m:t>
                        </m:r>
                      </m:e>
                      <m:sub>
                        <m:r>
                          <a:rPr lang="en-GB" sz="2400" i="1">
                            <a:latin typeface="Cambria Math"/>
                          </a:rPr>
                          <m:t>2</m:t>
                        </m:r>
                        <m:r>
                          <a:rPr lang="en-GB" sz="24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GB" sz="2400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400" i="1">
                            <a:latin typeface="Cambria Math"/>
                            <a:ea typeface="Cambria Math"/>
                          </a:rPr>
                          <m:t>𝛿</m:t>
                        </m:r>
                      </m:e>
                      <m:sub>
                        <m:r>
                          <a:rPr lang="en-GB" sz="2400" i="1">
                            <a:latin typeface="Cambria Math"/>
                            <a:ea typeface="Cambria Math"/>
                          </a:rPr>
                          <m:t>𝑖</m:t>
                        </m:r>
                      </m:sub>
                    </m:sSub>
                    <m:r>
                      <a:rPr lang="en-GB" sz="2400" i="1">
                        <a:latin typeface="Cambria Math"/>
                      </a:rPr>
                      <m:t>𝑆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𝑡𝑑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GB" sz="2400" i="1">
                        <a:latin typeface="Cambria Math"/>
                      </a:rPr>
                      <m:t>𝐷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𝑒𝑣</m:t>
                    </m:r>
                    <m:r>
                      <a:rPr lang="en-GB" sz="2400" i="1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4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GB" sz="24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GB" sz="2400" i="1">
                        <a:latin typeface="Cambria Math"/>
                      </a:rPr>
                      <m:t>)</m:t>
                    </m:r>
                  </m:oMath>
                </a14:m>
                <a:endParaRPr lang="en-GB" sz="2400" dirty="0">
                  <a:latin typeface="Franklin Gothic Book" panose="020B0503020102020204" pitchFamily="34" charset="0"/>
                </a:endParaRPr>
              </a:p>
              <a:p>
                <a:pPr marL="800100" lvl="1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/>
                            <a:ea typeface="Cambria Math"/>
                          </a:rPr>
                          <m:t>𝛿</m:t>
                        </m:r>
                      </m:e>
                      <m:sub>
                        <m:r>
                          <a:rPr lang="en-GB" i="1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GB" dirty="0">
                    <a:latin typeface="Franklin Gothic Book" panose="020B0503020102020204" pitchFamily="34" charset="0"/>
                  </a:rPr>
                  <a:t>is the coefficient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GB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GB" i="1">
                        <a:latin typeface="Cambria Math"/>
                      </a:rPr>
                      <m:t> </m:t>
                    </m:r>
                  </m:oMath>
                </a14:m>
                <a:r>
                  <a:rPr lang="en-GB" dirty="0">
                    <a:latin typeface="Franklin Gothic Book" panose="020B0503020102020204" pitchFamily="34" charset="0"/>
                  </a:rPr>
                  <a:t>obtained after regressing outcome on all covariates.</a:t>
                </a:r>
              </a:p>
              <a:p>
                <a:pPr marL="800100" lvl="1" indent="-342900">
                  <a:buFont typeface="Arial" panose="020B0604020202020204" pitchFamily="34" charset="0"/>
                  <a:buChar char="•"/>
                </a:pPr>
                <a:endParaRPr lang="en-GB" sz="240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GB" sz="2400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GB" sz="2400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GB" sz="2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0468" y="2238842"/>
                <a:ext cx="4848862" cy="5284203"/>
              </a:xfrm>
              <a:prstGeom prst="rect">
                <a:avLst/>
              </a:prstGeom>
              <a:blipFill>
                <a:blip r:embed="rId2"/>
                <a:stretch>
                  <a:fillRect l="-1884" r="-1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AE54D-7340-4872-B218-9438ADB57BC6}" type="slidenum">
              <a:rPr lang="en-GB" smtClean="0"/>
              <a:t>24</a:t>
            </a:fld>
            <a:endParaRPr lang="en-GB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7D1B8A8-1490-4EB9-ACFB-7C6AFDA04F6A}"/>
              </a:ext>
            </a:extLst>
          </p:cNvPr>
          <p:cNvSpPr/>
          <p:nvPr/>
        </p:nvSpPr>
        <p:spPr>
          <a:xfrm>
            <a:off x="0" y="343547"/>
            <a:ext cx="12192000" cy="69467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>
                <a:solidFill>
                  <a:schemeClr val="tx1"/>
                </a:solidFill>
              </a:rPr>
              <a:t>Overall diagnostics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095EADA-1D79-4929-838E-05A37F8C71AB}"/>
              </a:ext>
            </a:extLst>
          </p:cNvPr>
          <p:cNvSpPr/>
          <p:nvPr/>
        </p:nvSpPr>
        <p:spPr>
          <a:xfrm>
            <a:off x="5375920" y="1268760"/>
            <a:ext cx="5053410" cy="5184576"/>
          </a:xfrm>
          <a:prstGeom prst="rect">
            <a:avLst/>
          </a:prstGeom>
          <a:noFill/>
          <a:ln w="571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140974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A5664BD5-06E9-469A-9CFB-8B01E482F8CD}"/>
              </a:ext>
            </a:extLst>
          </p:cNvPr>
          <p:cNvSpPr/>
          <p:nvPr/>
        </p:nvSpPr>
        <p:spPr>
          <a:xfrm>
            <a:off x="1847529" y="1566776"/>
            <a:ext cx="3084690" cy="80745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47528" y="1556793"/>
            <a:ext cx="3312368" cy="4525963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GB" dirty="0">
                <a:solidFill>
                  <a:schemeClr val="bg2">
                    <a:lumMod val="90000"/>
                  </a:schemeClr>
                </a:solidFill>
                <a:latin typeface="Franklin Gothic Book" panose="020B0503020102020204" pitchFamily="34" charset="0"/>
              </a:rPr>
              <a:t>Which balance metric?</a:t>
            </a:r>
          </a:p>
          <a:p>
            <a:pPr marL="0" indent="0">
              <a:buNone/>
            </a:pPr>
            <a:endParaRPr lang="en-GB" dirty="0">
              <a:solidFill>
                <a:srgbClr val="7030A0"/>
              </a:solidFill>
              <a:latin typeface="Franklin Gothic Book" panose="020B0503020102020204" pitchFamily="34" charset="0"/>
            </a:endParaRPr>
          </a:p>
          <a:p>
            <a:r>
              <a:rPr lang="en-GB" sz="2400" dirty="0">
                <a:solidFill>
                  <a:schemeClr val="bg2">
                    <a:lumMod val="90000"/>
                  </a:schemeClr>
                </a:solidFill>
                <a:latin typeface="Franklin Gothic Book" panose="020B0503020102020204" pitchFamily="34" charset="0"/>
              </a:rPr>
              <a:t>Standardised difference (SD)</a:t>
            </a:r>
          </a:p>
          <a:p>
            <a:endParaRPr lang="en-GB" sz="2400" dirty="0">
              <a:solidFill>
                <a:schemeClr val="bg2">
                  <a:lumMod val="90000"/>
                </a:schemeClr>
              </a:solidFill>
              <a:latin typeface="Franklin Gothic Book" panose="020B0503020102020204" pitchFamily="34" charset="0"/>
            </a:endParaRPr>
          </a:p>
          <a:p>
            <a:r>
              <a:rPr lang="en-GB" sz="2400" dirty="0">
                <a:solidFill>
                  <a:schemeClr val="bg2">
                    <a:lumMod val="90000"/>
                  </a:schemeClr>
                </a:solidFill>
                <a:latin typeface="Franklin Gothic Book" panose="020B0503020102020204" pitchFamily="34" charset="0"/>
              </a:rPr>
              <a:t>Overlapping coefficient (OVL)</a:t>
            </a:r>
          </a:p>
          <a:p>
            <a:endParaRPr lang="en-GB" sz="2400" dirty="0">
              <a:solidFill>
                <a:schemeClr val="bg2">
                  <a:lumMod val="90000"/>
                </a:schemeClr>
              </a:solidFill>
              <a:latin typeface="Franklin Gothic Book" panose="020B0503020102020204" pitchFamily="34" charset="0"/>
            </a:endParaRPr>
          </a:p>
          <a:p>
            <a:r>
              <a:rPr lang="en-GB" sz="2400" dirty="0">
                <a:solidFill>
                  <a:schemeClr val="bg2">
                    <a:lumMod val="90000"/>
                  </a:schemeClr>
                </a:solidFill>
                <a:latin typeface="Franklin Gothic Book" panose="020B0503020102020204" pitchFamily="34" charset="0"/>
              </a:rPr>
              <a:t>Kolmogorov-Smirnov Statistic (KS)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F8980B20-2DC5-4C4D-91AA-6B6B15370F6F}"/>
              </a:ext>
            </a:extLst>
          </p:cNvPr>
          <p:cNvSpPr/>
          <p:nvPr/>
        </p:nvSpPr>
        <p:spPr>
          <a:xfrm>
            <a:off x="5594378" y="1566776"/>
            <a:ext cx="4616493" cy="807456"/>
          </a:xfrm>
          <a:prstGeom prst="roundRect">
            <a:avLst>
              <a:gd name="adj" fmla="val 16667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/>
          <p:cNvSpPr/>
          <p:nvPr/>
        </p:nvSpPr>
        <p:spPr>
          <a:xfrm>
            <a:off x="1631504" y="1268760"/>
            <a:ext cx="3528392" cy="5184576"/>
          </a:xfrm>
          <a:prstGeom prst="rect">
            <a:avLst/>
          </a:prstGeom>
          <a:noFill/>
          <a:ln w="57150"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5460778" y="1647411"/>
            <a:ext cx="4968552" cy="11828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2800" dirty="0">
                <a:latin typeface="Franklin Gothic Book" panose="020B0503020102020204" pitchFamily="34" charset="0"/>
              </a:rPr>
              <a:t>     </a:t>
            </a:r>
            <a:r>
              <a:rPr lang="en-GB" sz="2800" dirty="0">
                <a:solidFill>
                  <a:schemeClr val="bg2">
                    <a:lumMod val="90000"/>
                  </a:schemeClr>
                </a:solidFill>
                <a:latin typeface="Franklin Gothic Book" panose="020B0503020102020204" pitchFamily="34" charset="0"/>
              </a:rPr>
              <a:t>Which weighting scheme?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580468" y="2238842"/>
                <a:ext cx="4848862" cy="52927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en-GB" sz="2400" dirty="0">
                  <a:latin typeface="Franklin Gothic Book" panose="020B0503020102020204" pitchFamily="34" charset="0"/>
                </a:endParaRPr>
              </a:p>
              <a:p>
                <a:endParaRPr lang="en-GB" sz="2400" dirty="0">
                  <a:latin typeface="Franklin Gothic Book" panose="020B0503020102020204" pitchFamily="34" charset="0"/>
                </a:endParaRPr>
              </a:p>
              <a:p>
                <a:r>
                  <a:rPr lang="en-GB" sz="2400" dirty="0">
                    <a:solidFill>
                      <a:schemeClr val="bg2">
                        <a:lumMod val="90000"/>
                      </a:schemeClr>
                    </a:solidFill>
                    <a:latin typeface="Franklin Gothic Book" panose="020B0503020102020204" pitchFamily="34" charset="0"/>
                  </a:rPr>
                  <a:t>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400" i="1">
                            <a:solidFill>
                              <a:schemeClr val="bg2">
                                <a:lumMod val="9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400" i="1">
                            <a:solidFill>
                              <a:schemeClr val="bg2">
                                <a:lumMod val="90000"/>
                              </a:schemeClr>
                            </a:solidFill>
                            <a:latin typeface="Cambria Math"/>
                          </a:rPr>
                          <m:t>𝑤</m:t>
                        </m:r>
                      </m:e>
                      <m:sub>
                        <m:r>
                          <a:rPr lang="en-GB" sz="2400" i="1">
                            <a:solidFill>
                              <a:schemeClr val="bg2">
                                <a:lumMod val="90000"/>
                              </a:schemeClr>
                            </a:solidFill>
                            <a:latin typeface="Cambria Math"/>
                          </a:rPr>
                          <m:t>𝑗𝑖</m:t>
                        </m:r>
                      </m:sub>
                    </m:sSub>
                  </m:oMath>
                </a14:m>
                <a:r>
                  <a:rPr lang="en-GB" sz="2400" dirty="0">
                    <a:solidFill>
                      <a:schemeClr val="bg2">
                        <a:lumMod val="90000"/>
                      </a:schemeClr>
                    </a:solidFill>
                    <a:latin typeface="Franklin Gothic Book" panose="020B0503020102020204" pitchFamily="34" charset="0"/>
                  </a:rPr>
                  <a:t> denote the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>
                            <a:solidFill>
                              <a:schemeClr val="bg2">
                                <a:lumMod val="9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i="1">
                            <a:solidFill>
                              <a:schemeClr val="bg2">
                                <a:lumMod val="90000"/>
                              </a:schemeClr>
                            </a:solidFill>
                            <a:latin typeface="Cambria Math"/>
                          </a:rPr>
                          <m:t>𝑗</m:t>
                        </m:r>
                      </m:e>
                      <m:sup>
                        <m:r>
                          <a:rPr lang="en-GB" sz="2400" i="1">
                            <a:solidFill>
                              <a:schemeClr val="bg2">
                                <a:lumMod val="90000"/>
                              </a:schemeClr>
                            </a:solidFill>
                            <a:latin typeface="Cambria Math"/>
                          </a:rPr>
                          <m:t>𝑡h</m:t>
                        </m:r>
                      </m:sup>
                    </m:sSup>
                  </m:oMath>
                </a14:m>
                <a:r>
                  <a:rPr lang="en-GB" sz="2400" dirty="0">
                    <a:solidFill>
                      <a:schemeClr val="bg2">
                        <a:lumMod val="90000"/>
                      </a:schemeClr>
                    </a:solidFill>
                    <a:latin typeface="Franklin Gothic Book" panose="020B0503020102020204" pitchFamily="34" charset="0"/>
                  </a:rPr>
                  <a:t> weight for covariate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chemeClr val="bg2">
                            <a:lumMod val="90000"/>
                          </a:schemeClr>
                        </a:solidFill>
                        <a:latin typeface="Cambria Math"/>
                      </a:rPr>
                      <m:t>𝑖</m:t>
                    </m:r>
                    <m:r>
                      <a:rPr lang="en-GB" sz="2400" i="1">
                        <a:solidFill>
                          <a:schemeClr val="bg2">
                            <a:lumMod val="90000"/>
                          </a:schemeClr>
                        </a:solidFill>
                        <a:latin typeface="Cambria Math"/>
                      </a:rPr>
                      <m:t>.</m:t>
                    </m:r>
                  </m:oMath>
                </a14:m>
                <a:r>
                  <a:rPr lang="en-GB" sz="2400" dirty="0">
                    <a:solidFill>
                      <a:schemeClr val="bg2">
                        <a:lumMod val="90000"/>
                      </a:schemeClr>
                    </a:solidFill>
                    <a:latin typeface="Franklin Gothic Book" panose="020B0503020102020204" pitchFamily="34" charset="0"/>
                  </a:rPr>
                  <a:t> Then:</a:t>
                </a:r>
              </a:p>
              <a:p>
                <a:endParaRPr lang="en-GB" sz="2400" dirty="0">
                  <a:solidFill>
                    <a:schemeClr val="bg2">
                      <a:lumMod val="90000"/>
                    </a:schemeClr>
                  </a:solidFill>
                  <a:latin typeface="Franklin Gothic Book" panose="020B0503020102020204" pitchFamily="34" charset="0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GB" sz="2400" i="1">
                            <a:solidFill>
                              <a:schemeClr val="bg2">
                                <a:lumMod val="9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400" i="1">
                            <a:solidFill>
                              <a:schemeClr val="bg2">
                                <a:lumMod val="90000"/>
                              </a:schemeClr>
                            </a:solidFill>
                            <a:latin typeface="Cambria Math"/>
                          </a:rPr>
                          <m:t>𝑤</m:t>
                        </m:r>
                      </m:e>
                      <m:sub>
                        <m:r>
                          <a:rPr lang="en-GB" sz="2400" i="1">
                            <a:solidFill>
                              <a:schemeClr val="bg2">
                                <a:lumMod val="90000"/>
                              </a:schemeClr>
                            </a:solidFill>
                            <a:latin typeface="Cambria Math"/>
                          </a:rPr>
                          <m:t>1</m:t>
                        </m:r>
                        <m:r>
                          <a:rPr lang="en-GB" sz="2400" i="1">
                            <a:solidFill>
                              <a:schemeClr val="bg2">
                                <a:lumMod val="90000"/>
                              </a:schemeClr>
                            </a:solidFill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GB" sz="2400" i="1">
                        <a:solidFill>
                          <a:schemeClr val="bg2">
                            <a:lumMod val="90000"/>
                          </a:schemeClr>
                        </a:solidFill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GB" sz="2400" i="1">
                            <a:solidFill>
                              <a:schemeClr val="bg2">
                                <a:lumMod val="9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400" i="1">
                            <a:solidFill>
                              <a:schemeClr val="bg2">
                                <a:lumMod val="90000"/>
                              </a:schemeClr>
                            </a:solidFill>
                            <a:latin typeface="Cambria Math"/>
                            <a:ea typeface="Cambria Math"/>
                          </a:rPr>
                          <m:t>𝛾</m:t>
                        </m:r>
                      </m:e>
                      <m:sub>
                        <m:r>
                          <a:rPr lang="en-GB" sz="2400" i="1">
                            <a:solidFill>
                              <a:schemeClr val="bg2">
                                <a:lumMod val="90000"/>
                              </a:schemeClr>
                            </a:solidFill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GB" sz="2400" i="1">
                        <a:solidFill>
                          <a:schemeClr val="bg2">
                            <a:lumMod val="90000"/>
                          </a:schemeClr>
                        </a:solidFill>
                        <a:latin typeface="Cambria Math"/>
                      </a:rPr>
                      <m:t>𝑆𝐷</m:t>
                    </m:r>
                    <m:r>
                      <a:rPr lang="en-GB" sz="2400" i="1">
                        <a:solidFill>
                          <a:schemeClr val="bg2">
                            <a:lumMod val="90000"/>
                          </a:schemeClr>
                        </a:solidFill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GB" sz="2400" i="1">
                            <a:solidFill>
                              <a:schemeClr val="bg2">
                                <a:lumMod val="9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400" i="1">
                            <a:solidFill>
                              <a:schemeClr val="bg2">
                                <a:lumMod val="90000"/>
                              </a:schemeClr>
                            </a:solidFill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GB" sz="2400" i="1">
                            <a:solidFill>
                              <a:schemeClr val="bg2">
                                <a:lumMod val="90000"/>
                              </a:schemeClr>
                            </a:solidFill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GB" sz="2400" i="1">
                        <a:solidFill>
                          <a:schemeClr val="bg2">
                            <a:lumMod val="90000"/>
                          </a:schemeClr>
                        </a:solidFill>
                        <a:latin typeface="Cambria Math"/>
                      </a:rPr>
                      <m:t>)</m:t>
                    </m:r>
                  </m:oMath>
                </a14:m>
                <a:r>
                  <a:rPr lang="en-GB" sz="2400" dirty="0">
                    <a:solidFill>
                      <a:schemeClr val="bg2">
                        <a:lumMod val="90000"/>
                      </a:schemeClr>
                    </a:solidFill>
                    <a:latin typeface="Franklin Gothic Book" panose="020B0503020102020204" pitchFamily="34" charset="0"/>
                  </a:rPr>
                  <a:t> </a:t>
                </a:r>
                <a:r>
                  <a:rPr lang="en-GB" dirty="0">
                    <a:solidFill>
                      <a:schemeClr val="bg2">
                        <a:lumMod val="90000"/>
                      </a:schemeClr>
                    </a:solidFill>
                    <a:latin typeface="Franklin Gothic Book" panose="020B0503020102020204" pitchFamily="34" charset="0"/>
                  </a:rPr>
                  <a:t>[</a:t>
                </a:r>
                <a:r>
                  <a:rPr lang="en-GB" dirty="0" err="1">
                    <a:solidFill>
                      <a:schemeClr val="bg2">
                        <a:lumMod val="90000"/>
                      </a:schemeClr>
                    </a:solidFill>
                    <a:latin typeface="Franklin Gothic Book" panose="020B0503020102020204" pitchFamily="34" charset="0"/>
                  </a:rPr>
                  <a:t>Caruana</a:t>
                </a:r>
                <a:r>
                  <a:rPr lang="en-GB" dirty="0">
                    <a:solidFill>
                      <a:schemeClr val="bg2">
                        <a:lumMod val="90000"/>
                      </a:schemeClr>
                    </a:solidFill>
                    <a:latin typeface="Franklin Gothic Book" panose="020B0503020102020204" pitchFamily="34" charset="0"/>
                  </a:rPr>
                  <a:t> et al. 2015]</a:t>
                </a:r>
              </a:p>
              <a:p>
                <a:pPr marL="800100" lvl="1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GB" i="1">
                            <a:solidFill>
                              <a:schemeClr val="bg2">
                                <a:lumMod val="9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solidFill>
                              <a:schemeClr val="bg2">
                                <a:lumMod val="90000"/>
                              </a:schemeClr>
                            </a:solidFill>
                            <a:latin typeface="Cambria Math"/>
                            <a:ea typeface="Cambria Math"/>
                          </a:rPr>
                          <m:t>𝛾</m:t>
                        </m:r>
                      </m:e>
                      <m:sub>
                        <m:r>
                          <a:rPr lang="en-GB" i="1">
                            <a:solidFill>
                              <a:schemeClr val="bg2">
                                <a:lumMod val="90000"/>
                              </a:schemeClr>
                            </a:solidFill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GB" dirty="0">
                    <a:solidFill>
                      <a:schemeClr val="bg2">
                        <a:lumMod val="90000"/>
                      </a:schemeClr>
                    </a:solidFill>
                    <a:latin typeface="Franklin Gothic Book" panose="020B0503020102020204" pitchFamily="34" charset="0"/>
                  </a:rPr>
                  <a:t>is the coefficient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>
                            <a:solidFill>
                              <a:schemeClr val="bg2">
                                <a:lumMod val="9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solidFill>
                              <a:schemeClr val="bg2">
                                <a:lumMod val="90000"/>
                              </a:schemeClr>
                            </a:solidFill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GB" i="1">
                            <a:solidFill>
                              <a:schemeClr val="bg2">
                                <a:lumMod val="90000"/>
                              </a:schemeClr>
                            </a:solidFill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GB" i="1">
                        <a:solidFill>
                          <a:schemeClr val="bg2">
                            <a:lumMod val="90000"/>
                          </a:schemeClr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en-GB" dirty="0">
                    <a:solidFill>
                      <a:schemeClr val="bg2">
                        <a:lumMod val="90000"/>
                      </a:schemeClr>
                    </a:solidFill>
                    <a:latin typeface="Franklin Gothic Book" panose="020B0503020102020204" pitchFamily="34" charset="0"/>
                  </a:rPr>
                  <a:t>obtained after regressing outcome 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>
                            <a:solidFill>
                              <a:schemeClr val="bg2">
                                <a:lumMod val="9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solidFill>
                              <a:schemeClr val="bg2">
                                <a:lumMod val="90000"/>
                              </a:schemeClr>
                            </a:solidFill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GB" i="1">
                            <a:solidFill>
                              <a:schemeClr val="bg2">
                                <a:lumMod val="90000"/>
                              </a:schemeClr>
                            </a:solidFill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GB" i="1">
                        <a:solidFill>
                          <a:schemeClr val="bg2">
                            <a:lumMod val="90000"/>
                          </a:schemeClr>
                        </a:solidFill>
                        <a:latin typeface="Cambria Math"/>
                      </a:rPr>
                      <m:t>.</m:t>
                    </m:r>
                  </m:oMath>
                </a14:m>
                <a:r>
                  <a:rPr lang="en-GB" dirty="0">
                    <a:solidFill>
                      <a:schemeClr val="bg2">
                        <a:lumMod val="90000"/>
                      </a:schemeClr>
                    </a:solidFill>
                    <a:latin typeface="Franklin Gothic Book" panose="020B0503020102020204" pitchFamily="34" charset="0"/>
                  </a:rPr>
                  <a:t> 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GB" sz="2400" i="1">
                            <a:solidFill>
                              <a:schemeClr val="bg2">
                                <a:lumMod val="9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400" i="1">
                            <a:solidFill>
                              <a:schemeClr val="bg2">
                                <a:lumMod val="90000"/>
                              </a:schemeClr>
                            </a:solidFill>
                            <a:latin typeface="Cambria Math"/>
                          </a:rPr>
                          <m:t>𝑤</m:t>
                        </m:r>
                      </m:e>
                      <m:sub>
                        <m:r>
                          <a:rPr lang="en-GB" sz="2400" i="1">
                            <a:solidFill>
                              <a:schemeClr val="bg2">
                                <a:lumMod val="90000"/>
                              </a:schemeClr>
                            </a:solidFill>
                            <a:latin typeface="Cambria Math"/>
                          </a:rPr>
                          <m:t>2</m:t>
                        </m:r>
                        <m:r>
                          <a:rPr lang="en-GB" sz="2400" i="1">
                            <a:solidFill>
                              <a:schemeClr val="bg2">
                                <a:lumMod val="90000"/>
                              </a:schemeClr>
                            </a:solidFill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GB" sz="2400" i="1">
                        <a:solidFill>
                          <a:schemeClr val="bg2">
                            <a:lumMod val="90000"/>
                          </a:schemeClr>
                        </a:solidFill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GB" sz="2400" i="1">
                            <a:solidFill>
                              <a:schemeClr val="bg2">
                                <a:lumMod val="9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400" i="1">
                            <a:solidFill>
                              <a:schemeClr val="bg2">
                                <a:lumMod val="90000"/>
                              </a:schemeClr>
                            </a:solidFill>
                            <a:latin typeface="Cambria Math"/>
                            <a:ea typeface="Cambria Math"/>
                          </a:rPr>
                          <m:t>𝛿</m:t>
                        </m:r>
                      </m:e>
                      <m:sub>
                        <m:r>
                          <a:rPr lang="en-GB" sz="2400" i="1">
                            <a:solidFill>
                              <a:schemeClr val="bg2">
                                <a:lumMod val="90000"/>
                              </a:schemeClr>
                            </a:solidFill>
                            <a:latin typeface="Cambria Math"/>
                            <a:ea typeface="Cambria Math"/>
                          </a:rPr>
                          <m:t>𝑖</m:t>
                        </m:r>
                      </m:sub>
                    </m:sSub>
                    <m:r>
                      <a:rPr lang="en-GB" sz="2400" i="1">
                        <a:solidFill>
                          <a:schemeClr val="bg2">
                            <a:lumMod val="90000"/>
                          </a:schemeClr>
                        </a:solidFill>
                        <a:latin typeface="Cambria Math"/>
                      </a:rPr>
                      <m:t>𝑆𝐷</m:t>
                    </m:r>
                    <m:r>
                      <a:rPr lang="en-GB" sz="2400" i="1">
                        <a:solidFill>
                          <a:schemeClr val="bg2">
                            <a:lumMod val="90000"/>
                          </a:schemeClr>
                        </a:solidFill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GB" sz="2400" i="1">
                            <a:solidFill>
                              <a:schemeClr val="bg2">
                                <a:lumMod val="9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400" i="1">
                            <a:solidFill>
                              <a:schemeClr val="bg2">
                                <a:lumMod val="90000"/>
                              </a:schemeClr>
                            </a:solidFill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GB" sz="2400" i="1">
                            <a:solidFill>
                              <a:schemeClr val="bg2">
                                <a:lumMod val="90000"/>
                              </a:schemeClr>
                            </a:solidFill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GB" sz="2400" i="1">
                        <a:solidFill>
                          <a:schemeClr val="bg2">
                            <a:lumMod val="90000"/>
                          </a:schemeClr>
                        </a:solidFill>
                        <a:latin typeface="Cambria Math"/>
                      </a:rPr>
                      <m:t>)</m:t>
                    </m:r>
                  </m:oMath>
                </a14:m>
                <a:endParaRPr lang="en-GB" sz="2400" dirty="0">
                  <a:solidFill>
                    <a:schemeClr val="bg2">
                      <a:lumMod val="90000"/>
                    </a:schemeClr>
                  </a:solidFill>
                  <a:latin typeface="Franklin Gothic Book" panose="020B0503020102020204" pitchFamily="34" charset="0"/>
                </a:endParaRPr>
              </a:p>
              <a:p>
                <a:pPr marL="800100" lvl="1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GB" i="1">
                            <a:solidFill>
                              <a:schemeClr val="bg2">
                                <a:lumMod val="9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solidFill>
                              <a:schemeClr val="bg2">
                                <a:lumMod val="90000"/>
                              </a:schemeClr>
                            </a:solidFill>
                            <a:latin typeface="Cambria Math"/>
                            <a:ea typeface="Cambria Math"/>
                          </a:rPr>
                          <m:t>𝛿</m:t>
                        </m:r>
                      </m:e>
                      <m:sub>
                        <m:r>
                          <a:rPr lang="en-GB" i="1">
                            <a:solidFill>
                              <a:schemeClr val="bg2">
                                <a:lumMod val="90000"/>
                              </a:schemeClr>
                            </a:solidFill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GB" dirty="0">
                    <a:solidFill>
                      <a:schemeClr val="bg2">
                        <a:lumMod val="90000"/>
                      </a:schemeClr>
                    </a:solidFill>
                    <a:latin typeface="Franklin Gothic Book" panose="020B0503020102020204" pitchFamily="34" charset="0"/>
                  </a:rPr>
                  <a:t>is the coefficient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>
                            <a:solidFill>
                              <a:schemeClr val="bg2">
                                <a:lumMod val="9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solidFill>
                              <a:schemeClr val="bg2">
                                <a:lumMod val="90000"/>
                              </a:schemeClr>
                            </a:solidFill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GB" i="1">
                            <a:solidFill>
                              <a:schemeClr val="bg2">
                                <a:lumMod val="90000"/>
                              </a:schemeClr>
                            </a:solidFill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GB" i="1">
                        <a:solidFill>
                          <a:schemeClr val="bg2">
                            <a:lumMod val="90000"/>
                          </a:schemeClr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en-GB" dirty="0">
                    <a:solidFill>
                      <a:schemeClr val="bg2">
                        <a:lumMod val="90000"/>
                      </a:schemeClr>
                    </a:solidFill>
                    <a:latin typeface="Franklin Gothic Book" panose="020B0503020102020204" pitchFamily="34" charset="0"/>
                  </a:rPr>
                  <a:t>obtained after regressing outcome on all covariates.</a:t>
                </a:r>
              </a:p>
              <a:p>
                <a:pPr marL="800100" lvl="1" indent="-342900">
                  <a:buFont typeface="Arial" panose="020B0604020202020204" pitchFamily="34" charset="0"/>
                  <a:buChar char="•"/>
                </a:pPr>
                <a:endParaRPr lang="en-GB" sz="240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GB" sz="2400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GB" sz="2400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GB" sz="2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0468" y="2238842"/>
                <a:ext cx="4848862" cy="5292731"/>
              </a:xfrm>
              <a:prstGeom prst="rect">
                <a:avLst/>
              </a:prstGeom>
              <a:blipFill>
                <a:blip r:embed="rId2"/>
                <a:stretch>
                  <a:fillRect l="-1884" r="-1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AE54D-7340-4872-B218-9438ADB57BC6}" type="slidenum">
              <a:rPr lang="en-GB" smtClean="0"/>
              <a:t>25</a:t>
            </a:fld>
            <a:endParaRPr lang="en-GB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7D1B8A8-1490-4EB9-ACFB-7C6AFDA04F6A}"/>
              </a:ext>
            </a:extLst>
          </p:cNvPr>
          <p:cNvSpPr/>
          <p:nvPr/>
        </p:nvSpPr>
        <p:spPr>
          <a:xfrm>
            <a:off x="0" y="343547"/>
            <a:ext cx="12192000" cy="69467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>
                <a:solidFill>
                  <a:schemeClr val="tx1"/>
                </a:solidFill>
              </a:rPr>
              <a:t>Overall diagnostics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095EADA-1D79-4929-838E-05A37F8C71AB}"/>
              </a:ext>
            </a:extLst>
          </p:cNvPr>
          <p:cNvSpPr/>
          <p:nvPr/>
        </p:nvSpPr>
        <p:spPr>
          <a:xfrm>
            <a:off x="5375920" y="1268760"/>
            <a:ext cx="5053410" cy="5184576"/>
          </a:xfrm>
          <a:prstGeom prst="rect">
            <a:avLst/>
          </a:prstGeom>
          <a:noFill/>
          <a:ln w="57150"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D5891CE-4B90-401E-8594-CA9822557689}"/>
              </a:ext>
            </a:extLst>
          </p:cNvPr>
          <p:cNvSpPr/>
          <p:nvPr/>
        </p:nvSpPr>
        <p:spPr>
          <a:xfrm>
            <a:off x="3916218" y="1856509"/>
            <a:ext cx="4322618" cy="3999346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A39371D-8FD5-4013-85ED-59D80593509E}"/>
              </a:ext>
            </a:extLst>
          </p:cNvPr>
          <p:cNvSpPr txBox="1"/>
          <p:nvPr/>
        </p:nvSpPr>
        <p:spPr>
          <a:xfrm>
            <a:off x="4115112" y="2111614"/>
            <a:ext cx="392482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latin typeface="Franklin Gothic Book" panose="020B0503020102020204" pitchFamily="34" charset="0"/>
              </a:rPr>
              <a:t>Disease risk scores (DRS) defined as predicted outcome under the control condition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>
              <a:latin typeface="Franklin Gothic Book" panose="020B05030201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latin typeface="Franklin Gothic Book" panose="020B0503020102020204" pitchFamily="34" charset="0"/>
              </a:rPr>
              <a:t>Standardised mean difference in DRS as a propensity score diagnostic </a:t>
            </a:r>
            <a:r>
              <a:rPr lang="en-GB" dirty="0">
                <a:latin typeface="Franklin Gothic Book" panose="020B0503020102020204" pitchFamily="34" charset="0"/>
              </a:rPr>
              <a:t>[Stuart et al. 2013]</a:t>
            </a:r>
          </a:p>
        </p:txBody>
      </p:sp>
    </p:spTree>
    <p:extLst>
      <p:ext uri="{BB962C8B-B14F-4D97-AF65-F5344CB8AC3E}">
        <p14:creationId xmlns:p14="http://schemas.microsoft.com/office/powerpoint/2010/main" val="282423637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4B10D68B-AD2F-4030-8E88-EC2A3846505C}"/>
              </a:ext>
            </a:extLst>
          </p:cNvPr>
          <p:cNvSpPr/>
          <p:nvPr/>
        </p:nvSpPr>
        <p:spPr>
          <a:xfrm>
            <a:off x="1847528" y="3928478"/>
            <a:ext cx="4366841" cy="42937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6A765A46-5EA7-44D8-BC1F-931C3653254D}"/>
              </a:ext>
            </a:extLst>
          </p:cNvPr>
          <p:cNvSpPr/>
          <p:nvPr/>
        </p:nvSpPr>
        <p:spPr>
          <a:xfrm>
            <a:off x="1847528" y="2536436"/>
            <a:ext cx="3477087" cy="42937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F13F74C6-0404-476B-85EB-59EEA7B0701C}"/>
              </a:ext>
            </a:extLst>
          </p:cNvPr>
          <p:cNvSpPr/>
          <p:nvPr/>
        </p:nvSpPr>
        <p:spPr>
          <a:xfrm>
            <a:off x="1849514" y="1204121"/>
            <a:ext cx="3477087" cy="42937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847528" y="1196753"/>
                <a:ext cx="8229600" cy="452596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GB" sz="2400" dirty="0">
                    <a:latin typeface="Franklin Gothic Book" panose="020B0503020102020204" pitchFamily="34" charset="0"/>
                  </a:rPr>
                  <a:t>Propensity score model:</a:t>
                </a:r>
              </a:p>
              <a:p>
                <a:r>
                  <a:rPr lang="en-GB" sz="2400" dirty="0">
                    <a:latin typeface="Franklin Gothic Book" panose="020B0503020102020204" pitchFamily="34" charset="0"/>
                  </a:rPr>
                  <a:t>logit(PS)=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400" i="1">
                            <a:latin typeface="Cambria Math"/>
                            <a:ea typeface="Cambria Math"/>
                          </a:rPr>
                          <m:t>𝛼</m:t>
                        </m:r>
                      </m:e>
                      <m:sub>
                        <m:r>
                          <a:rPr lang="en-GB" sz="2400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GB" sz="2400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400" i="1">
                            <a:latin typeface="Cambria Math"/>
                            <a:ea typeface="Cambria Math"/>
                          </a:rPr>
                          <m:t>𝛼</m:t>
                        </m:r>
                      </m:e>
                      <m:sub>
                        <m:r>
                          <a:rPr lang="en-GB" sz="2400" i="1">
                            <a:latin typeface="Cambria Math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400" i="1">
                            <a:latin typeface="Cambria Math"/>
                          </a:rPr>
                          <m:t>𝑋</m:t>
                        </m:r>
                      </m:e>
                      <m:sub>
                        <m:r>
                          <a:rPr lang="en-GB" sz="2400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GB" sz="2400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400" i="1">
                            <a:latin typeface="Cambria Math"/>
                            <a:ea typeface="Cambria Math"/>
                          </a:rPr>
                          <m:t>𝛼</m:t>
                        </m:r>
                      </m:e>
                      <m:sub>
                        <m:r>
                          <a:rPr lang="en-GB" sz="2400" i="1">
                            <a:latin typeface="Cambria Math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400" i="1">
                            <a:latin typeface="Cambria Math"/>
                          </a:rPr>
                          <m:t>𝑋</m:t>
                        </m:r>
                      </m:e>
                      <m:sub>
                        <m:r>
                          <a:rPr lang="en-GB" sz="2400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GB" sz="2400" i="1">
                        <a:latin typeface="Cambria Math"/>
                      </a:rPr>
                      <m:t>+,…,</m:t>
                    </m:r>
                    <m:sSub>
                      <m:sSub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400" i="1">
                            <a:latin typeface="Cambria Math"/>
                            <a:ea typeface="Cambria Math"/>
                          </a:rPr>
                          <m:t>𝛼</m:t>
                        </m:r>
                      </m:e>
                      <m:sub>
                        <m:r>
                          <a:rPr lang="en-GB" sz="2400" i="1">
                            <a:latin typeface="Cambria Math"/>
                            <a:ea typeface="Cambria Math"/>
                          </a:rPr>
                          <m:t>9</m:t>
                        </m:r>
                      </m:sub>
                    </m:sSub>
                    <m:sSub>
                      <m:sSub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400" i="1">
                            <a:latin typeface="Cambria Math"/>
                          </a:rPr>
                          <m:t>𝑋</m:t>
                        </m:r>
                      </m:e>
                      <m:sub>
                        <m:r>
                          <a:rPr lang="en-GB" sz="2400" i="1">
                            <a:latin typeface="Cambria Math"/>
                          </a:rPr>
                          <m:t>9</m:t>
                        </m:r>
                      </m:sub>
                    </m:sSub>
                  </m:oMath>
                </a14:m>
                <a:endParaRPr lang="en-GB" sz="2400" dirty="0">
                  <a:solidFill>
                    <a:srgbClr val="0070C0"/>
                  </a:solidFill>
                  <a:latin typeface="Franklin Gothic Book" panose="020B0503020102020204" pitchFamily="34" charset="0"/>
                </a:endParaRPr>
              </a:p>
              <a:p>
                <a:pPr marL="0" indent="0">
                  <a:buNone/>
                </a:pPr>
                <a:endParaRPr lang="en-GB" sz="2400" dirty="0">
                  <a:solidFill>
                    <a:srgbClr val="7030A0"/>
                  </a:solidFill>
                  <a:latin typeface="Franklin Gothic Book" panose="020B0503020102020204" pitchFamily="34" charset="0"/>
                </a:endParaRPr>
              </a:p>
              <a:p>
                <a:pPr marL="0" indent="0">
                  <a:buNone/>
                </a:pPr>
                <a:r>
                  <a:rPr lang="en-GB" sz="2400" dirty="0">
                    <a:latin typeface="Franklin Gothic Book" panose="020B0503020102020204" pitchFamily="34" charset="0"/>
                  </a:rPr>
                  <a:t>Outcome model:</a:t>
                </a:r>
              </a:p>
              <a:p>
                <a:r>
                  <a:rPr lang="en-GB" sz="2400" dirty="0">
                    <a:latin typeface="Franklin Gothic Book" panose="020B0503020102020204" pitchFamily="34" charset="0"/>
                  </a:rPr>
                  <a:t>Y=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400" i="1">
                            <a:latin typeface="Cambria Math"/>
                            <a:ea typeface="Cambria Math"/>
                          </a:rPr>
                          <m:t>𝛽</m:t>
                        </m:r>
                      </m:e>
                      <m:sub>
                        <m:r>
                          <a:rPr lang="en-GB" sz="2400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GB" sz="2400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400" i="1">
                            <a:latin typeface="Cambria Math"/>
                            <a:ea typeface="Cambria Math"/>
                          </a:rPr>
                          <m:t>𝛽</m:t>
                        </m:r>
                      </m:e>
                      <m:sub>
                        <m:r>
                          <a:rPr lang="en-GB" sz="2400" i="1">
                            <a:latin typeface="Cambria Math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400" i="1">
                            <a:latin typeface="Cambria Math"/>
                          </a:rPr>
                          <m:t>𝑋</m:t>
                        </m:r>
                      </m:e>
                      <m:sub>
                        <m:r>
                          <a:rPr lang="en-GB" sz="2400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GB" sz="2400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400" i="1">
                            <a:latin typeface="Cambria Math"/>
                            <a:ea typeface="Cambria Math"/>
                          </a:rPr>
                          <m:t>𝛽</m:t>
                        </m:r>
                      </m:e>
                      <m:sub>
                        <m:r>
                          <a:rPr lang="en-GB" sz="2400" i="1">
                            <a:latin typeface="Cambria Math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400" i="1">
                            <a:latin typeface="Cambria Math"/>
                          </a:rPr>
                          <m:t>𝑋</m:t>
                        </m:r>
                      </m:e>
                      <m:sub>
                        <m:r>
                          <a:rPr lang="en-GB" sz="2400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GB" sz="2400" i="1">
                        <a:latin typeface="Cambria Math"/>
                      </a:rPr>
                      <m:t>+,…,</m:t>
                    </m:r>
                    <m:sSub>
                      <m:sSub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400" i="1">
                            <a:latin typeface="Cambria Math"/>
                            <a:ea typeface="Cambria Math"/>
                          </a:rPr>
                          <m:t>𝛽</m:t>
                        </m:r>
                      </m:e>
                      <m:sub>
                        <m:r>
                          <a:rPr lang="en-GB" sz="2400" i="1">
                            <a:latin typeface="Cambria Math"/>
                            <a:ea typeface="Cambria Math"/>
                          </a:rPr>
                          <m:t>9</m:t>
                        </m:r>
                      </m:sub>
                    </m:sSub>
                    <m:sSub>
                      <m:sSub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400" i="1">
                            <a:latin typeface="Cambria Math"/>
                          </a:rPr>
                          <m:t>𝑋</m:t>
                        </m:r>
                      </m:e>
                      <m:sub>
                        <m:r>
                          <a:rPr lang="en-GB" sz="2400" i="1">
                            <a:latin typeface="Cambria Math"/>
                          </a:rPr>
                          <m:t>9</m:t>
                        </m:r>
                      </m:sub>
                    </m:sSub>
                    <m:r>
                      <a:rPr lang="en-GB" sz="2400" i="1">
                        <a:latin typeface="Cambria Math"/>
                      </a:rPr>
                      <m:t>+ </m:t>
                    </m:r>
                    <m:sSub>
                      <m:sSub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400" i="1">
                            <a:latin typeface="Cambria Math"/>
                            <a:ea typeface="Cambria Math"/>
                          </a:rPr>
                          <m:t>𝛽</m:t>
                        </m:r>
                      </m:e>
                      <m:sub>
                        <m:r>
                          <a:rPr lang="en-GB" sz="2400" i="1">
                            <a:latin typeface="Cambria Math"/>
                            <a:ea typeface="Cambria Math"/>
                          </a:rPr>
                          <m:t>10</m:t>
                        </m:r>
                      </m:sub>
                    </m:sSub>
                    <m:sSub>
                      <m:sSubPr>
                        <m:ctrlPr>
                          <a:rPr lang="en-GB" sz="2400" i="1" smtClean="0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400" i="1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Cambria Math"/>
                          </a:rPr>
                          <m:t>𝑋</m:t>
                        </m:r>
                      </m:e>
                      <m:sub>
                        <m:r>
                          <a:rPr lang="en-GB" sz="2400" i="1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Cambria Math"/>
                          </a:rPr>
                          <m:t>10</m:t>
                        </m:r>
                      </m:sub>
                    </m:sSub>
                  </m:oMath>
                </a14:m>
                <a:r>
                  <a:rPr lang="en-GB" sz="2600" dirty="0">
                    <a:solidFill>
                      <a:schemeClr val="accent5">
                        <a:lumMod val="75000"/>
                      </a:schemeClr>
                    </a:solidFill>
                    <a:latin typeface="Franklin Gothic Book" panose="020B0503020102020204" pitchFamily="34" charset="0"/>
                  </a:rPr>
                  <a:t> </a:t>
                </a:r>
                <a:endParaRPr lang="en-GB" sz="1400" dirty="0">
                  <a:solidFill>
                    <a:srgbClr val="7030A0"/>
                  </a:solidFill>
                  <a:latin typeface="Franklin Gothic Book" panose="020B0503020102020204" pitchFamily="34" charset="0"/>
                </a:endParaRPr>
              </a:p>
              <a:p>
                <a:pPr marL="0" indent="0">
                  <a:buNone/>
                </a:pPr>
                <a:endParaRPr lang="en-GB" sz="2400" dirty="0">
                  <a:solidFill>
                    <a:srgbClr val="7030A0"/>
                  </a:solidFill>
                  <a:latin typeface="Franklin Gothic Book" panose="020B0503020102020204" pitchFamily="34" charset="0"/>
                </a:endParaRPr>
              </a:p>
              <a:p>
                <a:pPr marL="0" indent="0">
                  <a:buNone/>
                </a:pPr>
                <a:r>
                  <a:rPr lang="en-GB" sz="2400" dirty="0">
                    <a:latin typeface="Franklin Gothic Book" panose="020B0503020102020204" pitchFamily="34" charset="0"/>
                  </a:rPr>
                  <a:t>Linear and Non-linear Scenarios:  </a:t>
                </a:r>
              </a:p>
              <a:p>
                <a:pPr marL="0" indent="0">
                  <a:buNone/>
                </a:pPr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847528" y="1196753"/>
                <a:ext cx="8229600" cy="4525963"/>
              </a:xfrm>
              <a:blipFill>
                <a:blip r:embed="rId3"/>
                <a:stretch>
                  <a:fillRect l="-1111" t="-17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1501909" y="167198"/>
            <a:ext cx="91660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>
                <a:solidFill>
                  <a:schemeClr val="bg1"/>
                </a:solidFill>
                <a:latin typeface="Franklin Gothic Book" panose="020B0503020102020204" pitchFamily="34" charset="0"/>
              </a:rPr>
              <a:t>Simulated Data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36273767"/>
                  </p:ext>
                </p:extLst>
              </p:nvPr>
            </p:nvGraphicFramePr>
            <p:xfrm>
              <a:off x="1991544" y="4437112"/>
              <a:ext cx="6912768" cy="1668788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3024336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3888432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496780">
                    <a:tc>
                      <a:txBody>
                        <a:bodyPr/>
                        <a:lstStyle/>
                        <a:p>
                          <a:r>
                            <a:rPr lang="en-GB" sz="2000" b="0" dirty="0">
                              <a:latin typeface="Franklin Gothic Book" panose="020B0503020102020204" pitchFamily="34" charset="0"/>
                            </a:rPr>
                            <a:t>S1: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GB" sz="2000" b="0" i="1" smtClean="0">
                                      <a:solidFill>
                                        <a:schemeClr val="accent5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2000" b="0" i="1" smtClean="0">
                                      <a:solidFill>
                                        <a:schemeClr val="accent5">
                                          <a:lumMod val="75000"/>
                                        </a:schemeClr>
                                      </a:solidFill>
                                      <a:latin typeface="Cambria Math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en-GB" sz="2000" b="0" i="1" smtClean="0">
                                      <a:solidFill>
                                        <a:schemeClr val="accent5">
                                          <a:lumMod val="75000"/>
                                        </a:schemeClr>
                                      </a:solidFill>
                                      <a:latin typeface="Cambria Math"/>
                                    </a:rPr>
                                    <m:t>10</m:t>
                                  </m:r>
                                </m:sub>
                              </m:sSub>
                              <m:r>
                                <a:rPr lang="en-GB" sz="2000" b="0" smtClean="0">
                                  <a:latin typeface="Cambria Math"/>
                                </a:rPr>
                                <m:t>=</m:t>
                              </m:r>
                              <m:r>
                                <a:rPr lang="en-GB" sz="2000" b="0" i="1" smtClean="0">
                                  <a:latin typeface="Cambria Math"/>
                                </a:rPr>
                                <m:t>0</m:t>
                              </m:r>
                            </m:oMath>
                          </a14:m>
                          <a:endParaRPr lang="en-GB" sz="2000" b="0" dirty="0">
                            <a:latin typeface="Franklin Gothic Book" panose="020B0503020102020204" pitchFamily="34" charset="0"/>
                          </a:endParaRPr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GB" sz="2000" dirty="0">
                              <a:latin typeface="Franklin Gothic Book" panose="020B0503020102020204" pitchFamily="34" charset="0"/>
                            </a:rPr>
                            <a:t>Independent</a:t>
                          </a:r>
                          <a:r>
                            <a:rPr lang="en-GB" sz="2000" baseline="0" dirty="0">
                              <a:latin typeface="Franklin Gothic Book" panose="020B0503020102020204" pitchFamily="34" charset="0"/>
                            </a:rPr>
                            <a:t> baseline covariates</a:t>
                          </a:r>
                          <a:endParaRPr lang="en-GB" sz="2000" dirty="0">
                            <a:latin typeface="Franklin Gothic Book" panose="020B0503020102020204" pitchFamily="34" charset="0"/>
                          </a:endParaRPr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26812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b="0" dirty="0">
                              <a:solidFill>
                                <a:schemeClr val="tx1"/>
                              </a:solidFill>
                              <a:latin typeface="Franklin Gothic Book" panose="020B0503020102020204" pitchFamily="34" charset="0"/>
                            </a:rPr>
                            <a:t>S2: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GB" sz="2000" b="0" i="1" smtClean="0">
                                      <a:solidFill>
                                        <a:schemeClr val="accent5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2000" b="0" i="1" smtClean="0">
                                      <a:solidFill>
                                        <a:schemeClr val="accent5">
                                          <a:lumMod val="75000"/>
                                        </a:schemeClr>
                                      </a:solidFill>
                                      <a:latin typeface="Cambria Math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en-GB" sz="2000" b="0" i="1" smtClean="0">
                                      <a:solidFill>
                                        <a:schemeClr val="accent5">
                                          <a:lumMod val="75000"/>
                                        </a:schemeClr>
                                      </a:solidFill>
                                      <a:latin typeface="Cambria Math"/>
                                    </a:rPr>
                                    <m:t>10</m:t>
                                  </m:r>
                                </m:sub>
                              </m:sSub>
                              <m:r>
                                <a:rPr lang="en-GB" sz="2000" b="0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=</m:t>
                              </m:r>
                              <m:r>
                                <a:rPr lang="en-GB" sz="20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0</m:t>
                              </m:r>
                            </m:oMath>
                          </a14:m>
                          <a:endParaRPr lang="en-GB" sz="2000" b="0" dirty="0">
                            <a:solidFill>
                              <a:schemeClr val="tx1"/>
                            </a:solidFill>
                            <a:latin typeface="Franklin Gothic Book" panose="020B05030201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2000" b="0" baseline="0" dirty="0">
                              <a:latin typeface="Franklin Gothic Book" panose="020B0503020102020204" pitchFamily="34" charset="0"/>
                            </a:rPr>
                            <a:t>Correlated baseline covariates</a:t>
                          </a:r>
                          <a:endParaRPr lang="en-GB" sz="2000" b="0" dirty="0">
                            <a:latin typeface="Franklin Gothic Book" panose="020B0503020102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645196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b="0" dirty="0">
                              <a:solidFill>
                                <a:schemeClr val="tx1"/>
                              </a:solidFill>
                              <a:latin typeface="Franklin Gothic Book" panose="020B0503020102020204" pitchFamily="34" charset="0"/>
                            </a:rPr>
                            <a:t>S3: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GB" sz="2000" b="0" i="1" smtClean="0">
                                      <a:solidFill>
                                        <a:schemeClr val="accent5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2000" b="0" i="1" smtClean="0">
                                      <a:solidFill>
                                        <a:schemeClr val="accent5">
                                          <a:lumMod val="75000"/>
                                        </a:schemeClr>
                                      </a:solidFill>
                                      <a:latin typeface="Cambria Math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en-GB" sz="2000" b="0" i="1" smtClean="0">
                                      <a:solidFill>
                                        <a:schemeClr val="accent5">
                                          <a:lumMod val="75000"/>
                                        </a:schemeClr>
                                      </a:solidFill>
                                      <a:latin typeface="Cambria Math"/>
                                    </a:rPr>
                                    <m:t>10</m:t>
                                  </m:r>
                                </m:sub>
                              </m:sSub>
                              <m:r>
                                <a:rPr lang="en-GB" sz="2000" b="0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=</m:t>
                              </m:r>
                              <m:r>
                                <a:rPr lang="en-GB" sz="20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0.2(</m:t>
                              </m:r>
                              <m:sSup>
                                <m:sSupPr>
                                  <m:ctrlPr>
                                    <a:rPr lang="en-GB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20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6.0</m:t>
                                  </m:r>
                                </m:e>
                                <m:sup>
                                  <m:sSub>
                                    <m:sSubPr>
                                      <m:ctrlPr>
                                        <a:rPr lang="en-GB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/>
                                        </a:rPr>
                                        <m:t>𝑋</m:t>
                                      </m:r>
                                    </m:e>
                                    <m:sub>
                                      <m:r>
                                        <a:rPr lang="en-GB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sup>
                              </m:sSup>
                              <m:r>
                                <a:rPr lang="en-GB" sz="20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−1)</m:t>
                              </m:r>
                            </m:oMath>
                          </a14:m>
                          <a:endParaRPr lang="en-GB" sz="2000" b="0" dirty="0">
                            <a:solidFill>
                              <a:schemeClr val="tx1"/>
                            </a:solidFill>
                            <a:latin typeface="Franklin Gothic Book" panose="020B0503020102020204" pitchFamily="34" charset="0"/>
                          </a:endParaRPr>
                        </a:p>
                      </a:txBody>
                      <a:tcP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GB" sz="2000" b="0" dirty="0">
                              <a:latin typeface="Franklin Gothic Book" panose="020B0503020102020204" pitchFamily="34" charset="0"/>
                            </a:rPr>
                            <a:t>Monotonic</a:t>
                          </a:r>
                          <a:r>
                            <a:rPr lang="en-GB" sz="2000" b="0" baseline="0" dirty="0">
                              <a:latin typeface="Franklin Gothic Book" panose="020B0503020102020204" pitchFamily="34" charset="0"/>
                            </a:rPr>
                            <a:t> non-linearity</a:t>
                          </a:r>
                          <a:endParaRPr lang="en-GB" sz="2000" b="0" dirty="0">
                            <a:latin typeface="Franklin Gothic Book" panose="020B0503020102020204" pitchFamily="34" charset="0"/>
                          </a:endParaRPr>
                        </a:p>
                      </a:txBody>
                      <a:tcP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36273767"/>
                  </p:ext>
                </p:extLst>
              </p:nvPr>
            </p:nvGraphicFramePr>
            <p:xfrm>
              <a:off x="1991544" y="4437112"/>
              <a:ext cx="6912768" cy="1668788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3024336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3888432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4967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blipFill>
                          <a:blip r:embed="rId4"/>
                          <a:stretch>
                            <a:fillRect t="-6098" r="-128571" b="-23658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GB" sz="2000" dirty="0">
                              <a:latin typeface="Franklin Gothic Book" panose="020B0503020102020204" pitchFamily="34" charset="0"/>
                            </a:rPr>
                            <a:t>Independent</a:t>
                          </a:r>
                          <a:r>
                            <a:rPr lang="en-GB" sz="2000" baseline="0" dirty="0">
                              <a:latin typeface="Franklin Gothic Book" panose="020B0503020102020204" pitchFamily="34" charset="0"/>
                            </a:rPr>
                            <a:t> baseline covariates</a:t>
                          </a:r>
                          <a:endParaRPr lang="en-GB" sz="2000" dirty="0">
                            <a:latin typeface="Franklin Gothic Book" panose="020B0503020102020204" pitchFamily="34" charset="0"/>
                          </a:endParaRPr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2681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t="-100000" r="-128571" b="-12298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GB" sz="2000" b="0" baseline="0" dirty="0">
                              <a:latin typeface="Franklin Gothic Book" panose="020B0503020102020204" pitchFamily="34" charset="0"/>
                            </a:rPr>
                            <a:t>Correlated baseline covariates</a:t>
                          </a:r>
                          <a:endParaRPr lang="en-GB" sz="2000" b="0" dirty="0">
                            <a:latin typeface="Franklin Gothic Book" panose="020B0503020102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64519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t="-164151" r="-128571" b="-94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GB" sz="2000" b="0" dirty="0">
                              <a:latin typeface="Franklin Gothic Book" panose="020B0503020102020204" pitchFamily="34" charset="0"/>
                            </a:rPr>
                            <a:t>Monotonic</a:t>
                          </a:r>
                          <a:r>
                            <a:rPr lang="en-GB" sz="2000" b="0" baseline="0" dirty="0">
                              <a:latin typeface="Franklin Gothic Book" panose="020B0503020102020204" pitchFamily="34" charset="0"/>
                            </a:rPr>
                            <a:t> non-linearity</a:t>
                          </a:r>
                          <a:endParaRPr lang="en-GB" sz="2000" b="0" dirty="0">
                            <a:latin typeface="Franklin Gothic Book" panose="020B0503020102020204" pitchFamily="34" charset="0"/>
                          </a:endParaRPr>
                        </a:p>
                      </a:txBody>
                      <a:tcP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AE54D-7340-4872-B218-9438ADB57BC6}" type="slidenum">
              <a:rPr lang="en-GB" smtClean="0"/>
              <a:t>26</a:t>
            </a:fld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7914A3B-A36F-4FAD-92C6-C5F3A5A14E94}"/>
              </a:ext>
            </a:extLst>
          </p:cNvPr>
          <p:cNvSpPr/>
          <p:nvPr/>
        </p:nvSpPr>
        <p:spPr>
          <a:xfrm>
            <a:off x="0" y="343547"/>
            <a:ext cx="12192000" cy="69467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>
                <a:solidFill>
                  <a:schemeClr val="tx1"/>
                </a:solidFill>
              </a:rPr>
              <a:t>Simulated data</a:t>
            </a:r>
          </a:p>
        </p:txBody>
      </p:sp>
    </p:spTree>
    <p:extLst>
      <p:ext uri="{BB962C8B-B14F-4D97-AF65-F5344CB8AC3E}">
        <p14:creationId xmlns:p14="http://schemas.microsoft.com/office/powerpoint/2010/main" val="88068950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290D0A94-3275-4EBD-94A2-4E102A887224}"/>
              </a:ext>
            </a:extLst>
          </p:cNvPr>
          <p:cNvSpPr/>
          <p:nvPr/>
        </p:nvSpPr>
        <p:spPr>
          <a:xfrm>
            <a:off x="1847528" y="3928478"/>
            <a:ext cx="3477087" cy="42937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944649D3-4B03-480E-9D2C-C864AE4674D1}"/>
              </a:ext>
            </a:extLst>
          </p:cNvPr>
          <p:cNvSpPr/>
          <p:nvPr/>
        </p:nvSpPr>
        <p:spPr>
          <a:xfrm>
            <a:off x="1849514" y="2528374"/>
            <a:ext cx="3477087" cy="42937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88D65DE8-2212-428B-BC65-B2FDC904F295}"/>
              </a:ext>
            </a:extLst>
          </p:cNvPr>
          <p:cNvSpPr/>
          <p:nvPr/>
        </p:nvSpPr>
        <p:spPr>
          <a:xfrm>
            <a:off x="1849514" y="1204121"/>
            <a:ext cx="3477087" cy="42937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847528" y="1196753"/>
                <a:ext cx="8229600" cy="452596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GB" sz="2400" dirty="0">
                    <a:latin typeface="Franklin Gothic Book" panose="020B0503020102020204" pitchFamily="34" charset="0"/>
                  </a:rPr>
                  <a:t>Propensity score model:</a:t>
                </a:r>
              </a:p>
              <a:p>
                <a:r>
                  <a:rPr lang="en-GB" sz="2400" dirty="0">
                    <a:latin typeface="Franklin Gothic Book" panose="020B0503020102020204" pitchFamily="34" charset="0"/>
                  </a:rPr>
                  <a:t>logit(PS)=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400" i="1">
                            <a:latin typeface="Cambria Math"/>
                            <a:ea typeface="Cambria Math"/>
                          </a:rPr>
                          <m:t>𝛼</m:t>
                        </m:r>
                      </m:e>
                      <m:sub>
                        <m:r>
                          <a:rPr lang="en-GB" sz="2400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GB" sz="2400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400" i="1">
                            <a:latin typeface="Cambria Math"/>
                            <a:ea typeface="Cambria Math"/>
                          </a:rPr>
                          <m:t>𝛼</m:t>
                        </m:r>
                      </m:e>
                      <m:sub>
                        <m:r>
                          <a:rPr lang="en-GB" sz="2400" i="1">
                            <a:latin typeface="Cambria Math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400" i="1">
                            <a:latin typeface="Cambria Math"/>
                          </a:rPr>
                          <m:t>𝑋</m:t>
                        </m:r>
                      </m:e>
                      <m:sub>
                        <m:r>
                          <a:rPr lang="en-GB" sz="2400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GB" sz="2400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400" i="1">
                            <a:latin typeface="Cambria Math"/>
                            <a:ea typeface="Cambria Math"/>
                          </a:rPr>
                          <m:t>𝛼</m:t>
                        </m:r>
                      </m:e>
                      <m:sub>
                        <m:r>
                          <a:rPr lang="en-GB" sz="2400" i="1">
                            <a:latin typeface="Cambria Math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400" i="1">
                            <a:latin typeface="Cambria Math"/>
                          </a:rPr>
                          <m:t>𝑋</m:t>
                        </m:r>
                      </m:e>
                      <m:sub>
                        <m:r>
                          <a:rPr lang="en-GB" sz="2400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GB" sz="2400" i="1">
                        <a:latin typeface="Cambria Math"/>
                      </a:rPr>
                      <m:t>+,…,</m:t>
                    </m:r>
                    <m:sSub>
                      <m:sSub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400" i="1">
                            <a:latin typeface="Cambria Math"/>
                            <a:ea typeface="Cambria Math"/>
                          </a:rPr>
                          <m:t>𝛼</m:t>
                        </m:r>
                      </m:e>
                      <m:sub>
                        <m:r>
                          <a:rPr lang="en-GB" sz="2400" i="1">
                            <a:latin typeface="Cambria Math"/>
                            <a:ea typeface="Cambria Math"/>
                          </a:rPr>
                          <m:t>9</m:t>
                        </m:r>
                      </m:sub>
                    </m:sSub>
                    <m:sSub>
                      <m:sSub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400" i="1">
                            <a:latin typeface="Cambria Math"/>
                          </a:rPr>
                          <m:t>𝑋</m:t>
                        </m:r>
                      </m:e>
                      <m:sub>
                        <m:r>
                          <a:rPr lang="en-GB" sz="2400" i="1">
                            <a:latin typeface="Cambria Math"/>
                          </a:rPr>
                          <m:t>9</m:t>
                        </m:r>
                      </m:sub>
                    </m:sSub>
                  </m:oMath>
                </a14:m>
                <a:endParaRPr lang="en-GB" sz="2400" dirty="0">
                  <a:solidFill>
                    <a:srgbClr val="0070C0"/>
                  </a:solidFill>
                  <a:latin typeface="Franklin Gothic Book" panose="020B0503020102020204" pitchFamily="34" charset="0"/>
                </a:endParaRPr>
              </a:p>
              <a:p>
                <a:pPr marL="0" indent="0">
                  <a:buNone/>
                </a:pPr>
                <a:endParaRPr lang="en-GB" sz="2400" dirty="0">
                  <a:solidFill>
                    <a:srgbClr val="7030A0"/>
                  </a:solidFill>
                  <a:latin typeface="Franklin Gothic Book" panose="020B0503020102020204" pitchFamily="34" charset="0"/>
                </a:endParaRPr>
              </a:p>
              <a:p>
                <a:pPr marL="0" indent="0">
                  <a:buNone/>
                </a:pPr>
                <a:r>
                  <a:rPr lang="en-GB" sz="2400" dirty="0">
                    <a:latin typeface="Franklin Gothic Book" panose="020B0503020102020204" pitchFamily="34" charset="0"/>
                  </a:rPr>
                  <a:t>Outcome model:</a:t>
                </a:r>
              </a:p>
              <a:p>
                <a:r>
                  <a:rPr lang="en-GB" sz="2400" dirty="0">
                    <a:latin typeface="Franklin Gothic Book" panose="020B0503020102020204" pitchFamily="34" charset="0"/>
                  </a:rPr>
                  <a:t>Y=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400" i="1">
                            <a:latin typeface="Cambria Math"/>
                            <a:ea typeface="Cambria Math"/>
                          </a:rPr>
                          <m:t>𝛽</m:t>
                        </m:r>
                      </m:e>
                      <m:sub>
                        <m:r>
                          <a:rPr lang="en-GB" sz="2400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GB" sz="2400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400" i="1">
                            <a:latin typeface="Cambria Math"/>
                            <a:ea typeface="Cambria Math"/>
                          </a:rPr>
                          <m:t>𝛽</m:t>
                        </m:r>
                      </m:e>
                      <m:sub>
                        <m:r>
                          <a:rPr lang="en-GB" sz="2400" i="1">
                            <a:latin typeface="Cambria Math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400" i="1">
                            <a:latin typeface="Cambria Math"/>
                          </a:rPr>
                          <m:t>𝑋</m:t>
                        </m:r>
                      </m:e>
                      <m:sub>
                        <m:r>
                          <a:rPr lang="en-GB" sz="2400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GB" sz="2400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400" i="1">
                            <a:latin typeface="Cambria Math"/>
                            <a:ea typeface="Cambria Math"/>
                          </a:rPr>
                          <m:t>𝛽</m:t>
                        </m:r>
                      </m:e>
                      <m:sub>
                        <m:r>
                          <a:rPr lang="en-GB" sz="2400" i="1">
                            <a:latin typeface="Cambria Math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400" i="1">
                            <a:latin typeface="Cambria Math"/>
                          </a:rPr>
                          <m:t>𝑋</m:t>
                        </m:r>
                      </m:e>
                      <m:sub>
                        <m:r>
                          <a:rPr lang="en-GB" sz="2400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GB" sz="2400" i="1">
                        <a:latin typeface="Cambria Math"/>
                      </a:rPr>
                      <m:t>+,…,</m:t>
                    </m:r>
                    <m:sSub>
                      <m:sSub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400" i="1">
                            <a:latin typeface="Cambria Math"/>
                            <a:ea typeface="Cambria Math"/>
                          </a:rPr>
                          <m:t>𝛽</m:t>
                        </m:r>
                      </m:e>
                      <m:sub>
                        <m:r>
                          <a:rPr lang="en-GB" sz="2400" i="1">
                            <a:latin typeface="Cambria Math"/>
                            <a:ea typeface="Cambria Math"/>
                          </a:rPr>
                          <m:t>9</m:t>
                        </m:r>
                      </m:sub>
                    </m:sSub>
                    <m:sSub>
                      <m:sSub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400" i="1">
                            <a:latin typeface="Cambria Math"/>
                          </a:rPr>
                          <m:t>𝑋</m:t>
                        </m:r>
                      </m:e>
                      <m:sub>
                        <m:r>
                          <a:rPr lang="en-GB" sz="2400" i="1">
                            <a:latin typeface="Cambria Math"/>
                          </a:rPr>
                          <m:t>9</m:t>
                        </m:r>
                      </m:sub>
                    </m:sSub>
                    <m:r>
                      <a:rPr lang="en-GB" sz="2400" i="1">
                        <a:latin typeface="Cambria Math"/>
                      </a:rPr>
                      <m:t>+ </m:t>
                    </m:r>
                    <m:sSub>
                      <m:sSub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400" i="1">
                            <a:latin typeface="Cambria Math"/>
                            <a:ea typeface="Cambria Math"/>
                          </a:rPr>
                          <m:t>𝛽</m:t>
                        </m:r>
                      </m:e>
                      <m:sub>
                        <m:r>
                          <a:rPr lang="en-GB" sz="2400" i="1">
                            <a:latin typeface="Cambria Math"/>
                            <a:ea typeface="Cambria Math"/>
                          </a:rPr>
                          <m:t>10</m:t>
                        </m:r>
                      </m:sub>
                    </m:sSub>
                    <m:sSub>
                      <m:sSubPr>
                        <m:ctrlPr>
                          <a:rPr lang="en-GB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400" i="1">
                            <a:solidFill>
                              <a:srgbClr val="0070C0"/>
                            </a:solidFill>
                            <a:latin typeface="Cambria Math"/>
                          </a:rPr>
                          <m:t>𝑋</m:t>
                        </m:r>
                      </m:e>
                      <m:sub>
                        <m:r>
                          <a:rPr lang="en-GB" sz="2400" i="1">
                            <a:solidFill>
                              <a:srgbClr val="0070C0"/>
                            </a:solidFill>
                            <a:latin typeface="Cambria Math"/>
                          </a:rPr>
                          <m:t>10</m:t>
                        </m:r>
                      </m:sub>
                    </m:sSub>
                  </m:oMath>
                </a14:m>
                <a:r>
                  <a:rPr lang="en-GB" sz="2600" dirty="0">
                    <a:solidFill>
                      <a:srgbClr val="0070C0"/>
                    </a:solidFill>
                    <a:latin typeface="Franklin Gothic Book" panose="020B0503020102020204" pitchFamily="34" charset="0"/>
                  </a:rPr>
                  <a:t> </a:t>
                </a:r>
                <a:endParaRPr lang="en-GB" sz="1400" dirty="0">
                  <a:solidFill>
                    <a:srgbClr val="7030A0"/>
                  </a:solidFill>
                  <a:latin typeface="Franklin Gothic Book" panose="020B0503020102020204" pitchFamily="34" charset="0"/>
                </a:endParaRPr>
              </a:p>
              <a:p>
                <a:pPr marL="0" indent="0">
                  <a:buNone/>
                </a:pPr>
                <a:endParaRPr lang="en-GB" sz="2400" dirty="0">
                  <a:solidFill>
                    <a:srgbClr val="7030A0"/>
                  </a:solidFill>
                  <a:latin typeface="Franklin Gothic Book" panose="020B0503020102020204" pitchFamily="34" charset="0"/>
                </a:endParaRPr>
              </a:p>
              <a:p>
                <a:pPr marL="0" indent="0">
                  <a:buNone/>
                </a:pPr>
                <a:r>
                  <a:rPr lang="en-GB" sz="2400" dirty="0">
                    <a:latin typeface="Franklin Gothic Book" panose="020B0503020102020204" pitchFamily="34" charset="0"/>
                  </a:rPr>
                  <a:t>Non-additive Scenarios:  </a:t>
                </a:r>
              </a:p>
              <a:p>
                <a:pPr marL="0" indent="0">
                  <a:buNone/>
                </a:pPr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847528" y="1196753"/>
                <a:ext cx="8229600" cy="4525963"/>
              </a:xfrm>
              <a:blipFill>
                <a:blip r:embed="rId3"/>
                <a:stretch>
                  <a:fillRect l="-1111" t="-17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/>
              <p:cNvGraphicFramePr>
                <a:graphicFrameLocks noGrp="1"/>
              </p:cNvGraphicFramePr>
              <p:nvPr/>
            </p:nvGraphicFramePr>
            <p:xfrm>
              <a:off x="1991544" y="4437112"/>
              <a:ext cx="6912768" cy="1668788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3024336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3888432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496780">
                    <a:tc>
                      <a:txBody>
                        <a:bodyPr/>
                        <a:lstStyle/>
                        <a:p>
                          <a:r>
                            <a:rPr lang="en-GB" sz="2000" b="0" dirty="0">
                              <a:latin typeface="Franklin Gothic Book" panose="020B0503020102020204" pitchFamily="34" charset="0"/>
                            </a:rPr>
                            <a:t>S4: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GB" sz="2000" b="0" i="1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2000" b="0" i="1" smtClean="0">
                                      <a:solidFill>
                                        <a:srgbClr val="0070C0"/>
                                      </a:solidFill>
                                      <a:latin typeface="Cambria Math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en-GB" sz="2000" b="0" i="1" smtClean="0">
                                      <a:solidFill>
                                        <a:srgbClr val="0070C0"/>
                                      </a:solidFill>
                                      <a:latin typeface="Cambria Math"/>
                                    </a:rPr>
                                    <m:t>10</m:t>
                                  </m:r>
                                </m:sub>
                              </m:sSub>
                              <m:r>
                                <a:rPr lang="en-GB" sz="2000" b="0" smtClean="0">
                                  <a:latin typeface="Cambria Math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en-GB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2000" b="0" i="1" smtClean="0">
                                      <a:latin typeface="Cambria Math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en-GB" sz="2000" b="0" i="1" smtClean="0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GB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2000" b="0" i="1" smtClean="0">
                                      <a:latin typeface="Cambria Math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en-GB" sz="2000" b="0" i="1" smtClean="0">
                                      <a:latin typeface="Cambria Math"/>
                                    </a:rPr>
                                    <m:t>5</m:t>
                                  </m:r>
                                </m:sub>
                              </m:sSub>
                            </m:oMath>
                          </a14:m>
                          <a:endParaRPr lang="en-GB" sz="2000" b="0" dirty="0">
                            <a:latin typeface="Franklin Gothic Book" panose="020B0503020102020204" pitchFamily="34" charset="0"/>
                          </a:endParaRPr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GB" sz="2000" dirty="0">
                              <a:latin typeface="Franklin Gothic Book" panose="020B0503020102020204" pitchFamily="34" charset="0"/>
                            </a:rPr>
                            <a:t>Binary-binary</a:t>
                          </a:r>
                          <a:r>
                            <a:rPr lang="en-GB" sz="2000" baseline="0" dirty="0">
                              <a:latin typeface="Franklin Gothic Book" panose="020B0503020102020204" pitchFamily="34" charset="0"/>
                            </a:rPr>
                            <a:t> interaction</a:t>
                          </a:r>
                          <a:endParaRPr lang="en-GB" sz="2000" dirty="0">
                            <a:latin typeface="Franklin Gothic Book" panose="020B0503020102020204" pitchFamily="34" charset="0"/>
                          </a:endParaRPr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26812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b="0" dirty="0">
                              <a:solidFill>
                                <a:schemeClr val="tx1"/>
                              </a:solidFill>
                              <a:latin typeface="Franklin Gothic Book" panose="020B0503020102020204" pitchFamily="34" charset="0"/>
                            </a:rPr>
                            <a:t>S5: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GB" sz="2000" b="0" i="1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2000" b="0" i="1" smtClean="0">
                                      <a:solidFill>
                                        <a:srgbClr val="0070C0"/>
                                      </a:solidFill>
                                      <a:latin typeface="Cambria Math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en-GB" sz="2000" b="0" i="1" smtClean="0">
                                      <a:solidFill>
                                        <a:srgbClr val="0070C0"/>
                                      </a:solidFill>
                                      <a:latin typeface="Cambria Math"/>
                                    </a:rPr>
                                    <m:t>10</m:t>
                                  </m:r>
                                </m:sub>
                              </m:sSub>
                              <m:r>
                                <a:rPr lang="en-GB" sz="2000" b="0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en-GB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2000" b="0" i="1" smtClean="0">
                                      <a:latin typeface="Cambria Math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en-GB" sz="2000" b="0" i="1" smtClean="0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GB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2000" b="0" i="1" smtClean="0">
                                      <a:latin typeface="Cambria Math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en-GB" sz="2000" b="0" i="1" smtClean="0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</m:oMath>
                          </a14:m>
                          <a:endParaRPr lang="en-GB" sz="2000" b="0" dirty="0">
                            <a:solidFill>
                              <a:schemeClr val="tx1"/>
                            </a:solidFill>
                            <a:latin typeface="Franklin Gothic Book" panose="020B05030201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2000" b="0" dirty="0">
                              <a:latin typeface="Franklin Gothic Book" panose="020B0503020102020204" pitchFamily="34" charset="0"/>
                            </a:rPr>
                            <a:t>Binary-continuous</a:t>
                          </a:r>
                          <a:r>
                            <a:rPr lang="en-GB" sz="2000" b="0" baseline="0" dirty="0">
                              <a:latin typeface="Franklin Gothic Book" panose="020B0503020102020204" pitchFamily="34" charset="0"/>
                            </a:rPr>
                            <a:t> interaction</a:t>
                          </a:r>
                          <a:endParaRPr lang="en-GB" sz="2000" b="0" dirty="0">
                            <a:latin typeface="Franklin Gothic Book" panose="020B0503020102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645196">
                    <a:tc>
                      <a:txBody>
                        <a:bodyPr/>
                        <a:lstStyle/>
                        <a:p>
                          <a:r>
                            <a:rPr lang="en-GB" sz="2000" b="0" dirty="0">
                              <a:solidFill>
                                <a:schemeClr val="tx1"/>
                              </a:solidFill>
                              <a:latin typeface="Franklin Gothic Book" panose="020B0503020102020204" pitchFamily="34" charset="0"/>
                            </a:rPr>
                            <a:t>S6: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GB" sz="2000" b="0" i="1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2000" b="0" i="1" smtClean="0">
                                      <a:solidFill>
                                        <a:srgbClr val="0070C0"/>
                                      </a:solidFill>
                                      <a:latin typeface="Cambria Math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en-GB" sz="2000" b="0" i="1" smtClean="0">
                                      <a:solidFill>
                                        <a:srgbClr val="0070C0"/>
                                      </a:solidFill>
                                      <a:latin typeface="Cambria Math"/>
                                    </a:rPr>
                                    <m:t>10</m:t>
                                  </m:r>
                                </m:sub>
                              </m:sSub>
                              <m:r>
                                <a:rPr lang="en-GB" sz="2000" b="0" smtClean="0">
                                  <a:latin typeface="Cambria Math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en-GB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2000" b="0" i="1" smtClean="0">
                                      <a:latin typeface="Cambria Math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en-GB" sz="2000" b="0" i="1" smtClean="0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GB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2000" b="0" i="1" smtClean="0">
                                      <a:latin typeface="Cambria Math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en-GB" sz="2000" b="0" i="1" smtClean="0">
                                      <a:latin typeface="Cambria Math"/>
                                    </a:rPr>
                                    <m:t>7</m:t>
                                  </m:r>
                                </m:sub>
                              </m:sSub>
                            </m:oMath>
                          </a14:m>
                          <a:endParaRPr lang="en-GB" sz="2000" b="0" dirty="0">
                            <a:solidFill>
                              <a:schemeClr val="tx1"/>
                            </a:solidFill>
                            <a:latin typeface="Franklin Gothic Book" panose="020B0503020102020204" pitchFamily="34" charset="0"/>
                          </a:endParaRPr>
                        </a:p>
                      </a:txBody>
                      <a:tcP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GB" sz="2000" b="0" dirty="0">
                              <a:solidFill>
                                <a:schemeClr val="tx1"/>
                              </a:solidFill>
                              <a:latin typeface="Franklin Gothic Book" panose="020B0503020102020204" pitchFamily="34" charset="0"/>
                            </a:rPr>
                            <a:t>Continuous-continuous interaction</a:t>
                          </a:r>
                        </a:p>
                      </a:txBody>
                      <a:tcP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/>
              <p:cNvGraphicFramePr>
                <a:graphicFrameLocks noGrp="1"/>
              </p:cNvGraphicFramePr>
              <p:nvPr/>
            </p:nvGraphicFramePr>
            <p:xfrm>
              <a:off x="1991544" y="4437112"/>
              <a:ext cx="6912768" cy="1668788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3024336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3888432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4967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blipFill>
                          <a:blip r:embed="rId4"/>
                          <a:stretch>
                            <a:fillRect t="-6098" r="-128571" b="-23658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GB" sz="2000" dirty="0">
                              <a:latin typeface="Franklin Gothic Book" panose="020B0503020102020204" pitchFamily="34" charset="0"/>
                            </a:rPr>
                            <a:t>Binary-binary</a:t>
                          </a:r>
                          <a:r>
                            <a:rPr lang="en-GB" sz="2000" baseline="0" dirty="0">
                              <a:latin typeface="Franklin Gothic Book" panose="020B0503020102020204" pitchFamily="34" charset="0"/>
                            </a:rPr>
                            <a:t> interaction</a:t>
                          </a:r>
                          <a:endParaRPr lang="en-GB" sz="2000" dirty="0">
                            <a:latin typeface="Franklin Gothic Book" panose="020B0503020102020204" pitchFamily="34" charset="0"/>
                          </a:endParaRPr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2681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t="-100000" r="-128571" b="-12298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GB" sz="2000" b="0" dirty="0">
                              <a:latin typeface="Franklin Gothic Book" panose="020B0503020102020204" pitchFamily="34" charset="0"/>
                            </a:rPr>
                            <a:t>Binary-continuous</a:t>
                          </a:r>
                          <a:r>
                            <a:rPr lang="en-GB" sz="2000" b="0" baseline="0" dirty="0">
                              <a:latin typeface="Franklin Gothic Book" panose="020B0503020102020204" pitchFamily="34" charset="0"/>
                            </a:rPr>
                            <a:t> interaction</a:t>
                          </a:r>
                          <a:endParaRPr lang="en-GB" sz="2000" b="0" dirty="0">
                            <a:latin typeface="Franklin Gothic Book" panose="020B0503020102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64519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t="-164151" r="-128571" b="-94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GB" sz="2000" b="0" dirty="0">
                              <a:solidFill>
                                <a:schemeClr val="tx1"/>
                              </a:solidFill>
                              <a:latin typeface="Franklin Gothic Book" panose="020B0503020102020204" pitchFamily="34" charset="0"/>
                            </a:rPr>
                            <a:t>Continuous-continuous interaction</a:t>
                          </a:r>
                        </a:p>
                      </a:txBody>
                      <a:tcP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AE54D-7340-4872-B218-9438ADB57BC6}" type="slidenum">
              <a:rPr lang="en-GB" smtClean="0"/>
              <a:t>27</a:t>
            </a:fld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69C7E7A-7B03-4185-AA1C-1DB370B841CD}"/>
              </a:ext>
            </a:extLst>
          </p:cNvPr>
          <p:cNvSpPr/>
          <p:nvPr/>
        </p:nvSpPr>
        <p:spPr>
          <a:xfrm>
            <a:off x="0" y="343547"/>
            <a:ext cx="12192000" cy="69467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>
                <a:solidFill>
                  <a:schemeClr val="tx1"/>
                </a:solidFill>
              </a:rPr>
              <a:t>Simulated data</a:t>
            </a:r>
          </a:p>
        </p:txBody>
      </p:sp>
    </p:spTree>
    <p:extLst>
      <p:ext uri="{BB962C8B-B14F-4D97-AF65-F5344CB8AC3E}">
        <p14:creationId xmlns:p14="http://schemas.microsoft.com/office/powerpoint/2010/main" val="254101796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AE54D-7340-4872-B218-9438ADB57BC6}" type="slidenum">
              <a:rPr lang="en-GB" smtClean="0"/>
              <a:t>28</a:t>
            </a:fld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E1F9C78-AA1C-4E26-80C1-058937813C6D}"/>
              </a:ext>
            </a:extLst>
          </p:cNvPr>
          <p:cNvSpPr/>
          <p:nvPr/>
        </p:nvSpPr>
        <p:spPr>
          <a:xfrm>
            <a:off x="0" y="343547"/>
            <a:ext cx="12192000" cy="69467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>
                <a:solidFill>
                  <a:schemeClr val="tx1"/>
                </a:solidFill>
              </a:rPr>
              <a:t>Scenarios 1 and 2: Linear outcomes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87676D50-73C5-4FC2-9DB4-B5303D3C85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3562241"/>
              </p:ext>
            </p:extLst>
          </p:nvPr>
        </p:nvGraphicFramePr>
        <p:xfrm>
          <a:off x="1828799" y="1828805"/>
          <a:ext cx="8673485" cy="4449432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734697">
                  <a:extLst>
                    <a:ext uri="{9D8B030D-6E8A-4147-A177-3AD203B41FA5}">
                      <a16:colId xmlns:a16="http://schemas.microsoft.com/office/drawing/2014/main" val="3155362936"/>
                    </a:ext>
                  </a:extLst>
                </a:gridCol>
                <a:gridCol w="1734697">
                  <a:extLst>
                    <a:ext uri="{9D8B030D-6E8A-4147-A177-3AD203B41FA5}">
                      <a16:colId xmlns:a16="http://schemas.microsoft.com/office/drawing/2014/main" val="1747261506"/>
                    </a:ext>
                  </a:extLst>
                </a:gridCol>
                <a:gridCol w="1734697">
                  <a:extLst>
                    <a:ext uri="{9D8B030D-6E8A-4147-A177-3AD203B41FA5}">
                      <a16:colId xmlns:a16="http://schemas.microsoft.com/office/drawing/2014/main" val="1388450258"/>
                    </a:ext>
                  </a:extLst>
                </a:gridCol>
                <a:gridCol w="1734697">
                  <a:extLst>
                    <a:ext uri="{9D8B030D-6E8A-4147-A177-3AD203B41FA5}">
                      <a16:colId xmlns:a16="http://schemas.microsoft.com/office/drawing/2014/main" val="2000897262"/>
                    </a:ext>
                  </a:extLst>
                </a:gridCol>
                <a:gridCol w="1734697">
                  <a:extLst>
                    <a:ext uri="{9D8B030D-6E8A-4147-A177-3AD203B41FA5}">
                      <a16:colId xmlns:a16="http://schemas.microsoft.com/office/drawing/2014/main" val="3544752329"/>
                    </a:ext>
                  </a:extLst>
                </a:gridCol>
              </a:tblGrid>
              <a:tr h="507892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Scenario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Balance Metric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Weights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Weights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SD(DRS)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9920288"/>
                  </a:ext>
                </a:extLst>
              </a:tr>
              <a:tr h="507892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Scenario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SD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0.992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0.996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1.000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059737"/>
                  </a:ext>
                </a:extLst>
              </a:tr>
              <a:tr h="507892">
                <a:tc>
                  <a:txBody>
                    <a:bodyPr/>
                    <a:lstStyle/>
                    <a:p>
                      <a:pPr algn="ctr"/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0.137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0.134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5071993"/>
                  </a:ext>
                </a:extLst>
              </a:tr>
              <a:tr h="507892">
                <a:tc>
                  <a:txBody>
                    <a:bodyPr/>
                    <a:lstStyle/>
                    <a:p>
                      <a:pPr algn="ctr"/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OVL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0.012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0.016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2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2068851"/>
                  </a:ext>
                </a:extLst>
              </a:tr>
              <a:tr h="507892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Scenario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SD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0.129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0.995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1.000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3610410"/>
                  </a:ext>
                </a:extLst>
              </a:tr>
              <a:tr h="507892">
                <a:tc>
                  <a:txBody>
                    <a:bodyPr/>
                    <a:lstStyle/>
                    <a:p>
                      <a:pPr algn="ctr"/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0.102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0.142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638246"/>
                  </a:ext>
                </a:extLst>
              </a:tr>
              <a:tr h="507892">
                <a:tc>
                  <a:txBody>
                    <a:bodyPr/>
                    <a:lstStyle/>
                    <a:p>
                      <a:pPr algn="ctr"/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OVL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0.031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0.053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1441907"/>
                  </a:ext>
                </a:extLst>
              </a:tr>
              <a:tr h="507892">
                <a:tc gridSpan="5">
                  <a:txBody>
                    <a:bodyPr/>
                    <a:lstStyle/>
                    <a:p>
                      <a:pPr algn="l"/>
                      <a:r>
                        <a:rPr lang="en-GB" sz="2000" dirty="0"/>
                        <a:t>*SD: Standardised difference; KS: Kolmogorov-Smirnov statistic; OVL: Overlapping coefficient; DRS: Disease risk score</a:t>
                      </a: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2000" dirty="0"/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2000" dirty="0"/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2000" dirty="0"/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20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8205711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E59DC61D-EA02-48F3-84D1-C550F5D63C18}"/>
              </a:ext>
            </a:extLst>
          </p:cNvPr>
          <p:cNvSpPr txBox="1"/>
          <p:nvPr/>
        </p:nvSpPr>
        <p:spPr>
          <a:xfrm>
            <a:off x="1837678" y="1411550"/>
            <a:ext cx="86734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/>
              <a:t>Table 1: Spearman rank correlation between overall diagnostics and bias</a:t>
            </a:r>
          </a:p>
        </p:txBody>
      </p:sp>
    </p:spTree>
    <p:extLst>
      <p:ext uri="{BB962C8B-B14F-4D97-AF65-F5344CB8AC3E}">
        <p14:creationId xmlns:p14="http://schemas.microsoft.com/office/powerpoint/2010/main" val="206018840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AE54D-7340-4872-B218-9438ADB57BC6}" type="slidenum">
              <a:rPr lang="en-GB" smtClean="0"/>
              <a:t>29</a:t>
            </a:fld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E1F9C78-AA1C-4E26-80C1-058937813C6D}"/>
              </a:ext>
            </a:extLst>
          </p:cNvPr>
          <p:cNvSpPr/>
          <p:nvPr/>
        </p:nvSpPr>
        <p:spPr>
          <a:xfrm>
            <a:off x="0" y="343547"/>
            <a:ext cx="12192000" cy="69467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>
                <a:solidFill>
                  <a:schemeClr val="tx1"/>
                </a:solidFill>
              </a:rPr>
              <a:t>Scenarios 1 and 2: Linear outcomes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87676D50-73C5-4FC2-9DB4-B5303D3C85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588487"/>
              </p:ext>
            </p:extLst>
          </p:nvPr>
        </p:nvGraphicFramePr>
        <p:xfrm>
          <a:off x="1828799" y="1828805"/>
          <a:ext cx="8673485" cy="4449432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734697">
                  <a:extLst>
                    <a:ext uri="{9D8B030D-6E8A-4147-A177-3AD203B41FA5}">
                      <a16:colId xmlns:a16="http://schemas.microsoft.com/office/drawing/2014/main" val="3155362936"/>
                    </a:ext>
                  </a:extLst>
                </a:gridCol>
                <a:gridCol w="1734697">
                  <a:extLst>
                    <a:ext uri="{9D8B030D-6E8A-4147-A177-3AD203B41FA5}">
                      <a16:colId xmlns:a16="http://schemas.microsoft.com/office/drawing/2014/main" val="1747261506"/>
                    </a:ext>
                  </a:extLst>
                </a:gridCol>
                <a:gridCol w="1734697">
                  <a:extLst>
                    <a:ext uri="{9D8B030D-6E8A-4147-A177-3AD203B41FA5}">
                      <a16:colId xmlns:a16="http://schemas.microsoft.com/office/drawing/2014/main" val="1388450258"/>
                    </a:ext>
                  </a:extLst>
                </a:gridCol>
                <a:gridCol w="1734697">
                  <a:extLst>
                    <a:ext uri="{9D8B030D-6E8A-4147-A177-3AD203B41FA5}">
                      <a16:colId xmlns:a16="http://schemas.microsoft.com/office/drawing/2014/main" val="2000897262"/>
                    </a:ext>
                  </a:extLst>
                </a:gridCol>
                <a:gridCol w="1734697">
                  <a:extLst>
                    <a:ext uri="{9D8B030D-6E8A-4147-A177-3AD203B41FA5}">
                      <a16:colId xmlns:a16="http://schemas.microsoft.com/office/drawing/2014/main" val="3544752329"/>
                    </a:ext>
                  </a:extLst>
                </a:gridCol>
              </a:tblGrid>
              <a:tr h="507892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Scenario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Balance Metric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Weights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Weights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SD(DRS)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9920288"/>
                  </a:ext>
                </a:extLst>
              </a:tr>
              <a:tr h="507892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Scenario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SD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0.992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0.996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1.000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059737"/>
                  </a:ext>
                </a:extLst>
              </a:tr>
              <a:tr h="507892">
                <a:tc>
                  <a:txBody>
                    <a:bodyPr/>
                    <a:lstStyle/>
                    <a:p>
                      <a:pPr algn="ctr"/>
                      <a:endParaRPr lang="en-GB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KS</a:t>
                      </a: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0.137</a:t>
                      </a: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0.134</a:t>
                      </a: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5071993"/>
                  </a:ext>
                </a:extLst>
              </a:tr>
              <a:tr h="507892">
                <a:tc>
                  <a:txBody>
                    <a:bodyPr/>
                    <a:lstStyle/>
                    <a:p>
                      <a:pPr algn="ctr"/>
                      <a:endParaRPr lang="en-GB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OVL</a:t>
                      </a: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0.012</a:t>
                      </a: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0.016</a:t>
                      </a: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2068851"/>
                  </a:ext>
                </a:extLst>
              </a:tr>
              <a:tr h="507892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Scenario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SD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0.129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0.995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1.000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3610410"/>
                  </a:ext>
                </a:extLst>
              </a:tr>
              <a:tr h="507892">
                <a:tc>
                  <a:txBody>
                    <a:bodyPr/>
                    <a:lstStyle/>
                    <a:p>
                      <a:pPr algn="ctr"/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KS</a:t>
                      </a: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0.102</a:t>
                      </a: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0.142</a:t>
                      </a: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638246"/>
                  </a:ext>
                </a:extLst>
              </a:tr>
              <a:tr h="507892">
                <a:tc>
                  <a:txBody>
                    <a:bodyPr/>
                    <a:lstStyle/>
                    <a:p>
                      <a:pPr algn="ctr"/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OVL</a:t>
                      </a: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0.031</a:t>
                      </a: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0.053</a:t>
                      </a: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1441907"/>
                  </a:ext>
                </a:extLst>
              </a:tr>
              <a:tr h="507892">
                <a:tc gridSpan="5">
                  <a:txBody>
                    <a:bodyPr/>
                    <a:lstStyle/>
                    <a:p>
                      <a:pPr algn="l"/>
                      <a:r>
                        <a:rPr lang="en-GB" sz="2000" dirty="0"/>
                        <a:t>*SD: Standardised difference; KS: Kolmogorov-Smirnov statistic; OVL: Overlapping coefficient; DRS: Disease risk score</a:t>
                      </a: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2000" dirty="0"/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2000" dirty="0"/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2000" dirty="0"/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20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8205711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82430A01-61D1-4D41-BE75-F57C18A75E21}"/>
              </a:ext>
            </a:extLst>
          </p:cNvPr>
          <p:cNvSpPr txBox="1"/>
          <p:nvPr/>
        </p:nvSpPr>
        <p:spPr>
          <a:xfrm>
            <a:off x="1837678" y="1411550"/>
            <a:ext cx="86734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/>
              <a:t>Table 1: Spearman rank correlation between overall diagnostics and bias</a:t>
            </a:r>
          </a:p>
        </p:txBody>
      </p:sp>
    </p:spTree>
    <p:extLst>
      <p:ext uri="{BB962C8B-B14F-4D97-AF65-F5344CB8AC3E}">
        <p14:creationId xmlns:p14="http://schemas.microsoft.com/office/powerpoint/2010/main" val="372897178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AE54D-7340-4872-B218-9438ADB57BC6}" type="slidenum">
              <a:rPr lang="en-GB" smtClean="0"/>
              <a:t>30</a:t>
            </a:fld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E1F9C78-AA1C-4E26-80C1-058937813C6D}"/>
              </a:ext>
            </a:extLst>
          </p:cNvPr>
          <p:cNvSpPr/>
          <p:nvPr/>
        </p:nvSpPr>
        <p:spPr>
          <a:xfrm>
            <a:off x="0" y="343547"/>
            <a:ext cx="12192000" cy="69467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>
                <a:solidFill>
                  <a:schemeClr val="tx1"/>
                </a:solidFill>
              </a:rPr>
              <a:t>Scenarios 1 and 2: Linear outcomes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87676D50-73C5-4FC2-9DB4-B5303D3C85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1276486"/>
              </p:ext>
            </p:extLst>
          </p:nvPr>
        </p:nvGraphicFramePr>
        <p:xfrm>
          <a:off x="1828799" y="1828805"/>
          <a:ext cx="8673485" cy="4449432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734697">
                  <a:extLst>
                    <a:ext uri="{9D8B030D-6E8A-4147-A177-3AD203B41FA5}">
                      <a16:colId xmlns:a16="http://schemas.microsoft.com/office/drawing/2014/main" val="3155362936"/>
                    </a:ext>
                  </a:extLst>
                </a:gridCol>
                <a:gridCol w="1734697">
                  <a:extLst>
                    <a:ext uri="{9D8B030D-6E8A-4147-A177-3AD203B41FA5}">
                      <a16:colId xmlns:a16="http://schemas.microsoft.com/office/drawing/2014/main" val="1747261506"/>
                    </a:ext>
                  </a:extLst>
                </a:gridCol>
                <a:gridCol w="1734697">
                  <a:extLst>
                    <a:ext uri="{9D8B030D-6E8A-4147-A177-3AD203B41FA5}">
                      <a16:colId xmlns:a16="http://schemas.microsoft.com/office/drawing/2014/main" val="1388450258"/>
                    </a:ext>
                  </a:extLst>
                </a:gridCol>
                <a:gridCol w="1734697">
                  <a:extLst>
                    <a:ext uri="{9D8B030D-6E8A-4147-A177-3AD203B41FA5}">
                      <a16:colId xmlns:a16="http://schemas.microsoft.com/office/drawing/2014/main" val="2000897262"/>
                    </a:ext>
                  </a:extLst>
                </a:gridCol>
                <a:gridCol w="1734697">
                  <a:extLst>
                    <a:ext uri="{9D8B030D-6E8A-4147-A177-3AD203B41FA5}">
                      <a16:colId xmlns:a16="http://schemas.microsoft.com/office/drawing/2014/main" val="3544752329"/>
                    </a:ext>
                  </a:extLst>
                </a:gridCol>
              </a:tblGrid>
              <a:tr h="507892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Scenario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Balance Metric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Weights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Weights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SD(DRS)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9920288"/>
                  </a:ext>
                </a:extLst>
              </a:tr>
              <a:tr h="507892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Scenario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SD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0.992</a:t>
                      </a: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0.996</a:t>
                      </a: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1.000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059737"/>
                  </a:ext>
                </a:extLst>
              </a:tr>
              <a:tr h="507892">
                <a:tc>
                  <a:txBody>
                    <a:bodyPr/>
                    <a:lstStyle/>
                    <a:p>
                      <a:pPr algn="ctr"/>
                      <a:endParaRPr lang="en-GB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0.137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0.134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5071993"/>
                  </a:ext>
                </a:extLst>
              </a:tr>
              <a:tr h="507892">
                <a:tc>
                  <a:txBody>
                    <a:bodyPr/>
                    <a:lstStyle/>
                    <a:p>
                      <a:pPr algn="ctr"/>
                      <a:endParaRPr lang="en-GB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OVL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0.012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0.016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2068851"/>
                  </a:ext>
                </a:extLst>
              </a:tr>
              <a:tr h="507892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Scenario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SD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0.129</a:t>
                      </a: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0.995</a:t>
                      </a: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1.000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3610410"/>
                  </a:ext>
                </a:extLst>
              </a:tr>
              <a:tr h="507892">
                <a:tc>
                  <a:txBody>
                    <a:bodyPr/>
                    <a:lstStyle/>
                    <a:p>
                      <a:pPr algn="ctr"/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0.102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0.142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638246"/>
                  </a:ext>
                </a:extLst>
              </a:tr>
              <a:tr h="507892">
                <a:tc>
                  <a:txBody>
                    <a:bodyPr/>
                    <a:lstStyle/>
                    <a:p>
                      <a:pPr algn="ctr"/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OVL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0.031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0.053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1441907"/>
                  </a:ext>
                </a:extLst>
              </a:tr>
              <a:tr h="507892">
                <a:tc gridSpan="5">
                  <a:txBody>
                    <a:bodyPr/>
                    <a:lstStyle/>
                    <a:p>
                      <a:pPr algn="l"/>
                      <a:r>
                        <a:rPr lang="en-GB" sz="2000" dirty="0"/>
                        <a:t>*SD: Standardised difference; KS: Kolmogorov-Smirnov statistic; OVL: Overlapping coefficient; DRS: Disease risk score</a:t>
                      </a: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2000" dirty="0"/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2000" dirty="0"/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2000" dirty="0"/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20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8205711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AD380AA3-382D-405B-A7CC-0AA288E5864D}"/>
              </a:ext>
            </a:extLst>
          </p:cNvPr>
          <p:cNvSpPr txBox="1"/>
          <p:nvPr/>
        </p:nvSpPr>
        <p:spPr>
          <a:xfrm>
            <a:off x="1837678" y="1411550"/>
            <a:ext cx="86734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/>
              <a:t>Table 1: Spearman rank correlation between overall diagnostics and bias</a:t>
            </a:r>
          </a:p>
        </p:txBody>
      </p:sp>
    </p:spTree>
    <p:extLst>
      <p:ext uri="{BB962C8B-B14F-4D97-AF65-F5344CB8AC3E}">
        <p14:creationId xmlns:p14="http://schemas.microsoft.com/office/powerpoint/2010/main" val="226720770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AE54D-7340-4872-B218-9438ADB57BC6}" type="slidenum">
              <a:rPr lang="en-GB" smtClean="0"/>
              <a:t>31</a:t>
            </a:fld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E1F9C78-AA1C-4E26-80C1-058937813C6D}"/>
              </a:ext>
            </a:extLst>
          </p:cNvPr>
          <p:cNvSpPr/>
          <p:nvPr/>
        </p:nvSpPr>
        <p:spPr>
          <a:xfrm>
            <a:off x="0" y="343547"/>
            <a:ext cx="12192000" cy="69467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>
                <a:solidFill>
                  <a:schemeClr val="tx1"/>
                </a:solidFill>
              </a:rPr>
              <a:t>Scenarios 1 and 2: Linear outcomes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87676D50-73C5-4FC2-9DB4-B5303D3C85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0964136"/>
              </p:ext>
            </p:extLst>
          </p:nvPr>
        </p:nvGraphicFramePr>
        <p:xfrm>
          <a:off x="1828799" y="1828805"/>
          <a:ext cx="8673485" cy="4449432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734697">
                  <a:extLst>
                    <a:ext uri="{9D8B030D-6E8A-4147-A177-3AD203B41FA5}">
                      <a16:colId xmlns:a16="http://schemas.microsoft.com/office/drawing/2014/main" val="3155362936"/>
                    </a:ext>
                  </a:extLst>
                </a:gridCol>
                <a:gridCol w="1734697">
                  <a:extLst>
                    <a:ext uri="{9D8B030D-6E8A-4147-A177-3AD203B41FA5}">
                      <a16:colId xmlns:a16="http://schemas.microsoft.com/office/drawing/2014/main" val="1747261506"/>
                    </a:ext>
                  </a:extLst>
                </a:gridCol>
                <a:gridCol w="1734697">
                  <a:extLst>
                    <a:ext uri="{9D8B030D-6E8A-4147-A177-3AD203B41FA5}">
                      <a16:colId xmlns:a16="http://schemas.microsoft.com/office/drawing/2014/main" val="1388450258"/>
                    </a:ext>
                  </a:extLst>
                </a:gridCol>
                <a:gridCol w="1734697">
                  <a:extLst>
                    <a:ext uri="{9D8B030D-6E8A-4147-A177-3AD203B41FA5}">
                      <a16:colId xmlns:a16="http://schemas.microsoft.com/office/drawing/2014/main" val="2000897262"/>
                    </a:ext>
                  </a:extLst>
                </a:gridCol>
                <a:gridCol w="1734697">
                  <a:extLst>
                    <a:ext uri="{9D8B030D-6E8A-4147-A177-3AD203B41FA5}">
                      <a16:colId xmlns:a16="http://schemas.microsoft.com/office/drawing/2014/main" val="3544752329"/>
                    </a:ext>
                  </a:extLst>
                </a:gridCol>
              </a:tblGrid>
              <a:tr h="507892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Scenario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Balance Metric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Weights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Weights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SD(DRS)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9920288"/>
                  </a:ext>
                </a:extLst>
              </a:tr>
              <a:tr h="507892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Scenario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SD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0.992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0.996</a:t>
                      </a: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1.000</a:t>
                      </a: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059737"/>
                  </a:ext>
                </a:extLst>
              </a:tr>
              <a:tr h="507892">
                <a:tc>
                  <a:txBody>
                    <a:bodyPr/>
                    <a:lstStyle/>
                    <a:p>
                      <a:pPr algn="ctr"/>
                      <a:endParaRPr lang="en-GB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0.137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0.134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5071993"/>
                  </a:ext>
                </a:extLst>
              </a:tr>
              <a:tr h="507892">
                <a:tc>
                  <a:txBody>
                    <a:bodyPr/>
                    <a:lstStyle/>
                    <a:p>
                      <a:pPr algn="ctr"/>
                      <a:endParaRPr lang="en-GB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OVL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0.012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0.016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2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2068851"/>
                  </a:ext>
                </a:extLst>
              </a:tr>
              <a:tr h="507892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Scenario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SD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0.129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0.995</a:t>
                      </a: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1.000</a:t>
                      </a: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3610410"/>
                  </a:ext>
                </a:extLst>
              </a:tr>
              <a:tr h="507892">
                <a:tc>
                  <a:txBody>
                    <a:bodyPr/>
                    <a:lstStyle/>
                    <a:p>
                      <a:pPr algn="ctr"/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0.102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0.142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638246"/>
                  </a:ext>
                </a:extLst>
              </a:tr>
              <a:tr h="507892">
                <a:tc>
                  <a:txBody>
                    <a:bodyPr/>
                    <a:lstStyle/>
                    <a:p>
                      <a:pPr algn="ctr"/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OVL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0.031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0.053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1441907"/>
                  </a:ext>
                </a:extLst>
              </a:tr>
              <a:tr h="507892">
                <a:tc gridSpan="5">
                  <a:txBody>
                    <a:bodyPr/>
                    <a:lstStyle/>
                    <a:p>
                      <a:pPr algn="l"/>
                      <a:r>
                        <a:rPr lang="en-GB" sz="2000" dirty="0"/>
                        <a:t>*SD: Standardised difference; KS: Kolmogorov-Smirnov statistic; OVL: Overlapping coefficient; DRS: Disease risk score</a:t>
                      </a: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2000" dirty="0"/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2000" dirty="0"/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2000" dirty="0"/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20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8205711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AE87DE03-39F8-4792-BFD7-353E2F7C614A}"/>
              </a:ext>
            </a:extLst>
          </p:cNvPr>
          <p:cNvSpPr txBox="1"/>
          <p:nvPr/>
        </p:nvSpPr>
        <p:spPr>
          <a:xfrm>
            <a:off x="1837678" y="1411550"/>
            <a:ext cx="86734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/>
              <a:t>Table 1: Spearman rank correlation between overall diagnostics and bias</a:t>
            </a:r>
          </a:p>
        </p:txBody>
      </p:sp>
    </p:spTree>
    <p:extLst>
      <p:ext uri="{BB962C8B-B14F-4D97-AF65-F5344CB8AC3E}">
        <p14:creationId xmlns:p14="http://schemas.microsoft.com/office/powerpoint/2010/main" val="160302679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37817325"/>
              </p:ext>
            </p:extLst>
          </p:nvPr>
        </p:nvGraphicFramePr>
        <p:xfrm>
          <a:off x="4151784" y="2924944"/>
          <a:ext cx="6059016" cy="28346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705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602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42240"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latin typeface="Franklin Gothic Book" panose="020B0503020102020204" pitchFamily="34" charset="0"/>
                        </a:rPr>
                        <a:t>1</a:t>
                      </a:r>
                    </a:p>
                    <a:p>
                      <a:r>
                        <a:rPr lang="en-GB" sz="2800" dirty="0">
                          <a:latin typeface="Franklin Gothic Book" panose="020B0503020102020204" pitchFamily="34" charset="0"/>
                        </a:rPr>
                        <a:t>2%,</a:t>
                      </a:r>
                      <a:r>
                        <a:rPr lang="en-GB" sz="2800" baseline="0" dirty="0">
                          <a:latin typeface="Franklin Gothic Book" panose="020B0503020102020204" pitchFamily="34" charset="0"/>
                        </a:rPr>
                        <a:t> 5000</a:t>
                      </a:r>
                      <a:endParaRPr lang="en-GB" sz="2800" dirty="0">
                        <a:latin typeface="Franklin Gothic Book" panose="020B05030201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latin typeface="Franklin Gothic Book" panose="020B0503020102020204" pitchFamily="34" charset="0"/>
                        </a:rPr>
                        <a:t>2</a:t>
                      </a:r>
                    </a:p>
                    <a:p>
                      <a:r>
                        <a:rPr lang="en-GB" sz="2800" dirty="0">
                          <a:latin typeface="Franklin Gothic Book" panose="020B0503020102020204" pitchFamily="34" charset="0"/>
                        </a:rPr>
                        <a:t>2%, 2000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latin typeface="Franklin Gothic Book" panose="020B0503020102020204" pitchFamily="34" charset="0"/>
                        </a:rPr>
                        <a:t>3</a:t>
                      </a:r>
                    </a:p>
                    <a:p>
                      <a:r>
                        <a:rPr lang="en-GB" sz="2800" dirty="0">
                          <a:latin typeface="Franklin Gothic Book" panose="020B0503020102020204" pitchFamily="34" charset="0"/>
                        </a:rPr>
                        <a:t>2%, 500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latin typeface="Franklin Gothic Book" panose="020B0503020102020204" pitchFamily="34" charset="0"/>
                        </a:rPr>
                        <a:t>4</a:t>
                      </a:r>
                    </a:p>
                    <a:p>
                      <a:r>
                        <a:rPr lang="en-GB" sz="2800" dirty="0">
                          <a:latin typeface="Franklin Gothic Book" panose="020B0503020102020204" pitchFamily="34" charset="0"/>
                        </a:rPr>
                        <a:t>5%, 5000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latin typeface="Franklin Gothic Book" panose="020B0503020102020204" pitchFamily="34" charset="0"/>
                        </a:rPr>
                        <a:t>5</a:t>
                      </a:r>
                    </a:p>
                    <a:p>
                      <a:r>
                        <a:rPr lang="en-GB" sz="2800" dirty="0">
                          <a:latin typeface="Franklin Gothic Book" panose="020B0503020102020204" pitchFamily="34" charset="0"/>
                        </a:rPr>
                        <a:t>5%,</a:t>
                      </a:r>
                      <a:r>
                        <a:rPr lang="en-GB" sz="2800" baseline="0" dirty="0">
                          <a:latin typeface="Franklin Gothic Book" panose="020B0503020102020204" pitchFamily="34" charset="0"/>
                        </a:rPr>
                        <a:t> 2000</a:t>
                      </a:r>
                      <a:endParaRPr lang="en-GB" sz="2800" dirty="0">
                        <a:latin typeface="Franklin Gothic Book" panose="020B05030201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latin typeface="Franklin Gothic Book" panose="020B0503020102020204" pitchFamily="34" charset="0"/>
                        </a:rPr>
                        <a:t>6</a:t>
                      </a:r>
                    </a:p>
                    <a:p>
                      <a:r>
                        <a:rPr lang="en-GB" sz="2800" dirty="0">
                          <a:latin typeface="Franklin Gothic Book" panose="020B0503020102020204" pitchFamily="34" charset="0"/>
                        </a:rPr>
                        <a:t>5%, 500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latin typeface="Franklin Gothic Book" panose="020B0503020102020204" pitchFamily="34" charset="0"/>
                        </a:rPr>
                        <a:t>7</a:t>
                      </a:r>
                    </a:p>
                    <a:p>
                      <a:r>
                        <a:rPr lang="en-GB" sz="2800" dirty="0">
                          <a:latin typeface="Franklin Gothic Book" panose="020B0503020102020204" pitchFamily="34" charset="0"/>
                        </a:rPr>
                        <a:t>10%,</a:t>
                      </a:r>
                      <a:r>
                        <a:rPr lang="en-GB" sz="2800" baseline="0" dirty="0">
                          <a:latin typeface="Franklin Gothic Book" panose="020B0503020102020204" pitchFamily="34" charset="0"/>
                        </a:rPr>
                        <a:t> 5000</a:t>
                      </a:r>
                      <a:endParaRPr lang="en-GB" sz="2800" dirty="0">
                        <a:latin typeface="Franklin Gothic Book" panose="020B05030201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latin typeface="Franklin Gothic Book" panose="020B0503020102020204" pitchFamily="34" charset="0"/>
                        </a:rPr>
                        <a:t>8</a:t>
                      </a:r>
                    </a:p>
                    <a:p>
                      <a:r>
                        <a:rPr lang="en-GB" sz="2800" dirty="0">
                          <a:latin typeface="Franklin Gothic Book" panose="020B0503020102020204" pitchFamily="34" charset="0"/>
                        </a:rPr>
                        <a:t>10%, 2000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latin typeface="Franklin Gothic Book" panose="020B0503020102020204" pitchFamily="34" charset="0"/>
                        </a:rPr>
                        <a:t>9</a:t>
                      </a:r>
                    </a:p>
                    <a:p>
                      <a:r>
                        <a:rPr lang="en-GB" sz="2800" dirty="0">
                          <a:latin typeface="Franklin Gothic Book" panose="020B0503020102020204" pitchFamily="34" charset="0"/>
                        </a:rPr>
                        <a:t>10%,</a:t>
                      </a:r>
                      <a:r>
                        <a:rPr lang="en-GB" sz="2800" baseline="0" dirty="0">
                          <a:latin typeface="Franklin Gothic Book" panose="020B0503020102020204" pitchFamily="34" charset="0"/>
                        </a:rPr>
                        <a:t> 500</a:t>
                      </a:r>
                      <a:endParaRPr lang="en-GB" sz="2800" dirty="0">
                        <a:latin typeface="Franklin Gothic Book" panose="020B05030201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7" name="Right Arrow 6"/>
          <p:cNvSpPr/>
          <p:nvPr/>
        </p:nvSpPr>
        <p:spPr>
          <a:xfrm>
            <a:off x="4007769" y="2348880"/>
            <a:ext cx="6120680" cy="360040"/>
          </a:xfrm>
          <a:prstGeom prst="rightArrow">
            <a:avLst>
              <a:gd name="adj1" fmla="val 50000"/>
              <a:gd name="adj2" fmla="val 114086"/>
            </a:avLst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/>
          <p:cNvSpPr txBox="1"/>
          <p:nvPr/>
        </p:nvSpPr>
        <p:spPr>
          <a:xfrm>
            <a:off x="4588736" y="1825660"/>
            <a:ext cx="46805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latin typeface="Franklin Gothic Book" panose="020B0503020102020204" pitchFamily="34" charset="0"/>
              </a:rPr>
              <a:t>Decreasing sample size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1703511" y="3546014"/>
                <a:ext cx="1984191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800" dirty="0">
                    <a:solidFill>
                      <a:schemeClr val="tx1"/>
                    </a:solidFill>
                    <a:latin typeface="Franklin Gothic Book" panose="020B0503020102020204" pitchFamily="34" charset="0"/>
                  </a:rPr>
                  <a:t>Increasing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8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𝑅</m:t>
                        </m:r>
                      </m:e>
                      <m:sup>
                        <m:r>
                          <a:rPr lang="en-GB" sz="28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en-GB" sz="3200" dirty="0">
                  <a:solidFill>
                    <a:schemeClr val="accent2">
                      <a:lumMod val="60000"/>
                      <a:lumOff val="40000"/>
                    </a:schemeClr>
                  </a:solidFill>
                  <a:latin typeface="Franklin Gothic Book" panose="020B0503020102020204" pitchFamily="34" charset="0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03511" y="3546014"/>
                <a:ext cx="1984191" cy="954107"/>
              </a:xfrm>
              <a:prstGeom prst="rect">
                <a:avLst/>
              </a:prstGeom>
              <a:blipFill>
                <a:blip r:embed="rId2"/>
                <a:stretch>
                  <a:fillRect l="-6135" t="-641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ight Arrow 9"/>
          <p:cNvSpPr/>
          <p:nvPr/>
        </p:nvSpPr>
        <p:spPr>
          <a:xfrm rot="5400000">
            <a:off x="2315580" y="4041068"/>
            <a:ext cx="3024336" cy="360040"/>
          </a:xfrm>
          <a:prstGeom prst="rightArrow">
            <a:avLst>
              <a:gd name="adj1" fmla="val 50000"/>
              <a:gd name="adj2" fmla="val 114086"/>
            </a:avLst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AE54D-7340-4872-B218-9438ADB57BC6}" type="slidenum">
              <a:rPr lang="en-GB" smtClean="0"/>
              <a:t>32</a:t>
            </a:fld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2B50A39-E85F-4BEA-82ED-12C749595895}"/>
              </a:ext>
            </a:extLst>
          </p:cNvPr>
          <p:cNvSpPr/>
          <p:nvPr/>
        </p:nvSpPr>
        <p:spPr>
          <a:xfrm>
            <a:off x="0" y="343547"/>
            <a:ext cx="12192000" cy="69467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>
                <a:solidFill>
                  <a:schemeClr val="tx1"/>
                </a:solidFill>
              </a:rPr>
              <a:t>Simulated data</a:t>
            </a:r>
          </a:p>
        </p:txBody>
      </p:sp>
    </p:spTree>
    <p:extLst>
      <p:ext uri="{BB962C8B-B14F-4D97-AF65-F5344CB8AC3E}">
        <p14:creationId xmlns:p14="http://schemas.microsoft.com/office/powerpoint/2010/main" val="308557165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524000" y="167199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>
                <a:solidFill>
                  <a:schemeClr val="bg1"/>
                </a:solidFill>
                <a:latin typeface="Franklin Gothic Book" panose="020B0503020102020204" pitchFamily="34" charset="0"/>
              </a:rPr>
              <a:t>Scenario 2: Nonlinear term </a:t>
            </a:r>
            <a:r>
              <a:rPr lang="en-GB" sz="3600" dirty="0" err="1">
                <a:solidFill>
                  <a:schemeClr val="bg1"/>
                </a:solidFill>
                <a:latin typeface="Franklin Gothic Book" panose="020B0503020102020204" pitchFamily="34" charset="0"/>
              </a:rPr>
              <a:t>misspecified</a:t>
            </a:r>
            <a:endParaRPr lang="en-GB" sz="3600" dirty="0">
              <a:solidFill>
                <a:schemeClr val="bg1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AE54D-7340-4872-B218-9438ADB57BC6}" type="slidenum">
              <a:rPr lang="en-GB" smtClean="0"/>
              <a:t>33</a:t>
            </a:fld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95D3190-9369-4708-9096-79B99248AC8C}"/>
              </a:ext>
            </a:extLst>
          </p:cNvPr>
          <p:cNvSpPr/>
          <p:nvPr/>
        </p:nvSpPr>
        <p:spPr>
          <a:xfrm>
            <a:off x="0" y="343547"/>
            <a:ext cx="12192000" cy="69467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>
                <a:solidFill>
                  <a:schemeClr val="tx1"/>
                </a:solidFill>
              </a:rPr>
              <a:t>Scenario 2: Non-linear term in outcome model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D7506BF-44F3-459B-B85B-A1DDDCCFF5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9027" y="1624614"/>
            <a:ext cx="6393945" cy="465014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0136B48-CFD1-4B30-BC98-ABAB497F64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9026" y="1624614"/>
            <a:ext cx="6393945" cy="4650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333395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524000" y="167199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>
                <a:solidFill>
                  <a:schemeClr val="bg1"/>
                </a:solidFill>
                <a:latin typeface="Franklin Gothic Book" panose="020B0503020102020204" pitchFamily="34" charset="0"/>
              </a:rPr>
              <a:t>Scenario 2: Nonlinear term </a:t>
            </a:r>
            <a:r>
              <a:rPr lang="en-GB" sz="3600" dirty="0" err="1">
                <a:solidFill>
                  <a:schemeClr val="bg1"/>
                </a:solidFill>
                <a:latin typeface="Franklin Gothic Book" panose="020B0503020102020204" pitchFamily="34" charset="0"/>
              </a:rPr>
              <a:t>misspecified</a:t>
            </a:r>
            <a:endParaRPr lang="en-GB" sz="3600" dirty="0">
              <a:solidFill>
                <a:schemeClr val="bg1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AE54D-7340-4872-B218-9438ADB57BC6}" type="slidenum">
              <a:rPr lang="en-GB" smtClean="0"/>
              <a:t>34</a:t>
            </a:fld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95D3190-9369-4708-9096-79B99248AC8C}"/>
              </a:ext>
            </a:extLst>
          </p:cNvPr>
          <p:cNvSpPr/>
          <p:nvPr/>
        </p:nvSpPr>
        <p:spPr>
          <a:xfrm>
            <a:off x="0" y="343547"/>
            <a:ext cx="12192000" cy="69467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>
                <a:solidFill>
                  <a:schemeClr val="tx1"/>
                </a:solidFill>
              </a:rPr>
              <a:t>Scenario 2: Non-linear term in outcome model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D7506BF-44F3-459B-B85B-A1DDDCCFF5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9027" y="1624614"/>
            <a:ext cx="6393945" cy="4650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530367"/>
      </p:ext>
    </p:extLst>
  </p:cSld>
  <p:clrMapOvr>
    <a:masterClrMapping/>
  </p:clrMapOvr>
  <p:transition spd="slow">
    <p:wipe dir="r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1706959"/>
              </p:ext>
            </p:extLst>
          </p:nvPr>
        </p:nvGraphicFramePr>
        <p:xfrm>
          <a:off x="6182807" y="4581127"/>
          <a:ext cx="4477122" cy="142392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168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602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8089">
                <a:tc gridSpan="2">
                  <a:txBody>
                    <a:bodyPr/>
                    <a:lstStyle/>
                    <a:p>
                      <a:r>
                        <a:rPr lang="en-GB" sz="1600" b="1" dirty="0">
                          <a:solidFill>
                            <a:schemeClr val="tx1"/>
                          </a:solidFill>
                        </a:rPr>
                        <a:t>Figures: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506">
                <a:tc>
                  <a:txBody>
                    <a:bodyPr/>
                    <a:lstStyle/>
                    <a:p>
                      <a:r>
                        <a:rPr lang="en-GB" sz="1600" dirty="0"/>
                        <a:t>- Scenario</a:t>
                      </a:r>
                      <a:r>
                        <a:rPr lang="en-GB" sz="1600" baseline="0" dirty="0"/>
                        <a:t> 3 (top left)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binary-binary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0506">
                <a:tc>
                  <a:txBody>
                    <a:bodyPr/>
                    <a:lstStyle/>
                    <a:p>
                      <a:r>
                        <a:rPr lang="en-GB" sz="1600" dirty="0"/>
                        <a:t>- Scenario 4 (top right)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binary-continuous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0506">
                <a:tc>
                  <a:txBody>
                    <a:bodyPr/>
                    <a:lstStyle/>
                    <a:p>
                      <a:r>
                        <a:rPr lang="en-GB" sz="1600" dirty="0"/>
                        <a:t>- Scenario 5</a:t>
                      </a:r>
                      <a:r>
                        <a:rPr lang="en-GB" sz="1600" baseline="0" dirty="0"/>
                        <a:t> (bottom left)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continuous-continuous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AE54D-7340-4872-B218-9438ADB57BC6}" type="slidenum">
              <a:rPr lang="en-GB" smtClean="0"/>
              <a:t>35</a:t>
            </a:fld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E0E64DB-C76E-4121-A6F1-4E8A55BC43BF}"/>
              </a:ext>
            </a:extLst>
          </p:cNvPr>
          <p:cNvSpPr/>
          <p:nvPr/>
        </p:nvSpPr>
        <p:spPr>
          <a:xfrm>
            <a:off x="0" y="343547"/>
            <a:ext cx="12192000" cy="69467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>
                <a:solidFill>
                  <a:schemeClr val="tx1"/>
                </a:solidFill>
              </a:rPr>
              <a:t>Scenarios 3-5: Interaction term in the outcome model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302645E-7064-4B38-B191-9150B0E282A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295"/>
          <a:stretch/>
        </p:blipFill>
        <p:spPr>
          <a:xfrm>
            <a:off x="1919537" y="1268761"/>
            <a:ext cx="3931193" cy="225022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06E38C5-F825-4EBB-8D77-80720B64882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554"/>
          <a:stretch/>
        </p:blipFill>
        <p:spPr>
          <a:xfrm>
            <a:off x="6090811" y="1268761"/>
            <a:ext cx="3944167" cy="225022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033AF42-014B-46DA-B88B-0AA6938360D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424"/>
          <a:stretch/>
        </p:blipFill>
        <p:spPr>
          <a:xfrm>
            <a:off x="1919536" y="3649414"/>
            <a:ext cx="3931193" cy="22465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0E355B6-C26F-4A4E-B192-5FF72E717F6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237"/>
          <a:stretch/>
        </p:blipFill>
        <p:spPr>
          <a:xfrm>
            <a:off x="6090811" y="3640536"/>
            <a:ext cx="3944167" cy="595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879390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AE54D-7340-4872-B218-9438ADB57BC6}" type="slidenum">
              <a:rPr lang="en-GB" smtClean="0"/>
              <a:t>36</a:t>
            </a:fld>
            <a:endParaRPr lang="en-GB"/>
          </a:p>
        </p:txBody>
      </p:sp>
      <p:sp>
        <p:nvSpPr>
          <p:cNvPr id="8" name="TextBox 7"/>
          <p:cNvSpPr txBox="1"/>
          <p:nvPr/>
        </p:nvSpPr>
        <p:spPr>
          <a:xfrm>
            <a:off x="1242873" y="1412777"/>
            <a:ext cx="9756559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chemeClr val="accent6">
                    <a:lumMod val="75000"/>
                  </a:schemeClr>
                </a:solidFill>
                <a:latin typeface="Franklin Gothic Book" panose="020B0503020102020204" pitchFamily="34" charset="0"/>
              </a:rPr>
              <a:t>Main finding: </a:t>
            </a:r>
            <a:r>
              <a:rPr lang="en-GB" sz="2800" dirty="0">
                <a:latin typeface="Franklin Gothic Book" panose="020B0503020102020204" pitchFamily="34" charset="0"/>
              </a:rPr>
              <a:t>Standardised mean difference in the disease risk score is a promising overall diagnostic</a:t>
            </a:r>
          </a:p>
          <a:p>
            <a:r>
              <a:rPr lang="en-GB" sz="2800" dirty="0">
                <a:latin typeface="Franklin Gothic Book" panose="020B0503020102020204" pitchFamily="34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chemeClr val="accent6">
                    <a:lumMod val="75000"/>
                  </a:schemeClr>
                </a:solidFill>
                <a:latin typeface="Franklin Gothic Book" panose="020B0503020102020204" pitchFamily="34" charset="0"/>
              </a:rPr>
              <a:t>Limitations: </a:t>
            </a:r>
          </a:p>
          <a:p>
            <a:pPr marL="971550" lvl="1" indent="-514350">
              <a:buAutoNum type="arabicParenBoth"/>
            </a:pPr>
            <a:r>
              <a:rPr lang="en-GB" sz="2800" dirty="0">
                <a:latin typeface="Franklin Gothic Book" panose="020B0503020102020204" pitchFamily="34" charset="0"/>
              </a:rPr>
              <a:t>Not robust to misspecifications in the outcome model</a:t>
            </a:r>
          </a:p>
          <a:p>
            <a:pPr marL="971550" lvl="1" indent="-514350">
              <a:buAutoNum type="arabicParenBoth"/>
            </a:pPr>
            <a:r>
              <a:rPr lang="en-GB" sz="2800" dirty="0">
                <a:latin typeface="Franklin Gothic Book" panose="020B0503020102020204" pitchFamily="34" charset="0"/>
              </a:rPr>
              <a:t>Performance dependent on sample size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800" u="sng" dirty="0">
              <a:solidFill>
                <a:srgbClr val="7030A0"/>
              </a:solidFill>
              <a:latin typeface="Franklin Gothic Book" panose="020B05030201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chemeClr val="accent6">
                    <a:lumMod val="75000"/>
                  </a:schemeClr>
                </a:solidFill>
                <a:latin typeface="Franklin Gothic Book" panose="020B0503020102020204" pitchFamily="34" charset="0"/>
              </a:rPr>
              <a:t>Possible solutions:</a:t>
            </a:r>
          </a:p>
          <a:p>
            <a:pPr marL="971550" lvl="1" indent="-514350">
              <a:buAutoNum type="arabicParenBoth"/>
            </a:pPr>
            <a:r>
              <a:rPr lang="en-GB" sz="2800" dirty="0">
                <a:latin typeface="Franklin Gothic Book" panose="020B0503020102020204" pitchFamily="34" charset="0"/>
              </a:rPr>
              <a:t>Use of CP diagnostics to check specification</a:t>
            </a:r>
          </a:p>
          <a:p>
            <a:pPr marL="971550" lvl="1" indent="-514350">
              <a:buAutoNum type="arabicParenBoth"/>
            </a:pPr>
            <a:r>
              <a:rPr lang="en-GB" sz="2800" dirty="0">
                <a:latin typeface="Franklin Gothic Book" panose="020B0503020102020204" pitchFamily="34" charset="0"/>
              </a:rPr>
              <a:t>Using full sample or historic cohort to estimate DRS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2715126-18C7-4C93-975E-BCC6AF09140C}"/>
              </a:ext>
            </a:extLst>
          </p:cNvPr>
          <p:cNvSpPr/>
          <p:nvPr/>
        </p:nvSpPr>
        <p:spPr>
          <a:xfrm>
            <a:off x="0" y="343547"/>
            <a:ext cx="12192000" cy="69467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>
                <a:solidFill>
                  <a:schemeClr val="tx1"/>
                </a:solidFill>
              </a:rPr>
              <a:t>Conclusions</a:t>
            </a:r>
          </a:p>
        </p:txBody>
      </p:sp>
    </p:spTree>
    <p:extLst>
      <p:ext uri="{BB962C8B-B14F-4D97-AF65-F5344CB8AC3E}">
        <p14:creationId xmlns:p14="http://schemas.microsoft.com/office/powerpoint/2010/main" val="261047176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AD64A37-FB62-423B-A8A8-0116F3DDADE6}"/>
              </a:ext>
            </a:extLst>
          </p:cNvPr>
          <p:cNvSpPr/>
          <p:nvPr/>
        </p:nvSpPr>
        <p:spPr>
          <a:xfrm>
            <a:off x="0" y="343547"/>
            <a:ext cx="12192000" cy="69467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>
                <a:solidFill>
                  <a:schemeClr val="tx1"/>
                </a:solidFill>
              </a:rPr>
              <a:t>Aims of research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62F7D7A-882A-46B6-A304-BBE08DA16712}"/>
              </a:ext>
            </a:extLst>
          </p:cNvPr>
          <p:cNvSpPr/>
          <p:nvPr/>
        </p:nvSpPr>
        <p:spPr>
          <a:xfrm>
            <a:off x="1605281" y="1244137"/>
            <a:ext cx="3291840" cy="537510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2400" dirty="0">
              <a:solidFill>
                <a:schemeClr val="tx1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4BCDAC8-AD72-4056-8CEA-A108B62C187A}"/>
              </a:ext>
            </a:extLst>
          </p:cNvPr>
          <p:cNvSpPr/>
          <p:nvPr/>
        </p:nvSpPr>
        <p:spPr>
          <a:xfrm>
            <a:off x="7294882" y="1244137"/>
            <a:ext cx="3291840" cy="537510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2400" dirty="0">
              <a:solidFill>
                <a:schemeClr val="tx1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5C5AA55-7188-4F05-A42C-466B0A7CC14E}"/>
              </a:ext>
            </a:extLst>
          </p:cNvPr>
          <p:cNvSpPr txBox="1"/>
          <p:nvPr/>
        </p:nvSpPr>
        <p:spPr>
          <a:xfrm>
            <a:off x="1605280" y="2639026"/>
            <a:ext cx="329184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700" b="1" dirty="0"/>
              <a:t>Aim 1: </a:t>
            </a:r>
          </a:p>
          <a:p>
            <a:pPr algn="ctr"/>
            <a:endParaRPr lang="en-GB" sz="2700" dirty="0"/>
          </a:p>
          <a:p>
            <a:pPr algn="ctr"/>
            <a:r>
              <a:rPr lang="en-GB" sz="2700" dirty="0"/>
              <a:t>Review and compare the existing propensity score diagnostics.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EB732DC-601B-4AE3-A7F4-5F54CBC43EFF}"/>
              </a:ext>
            </a:extLst>
          </p:cNvPr>
          <p:cNvSpPr txBox="1"/>
          <p:nvPr/>
        </p:nvSpPr>
        <p:spPr>
          <a:xfrm>
            <a:off x="7294881" y="2639026"/>
            <a:ext cx="329184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700" b="1" dirty="0"/>
              <a:t>Aim 2: </a:t>
            </a:r>
          </a:p>
          <a:p>
            <a:pPr algn="ctr"/>
            <a:endParaRPr lang="en-GB" sz="2700" dirty="0"/>
          </a:p>
          <a:p>
            <a:pPr algn="ctr"/>
            <a:r>
              <a:rPr lang="en-GB" sz="2700" dirty="0"/>
              <a:t>Develop guidelines for how to build and assess propensity score models.</a:t>
            </a:r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482BBA70-C882-41E4-8766-86FEA4D4CB68}"/>
              </a:ext>
            </a:extLst>
          </p:cNvPr>
          <p:cNvSpPr/>
          <p:nvPr/>
        </p:nvSpPr>
        <p:spPr>
          <a:xfrm>
            <a:off x="5278120" y="3621807"/>
            <a:ext cx="1635760" cy="619760"/>
          </a:xfrm>
          <a:prstGeom prst="rightArrow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EC04857-468D-4B41-8066-7C05BD072E47}"/>
              </a:ext>
            </a:extLst>
          </p:cNvPr>
          <p:cNvSpPr/>
          <p:nvPr/>
        </p:nvSpPr>
        <p:spPr>
          <a:xfrm>
            <a:off x="1605278" y="1244136"/>
            <a:ext cx="3291840" cy="268778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8F66363-780F-451A-9E29-AA348C2B4F40}"/>
              </a:ext>
            </a:extLst>
          </p:cNvPr>
          <p:cNvSpPr txBox="1"/>
          <p:nvPr/>
        </p:nvSpPr>
        <p:spPr>
          <a:xfrm>
            <a:off x="1605278" y="2059017"/>
            <a:ext cx="32918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latin typeface="Franklin Gothic Book" panose="020B0503020102020204" pitchFamily="34" charset="0"/>
              </a:rPr>
              <a:t>Individual Diagnostics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49ECA0C-EE14-4C93-8E34-E398A8EA0FED}"/>
              </a:ext>
            </a:extLst>
          </p:cNvPr>
          <p:cNvSpPr/>
          <p:nvPr/>
        </p:nvSpPr>
        <p:spPr>
          <a:xfrm>
            <a:off x="1605279" y="3931808"/>
            <a:ext cx="3291840" cy="268742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69C3BBA-3BCF-404D-9BD5-5EA7C3E98532}"/>
              </a:ext>
            </a:extLst>
          </p:cNvPr>
          <p:cNvSpPr txBox="1"/>
          <p:nvPr/>
        </p:nvSpPr>
        <p:spPr>
          <a:xfrm>
            <a:off x="1605277" y="4743049"/>
            <a:ext cx="32918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latin typeface="Franklin Gothic Book" panose="020B0503020102020204" pitchFamily="34" charset="0"/>
              </a:rPr>
              <a:t>Overall </a:t>
            </a:r>
          </a:p>
          <a:p>
            <a:pPr algn="ctr"/>
            <a:r>
              <a:rPr lang="en-GB" sz="2800" dirty="0">
                <a:latin typeface="Franklin Gothic Book" panose="020B0503020102020204" pitchFamily="34" charset="0"/>
              </a:rPr>
              <a:t>Diagnostics</a:t>
            </a:r>
          </a:p>
        </p:txBody>
      </p:sp>
    </p:spTree>
    <p:extLst>
      <p:ext uri="{BB962C8B-B14F-4D97-AF65-F5344CB8AC3E}">
        <p14:creationId xmlns:p14="http://schemas.microsoft.com/office/powerpoint/2010/main" val="59014155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FF2B5EF4-FFF2-40B4-BE49-F238E27FC236}">
                <a16:creationId xmlns:a16="http://schemas.microsoft.com/office/drawing/2014/main" id="{32E1B8B5-AC66-4772-B098-925B2B1005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6835" y="2556768"/>
            <a:ext cx="1429373" cy="1429373"/>
          </a:xfrm>
          <a:prstGeom prst="rect">
            <a:avLst/>
          </a:prstGeom>
        </p:spPr>
      </p:pic>
      <p:sp>
        <p:nvSpPr>
          <p:cNvPr id="27" name="Speech Bubble: Oval 26">
            <a:extLst>
              <a:ext uri="{FF2B5EF4-FFF2-40B4-BE49-F238E27FC236}">
                <a16:creationId xmlns:a16="http://schemas.microsoft.com/office/drawing/2014/main" id="{E74B416D-A4D1-4B24-B066-B8EA57543777}"/>
              </a:ext>
            </a:extLst>
          </p:cNvPr>
          <p:cNvSpPr/>
          <p:nvPr/>
        </p:nvSpPr>
        <p:spPr>
          <a:xfrm>
            <a:off x="8729392" y="4372252"/>
            <a:ext cx="3067674" cy="900690"/>
          </a:xfrm>
          <a:prstGeom prst="wedgeEllipseCallout">
            <a:avLst>
              <a:gd name="adj1" fmla="val -17605"/>
              <a:gd name="adj2" fmla="val -133966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9F3CF4D9-CE24-4EA0-BCC4-D64662BDE5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321308" y="3018337"/>
            <a:ext cx="1429373" cy="1429373"/>
          </a:xfrm>
          <a:prstGeom prst="rect">
            <a:avLst/>
          </a:prstGeom>
        </p:spPr>
      </p:pic>
      <p:sp>
        <p:nvSpPr>
          <p:cNvPr id="22" name="Speech Bubble: Oval 21">
            <a:extLst>
              <a:ext uri="{FF2B5EF4-FFF2-40B4-BE49-F238E27FC236}">
                <a16:creationId xmlns:a16="http://schemas.microsoft.com/office/drawing/2014/main" id="{0EFCECA0-D385-408D-99DE-44B7CA63FB42}"/>
              </a:ext>
            </a:extLst>
          </p:cNvPr>
          <p:cNvSpPr/>
          <p:nvPr/>
        </p:nvSpPr>
        <p:spPr>
          <a:xfrm>
            <a:off x="4598275" y="4557559"/>
            <a:ext cx="928765" cy="541538"/>
          </a:xfrm>
          <a:prstGeom prst="wedgeEllipseCallout">
            <a:avLst>
              <a:gd name="adj1" fmla="val 43210"/>
              <a:gd name="adj2" fmla="val -106352"/>
            </a:avLst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75418C-A4ED-447D-94FF-C4B907FBFF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1840" y="1376860"/>
            <a:ext cx="11247120" cy="117990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sz="2400" dirty="0">
                <a:latin typeface="Franklin Gothic Book" panose="020B0503020102020204" pitchFamily="34" charset="0"/>
              </a:rPr>
              <a:t>STEP 1:                                     STEP 2:                                             STEP 3:             </a:t>
            </a:r>
          </a:p>
          <a:p>
            <a:pPr marL="0" indent="0">
              <a:buNone/>
            </a:pPr>
            <a:r>
              <a:rPr lang="en-GB" sz="2400" dirty="0">
                <a:latin typeface="Franklin Gothic Book" panose="020B0503020102020204" pitchFamily="34" charset="0"/>
              </a:rPr>
              <a:t>Choose variables                     Check individual covariates            Check overall balance</a:t>
            </a:r>
          </a:p>
          <a:p>
            <a:pPr marL="0" indent="0">
              <a:buNone/>
            </a:pPr>
            <a:r>
              <a:rPr lang="en-GB" sz="2400" dirty="0">
                <a:latin typeface="Franklin Gothic Book" panose="020B0503020102020204" pitchFamily="34" charset="0"/>
              </a:rPr>
              <a:t>                                                  using </a:t>
            </a:r>
            <a:r>
              <a:rPr lang="en-GB" sz="24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Franklin Gothic Book" panose="020B0503020102020204" pitchFamily="34" charset="0"/>
              </a:rPr>
              <a:t>CP diagnostics                       </a:t>
            </a:r>
            <a:r>
              <a:rPr lang="en-GB" sz="2400" dirty="0">
                <a:latin typeface="Franklin Gothic Book" panose="020B0503020102020204" pitchFamily="34" charset="0"/>
              </a:rPr>
              <a:t>using </a:t>
            </a:r>
            <a:r>
              <a:rPr lang="en-GB" sz="24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Franklin Gothic Book" panose="020B0503020102020204" pitchFamily="34" charset="0"/>
              </a:rPr>
              <a:t>DRS</a:t>
            </a:r>
          </a:p>
          <a:p>
            <a:pPr marL="0" indent="0">
              <a:buNone/>
            </a:pPr>
            <a:endParaRPr lang="en-GB" sz="2000" dirty="0">
              <a:latin typeface="Franklin Gothic Book" panose="020B0503020102020204" pitchFamily="34" charset="0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B68E2B2-3B14-4F63-8FA3-C8A7212A3981}"/>
              </a:ext>
            </a:extLst>
          </p:cNvPr>
          <p:cNvGrpSpPr/>
          <p:nvPr/>
        </p:nvGrpSpPr>
        <p:grpSpPr>
          <a:xfrm>
            <a:off x="365859" y="2962898"/>
            <a:ext cx="3266982" cy="3224838"/>
            <a:chOff x="1757779" y="2962898"/>
            <a:chExt cx="3266982" cy="3224838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DA45DC88-AC0A-4CD3-9D20-8003965BD78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36627" t="26893" r="36577" b="26084"/>
            <a:stretch/>
          </p:blipFill>
          <p:spPr>
            <a:xfrm>
              <a:off x="1757779" y="2962898"/>
              <a:ext cx="3266982" cy="3224838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B4F0E408-59CF-49C2-AFAD-EB5D229FDF38}"/>
                </a:ext>
              </a:extLst>
            </p:cNvPr>
            <p:cNvSpPr/>
            <p:nvPr/>
          </p:nvSpPr>
          <p:spPr>
            <a:xfrm>
              <a:off x="3533313" y="3302491"/>
              <a:ext cx="976543" cy="114521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6F675390-00B3-4180-A1E5-36C7C59D4F18}"/>
                </a:ext>
              </a:extLst>
            </p:cNvPr>
            <p:cNvSpPr/>
            <p:nvPr/>
          </p:nvSpPr>
          <p:spPr>
            <a:xfrm>
              <a:off x="3426781" y="3568823"/>
              <a:ext cx="319596" cy="72796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722F08F-B646-45EA-B25B-50B2D2D1AD6C}"/>
                </a:ext>
              </a:extLst>
            </p:cNvPr>
            <p:cNvSpPr/>
            <p:nvPr/>
          </p:nvSpPr>
          <p:spPr>
            <a:xfrm>
              <a:off x="3648723" y="4372251"/>
              <a:ext cx="612559" cy="15091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9CC023B0-1D15-47C8-9A00-D0B577856F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0893" y="3531239"/>
            <a:ext cx="1344378" cy="803135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C8F61247-6ED4-4293-9C7C-E0C341356B3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9182" y="4575317"/>
            <a:ext cx="2857748" cy="17070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A98F97AA-55F3-483D-8078-50295E48BF2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4376" y="4575317"/>
            <a:ext cx="2857748" cy="1707028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5F7D8AAA-1D6A-4896-9A2A-91132D9D4E87}"/>
              </a:ext>
            </a:extLst>
          </p:cNvPr>
          <p:cNvSpPr/>
          <p:nvPr/>
        </p:nvSpPr>
        <p:spPr>
          <a:xfrm>
            <a:off x="0" y="343547"/>
            <a:ext cx="12192000" cy="69467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>
                <a:solidFill>
                  <a:schemeClr val="tx1"/>
                </a:solidFill>
              </a:rPr>
              <a:t>So, how best to assess propensity scores?</a:t>
            </a:r>
          </a:p>
        </p:txBody>
      </p:sp>
    </p:spTree>
    <p:extLst>
      <p:ext uri="{BB962C8B-B14F-4D97-AF65-F5344CB8AC3E}">
        <p14:creationId xmlns:p14="http://schemas.microsoft.com/office/powerpoint/2010/main" val="419647825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FF2B5EF4-FFF2-40B4-BE49-F238E27FC236}">
                <a16:creationId xmlns:a16="http://schemas.microsoft.com/office/drawing/2014/main" id="{32E1B8B5-AC66-4772-B098-925B2B1005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6835" y="2556768"/>
            <a:ext cx="1429373" cy="1429373"/>
          </a:xfrm>
          <a:prstGeom prst="rect">
            <a:avLst/>
          </a:prstGeom>
        </p:spPr>
      </p:pic>
      <p:sp>
        <p:nvSpPr>
          <p:cNvPr id="27" name="Speech Bubble: Oval 26">
            <a:extLst>
              <a:ext uri="{FF2B5EF4-FFF2-40B4-BE49-F238E27FC236}">
                <a16:creationId xmlns:a16="http://schemas.microsoft.com/office/drawing/2014/main" id="{E74B416D-A4D1-4B24-B066-B8EA57543777}"/>
              </a:ext>
            </a:extLst>
          </p:cNvPr>
          <p:cNvSpPr/>
          <p:nvPr/>
        </p:nvSpPr>
        <p:spPr>
          <a:xfrm>
            <a:off x="8729392" y="4372252"/>
            <a:ext cx="3067674" cy="900690"/>
          </a:xfrm>
          <a:prstGeom prst="wedgeEllipseCallout">
            <a:avLst>
              <a:gd name="adj1" fmla="val -17605"/>
              <a:gd name="adj2" fmla="val -133966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9F3CF4D9-CE24-4EA0-BCC4-D64662BDE5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321308" y="3018337"/>
            <a:ext cx="1429373" cy="1429373"/>
          </a:xfrm>
          <a:prstGeom prst="rect">
            <a:avLst/>
          </a:prstGeom>
        </p:spPr>
      </p:pic>
      <p:sp>
        <p:nvSpPr>
          <p:cNvPr id="22" name="Speech Bubble: Oval 21">
            <a:extLst>
              <a:ext uri="{FF2B5EF4-FFF2-40B4-BE49-F238E27FC236}">
                <a16:creationId xmlns:a16="http://schemas.microsoft.com/office/drawing/2014/main" id="{0EFCECA0-D385-408D-99DE-44B7CA63FB42}"/>
              </a:ext>
            </a:extLst>
          </p:cNvPr>
          <p:cNvSpPr/>
          <p:nvPr/>
        </p:nvSpPr>
        <p:spPr>
          <a:xfrm>
            <a:off x="4598275" y="4557559"/>
            <a:ext cx="928765" cy="541538"/>
          </a:xfrm>
          <a:prstGeom prst="wedgeEllipseCallout">
            <a:avLst>
              <a:gd name="adj1" fmla="val 43210"/>
              <a:gd name="adj2" fmla="val -106352"/>
            </a:avLst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75418C-A4ED-447D-94FF-C4B907FBFF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1840" y="1376860"/>
            <a:ext cx="11247120" cy="117990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sz="2400" dirty="0">
                <a:latin typeface="Franklin Gothic Book" panose="020B0503020102020204" pitchFamily="34" charset="0"/>
              </a:rPr>
              <a:t>STEP 1:                                     STEP 2:                                             STEP 3:             </a:t>
            </a:r>
          </a:p>
          <a:p>
            <a:pPr marL="0" indent="0">
              <a:buNone/>
            </a:pPr>
            <a:r>
              <a:rPr lang="en-GB" sz="2400" dirty="0">
                <a:latin typeface="Franklin Gothic Book" panose="020B0503020102020204" pitchFamily="34" charset="0"/>
              </a:rPr>
              <a:t>Choose variables                     Check individual covariates            Check overall balance</a:t>
            </a:r>
          </a:p>
          <a:p>
            <a:pPr marL="0" indent="0">
              <a:buNone/>
            </a:pPr>
            <a:r>
              <a:rPr lang="en-GB" sz="2400" dirty="0">
                <a:latin typeface="Franklin Gothic Book" panose="020B0503020102020204" pitchFamily="34" charset="0"/>
              </a:rPr>
              <a:t>                                                  using </a:t>
            </a:r>
            <a:r>
              <a:rPr lang="en-GB" sz="24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Franklin Gothic Book" panose="020B0503020102020204" pitchFamily="34" charset="0"/>
              </a:rPr>
              <a:t>CP diagnostics                       </a:t>
            </a:r>
            <a:r>
              <a:rPr lang="en-GB" sz="2400" dirty="0">
                <a:latin typeface="Franklin Gothic Book" panose="020B0503020102020204" pitchFamily="34" charset="0"/>
              </a:rPr>
              <a:t>using </a:t>
            </a:r>
            <a:r>
              <a:rPr lang="en-GB" sz="24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Franklin Gothic Book" panose="020B0503020102020204" pitchFamily="34" charset="0"/>
              </a:rPr>
              <a:t>DRS</a:t>
            </a:r>
          </a:p>
          <a:p>
            <a:pPr marL="0" indent="0">
              <a:buNone/>
            </a:pPr>
            <a:endParaRPr lang="en-GB" sz="2000" dirty="0">
              <a:latin typeface="Franklin Gothic Book" panose="020B0503020102020204" pitchFamily="34" charset="0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B68E2B2-3B14-4F63-8FA3-C8A7212A3981}"/>
              </a:ext>
            </a:extLst>
          </p:cNvPr>
          <p:cNvGrpSpPr/>
          <p:nvPr/>
        </p:nvGrpSpPr>
        <p:grpSpPr>
          <a:xfrm>
            <a:off x="365859" y="2962898"/>
            <a:ext cx="3266982" cy="3224838"/>
            <a:chOff x="1757779" y="2962898"/>
            <a:chExt cx="3266982" cy="3224838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DA45DC88-AC0A-4CD3-9D20-8003965BD78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36627" t="26893" r="36577" b="26084"/>
            <a:stretch/>
          </p:blipFill>
          <p:spPr>
            <a:xfrm>
              <a:off x="1757779" y="2962898"/>
              <a:ext cx="3266982" cy="3224838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B4F0E408-59CF-49C2-AFAD-EB5D229FDF38}"/>
                </a:ext>
              </a:extLst>
            </p:cNvPr>
            <p:cNvSpPr/>
            <p:nvPr/>
          </p:nvSpPr>
          <p:spPr>
            <a:xfrm>
              <a:off x="3533313" y="3302491"/>
              <a:ext cx="976543" cy="114521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6F675390-00B3-4180-A1E5-36C7C59D4F18}"/>
                </a:ext>
              </a:extLst>
            </p:cNvPr>
            <p:cNvSpPr/>
            <p:nvPr/>
          </p:nvSpPr>
          <p:spPr>
            <a:xfrm>
              <a:off x="3426781" y="3568823"/>
              <a:ext cx="319596" cy="72796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722F08F-B646-45EA-B25B-50B2D2D1AD6C}"/>
                </a:ext>
              </a:extLst>
            </p:cNvPr>
            <p:cNvSpPr/>
            <p:nvPr/>
          </p:nvSpPr>
          <p:spPr>
            <a:xfrm>
              <a:off x="3648723" y="4372251"/>
              <a:ext cx="612559" cy="15091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9CC023B0-1D15-47C8-9A00-D0B577856F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0893" y="3531239"/>
            <a:ext cx="1344378" cy="803135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C8F61247-6ED4-4293-9C7C-E0C341356B3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9182" y="4575317"/>
            <a:ext cx="2857748" cy="17070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A98F97AA-55F3-483D-8078-50295E48BF2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4376" y="4575317"/>
            <a:ext cx="2857748" cy="1707028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5F7D8AAA-1D6A-4896-9A2A-91132D9D4E87}"/>
              </a:ext>
            </a:extLst>
          </p:cNvPr>
          <p:cNvSpPr/>
          <p:nvPr/>
        </p:nvSpPr>
        <p:spPr>
          <a:xfrm>
            <a:off x="0" y="343547"/>
            <a:ext cx="12192000" cy="69467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>
                <a:solidFill>
                  <a:schemeClr val="tx1"/>
                </a:solidFill>
              </a:rPr>
              <a:t>So, how best to assess propensity scores?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7B25BFD0-B595-4D18-A5EA-6B3690032766}"/>
              </a:ext>
            </a:extLst>
          </p:cNvPr>
          <p:cNvSpPr/>
          <p:nvPr/>
        </p:nvSpPr>
        <p:spPr>
          <a:xfrm>
            <a:off x="124287" y="1172728"/>
            <a:ext cx="3879542" cy="5404744"/>
          </a:xfrm>
          <a:prstGeom prst="roundRect">
            <a:avLst/>
          </a:prstGeom>
          <a:noFill/>
          <a:ln w="762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98240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FF2B5EF4-FFF2-40B4-BE49-F238E27FC236}">
                <a16:creationId xmlns:a16="http://schemas.microsoft.com/office/drawing/2014/main" id="{32E1B8B5-AC66-4772-B098-925B2B1005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6835" y="2556768"/>
            <a:ext cx="1429373" cy="1429373"/>
          </a:xfrm>
          <a:prstGeom prst="rect">
            <a:avLst/>
          </a:prstGeom>
        </p:spPr>
      </p:pic>
      <p:sp>
        <p:nvSpPr>
          <p:cNvPr id="27" name="Speech Bubble: Oval 26">
            <a:extLst>
              <a:ext uri="{FF2B5EF4-FFF2-40B4-BE49-F238E27FC236}">
                <a16:creationId xmlns:a16="http://schemas.microsoft.com/office/drawing/2014/main" id="{E74B416D-A4D1-4B24-B066-B8EA57543777}"/>
              </a:ext>
            </a:extLst>
          </p:cNvPr>
          <p:cNvSpPr/>
          <p:nvPr/>
        </p:nvSpPr>
        <p:spPr>
          <a:xfrm>
            <a:off x="8729392" y="4372252"/>
            <a:ext cx="3067674" cy="900690"/>
          </a:xfrm>
          <a:prstGeom prst="wedgeEllipseCallout">
            <a:avLst>
              <a:gd name="adj1" fmla="val -17605"/>
              <a:gd name="adj2" fmla="val -133966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9F3CF4D9-CE24-4EA0-BCC4-D64662BDE5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321308" y="3018337"/>
            <a:ext cx="1429373" cy="1429373"/>
          </a:xfrm>
          <a:prstGeom prst="rect">
            <a:avLst/>
          </a:prstGeom>
        </p:spPr>
      </p:pic>
      <p:sp>
        <p:nvSpPr>
          <p:cNvPr id="22" name="Speech Bubble: Oval 21">
            <a:extLst>
              <a:ext uri="{FF2B5EF4-FFF2-40B4-BE49-F238E27FC236}">
                <a16:creationId xmlns:a16="http://schemas.microsoft.com/office/drawing/2014/main" id="{0EFCECA0-D385-408D-99DE-44B7CA63FB42}"/>
              </a:ext>
            </a:extLst>
          </p:cNvPr>
          <p:cNvSpPr/>
          <p:nvPr/>
        </p:nvSpPr>
        <p:spPr>
          <a:xfrm>
            <a:off x="4598275" y="4557559"/>
            <a:ext cx="928765" cy="541538"/>
          </a:xfrm>
          <a:prstGeom prst="wedgeEllipseCallout">
            <a:avLst>
              <a:gd name="adj1" fmla="val 43210"/>
              <a:gd name="adj2" fmla="val -106352"/>
            </a:avLst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75418C-A4ED-447D-94FF-C4B907FBFF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1840" y="1376860"/>
            <a:ext cx="11247120" cy="117990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sz="2400" dirty="0">
                <a:latin typeface="Franklin Gothic Book" panose="020B0503020102020204" pitchFamily="34" charset="0"/>
              </a:rPr>
              <a:t>STEP 1:                                     STEP 2:                                             STEP 3:             </a:t>
            </a:r>
          </a:p>
          <a:p>
            <a:pPr marL="0" indent="0">
              <a:buNone/>
            </a:pPr>
            <a:r>
              <a:rPr lang="en-GB" sz="2400" dirty="0">
                <a:latin typeface="Franklin Gothic Book" panose="020B0503020102020204" pitchFamily="34" charset="0"/>
              </a:rPr>
              <a:t>Choose variables                     Check individual covariates            Check overall balance</a:t>
            </a:r>
          </a:p>
          <a:p>
            <a:pPr marL="0" indent="0">
              <a:buNone/>
            </a:pPr>
            <a:r>
              <a:rPr lang="en-GB" sz="2400" dirty="0">
                <a:latin typeface="Franklin Gothic Book" panose="020B0503020102020204" pitchFamily="34" charset="0"/>
              </a:rPr>
              <a:t>                                                  using </a:t>
            </a:r>
            <a:r>
              <a:rPr lang="en-GB" sz="24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Franklin Gothic Book" panose="020B0503020102020204" pitchFamily="34" charset="0"/>
              </a:rPr>
              <a:t>CP diagnostics                       </a:t>
            </a:r>
            <a:r>
              <a:rPr lang="en-GB" sz="2400" dirty="0">
                <a:latin typeface="Franklin Gothic Book" panose="020B0503020102020204" pitchFamily="34" charset="0"/>
              </a:rPr>
              <a:t>using </a:t>
            </a:r>
            <a:r>
              <a:rPr lang="en-GB" sz="24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Franklin Gothic Book" panose="020B0503020102020204" pitchFamily="34" charset="0"/>
              </a:rPr>
              <a:t>DRS</a:t>
            </a:r>
          </a:p>
          <a:p>
            <a:pPr marL="0" indent="0">
              <a:buNone/>
            </a:pPr>
            <a:endParaRPr lang="en-GB" sz="2000" dirty="0">
              <a:latin typeface="Franklin Gothic Book" panose="020B0503020102020204" pitchFamily="34" charset="0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B68E2B2-3B14-4F63-8FA3-C8A7212A3981}"/>
              </a:ext>
            </a:extLst>
          </p:cNvPr>
          <p:cNvGrpSpPr/>
          <p:nvPr/>
        </p:nvGrpSpPr>
        <p:grpSpPr>
          <a:xfrm>
            <a:off x="365859" y="2962898"/>
            <a:ext cx="3266982" cy="3224838"/>
            <a:chOff x="1757779" y="2962898"/>
            <a:chExt cx="3266982" cy="3224838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DA45DC88-AC0A-4CD3-9D20-8003965BD78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36627" t="26893" r="36577" b="26084"/>
            <a:stretch/>
          </p:blipFill>
          <p:spPr>
            <a:xfrm>
              <a:off x="1757779" y="2962898"/>
              <a:ext cx="3266982" cy="3224838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B4F0E408-59CF-49C2-AFAD-EB5D229FDF38}"/>
                </a:ext>
              </a:extLst>
            </p:cNvPr>
            <p:cNvSpPr/>
            <p:nvPr/>
          </p:nvSpPr>
          <p:spPr>
            <a:xfrm>
              <a:off x="3533313" y="3302491"/>
              <a:ext cx="976543" cy="114521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6F675390-00B3-4180-A1E5-36C7C59D4F18}"/>
                </a:ext>
              </a:extLst>
            </p:cNvPr>
            <p:cNvSpPr/>
            <p:nvPr/>
          </p:nvSpPr>
          <p:spPr>
            <a:xfrm>
              <a:off x="3426781" y="3568823"/>
              <a:ext cx="319596" cy="72796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722F08F-B646-45EA-B25B-50B2D2D1AD6C}"/>
                </a:ext>
              </a:extLst>
            </p:cNvPr>
            <p:cNvSpPr/>
            <p:nvPr/>
          </p:nvSpPr>
          <p:spPr>
            <a:xfrm>
              <a:off x="3648723" y="4372251"/>
              <a:ext cx="612559" cy="15091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9CC023B0-1D15-47C8-9A00-D0B577856F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0893" y="3531239"/>
            <a:ext cx="1344378" cy="803135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C8F61247-6ED4-4293-9C7C-E0C341356B3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9182" y="4575317"/>
            <a:ext cx="2857748" cy="17070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A98F97AA-55F3-483D-8078-50295E48BF2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4376" y="4575317"/>
            <a:ext cx="2857748" cy="1707028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5F7D8AAA-1D6A-4896-9A2A-91132D9D4E87}"/>
              </a:ext>
            </a:extLst>
          </p:cNvPr>
          <p:cNvSpPr/>
          <p:nvPr/>
        </p:nvSpPr>
        <p:spPr>
          <a:xfrm>
            <a:off x="0" y="343547"/>
            <a:ext cx="12192000" cy="69467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>
                <a:solidFill>
                  <a:schemeClr val="tx1"/>
                </a:solidFill>
              </a:rPr>
              <a:t>So, how best to assess propensity scores?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9F97CF2E-FFD9-4F98-ABE3-0020F017239A}"/>
              </a:ext>
            </a:extLst>
          </p:cNvPr>
          <p:cNvSpPr/>
          <p:nvPr/>
        </p:nvSpPr>
        <p:spPr>
          <a:xfrm>
            <a:off x="3950571" y="1172728"/>
            <a:ext cx="3879542" cy="5404744"/>
          </a:xfrm>
          <a:prstGeom prst="roundRect">
            <a:avLst/>
          </a:prstGeom>
          <a:noFill/>
          <a:ln w="762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731057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FF2B5EF4-FFF2-40B4-BE49-F238E27FC236}">
                <a16:creationId xmlns:a16="http://schemas.microsoft.com/office/drawing/2014/main" id="{32E1B8B5-AC66-4772-B098-925B2B1005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6835" y="2556768"/>
            <a:ext cx="1429373" cy="1429373"/>
          </a:xfrm>
          <a:prstGeom prst="rect">
            <a:avLst/>
          </a:prstGeom>
        </p:spPr>
      </p:pic>
      <p:sp>
        <p:nvSpPr>
          <p:cNvPr id="27" name="Speech Bubble: Oval 26">
            <a:extLst>
              <a:ext uri="{FF2B5EF4-FFF2-40B4-BE49-F238E27FC236}">
                <a16:creationId xmlns:a16="http://schemas.microsoft.com/office/drawing/2014/main" id="{E74B416D-A4D1-4B24-B066-B8EA57543777}"/>
              </a:ext>
            </a:extLst>
          </p:cNvPr>
          <p:cNvSpPr/>
          <p:nvPr/>
        </p:nvSpPr>
        <p:spPr>
          <a:xfrm>
            <a:off x="8729392" y="4372252"/>
            <a:ext cx="3067674" cy="900690"/>
          </a:xfrm>
          <a:prstGeom prst="wedgeEllipseCallout">
            <a:avLst>
              <a:gd name="adj1" fmla="val -17605"/>
              <a:gd name="adj2" fmla="val -133966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9F3CF4D9-CE24-4EA0-BCC4-D64662BDE5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321308" y="3018337"/>
            <a:ext cx="1429373" cy="1429373"/>
          </a:xfrm>
          <a:prstGeom prst="rect">
            <a:avLst/>
          </a:prstGeom>
        </p:spPr>
      </p:pic>
      <p:sp>
        <p:nvSpPr>
          <p:cNvPr id="22" name="Speech Bubble: Oval 21">
            <a:extLst>
              <a:ext uri="{FF2B5EF4-FFF2-40B4-BE49-F238E27FC236}">
                <a16:creationId xmlns:a16="http://schemas.microsoft.com/office/drawing/2014/main" id="{0EFCECA0-D385-408D-99DE-44B7CA63FB42}"/>
              </a:ext>
            </a:extLst>
          </p:cNvPr>
          <p:cNvSpPr/>
          <p:nvPr/>
        </p:nvSpPr>
        <p:spPr>
          <a:xfrm>
            <a:off x="4598275" y="4557559"/>
            <a:ext cx="928765" cy="541538"/>
          </a:xfrm>
          <a:prstGeom prst="wedgeEllipseCallout">
            <a:avLst>
              <a:gd name="adj1" fmla="val 43210"/>
              <a:gd name="adj2" fmla="val -106352"/>
            </a:avLst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75418C-A4ED-447D-94FF-C4B907FBFF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1840" y="1376860"/>
            <a:ext cx="11247120" cy="117990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sz="2400" dirty="0">
                <a:latin typeface="Franklin Gothic Book" panose="020B0503020102020204" pitchFamily="34" charset="0"/>
              </a:rPr>
              <a:t>STEP 1:                                     STEP 2:                                             STEP 3:             </a:t>
            </a:r>
          </a:p>
          <a:p>
            <a:pPr marL="0" indent="0">
              <a:buNone/>
            </a:pPr>
            <a:r>
              <a:rPr lang="en-GB" sz="2400" dirty="0">
                <a:latin typeface="Franklin Gothic Book" panose="020B0503020102020204" pitchFamily="34" charset="0"/>
              </a:rPr>
              <a:t>Choose variables                     Check individual covariates            Check overall balance</a:t>
            </a:r>
          </a:p>
          <a:p>
            <a:pPr marL="0" indent="0">
              <a:buNone/>
            </a:pPr>
            <a:r>
              <a:rPr lang="en-GB" sz="2400" dirty="0">
                <a:latin typeface="Franklin Gothic Book" panose="020B0503020102020204" pitchFamily="34" charset="0"/>
              </a:rPr>
              <a:t>                                                  using </a:t>
            </a:r>
            <a:r>
              <a:rPr lang="en-GB" sz="24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Franklin Gothic Book" panose="020B0503020102020204" pitchFamily="34" charset="0"/>
              </a:rPr>
              <a:t>CP diagnostics                       </a:t>
            </a:r>
            <a:r>
              <a:rPr lang="en-GB" sz="2400" dirty="0">
                <a:latin typeface="Franklin Gothic Book" panose="020B0503020102020204" pitchFamily="34" charset="0"/>
              </a:rPr>
              <a:t>using </a:t>
            </a:r>
            <a:r>
              <a:rPr lang="en-GB" sz="24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Franklin Gothic Book" panose="020B0503020102020204" pitchFamily="34" charset="0"/>
              </a:rPr>
              <a:t>DRS</a:t>
            </a:r>
          </a:p>
          <a:p>
            <a:pPr marL="0" indent="0">
              <a:buNone/>
            </a:pPr>
            <a:endParaRPr lang="en-GB" sz="2000" dirty="0">
              <a:latin typeface="Franklin Gothic Book" panose="020B0503020102020204" pitchFamily="34" charset="0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B68E2B2-3B14-4F63-8FA3-C8A7212A3981}"/>
              </a:ext>
            </a:extLst>
          </p:cNvPr>
          <p:cNvGrpSpPr/>
          <p:nvPr/>
        </p:nvGrpSpPr>
        <p:grpSpPr>
          <a:xfrm>
            <a:off x="365859" y="2962898"/>
            <a:ext cx="3266982" cy="3224838"/>
            <a:chOff x="1757779" y="2962898"/>
            <a:chExt cx="3266982" cy="3224838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DA45DC88-AC0A-4CD3-9D20-8003965BD78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36627" t="26893" r="36577" b="26084"/>
            <a:stretch/>
          </p:blipFill>
          <p:spPr>
            <a:xfrm>
              <a:off x="1757779" y="2962898"/>
              <a:ext cx="3266982" cy="3224838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B4F0E408-59CF-49C2-AFAD-EB5D229FDF38}"/>
                </a:ext>
              </a:extLst>
            </p:cNvPr>
            <p:cNvSpPr/>
            <p:nvPr/>
          </p:nvSpPr>
          <p:spPr>
            <a:xfrm>
              <a:off x="3533313" y="3302491"/>
              <a:ext cx="976543" cy="114521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6F675390-00B3-4180-A1E5-36C7C59D4F18}"/>
                </a:ext>
              </a:extLst>
            </p:cNvPr>
            <p:cNvSpPr/>
            <p:nvPr/>
          </p:nvSpPr>
          <p:spPr>
            <a:xfrm>
              <a:off x="3426781" y="3568823"/>
              <a:ext cx="319596" cy="72796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722F08F-B646-45EA-B25B-50B2D2D1AD6C}"/>
                </a:ext>
              </a:extLst>
            </p:cNvPr>
            <p:cNvSpPr/>
            <p:nvPr/>
          </p:nvSpPr>
          <p:spPr>
            <a:xfrm>
              <a:off x="3648723" y="4372251"/>
              <a:ext cx="612559" cy="15091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9CC023B0-1D15-47C8-9A00-D0B577856F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0893" y="3531239"/>
            <a:ext cx="1344378" cy="803135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C8F61247-6ED4-4293-9C7C-E0C341356B3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9182" y="4575317"/>
            <a:ext cx="2857748" cy="17070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A98F97AA-55F3-483D-8078-50295E48BF2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4376" y="4575317"/>
            <a:ext cx="2857748" cy="1707028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5F7D8AAA-1D6A-4896-9A2A-91132D9D4E87}"/>
              </a:ext>
            </a:extLst>
          </p:cNvPr>
          <p:cNvSpPr/>
          <p:nvPr/>
        </p:nvSpPr>
        <p:spPr>
          <a:xfrm>
            <a:off x="0" y="343547"/>
            <a:ext cx="12192000" cy="69467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>
                <a:solidFill>
                  <a:schemeClr val="tx1"/>
                </a:solidFill>
              </a:rPr>
              <a:t>So, how best to assess propensity scores?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AD415A20-D903-4185-AA27-744E1CF8AF01}"/>
              </a:ext>
            </a:extLst>
          </p:cNvPr>
          <p:cNvSpPr/>
          <p:nvPr/>
        </p:nvSpPr>
        <p:spPr>
          <a:xfrm>
            <a:off x="8034318" y="1172728"/>
            <a:ext cx="3879542" cy="5404744"/>
          </a:xfrm>
          <a:prstGeom prst="roundRect">
            <a:avLst/>
          </a:prstGeom>
          <a:noFill/>
          <a:ln w="762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462576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467E8B4-7D4E-4399-BC06-2C488D220B6E}"/>
              </a:ext>
            </a:extLst>
          </p:cNvPr>
          <p:cNvSpPr/>
          <p:nvPr/>
        </p:nvSpPr>
        <p:spPr>
          <a:xfrm>
            <a:off x="0" y="1287144"/>
            <a:ext cx="12192000" cy="22383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dirty="0">
                <a:solidFill>
                  <a:schemeClr val="tx1"/>
                </a:solidFill>
                <a:latin typeface="Franklin Gothic Book" panose="020B0503020102020204" pitchFamily="34" charset="0"/>
              </a:rPr>
              <a:t>Thank you for listening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58F6967-A8A8-40CA-B821-20C1E4C270B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708" b="11852"/>
          <a:stretch/>
        </p:blipFill>
        <p:spPr>
          <a:xfrm>
            <a:off x="2329116" y="5822662"/>
            <a:ext cx="1261518" cy="103533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211692D-F501-4C2D-BE8C-D492342A5FF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6481" y="5868579"/>
            <a:ext cx="2255519" cy="989421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2E2826C9-0C09-4029-9B17-6B652DC9BA50}"/>
              </a:ext>
            </a:extLst>
          </p:cNvPr>
          <p:cNvGrpSpPr/>
          <p:nvPr/>
        </p:nvGrpSpPr>
        <p:grpSpPr>
          <a:xfrm>
            <a:off x="7283661" y="5948565"/>
            <a:ext cx="2495067" cy="783531"/>
            <a:chOff x="1711536" y="5814193"/>
            <a:chExt cx="2495067" cy="783531"/>
          </a:xfrm>
        </p:grpSpPr>
        <p:sp>
          <p:nvSpPr>
            <p:cNvPr id="8" name="Subtitle 8">
              <a:extLst>
                <a:ext uri="{FF2B5EF4-FFF2-40B4-BE49-F238E27FC236}">
                  <a16:creationId xmlns:a16="http://schemas.microsoft.com/office/drawing/2014/main" id="{4193FD24-CE18-4565-8141-6E9827568713}"/>
                </a:ext>
              </a:extLst>
            </p:cNvPr>
            <p:cNvSpPr txBox="1">
              <a:spLocks/>
            </p:cNvSpPr>
            <p:nvPr/>
          </p:nvSpPr>
          <p:spPr>
            <a:xfrm>
              <a:off x="2454001" y="6083373"/>
              <a:ext cx="1752602" cy="514351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fontScale="70000" lnSpcReduction="20000"/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GB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Segoe Print" panose="02000600000000000000" pitchFamily="2" charset="0"/>
                </a:rPr>
                <a:t>@EGranger90</a:t>
              </a:r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F55D4745-543F-4721-8953-CDD99CEFA79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11536" y="5814193"/>
              <a:ext cx="783531" cy="783531"/>
            </a:xfrm>
            <a:prstGeom prst="rect">
              <a:avLst/>
            </a:prstGeom>
          </p:spPr>
        </p:pic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D991D0EB-64AB-48D3-9152-6532980AA02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91" y="5822662"/>
            <a:ext cx="2311625" cy="98942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86DE657-CF3F-4DD2-B619-0583887B293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5875" y="3710382"/>
            <a:ext cx="3136296" cy="3147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563128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AE54D-7340-4872-B218-9438ADB57BC6}" type="slidenum">
              <a:rPr lang="en-GB" smtClean="0"/>
              <a:t>43</a:t>
            </a:fld>
            <a:endParaRPr lang="en-GB"/>
          </a:p>
        </p:txBody>
      </p:sp>
      <p:sp>
        <p:nvSpPr>
          <p:cNvPr id="8" name="TextBox 7"/>
          <p:cNvSpPr txBox="1"/>
          <p:nvPr/>
        </p:nvSpPr>
        <p:spPr>
          <a:xfrm>
            <a:off x="1217720" y="1605596"/>
            <a:ext cx="9756559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[1] Granger, E et al. A review of the use of propensity score diagnostics in papers published in high-ranking medical journals. </a:t>
            </a:r>
            <a:r>
              <a:rPr lang="en-GB" i="1" dirty="0"/>
              <a:t>BMC Research Methodology. </a:t>
            </a:r>
            <a:r>
              <a:rPr lang="en-GB" dirty="0"/>
              <a:t>2020. </a:t>
            </a:r>
          </a:p>
          <a:p>
            <a:endParaRPr lang="en-GB" dirty="0"/>
          </a:p>
          <a:p>
            <a:r>
              <a:rPr lang="en-GB" dirty="0"/>
              <a:t>[2] Brookhart, MA et al. Variable selection for propensity score models. </a:t>
            </a:r>
            <a:r>
              <a:rPr lang="en-GB" i="1" dirty="0"/>
              <a:t>American Journal of Epidemiology.</a:t>
            </a:r>
            <a:r>
              <a:rPr lang="en-GB" dirty="0"/>
              <a:t> 2006. </a:t>
            </a:r>
          </a:p>
          <a:p>
            <a:endParaRPr lang="en-GB" dirty="0"/>
          </a:p>
          <a:p>
            <a:r>
              <a:rPr lang="en-GB" dirty="0"/>
              <a:t>[3] Patrick, AR. The implications of propensity score variable selection strategies in pharmacoepidemiology: an empirical illustration. </a:t>
            </a:r>
            <a:r>
              <a:rPr lang="en-GB" i="1" dirty="0"/>
              <a:t>Pharmacoepidemiology and Drug Safety. </a:t>
            </a:r>
            <a:r>
              <a:rPr lang="en-GB" dirty="0"/>
              <a:t>2011. </a:t>
            </a:r>
          </a:p>
          <a:p>
            <a:endParaRPr lang="en-GB" dirty="0"/>
          </a:p>
          <a:p>
            <a:r>
              <a:rPr lang="en-GB" dirty="0"/>
              <a:t>[4] Caruana, E et al. A new weighted balance measure helped to select the variables to be included in a propensity score model. </a:t>
            </a:r>
            <a:r>
              <a:rPr lang="en-GB" i="1" dirty="0"/>
              <a:t>Journal of Clinical Epidemiology. </a:t>
            </a:r>
            <a:r>
              <a:rPr lang="en-GB" dirty="0"/>
              <a:t>2015.</a:t>
            </a:r>
          </a:p>
          <a:p>
            <a:endParaRPr lang="en-GB" dirty="0"/>
          </a:p>
          <a:p>
            <a:r>
              <a:rPr lang="en-GB" dirty="0"/>
              <a:t>[5] Stuart, EA et al. Prognostic score-based balance measures for propensity score methods in comparative effectiveness research. </a:t>
            </a:r>
            <a:r>
              <a:rPr lang="en-GB" i="1" dirty="0"/>
              <a:t>Journal of Clinical Epidemiology. </a:t>
            </a:r>
            <a:r>
              <a:rPr lang="en-GB" dirty="0"/>
              <a:t>2013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2715126-18C7-4C93-975E-BCC6AF09140C}"/>
              </a:ext>
            </a:extLst>
          </p:cNvPr>
          <p:cNvSpPr/>
          <p:nvPr/>
        </p:nvSpPr>
        <p:spPr>
          <a:xfrm>
            <a:off x="0" y="343547"/>
            <a:ext cx="12192000" cy="69467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>
                <a:solidFill>
                  <a:schemeClr val="tx1"/>
                </a:solidFill>
              </a:rPr>
              <a:t>References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84505DA-ECA2-4A1C-B548-B23CBFC7278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708" b="11852"/>
          <a:stretch/>
        </p:blipFill>
        <p:spPr>
          <a:xfrm>
            <a:off x="2329116" y="5822662"/>
            <a:ext cx="1261518" cy="103533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FA25545-21D3-4EBC-B7A7-922E8D68E24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6481" y="5868579"/>
            <a:ext cx="2255519" cy="989421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678E56FB-7D25-4F71-A272-BEE4FA5E3499}"/>
              </a:ext>
            </a:extLst>
          </p:cNvPr>
          <p:cNvGrpSpPr/>
          <p:nvPr/>
        </p:nvGrpSpPr>
        <p:grpSpPr>
          <a:xfrm>
            <a:off x="7283661" y="5948565"/>
            <a:ext cx="2495067" cy="783531"/>
            <a:chOff x="1711536" y="5814193"/>
            <a:chExt cx="2495067" cy="783531"/>
          </a:xfrm>
        </p:grpSpPr>
        <p:sp>
          <p:nvSpPr>
            <p:cNvPr id="10" name="Subtitle 8">
              <a:extLst>
                <a:ext uri="{FF2B5EF4-FFF2-40B4-BE49-F238E27FC236}">
                  <a16:creationId xmlns:a16="http://schemas.microsoft.com/office/drawing/2014/main" id="{68B3609F-B9BF-49EF-AD24-14B2BFECE600}"/>
                </a:ext>
              </a:extLst>
            </p:cNvPr>
            <p:cNvSpPr txBox="1">
              <a:spLocks/>
            </p:cNvSpPr>
            <p:nvPr/>
          </p:nvSpPr>
          <p:spPr>
            <a:xfrm>
              <a:off x="2454001" y="6083373"/>
              <a:ext cx="1752602" cy="514351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fontScale="70000" lnSpcReduction="20000"/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GB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Segoe Print" panose="02000600000000000000" pitchFamily="2" charset="0"/>
                </a:rPr>
                <a:t>@EGranger90</a:t>
              </a:r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EF460287-BE3C-413B-B441-AE43DF8C091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11536" y="5814193"/>
              <a:ext cx="783531" cy="783531"/>
            </a:xfrm>
            <a:prstGeom prst="rect">
              <a:avLst/>
            </a:prstGeom>
          </p:spPr>
        </p:pic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B447B6FE-5C39-4415-93CD-3E79C271D41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91" y="5822662"/>
            <a:ext cx="2311625" cy="989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699899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524000" y="167199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>
                <a:solidFill>
                  <a:schemeClr val="bg1"/>
                </a:solidFill>
                <a:latin typeface="Franklin Gothic Book" panose="020B0503020102020204" pitchFamily="34" charset="0"/>
              </a:rPr>
              <a:t>Scenario 2: Nonlinear term </a:t>
            </a:r>
            <a:r>
              <a:rPr lang="en-GB" sz="3600" dirty="0" err="1">
                <a:solidFill>
                  <a:schemeClr val="bg1"/>
                </a:solidFill>
                <a:latin typeface="Franklin Gothic Book" panose="020B0503020102020204" pitchFamily="34" charset="0"/>
              </a:rPr>
              <a:t>misspecified</a:t>
            </a:r>
            <a:endParaRPr lang="en-GB" sz="3600" dirty="0">
              <a:solidFill>
                <a:schemeClr val="bg1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AE54D-7340-4872-B218-9438ADB57BC6}" type="slidenum">
              <a:rPr lang="en-GB" smtClean="0"/>
              <a:t>44</a:t>
            </a:fld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95D3190-9369-4708-9096-79B99248AC8C}"/>
              </a:ext>
            </a:extLst>
          </p:cNvPr>
          <p:cNvSpPr/>
          <p:nvPr/>
        </p:nvSpPr>
        <p:spPr>
          <a:xfrm>
            <a:off x="0" y="343547"/>
            <a:ext cx="12192000" cy="69467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>
                <a:solidFill>
                  <a:schemeClr val="tx1"/>
                </a:solidFill>
              </a:rPr>
              <a:t>Scenario 2: Non-linear (stratification)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D7506BF-44F3-459B-B85B-A1DDDCCFF5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9027" y="1624614"/>
            <a:ext cx="6393945" cy="465014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F051E89-74E1-4CA0-85A5-AE3D7D9FDA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9027" y="1624614"/>
            <a:ext cx="6393945" cy="4650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37207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182807" y="4581127"/>
          <a:ext cx="4477122" cy="142392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168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602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8089">
                <a:tc gridSpan="2">
                  <a:txBody>
                    <a:bodyPr/>
                    <a:lstStyle/>
                    <a:p>
                      <a:r>
                        <a:rPr lang="en-GB" sz="1600" b="1" dirty="0">
                          <a:solidFill>
                            <a:schemeClr val="tx1"/>
                          </a:solidFill>
                        </a:rPr>
                        <a:t>Figures: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506">
                <a:tc>
                  <a:txBody>
                    <a:bodyPr/>
                    <a:lstStyle/>
                    <a:p>
                      <a:r>
                        <a:rPr lang="en-GB" sz="1600" dirty="0"/>
                        <a:t>- Scenario</a:t>
                      </a:r>
                      <a:r>
                        <a:rPr lang="en-GB" sz="1600" baseline="0" dirty="0"/>
                        <a:t> 3 (top left)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binary-binary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0506">
                <a:tc>
                  <a:txBody>
                    <a:bodyPr/>
                    <a:lstStyle/>
                    <a:p>
                      <a:r>
                        <a:rPr lang="en-GB" sz="1600" dirty="0"/>
                        <a:t>- Scenario 4 (top right)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binary-continuous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0506">
                <a:tc>
                  <a:txBody>
                    <a:bodyPr/>
                    <a:lstStyle/>
                    <a:p>
                      <a:r>
                        <a:rPr lang="en-GB" sz="1600" dirty="0"/>
                        <a:t>- Scenario 5</a:t>
                      </a:r>
                      <a:r>
                        <a:rPr lang="en-GB" sz="1600" baseline="0" dirty="0"/>
                        <a:t> (bottom left)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continuous-continuous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AE54D-7340-4872-B218-9438ADB57BC6}" type="slidenum">
              <a:rPr lang="en-GB" smtClean="0"/>
              <a:t>45</a:t>
            </a:fld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E0E64DB-C76E-4121-A6F1-4E8A55BC43BF}"/>
              </a:ext>
            </a:extLst>
          </p:cNvPr>
          <p:cNvSpPr/>
          <p:nvPr/>
        </p:nvSpPr>
        <p:spPr>
          <a:xfrm>
            <a:off x="0" y="343547"/>
            <a:ext cx="12192000" cy="69467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>
                <a:solidFill>
                  <a:schemeClr val="tx1"/>
                </a:solidFill>
              </a:rPr>
              <a:t>Scenarios 3-5: Interaction terms (stratification)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302645E-7064-4B38-B191-9150B0E282A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295"/>
          <a:stretch/>
        </p:blipFill>
        <p:spPr>
          <a:xfrm>
            <a:off x="1919537" y="1268761"/>
            <a:ext cx="3931193" cy="225022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06E38C5-F825-4EBB-8D77-80720B64882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554"/>
          <a:stretch/>
        </p:blipFill>
        <p:spPr>
          <a:xfrm>
            <a:off x="6090811" y="1268761"/>
            <a:ext cx="3944167" cy="225022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033AF42-014B-46DA-B88B-0AA6938360D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424"/>
          <a:stretch/>
        </p:blipFill>
        <p:spPr>
          <a:xfrm>
            <a:off x="1919536" y="3640536"/>
            <a:ext cx="3931193" cy="22465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0E355B6-C26F-4A4E-B192-5FF72E717F6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237"/>
          <a:stretch/>
        </p:blipFill>
        <p:spPr>
          <a:xfrm>
            <a:off x="6090811" y="3640536"/>
            <a:ext cx="3944167" cy="59558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ABDEF56-2851-40DE-951E-340D45036B4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755"/>
          <a:stretch/>
        </p:blipFill>
        <p:spPr>
          <a:xfrm>
            <a:off x="1919536" y="1268761"/>
            <a:ext cx="3931193" cy="226565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93AB202-7790-4A9B-972F-21270D00424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648"/>
          <a:stretch/>
        </p:blipFill>
        <p:spPr>
          <a:xfrm>
            <a:off x="1919536" y="3640536"/>
            <a:ext cx="3931193" cy="226873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715834D-36C2-4AF2-B100-2EAB4450BF6F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295"/>
          <a:stretch/>
        </p:blipFill>
        <p:spPr>
          <a:xfrm>
            <a:off x="6090811" y="1268761"/>
            <a:ext cx="3931193" cy="2250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417718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524000" y="167199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>
                <a:solidFill>
                  <a:schemeClr val="bg1"/>
                </a:solidFill>
                <a:latin typeface="Franklin Gothic Book" panose="020B0503020102020204" pitchFamily="34" charset="0"/>
              </a:rPr>
              <a:t>Scenario 2: Nonlinear term </a:t>
            </a:r>
            <a:r>
              <a:rPr lang="en-GB" sz="3600" dirty="0" err="1">
                <a:solidFill>
                  <a:schemeClr val="bg1"/>
                </a:solidFill>
                <a:latin typeface="Franklin Gothic Book" panose="020B0503020102020204" pitchFamily="34" charset="0"/>
              </a:rPr>
              <a:t>misspecified</a:t>
            </a:r>
            <a:endParaRPr lang="en-GB" sz="3600" dirty="0">
              <a:solidFill>
                <a:schemeClr val="bg1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AE54D-7340-4872-B218-9438ADB57BC6}" type="slidenum">
              <a:rPr lang="en-GB" smtClean="0"/>
              <a:t>46</a:t>
            </a:fld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95D3190-9369-4708-9096-79B99248AC8C}"/>
              </a:ext>
            </a:extLst>
          </p:cNvPr>
          <p:cNvSpPr/>
          <p:nvPr/>
        </p:nvSpPr>
        <p:spPr>
          <a:xfrm>
            <a:off x="0" y="343547"/>
            <a:ext cx="12192000" cy="69467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>
                <a:solidFill>
                  <a:schemeClr val="tx1"/>
                </a:solidFill>
              </a:rPr>
              <a:t>Additional weights: Binary outcome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A192563D-FA0C-4EBE-8D21-CED77A655DC0}"/>
                  </a:ext>
                </a:extLst>
              </p:cNvPr>
              <p:cNvSpPr txBox="1"/>
              <p:nvPr/>
            </p:nvSpPr>
            <p:spPr>
              <a:xfrm>
                <a:off x="2120104" y="1639380"/>
                <a:ext cx="7951792" cy="100809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3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=1+</m:t>
                      </m:r>
                      <m:func>
                        <m:funcPr>
                          <m:ctrlPr>
                            <a:rPr lang="en-GB" sz="32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sz="3200" b="0" i="0" smtClean="0">
                              <a:latin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d>
                            <m:dPr>
                              <m:ctrlPr>
                                <a:rPr lang="en-GB" sz="3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GB" sz="3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3200" b="0" i="1" smtClean="0">
                                      <a:latin typeface="Cambria Math" panose="02040503050406030204" pitchFamily="18" charset="0"/>
                                    </a:rPr>
                                    <m:t>𝑂𝑅</m:t>
                                  </m:r>
                                </m:e>
                                <m:sub>
                                  <m:sSub>
                                    <m:sSubPr>
                                      <m:ctrlPr>
                                        <a:rPr lang="en-GB" sz="32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sz="3200" b="0" i="1" smtClean="0">
                                          <a:latin typeface="Cambria Math" panose="02040503050406030204" pitchFamily="18" charset="0"/>
                                        </a:rPr>
                                        <m:t>𝑋</m:t>
                                      </m:r>
                                    </m:e>
                                    <m:sub>
                                      <m:r>
                                        <a:rPr lang="en-GB" sz="3200" b="0" i="1" smtClean="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GB" sz="3200" b="0" i="1" smtClean="0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3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den>
                      </m:f>
                      <m:nary>
                        <m:naryPr>
                          <m:chr m:val="∑"/>
                          <m:limLoc m:val="subSup"/>
                          <m:ctrlPr>
                            <a:rPr lang="en-GB" sz="32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5"/>
                            </m:rP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p>
                        <m:e>
                          <m:r>
                            <m:rPr>
                              <m:sty m:val="p"/>
                            </m:rPr>
                            <a:rPr lang="en-GB" sz="3200" b="0" i="0" smtClean="0">
                              <a:latin typeface="Cambria Math" panose="02040503050406030204" pitchFamily="18" charset="0"/>
                            </a:rPr>
                            <m:t>log</m:t>
                          </m:r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⁡(</m:t>
                          </m:r>
                          <m:sSub>
                            <m:sSubPr>
                              <m:ctrlPr>
                                <a:rPr lang="en-GB" sz="3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3200" i="1">
                                  <a:latin typeface="Cambria Math" panose="02040503050406030204" pitchFamily="18" charset="0"/>
                                </a:rPr>
                                <m:t>𝑂𝑅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en-GB" sz="3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3200" i="1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en-GB" sz="3200" b="0" i="1" smtClean="0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lang="en-GB" sz="3200" i="1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sub>
                          </m:sSub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A192563D-FA0C-4EBE-8D21-CED77A655D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0104" y="1639380"/>
                <a:ext cx="7951792" cy="100809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A763B661-3D82-4E50-BAA8-55DD636C42DB}"/>
                  </a:ext>
                </a:extLst>
              </p:cNvPr>
              <p:cNvSpPr/>
              <p:nvPr/>
            </p:nvSpPr>
            <p:spPr>
              <a:xfrm>
                <a:off x="2120104" y="2995186"/>
                <a:ext cx="8870955" cy="114127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3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3200" i="1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GB" sz="320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GB" sz="3200" i="1">
                          <a:latin typeface="Cambria Math" panose="02040503050406030204" pitchFamily="18" charset="0"/>
                        </a:rPr>
                        <m:t>=1+</m:t>
                      </m:r>
                      <m:rad>
                        <m:radPr>
                          <m:degHide m:val="on"/>
                          <m:ctrlPr>
                            <a:rPr lang="en-GB" sz="320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unc>
                            <m:funcPr>
                              <m:ctrlPr>
                                <a:rPr lang="en-GB" sz="32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 sz="3200"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GB" sz="32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GB" sz="3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sz="3200" i="1">
                                          <a:latin typeface="Cambria Math" panose="02040503050406030204" pitchFamily="18" charset="0"/>
                                        </a:rPr>
                                        <m:t>𝑂𝑅</m:t>
                                      </m:r>
                                    </m:e>
                                    <m:sub>
                                      <m:sSub>
                                        <m:sSubPr>
                                          <m:ctrlPr>
                                            <a:rPr lang="en-GB" sz="320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GB" sz="3200" i="1">
                                              <a:latin typeface="Cambria Math" panose="02040503050406030204" pitchFamily="18" charset="0"/>
                                            </a:rPr>
                                            <m:t>𝑋</m:t>
                                          </m:r>
                                        </m:e>
                                        <m:sub>
                                          <m:r>
                                            <a:rPr lang="en-GB" sz="3200" b="0" i="1" smtClean="0"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  <m:r>
                                        <a:rPr lang="en-GB" sz="3200" i="1">
                                          <a:latin typeface="Cambria Math" panose="02040503050406030204" pitchFamily="18" charset="0"/>
                                        </a:rPr>
                                        <m:t>𝑌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func>
                        </m:e>
                      </m:rad>
                      <m:r>
                        <a:rPr lang="en-GB" sz="3200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3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3200" i="1">
                              <a:latin typeface="Cambria Math" panose="02040503050406030204" pitchFamily="18" charset="0"/>
                            </a:rPr>
                            <m:t>𝑝</m:t>
                          </m:r>
                        </m:den>
                      </m:f>
                      <m:nary>
                        <m:naryPr>
                          <m:chr m:val="∑"/>
                          <m:limLoc m:val="subSup"/>
                          <m:ctrlPr>
                            <a:rPr lang="en-GB" sz="32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5"/>
                            </m:rPr>
                            <a:rPr lang="en-GB" sz="3200" i="1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GB" sz="32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GB" sz="3200" i="1">
                              <a:latin typeface="Cambria Math" panose="02040503050406030204" pitchFamily="18" charset="0"/>
                            </a:rPr>
                            <m:t>𝑝</m:t>
                          </m:r>
                        </m:sup>
                        <m:e>
                          <m:rad>
                            <m:radPr>
                              <m:degHide m:val="on"/>
                              <m:ctrlPr>
                                <a:rPr lang="en-GB" sz="32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func>
                                <m:funcPr>
                                  <m:ctrlPr>
                                    <a:rPr lang="en-GB" sz="3200" i="1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sz="3200">
                                      <a:latin typeface="Cambria Math" panose="02040503050406030204" pitchFamily="18" charset="0"/>
                                    </a:rPr>
                                    <m:t>log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en-GB" sz="3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GB" sz="32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GB" sz="3200" i="1">
                                              <a:latin typeface="Cambria Math" panose="02040503050406030204" pitchFamily="18" charset="0"/>
                                            </a:rPr>
                                            <m:t>𝑂𝑅</m:t>
                                          </m:r>
                                        </m:e>
                                        <m:sub>
                                          <m:sSub>
                                            <m:sSubPr>
                                              <m:ctrlPr>
                                                <a:rPr lang="en-GB" sz="32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GB" sz="3200" i="1">
                                                  <a:latin typeface="Cambria Math" panose="02040503050406030204" pitchFamily="18" charset="0"/>
                                                </a:rPr>
                                                <m:t>𝑋</m:t>
                                              </m:r>
                                            </m:e>
                                            <m:sub>
                                              <m:r>
                                                <a:rPr lang="en-GB" sz="32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𝑘</m:t>
                                              </m:r>
                                            </m:sub>
                                          </m:sSub>
                                          <m:r>
                                            <a:rPr lang="en-GB" sz="3200" i="1">
                                              <a:latin typeface="Cambria Math" panose="02040503050406030204" pitchFamily="18" charset="0"/>
                                            </a:rPr>
                                            <m:t>𝑌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</m:func>
                            </m:e>
                          </m:rad>
                        </m:e>
                      </m:nary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A763B661-3D82-4E50-BAA8-55DD636C42D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0104" y="2995186"/>
                <a:ext cx="8870955" cy="114127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1CE75490-0AD2-4963-94C9-056114AA38AB}"/>
                  </a:ext>
                </a:extLst>
              </p:cNvPr>
              <p:cNvSpPr/>
              <p:nvPr/>
            </p:nvSpPr>
            <p:spPr>
              <a:xfrm>
                <a:off x="2120104" y="4443325"/>
                <a:ext cx="9161995" cy="110042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3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3200" i="1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GB" sz="320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GB" sz="3200" i="1">
                          <a:latin typeface="Cambria Math" panose="02040503050406030204" pitchFamily="18" charset="0"/>
                        </a:rPr>
                        <m:t>=1+</m:t>
                      </m:r>
                      <m:func>
                        <m:funcPr>
                          <m:ctrlPr>
                            <a:rPr lang="en-GB" sz="32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en-GB" sz="3200" b="0" i="0" smtClean="0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m:rPr>
                              <m:sty m:val="p"/>
                            </m:rPr>
                            <a:rPr lang="en-GB" sz="3200">
                              <a:latin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d>
                            <m:dPr>
                              <m:ctrlPr>
                                <a:rPr lang="en-GB" sz="3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GB" sz="3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3200" i="1">
                                      <a:latin typeface="Cambria Math" panose="02040503050406030204" pitchFamily="18" charset="0"/>
                                    </a:rPr>
                                    <m:t>𝑂𝑅</m:t>
                                  </m:r>
                                </m:e>
                                <m:sub>
                                  <m:sSub>
                                    <m:sSubPr>
                                      <m:ctrlPr>
                                        <a:rPr lang="en-GB" sz="3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sz="3200" i="1">
                                          <a:latin typeface="Cambria Math" panose="02040503050406030204" pitchFamily="18" charset="0"/>
                                        </a:rPr>
                                        <m:t>𝑋</m:t>
                                      </m:r>
                                    </m:e>
                                    <m:sub>
                                      <m:r>
                                        <a:rPr lang="en-GB" sz="3200" b="0" i="1" smtClean="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GB" sz="3200" i="1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sub>
                              </m:sSub>
                            </m:e>
                          </m:d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|</m:t>
                          </m:r>
                        </m:e>
                      </m:func>
                      <m:r>
                        <a:rPr lang="en-GB" sz="3200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3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3200" i="1">
                              <a:latin typeface="Cambria Math" panose="02040503050406030204" pitchFamily="18" charset="0"/>
                            </a:rPr>
                            <m:t>𝑝</m:t>
                          </m:r>
                        </m:den>
                      </m:f>
                      <m:nary>
                        <m:naryPr>
                          <m:chr m:val="∑"/>
                          <m:limLoc m:val="subSup"/>
                          <m:ctrlPr>
                            <a:rPr lang="en-GB" sz="32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5"/>
                            </m:rPr>
                            <a:rPr lang="en-GB" sz="3200" i="1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GB" sz="32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GB" sz="3200" i="1">
                              <a:latin typeface="Cambria Math" panose="02040503050406030204" pitchFamily="18" charset="0"/>
                            </a:rPr>
                            <m:t>𝑝</m:t>
                          </m:r>
                        </m:sup>
                        <m:e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|</m:t>
                          </m:r>
                          <m:func>
                            <m:funcPr>
                              <m:ctrlPr>
                                <a:rPr lang="en-GB" sz="32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 sz="3200"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GB" sz="32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GB" sz="3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sz="3200" i="1">
                                          <a:latin typeface="Cambria Math" panose="02040503050406030204" pitchFamily="18" charset="0"/>
                                        </a:rPr>
                                        <m:t>𝑂𝑅</m:t>
                                      </m:r>
                                    </m:e>
                                    <m:sub>
                                      <m:sSub>
                                        <m:sSubPr>
                                          <m:ctrlPr>
                                            <a:rPr lang="en-GB" sz="32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GB" sz="3200" i="1">
                                              <a:latin typeface="Cambria Math" panose="02040503050406030204" pitchFamily="18" charset="0"/>
                                            </a:rPr>
                                            <m:t>𝑋</m:t>
                                          </m:r>
                                        </m:e>
                                        <m:sub>
                                          <m:r>
                                            <a:rPr lang="en-GB" sz="3200" b="0" i="1" smtClean="0">
                                              <a:latin typeface="Cambria Math" panose="02040503050406030204" pitchFamily="18" charset="0"/>
                                            </a:rPr>
                                            <m:t>𝑘</m:t>
                                          </m:r>
                                        </m:sub>
                                      </m:sSub>
                                      <m:r>
                                        <a:rPr lang="en-GB" sz="3200" i="1">
                                          <a:latin typeface="Cambria Math" panose="02040503050406030204" pitchFamily="18" charset="0"/>
                                        </a:rPr>
                                        <m:t>𝑌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func>
                          <m:r>
                            <a:rPr lang="en-GB" sz="3200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|</m:t>
                      </m:r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1CE75490-0AD2-4963-94C9-056114AA38A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0104" y="4443325"/>
                <a:ext cx="9161995" cy="110042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>
            <a:extLst>
              <a:ext uri="{FF2B5EF4-FFF2-40B4-BE49-F238E27FC236}">
                <a16:creationId xmlns:a16="http://schemas.microsoft.com/office/drawing/2014/main" id="{28EB199C-28A9-4250-892D-8DB547E0F0D3}"/>
              </a:ext>
            </a:extLst>
          </p:cNvPr>
          <p:cNvSpPr/>
          <p:nvPr/>
        </p:nvSpPr>
        <p:spPr>
          <a:xfrm>
            <a:off x="295922" y="5621167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dirty="0" err="1"/>
              <a:t>Belitser</a:t>
            </a:r>
            <a:r>
              <a:rPr lang="en-GB" dirty="0"/>
              <a:t>, SV et al. Measuring balance and model selection in propensity score methods. </a:t>
            </a:r>
            <a:r>
              <a:rPr lang="en-GB" i="1" dirty="0"/>
              <a:t>Pharmacoepidemiology and Drug Safety. </a:t>
            </a:r>
            <a:r>
              <a:rPr lang="en-GB" dirty="0"/>
              <a:t>2011</a:t>
            </a:r>
          </a:p>
        </p:txBody>
      </p:sp>
    </p:spTree>
    <p:extLst>
      <p:ext uri="{BB962C8B-B14F-4D97-AF65-F5344CB8AC3E}">
        <p14:creationId xmlns:p14="http://schemas.microsoft.com/office/powerpoint/2010/main" val="10535764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524000" y="167199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>
                <a:solidFill>
                  <a:schemeClr val="bg1"/>
                </a:solidFill>
                <a:latin typeface="Franklin Gothic Book" panose="020B0503020102020204" pitchFamily="34" charset="0"/>
              </a:rPr>
              <a:t>Scenario 2: Nonlinear term </a:t>
            </a:r>
            <a:r>
              <a:rPr lang="en-GB" sz="3600" dirty="0" err="1">
                <a:solidFill>
                  <a:schemeClr val="bg1"/>
                </a:solidFill>
                <a:latin typeface="Franklin Gothic Book" panose="020B0503020102020204" pitchFamily="34" charset="0"/>
              </a:rPr>
              <a:t>misspecified</a:t>
            </a:r>
            <a:endParaRPr lang="en-GB" sz="3600" dirty="0">
              <a:solidFill>
                <a:schemeClr val="bg1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AE54D-7340-4872-B218-9438ADB57BC6}" type="slidenum">
              <a:rPr lang="en-GB" smtClean="0"/>
              <a:t>47</a:t>
            </a:fld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95D3190-9369-4708-9096-79B99248AC8C}"/>
              </a:ext>
            </a:extLst>
          </p:cNvPr>
          <p:cNvSpPr/>
          <p:nvPr/>
        </p:nvSpPr>
        <p:spPr>
          <a:xfrm>
            <a:off x="0" y="343547"/>
            <a:ext cx="12192000" cy="69467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>
                <a:solidFill>
                  <a:schemeClr val="tx1"/>
                </a:solidFill>
              </a:rPr>
              <a:t>Additional scenario: Binary outcome (matching)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0232E05B-7B8C-4034-B2ED-BEA1E74A93B2}"/>
              </a:ext>
            </a:extLst>
          </p:cNvPr>
          <p:cNvGrpSpPr/>
          <p:nvPr/>
        </p:nvGrpSpPr>
        <p:grpSpPr>
          <a:xfrm>
            <a:off x="2605180" y="1461356"/>
            <a:ext cx="6981640" cy="5077556"/>
            <a:chOff x="2605180" y="1461356"/>
            <a:chExt cx="6981640" cy="5077556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5F259A69-063A-44C4-8637-3CF605EC326B}"/>
                </a:ext>
              </a:extLst>
            </p:cNvPr>
            <p:cNvGrpSpPr/>
            <p:nvPr/>
          </p:nvGrpSpPr>
          <p:grpSpPr>
            <a:xfrm>
              <a:off x="2605180" y="1461356"/>
              <a:ext cx="6981640" cy="5077556"/>
              <a:chOff x="2605180" y="1461356"/>
              <a:chExt cx="6981640" cy="5077556"/>
            </a:xfrm>
          </p:grpSpPr>
          <p:pic>
            <p:nvPicPr>
              <p:cNvPr id="6" name="Picture 5">
                <a:extLst>
                  <a:ext uri="{FF2B5EF4-FFF2-40B4-BE49-F238E27FC236}">
                    <a16:creationId xmlns:a16="http://schemas.microsoft.com/office/drawing/2014/main" id="{57867015-77D1-4F82-9606-3A12290CD1D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605180" y="1461356"/>
                <a:ext cx="6981640" cy="5077556"/>
              </a:xfrm>
              <a:prstGeom prst="rect">
                <a:avLst/>
              </a:prstGeom>
            </p:spPr>
          </p:pic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1E8A2AE8-1416-45FA-9B8C-4DBFE66242B0}"/>
                  </a:ext>
                </a:extLst>
              </p:cNvPr>
              <p:cNvSpPr/>
              <p:nvPr/>
            </p:nvSpPr>
            <p:spPr>
              <a:xfrm>
                <a:off x="7883371" y="5770485"/>
                <a:ext cx="150920" cy="22194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A3E40244-FF76-4EEC-9BB7-6B332A72C7CB}"/>
                </a:ext>
              </a:extLst>
            </p:cNvPr>
            <p:cNvSpPr/>
            <p:nvPr/>
          </p:nvSpPr>
          <p:spPr>
            <a:xfrm>
              <a:off x="5761608" y="5504155"/>
              <a:ext cx="150920" cy="7457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97461EB5-BFDE-48EE-8483-290700F0ECC4}"/>
              </a:ext>
            </a:extLst>
          </p:cNvPr>
          <p:cNvSpPr txBox="1"/>
          <p:nvPr/>
        </p:nvSpPr>
        <p:spPr>
          <a:xfrm>
            <a:off x="5690587" y="5468644"/>
            <a:ext cx="23969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2</a:t>
            </a:r>
          </a:p>
          <a:p>
            <a:r>
              <a:rPr lang="en-GB" sz="1600" dirty="0"/>
              <a:t>3</a:t>
            </a:r>
          </a:p>
          <a:p>
            <a:r>
              <a:rPr lang="en-GB" sz="1600" dirty="0"/>
              <a:t>5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4D5B3FF-1A27-4068-91AF-76EDBA3FDCCA}"/>
              </a:ext>
            </a:extLst>
          </p:cNvPr>
          <p:cNvSpPr txBox="1"/>
          <p:nvPr/>
        </p:nvSpPr>
        <p:spPr>
          <a:xfrm>
            <a:off x="7838982" y="5730254"/>
            <a:ext cx="2396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73564875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524000" y="167199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>
                <a:solidFill>
                  <a:schemeClr val="bg1"/>
                </a:solidFill>
                <a:latin typeface="Franklin Gothic Book" panose="020B0503020102020204" pitchFamily="34" charset="0"/>
              </a:rPr>
              <a:t>Scenario 2: Nonlinear term </a:t>
            </a:r>
            <a:r>
              <a:rPr lang="en-GB" sz="3600" dirty="0" err="1">
                <a:solidFill>
                  <a:schemeClr val="bg1"/>
                </a:solidFill>
                <a:latin typeface="Franklin Gothic Book" panose="020B0503020102020204" pitchFamily="34" charset="0"/>
              </a:rPr>
              <a:t>misspecified</a:t>
            </a:r>
            <a:endParaRPr lang="en-GB" sz="3600" dirty="0">
              <a:solidFill>
                <a:schemeClr val="bg1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AE54D-7340-4872-B218-9438ADB57BC6}" type="slidenum">
              <a:rPr lang="en-GB" smtClean="0"/>
              <a:t>48</a:t>
            </a:fld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95D3190-9369-4708-9096-79B99248AC8C}"/>
              </a:ext>
            </a:extLst>
          </p:cNvPr>
          <p:cNvSpPr/>
          <p:nvPr/>
        </p:nvSpPr>
        <p:spPr>
          <a:xfrm>
            <a:off x="0" y="343547"/>
            <a:ext cx="12192000" cy="69467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>
                <a:solidFill>
                  <a:schemeClr val="tx1"/>
                </a:solidFill>
              </a:rPr>
              <a:t>Additional scenario: Binary outcome (stratification)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7867015-77D1-4F82-9606-3A12290CD1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5180" y="1461356"/>
            <a:ext cx="6981640" cy="5077556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69E58E9C-A27B-4080-A01C-64B0F0FBAAA7}"/>
              </a:ext>
            </a:extLst>
          </p:cNvPr>
          <p:cNvGrpSpPr/>
          <p:nvPr/>
        </p:nvGrpSpPr>
        <p:grpSpPr>
          <a:xfrm>
            <a:off x="2605180" y="1461356"/>
            <a:ext cx="6981640" cy="5077556"/>
            <a:chOff x="2605180" y="1461356"/>
            <a:chExt cx="6981640" cy="5077556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9732625B-F34B-4D7B-BD22-3CD1551CEB8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05180" y="1461356"/>
              <a:ext cx="6981640" cy="5077556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F90EDC72-E53F-471B-9323-D4BD35BFC34F}"/>
                </a:ext>
              </a:extLst>
            </p:cNvPr>
            <p:cNvSpPr/>
            <p:nvPr/>
          </p:nvSpPr>
          <p:spPr>
            <a:xfrm>
              <a:off x="5761608" y="5504155"/>
              <a:ext cx="150920" cy="7457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0A971836-3B78-4FBE-9A7F-5CB89C38A5FE}"/>
                </a:ext>
              </a:extLst>
            </p:cNvPr>
            <p:cNvSpPr/>
            <p:nvPr/>
          </p:nvSpPr>
          <p:spPr>
            <a:xfrm>
              <a:off x="7883371" y="5770485"/>
              <a:ext cx="150920" cy="22194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64971210-4AB2-41CA-992D-421A7237DC36}"/>
              </a:ext>
            </a:extLst>
          </p:cNvPr>
          <p:cNvSpPr txBox="1"/>
          <p:nvPr/>
        </p:nvSpPr>
        <p:spPr>
          <a:xfrm>
            <a:off x="5690587" y="5468644"/>
            <a:ext cx="23969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2</a:t>
            </a:r>
          </a:p>
          <a:p>
            <a:r>
              <a:rPr lang="en-GB" sz="1600" dirty="0"/>
              <a:t>3</a:t>
            </a:r>
          </a:p>
          <a:p>
            <a:r>
              <a:rPr lang="en-GB" sz="1600" dirty="0"/>
              <a:t>5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599518D-6B7B-4890-BE39-508DE82C0040}"/>
              </a:ext>
            </a:extLst>
          </p:cNvPr>
          <p:cNvSpPr txBox="1"/>
          <p:nvPr/>
        </p:nvSpPr>
        <p:spPr>
          <a:xfrm>
            <a:off x="7838982" y="5730254"/>
            <a:ext cx="2396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2645440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2314</Words>
  <Application>Microsoft Office PowerPoint</Application>
  <PresentationFormat>Widescreen</PresentationFormat>
  <Paragraphs>592</Paragraphs>
  <Slides>48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55" baseType="lpstr">
      <vt:lpstr>Arial</vt:lpstr>
      <vt:lpstr>Calibri</vt:lpstr>
      <vt:lpstr>Calibri Light</vt:lpstr>
      <vt:lpstr>Cambria Math</vt:lpstr>
      <vt:lpstr>Franklin Gothic Book</vt:lpstr>
      <vt:lpstr>Segoe Print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Propensity Score  Diagnostics  Emily Granger, Jamie Sergeant, Mark Lunt</dc:title>
  <dc:creator>Emily Granger</dc:creator>
  <cp:lastModifiedBy>Emily Granger</cp:lastModifiedBy>
  <cp:revision>43</cp:revision>
  <dcterms:created xsi:type="dcterms:W3CDTF">2020-05-17T11:31:31Z</dcterms:created>
  <dcterms:modified xsi:type="dcterms:W3CDTF">2020-05-19T20:09:52Z</dcterms:modified>
</cp:coreProperties>
</file>