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7" r:id="rId2"/>
    <p:sldId id="339" r:id="rId3"/>
    <p:sldId id="341" r:id="rId4"/>
    <p:sldId id="317" r:id="rId5"/>
    <p:sldId id="342" r:id="rId6"/>
    <p:sldId id="343" r:id="rId7"/>
    <p:sldId id="344" r:id="rId8"/>
    <p:sldId id="345" r:id="rId9"/>
    <p:sldId id="346" r:id="rId10"/>
    <p:sldId id="357" r:id="rId11"/>
    <p:sldId id="347" r:id="rId12"/>
    <p:sldId id="326" r:id="rId13"/>
    <p:sldId id="327" r:id="rId14"/>
    <p:sldId id="328" r:id="rId15"/>
    <p:sldId id="329" r:id="rId16"/>
    <p:sldId id="358" r:id="rId17"/>
    <p:sldId id="348" r:id="rId18"/>
    <p:sldId id="359" r:id="rId19"/>
    <p:sldId id="349" r:id="rId20"/>
    <p:sldId id="350" r:id="rId21"/>
    <p:sldId id="360" r:id="rId22"/>
    <p:sldId id="262" r:id="rId23"/>
    <p:sldId id="351" r:id="rId24"/>
    <p:sldId id="352" r:id="rId25"/>
    <p:sldId id="361" r:id="rId26"/>
    <p:sldId id="353" r:id="rId27"/>
    <p:sldId id="354" r:id="rId28"/>
    <p:sldId id="362" r:id="rId29"/>
    <p:sldId id="355" r:id="rId30"/>
    <p:sldId id="363" r:id="rId31"/>
    <p:sldId id="364" r:id="rId32"/>
    <p:sldId id="314" r:id="rId33"/>
    <p:sldId id="264" r:id="rId34"/>
    <p:sldId id="313" r:id="rId35"/>
    <p:sldId id="356" r:id="rId36"/>
    <p:sldId id="365" r:id="rId37"/>
    <p:sldId id="322" r:id="rId38"/>
    <p:sldId id="323" r:id="rId39"/>
    <p:sldId id="325" r:id="rId40"/>
    <p:sldId id="324" r:id="rId41"/>
    <p:sldId id="331" r:id="rId42"/>
    <p:sldId id="332" r:id="rId43"/>
    <p:sldId id="336" r:id="rId44"/>
    <p:sldId id="334" r:id="rId45"/>
    <p:sldId id="335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FF"/>
    <a:srgbClr val="F2F2F2"/>
    <a:srgbClr val="6787A1"/>
    <a:srgbClr val="20425A"/>
    <a:srgbClr val="46535C"/>
    <a:srgbClr val="B5C1D3"/>
    <a:srgbClr val="8BA3B7"/>
    <a:srgbClr val="B0C0D8"/>
    <a:srgbClr val="6985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505" autoAdjust="0"/>
  </p:normalViewPr>
  <p:slideViewPr>
    <p:cSldViewPr snapToGrid="0">
      <p:cViewPr varScale="1">
        <p:scale>
          <a:sx n="80" d="100"/>
          <a:sy n="80" d="100"/>
        </p:scale>
        <p:origin x="175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6F98FC-744C-418C-89DE-F1261BBBD6B2}" type="doc">
      <dgm:prSet loTypeId="urn:microsoft.com/office/officeart/2005/8/layout/arrow6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044B8D68-1E04-4419-AD20-11173B62147D}">
      <dgm:prSet phldrT="[Text]"/>
      <dgm:spPr/>
      <dgm:t>
        <a:bodyPr/>
        <a:lstStyle/>
        <a:p>
          <a:r>
            <a:rPr lang="en-US" b="1" dirty="0">
              <a:solidFill>
                <a:schemeClr val="accent6"/>
              </a:solidFill>
            </a:rPr>
            <a:t>Phenotype Diagnostics</a:t>
          </a:r>
        </a:p>
      </dgm:t>
    </dgm:pt>
    <dgm:pt modelId="{1FA4E861-AEEB-43E3-BDDA-1C3F07E24ED5}" type="parTrans" cxnId="{7220E419-7EE0-43E5-B99E-12854A636F59}">
      <dgm:prSet/>
      <dgm:spPr/>
      <dgm:t>
        <a:bodyPr/>
        <a:lstStyle/>
        <a:p>
          <a:endParaRPr lang="en-US"/>
        </a:p>
      </dgm:t>
    </dgm:pt>
    <dgm:pt modelId="{BD83E151-853E-4561-A0B2-F5E5E20F35A5}" type="sibTrans" cxnId="{7220E419-7EE0-43E5-B99E-12854A636F59}">
      <dgm:prSet/>
      <dgm:spPr/>
      <dgm:t>
        <a:bodyPr/>
        <a:lstStyle/>
        <a:p>
          <a:endParaRPr lang="en-US"/>
        </a:p>
      </dgm:t>
    </dgm:pt>
    <dgm:pt modelId="{3D0FB2C1-705A-4385-A45F-2609222C3A0D}">
      <dgm:prSet phldrT="[Text]"/>
      <dgm:spPr/>
      <dgm:t>
        <a:bodyPr/>
        <a:lstStyle/>
        <a:p>
          <a:r>
            <a:rPr lang="en-US" b="1" dirty="0">
              <a:solidFill>
                <a:schemeClr val="accent6"/>
              </a:solidFill>
            </a:rPr>
            <a:t>Clinical practice experience</a:t>
          </a:r>
        </a:p>
      </dgm:t>
    </dgm:pt>
    <dgm:pt modelId="{EA01B69E-6FDD-4BE1-ADED-2FA3677C91C3}" type="parTrans" cxnId="{B013039D-40B2-41A5-8659-533651A265A2}">
      <dgm:prSet/>
      <dgm:spPr/>
      <dgm:t>
        <a:bodyPr/>
        <a:lstStyle/>
        <a:p>
          <a:endParaRPr lang="en-US"/>
        </a:p>
      </dgm:t>
    </dgm:pt>
    <dgm:pt modelId="{F3E7C638-542F-4DEF-9568-9C27BB6EB5C8}" type="sibTrans" cxnId="{B013039D-40B2-41A5-8659-533651A265A2}">
      <dgm:prSet/>
      <dgm:spPr/>
      <dgm:t>
        <a:bodyPr/>
        <a:lstStyle/>
        <a:p>
          <a:endParaRPr lang="en-US"/>
        </a:p>
      </dgm:t>
    </dgm:pt>
    <dgm:pt modelId="{DC179377-5852-495D-965D-94FF8EDBB16C}">
      <dgm:prSet phldrT="[Text]"/>
      <dgm:spPr/>
      <dgm:t>
        <a:bodyPr/>
        <a:lstStyle/>
        <a:p>
          <a:endParaRPr lang="en-US" dirty="0"/>
        </a:p>
      </dgm:t>
    </dgm:pt>
    <dgm:pt modelId="{B2FECD47-84EB-4770-B5EF-AAA46EAC3053}" type="parTrans" cxnId="{94CDB413-E9E1-4BF3-9E38-054C3719F7E8}">
      <dgm:prSet/>
      <dgm:spPr/>
      <dgm:t>
        <a:bodyPr/>
        <a:lstStyle/>
        <a:p>
          <a:endParaRPr lang="en-US"/>
        </a:p>
      </dgm:t>
    </dgm:pt>
    <dgm:pt modelId="{34211508-7284-4D43-A6FA-1AE571B643BF}" type="sibTrans" cxnId="{94CDB413-E9E1-4BF3-9E38-054C3719F7E8}">
      <dgm:prSet/>
      <dgm:spPr/>
      <dgm:t>
        <a:bodyPr/>
        <a:lstStyle/>
        <a:p>
          <a:endParaRPr lang="en-US"/>
        </a:p>
      </dgm:t>
    </dgm:pt>
    <dgm:pt modelId="{94F35E21-DD61-4516-AF88-65C19F8618AA}">
      <dgm:prSet phldrT="[Text]"/>
      <dgm:spPr/>
      <dgm:t>
        <a:bodyPr/>
        <a:lstStyle/>
        <a:p>
          <a:r>
            <a:rPr lang="en-US" b="1" dirty="0">
              <a:solidFill>
                <a:schemeClr val="accent6"/>
              </a:solidFill>
            </a:rPr>
            <a:t>Data domain expertise</a:t>
          </a:r>
        </a:p>
      </dgm:t>
    </dgm:pt>
    <dgm:pt modelId="{EFED73FF-EEF2-405C-9179-CE1BC7AFBCBD}" type="parTrans" cxnId="{D687BDAA-799C-44A1-82FE-4C570B830ABC}">
      <dgm:prSet/>
      <dgm:spPr/>
      <dgm:t>
        <a:bodyPr/>
        <a:lstStyle/>
        <a:p>
          <a:endParaRPr lang="en-US"/>
        </a:p>
      </dgm:t>
    </dgm:pt>
    <dgm:pt modelId="{7470AE04-7612-4C33-93E1-C1B826AAEC39}" type="sibTrans" cxnId="{D687BDAA-799C-44A1-82FE-4C570B830ABC}">
      <dgm:prSet/>
      <dgm:spPr/>
      <dgm:t>
        <a:bodyPr/>
        <a:lstStyle/>
        <a:p>
          <a:endParaRPr lang="en-US"/>
        </a:p>
      </dgm:t>
    </dgm:pt>
    <dgm:pt modelId="{1A67EBDB-D92C-4E07-941D-9B9742F52BE1}">
      <dgm:prSet phldrT="[Text]"/>
      <dgm:spPr/>
      <dgm:t>
        <a:bodyPr/>
        <a:lstStyle/>
        <a:p>
          <a:r>
            <a:rPr lang="en-US" b="1" dirty="0">
              <a:solidFill>
                <a:schemeClr val="accent6"/>
              </a:solidFill>
            </a:rPr>
            <a:t>Coding experience</a:t>
          </a:r>
        </a:p>
      </dgm:t>
    </dgm:pt>
    <dgm:pt modelId="{CB53CDA5-8C80-4999-B465-08E006C1F768}" type="parTrans" cxnId="{BDE0E7BE-991E-4A82-90C1-B42E10591C9C}">
      <dgm:prSet/>
      <dgm:spPr/>
      <dgm:t>
        <a:bodyPr/>
        <a:lstStyle/>
        <a:p>
          <a:endParaRPr lang="en-US"/>
        </a:p>
      </dgm:t>
    </dgm:pt>
    <dgm:pt modelId="{C9B66C67-2E01-434D-A508-A2B6D0D94A7B}" type="sibTrans" cxnId="{BDE0E7BE-991E-4A82-90C1-B42E10591C9C}">
      <dgm:prSet/>
      <dgm:spPr/>
      <dgm:t>
        <a:bodyPr/>
        <a:lstStyle/>
        <a:p>
          <a:endParaRPr lang="en-US"/>
        </a:p>
      </dgm:t>
    </dgm:pt>
    <dgm:pt modelId="{478C081F-D246-4618-B54B-129A2961271A}">
      <dgm:prSet phldrT="[Text]"/>
      <dgm:spPr/>
      <dgm:t>
        <a:bodyPr/>
        <a:lstStyle/>
        <a:p>
          <a:r>
            <a:rPr lang="en-US" dirty="0"/>
            <a:t>Estimation Diagnostics</a:t>
          </a:r>
        </a:p>
      </dgm:t>
    </dgm:pt>
    <dgm:pt modelId="{73C7678C-CE24-409A-95C2-5E0195F0B335}" type="sibTrans" cxnId="{F5211FEC-25CC-4AF9-ACBC-03D0F277E053}">
      <dgm:prSet/>
      <dgm:spPr/>
      <dgm:t>
        <a:bodyPr/>
        <a:lstStyle/>
        <a:p>
          <a:endParaRPr lang="en-US"/>
        </a:p>
      </dgm:t>
    </dgm:pt>
    <dgm:pt modelId="{30AD8207-BFCD-42B2-AD3A-F6341CE07A2C}" type="parTrans" cxnId="{F5211FEC-25CC-4AF9-ACBC-03D0F277E053}">
      <dgm:prSet/>
      <dgm:spPr/>
      <dgm:t>
        <a:bodyPr/>
        <a:lstStyle/>
        <a:p>
          <a:endParaRPr lang="en-US"/>
        </a:p>
      </dgm:t>
    </dgm:pt>
    <dgm:pt modelId="{26DE398E-9979-4452-83F5-84D10D42CF82}">
      <dgm:prSet phldrT="[Text]"/>
      <dgm:spPr/>
      <dgm:t>
        <a:bodyPr/>
        <a:lstStyle/>
        <a:p>
          <a:r>
            <a:rPr lang="en-US" dirty="0"/>
            <a:t>Expected statistical power</a:t>
          </a:r>
        </a:p>
      </dgm:t>
    </dgm:pt>
    <dgm:pt modelId="{F695F72E-49CA-42B8-BD68-D45E35BE4328}" type="sibTrans" cxnId="{3AD33737-38E0-41A1-B869-04797E1B781A}">
      <dgm:prSet/>
      <dgm:spPr/>
      <dgm:t>
        <a:bodyPr/>
        <a:lstStyle/>
        <a:p>
          <a:endParaRPr lang="en-US"/>
        </a:p>
      </dgm:t>
    </dgm:pt>
    <dgm:pt modelId="{F9E96D39-FF03-4314-9A5A-A3CD21F6B18B}" type="parTrans" cxnId="{3AD33737-38E0-41A1-B869-04797E1B781A}">
      <dgm:prSet/>
      <dgm:spPr/>
      <dgm:t>
        <a:bodyPr/>
        <a:lstStyle/>
        <a:p>
          <a:endParaRPr lang="en-US"/>
        </a:p>
      </dgm:t>
    </dgm:pt>
    <dgm:pt modelId="{85D2D66A-9961-4C61-8905-359196B72748}">
      <dgm:prSet phldrT="[Text]"/>
      <dgm:spPr/>
      <dgm:t>
        <a:bodyPr/>
        <a:lstStyle/>
        <a:p>
          <a:r>
            <a:rPr lang="en-US" dirty="0"/>
            <a:t>BIAS  - Covariate balance with high dimensional propensity scores</a:t>
          </a:r>
        </a:p>
      </dgm:t>
    </dgm:pt>
    <dgm:pt modelId="{1B8C7545-71E4-4698-A6B5-138AC886BAC2}" type="sibTrans" cxnId="{7103925F-837C-4CAB-B282-FED5C65CD65B}">
      <dgm:prSet/>
      <dgm:spPr/>
      <dgm:t>
        <a:bodyPr/>
        <a:lstStyle/>
        <a:p>
          <a:endParaRPr lang="en-US"/>
        </a:p>
      </dgm:t>
    </dgm:pt>
    <dgm:pt modelId="{DC3AC8F9-045B-47D0-BC6D-EAD4C5C039B1}" type="parTrans" cxnId="{7103925F-837C-4CAB-B282-FED5C65CD65B}">
      <dgm:prSet/>
      <dgm:spPr/>
      <dgm:t>
        <a:bodyPr/>
        <a:lstStyle/>
        <a:p>
          <a:endParaRPr lang="en-US"/>
        </a:p>
      </dgm:t>
    </dgm:pt>
    <dgm:pt modelId="{8D864AEF-88FC-414B-8FBE-6AA9EFE01A0D}">
      <dgm:prSet phldrT="[Text]"/>
      <dgm:spPr/>
      <dgm:t>
        <a:bodyPr/>
        <a:lstStyle/>
        <a:p>
          <a:r>
            <a:rPr lang="en-US" dirty="0"/>
            <a:t>Propensity score overlap</a:t>
          </a:r>
        </a:p>
      </dgm:t>
    </dgm:pt>
    <dgm:pt modelId="{5D985CD3-D617-41F3-9E90-4C637FE0707E}" type="sibTrans" cxnId="{26E2DAFA-F041-4FA0-8D4C-7A10AC9A1D8A}">
      <dgm:prSet/>
      <dgm:spPr/>
      <dgm:t>
        <a:bodyPr/>
        <a:lstStyle/>
        <a:p>
          <a:endParaRPr lang="en-US"/>
        </a:p>
      </dgm:t>
    </dgm:pt>
    <dgm:pt modelId="{11F3D2C7-0E04-41E2-B92C-5DE4CE675C0C}" type="parTrans" cxnId="{26E2DAFA-F041-4FA0-8D4C-7A10AC9A1D8A}">
      <dgm:prSet/>
      <dgm:spPr/>
      <dgm:t>
        <a:bodyPr/>
        <a:lstStyle/>
        <a:p>
          <a:endParaRPr lang="en-US"/>
        </a:p>
      </dgm:t>
    </dgm:pt>
    <dgm:pt modelId="{7F467672-8B90-4B0C-BC01-CBDDF33238E2}">
      <dgm:prSet phldrT="[Text]"/>
      <dgm:spPr/>
      <dgm:t>
        <a:bodyPr/>
        <a:lstStyle/>
        <a:p>
          <a:r>
            <a:rPr lang="en-US" dirty="0"/>
            <a:t>BIAS - Calibration with negative control</a:t>
          </a:r>
        </a:p>
      </dgm:t>
    </dgm:pt>
    <dgm:pt modelId="{346E735E-E2DE-4FA4-9FF8-41B345C984F0}" type="sibTrans" cxnId="{7ACECED1-804E-4CDE-A17E-D5ED6CE294A3}">
      <dgm:prSet/>
      <dgm:spPr/>
      <dgm:t>
        <a:bodyPr/>
        <a:lstStyle/>
        <a:p>
          <a:endParaRPr lang="en-US"/>
        </a:p>
      </dgm:t>
    </dgm:pt>
    <dgm:pt modelId="{E12FA14D-7A80-4374-BD0A-4226788EA1A3}" type="parTrans" cxnId="{7ACECED1-804E-4CDE-A17E-D5ED6CE294A3}">
      <dgm:prSet/>
      <dgm:spPr/>
      <dgm:t>
        <a:bodyPr/>
        <a:lstStyle/>
        <a:p>
          <a:endParaRPr lang="en-US"/>
        </a:p>
      </dgm:t>
    </dgm:pt>
    <dgm:pt modelId="{08CF6C3A-9C24-4ACB-8A66-5687C5B7F4EE}">
      <dgm:prSet phldrT="[Text]"/>
      <dgm:spPr/>
      <dgm:t>
        <a:bodyPr/>
        <a:lstStyle/>
        <a:p>
          <a:endParaRPr lang="en-US" dirty="0"/>
        </a:p>
      </dgm:t>
    </dgm:pt>
    <dgm:pt modelId="{62FB9D99-887C-4D96-B8FE-50F60FB7A852}" type="sibTrans" cxnId="{FB9B6AD6-D926-49A5-9C66-8266D06F68F6}">
      <dgm:prSet/>
      <dgm:spPr/>
      <dgm:t>
        <a:bodyPr/>
        <a:lstStyle/>
        <a:p>
          <a:endParaRPr lang="en-US"/>
        </a:p>
      </dgm:t>
    </dgm:pt>
    <dgm:pt modelId="{14657B36-272D-43CC-BBE0-166DF1D75549}" type="parTrans" cxnId="{FB9B6AD6-D926-49A5-9C66-8266D06F68F6}">
      <dgm:prSet/>
      <dgm:spPr/>
      <dgm:t>
        <a:bodyPr/>
        <a:lstStyle/>
        <a:p>
          <a:endParaRPr lang="en-US"/>
        </a:p>
      </dgm:t>
    </dgm:pt>
    <dgm:pt modelId="{4BCCB8E6-7683-4AD5-8CBF-EB3D22728ABF}" type="pres">
      <dgm:prSet presAssocID="{9F6F98FC-744C-418C-89DE-F1261BBBD6B2}" presName="compositeShape" presStyleCnt="0">
        <dgm:presLayoutVars>
          <dgm:chMax val="2"/>
          <dgm:dir/>
          <dgm:resizeHandles val="exact"/>
        </dgm:presLayoutVars>
      </dgm:prSet>
      <dgm:spPr/>
    </dgm:pt>
    <dgm:pt modelId="{4B674567-0B4E-4C2F-88A9-49CEAC576742}" type="pres">
      <dgm:prSet presAssocID="{9F6F98FC-744C-418C-89DE-F1261BBBD6B2}" presName="ribbon" presStyleLbl="node1" presStyleIdx="0" presStyleCnt="1" custLinFactNeighborX="465" custLinFactNeighborY="-15309"/>
      <dgm:spPr/>
    </dgm:pt>
    <dgm:pt modelId="{5F1DD517-6B9C-432B-8DCD-A76B5A67FFB1}" type="pres">
      <dgm:prSet presAssocID="{9F6F98FC-744C-418C-89DE-F1261BBBD6B2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DA446140-F7FC-4E58-81E9-2A226E32277F}" type="pres">
      <dgm:prSet presAssocID="{9F6F98FC-744C-418C-89DE-F1261BBBD6B2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4CDB413-E9E1-4BF3-9E38-054C3719F7E8}" srcId="{044B8D68-1E04-4419-AD20-11173B62147D}" destId="{DC179377-5852-495D-965D-94FF8EDBB16C}" srcOrd="3" destOrd="0" parTransId="{B2FECD47-84EB-4770-B5EF-AAA46EAC3053}" sibTransId="{34211508-7284-4D43-A6FA-1AE571B643BF}"/>
    <dgm:cxn modelId="{7220E419-7EE0-43E5-B99E-12854A636F59}" srcId="{9F6F98FC-744C-418C-89DE-F1261BBBD6B2}" destId="{044B8D68-1E04-4419-AD20-11173B62147D}" srcOrd="0" destOrd="0" parTransId="{1FA4E861-AEEB-43E3-BDDA-1C3F07E24ED5}" sibTransId="{BD83E151-853E-4561-A0B2-F5E5E20F35A5}"/>
    <dgm:cxn modelId="{3AD33737-38E0-41A1-B869-04797E1B781A}" srcId="{478C081F-D246-4618-B54B-129A2961271A}" destId="{26DE398E-9979-4452-83F5-84D10D42CF82}" srcOrd="0" destOrd="0" parTransId="{F9E96D39-FF03-4314-9A5A-A3CD21F6B18B}" sibTransId="{F695F72E-49CA-42B8-BD68-D45E35BE4328}"/>
    <dgm:cxn modelId="{6D6D2239-D6E9-4670-9159-1F7F9F2C2AEA}" type="presOf" srcId="{1A67EBDB-D92C-4E07-941D-9B9742F52BE1}" destId="{5F1DD517-6B9C-432B-8DCD-A76B5A67FFB1}" srcOrd="0" destOrd="3" presId="urn:microsoft.com/office/officeart/2005/8/layout/arrow6"/>
    <dgm:cxn modelId="{70E0853B-FE1C-4EC0-9620-3F8D93A2A7C3}" type="presOf" srcId="{044B8D68-1E04-4419-AD20-11173B62147D}" destId="{5F1DD517-6B9C-432B-8DCD-A76B5A67FFB1}" srcOrd="0" destOrd="0" presId="urn:microsoft.com/office/officeart/2005/8/layout/arrow6"/>
    <dgm:cxn modelId="{7103925F-837C-4CAB-B282-FED5C65CD65B}" srcId="{478C081F-D246-4618-B54B-129A2961271A}" destId="{85D2D66A-9961-4C61-8905-359196B72748}" srcOrd="1" destOrd="0" parTransId="{DC3AC8F9-045B-47D0-BC6D-EAD4C5C039B1}" sibTransId="{1B8C7545-71E4-4698-A6B5-138AC886BAC2}"/>
    <dgm:cxn modelId="{CAB35853-16B1-4785-A7F3-D18377AC3BBD}" type="presOf" srcId="{9F6F98FC-744C-418C-89DE-F1261BBBD6B2}" destId="{4BCCB8E6-7683-4AD5-8CBF-EB3D22728ABF}" srcOrd="0" destOrd="0" presId="urn:microsoft.com/office/officeart/2005/8/layout/arrow6"/>
    <dgm:cxn modelId="{97D71A86-02A6-4616-BC30-296F316A424C}" type="presOf" srcId="{7F467672-8B90-4B0C-BC01-CBDDF33238E2}" destId="{DA446140-F7FC-4E58-81E9-2A226E32277F}" srcOrd="0" destOrd="4" presId="urn:microsoft.com/office/officeart/2005/8/layout/arrow6"/>
    <dgm:cxn modelId="{EAEA1A88-9905-467B-AF6F-BA57D2730B4B}" type="presOf" srcId="{478C081F-D246-4618-B54B-129A2961271A}" destId="{DA446140-F7FC-4E58-81E9-2A226E32277F}" srcOrd="0" destOrd="0" presId="urn:microsoft.com/office/officeart/2005/8/layout/arrow6"/>
    <dgm:cxn modelId="{7A075299-587E-4F6A-8EC7-198E73405C1D}" type="presOf" srcId="{08CF6C3A-9C24-4ACB-8A66-5687C5B7F4EE}" destId="{DA446140-F7FC-4E58-81E9-2A226E32277F}" srcOrd="0" destOrd="5" presId="urn:microsoft.com/office/officeart/2005/8/layout/arrow6"/>
    <dgm:cxn modelId="{B013039D-40B2-41A5-8659-533651A265A2}" srcId="{044B8D68-1E04-4419-AD20-11173B62147D}" destId="{3D0FB2C1-705A-4385-A45F-2609222C3A0D}" srcOrd="0" destOrd="0" parTransId="{EA01B69E-6FDD-4BE1-ADED-2FA3677C91C3}" sibTransId="{F3E7C638-542F-4DEF-9568-9C27BB6EB5C8}"/>
    <dgm:cxn modelId="{95898AA2-4B26-4FC5-8C19-02E16AE6639E}" type="presOf" srcId="{DC179377-5852-495D-965D-94FF8EDBB16C}" destId="{5F1DD517-6B9C-432B-8DCD-A76B5A67FFB1}" srcOrd="0" destOrd="4" presId="urn:microsoft.com/office/officeart/2005/8/layout/arrow6"/>
    <dgm:cxn modelId="{713BE9A2-A3F6-4740-A6C9-986EE66A33C3}" type="presOf" srcId="{3D0FB2C1-705A-4385-A45F-2609222C3A0D}" destId="{5F1DD517-6B9C-432B-8DCD-A76B5A67FFB1}" srcOrd="0" destOrd="1" presId="urn:microsoft.com/office/officeart/2005/8/layout/arrow6"/>
    <dgm:cxn modelId="{ABA383AA-BCDE-4A26-923E-272A39C997DE}" type="presOf" srcId="{8D864AEF-88FC-414B-8FBE-6AA9EFE01A0D}" destId="{DA446140-F7FC-4E58-81E9-2A226E32277F}" srcOrd="0" destOrd="3" presId="urn:microsoft.com/office/officeart/2005/8/layout/arrow6"/>
    <dgm:cxn modelId="{D687BDAA-799C-44A1-82FE-4C570B830ABC}" srcId="{044B8D68-1E04-4419-AD20-11173B62147D}" destId="{94F35E21-DD61-4516-AF88-65C19F8618AA}" srcOrd="1" destOrd="0" parTransId="{EFED73FF-EEF2-405C-9179-CE1BC7AFBCBD}" sibTransId="{7470AE04-7612-4C33-93E1-C1B826AAEC39}"/>
    <dgm:cxn modelId="{BDE0E7BE-991E-4A82-90C1-B42E10591C9C}" srcId="{044B8D68-1E04-4419-AD20-11173B62147D}" destId="{1A67EBDB-D92C-4E07-941D-9B9742F52BE1}" srcOrd="2" destOrd="0" parTransId="{CB53CDA5-8C80-4999-B465-08E006C1F768}" sibTransId="{C9B66C67-2E01-434D-A508-A2B6D0D94A7B}"/>
    <dgm:cxn modelId="{9DDE95CD-5D33-4E8A-A8DB-109B757565C0}" type="presOf" srcId="{94F35E21-DD61-4516-AF88-65C19F8618AA}" destId="{5F1DD517-6B9C-432B-8DCD-A76B5A67FFB1}" srcOrd="0" destOrd="2" presId="urn:microsoft.com/office/officeart/2005/8/layout/arrow6"/>
    <dgm:cxn modelId="{7ACECED1-804E-4CDE-A17E-D5ED6CE294A3}" srcId="{478C081F-D246-4618-B54B-129A2961271A}" destId="{7F467672-8B90-4B0C-BC01-CBDDF33238E2}" srcOrd="3" destOrd="0" parTransId="{E12FA14D-7A80-4374-BD0A-4226788EA1A3}" sibTransId="{346E735E-E2DE-4FA4-9FF8-41B345C984F0}"/>
    <dgm:cxn modelId="{CC4789D4-FE64-4B82-BA63-4446229CE33E}" type="presOf" srcId="{26DE398E-9979-4452-83F5-84D10D42CF82}" destId="{DA446140-F7FC-4E58-81E9-2A226E32277F}" srcOrd="0" destOrd="1" presId="urn:microsoft.com/office/officeart/2005/8/layout/arrow6"/>
    <dgm:cxn modelId="{FB9B6AD6-D926-49A5-9C66-8266D06F68F6}" srcId="{478C081F-D246-4618-B54B-129A2961271A}" destId="{08CF6C3A-9C24-4ACB-8A66-5687C5B7F4EE}" srcOrd="4" destOrd="0" parTransId="{14657B36-272D-43CC-BBE0-166DF1D75549}" sibTransId="{62FB9D99-887C-4D96-B8FE-50F60FB7A852}"/>
    <dgm:cxn modelId="{F5211FEC-25CC-4AF9-ACBC-03D0F277E053}" srcId="{9F6F98FC-744C-418C-89DE-F1261BBBD6B2}" destId="{478C081F-D246-4618-B54B-129A2961271A}" srcOrd="1" destOrd="0" parTransId="{30AD8207-BFCD-42B2-AD3A-F6341CE07A2C}" sibTransId="{73C7678C-CE24-409A-95C2-5E0195F0B335}"/>
    <dgm:cxn modelId="{58F80BF2-9DB2-4510-928A-1B4B406D2ABE}" type="presOf" srcId="{85D2D66A-9961-4C61-8905-359196B72748}" destId="{DA446140-F7FC-4E58-81E9-2A226E32277F}" srcOrd="0" destOrd="2" presId="urn:microsoft.com/office/officeart/2005/8/layout/arrow6"/>
    <dgm:cxn modelId="{26E2DAFA-F041-4FA0-8D4C-7A10AC9A1D8A}" srcId="{478C081F-D246-4618-B54B-129A2961271A}" destId="{8D864AEF-88FC-414B-8FBE-6AA9EFE01A0D}" srcOrd="2" destOrd="0" parTransId="{11F3D2C7-0E04-41E2-B92C-5DE4CE675C0C}" sibTransId="{5D985CD3-D617-41F3-9E90-4C637FE0707E}"/>
    <dgm:cxn modelId="{568585B9-FBBE-4DD6-B382-F434083658FC}" type="presParOf" srcId="{4BCCB8E6-7683-4AD5-8CBF-EB3D22728ABF}" destId="{4B674567-0B4E-4C2F-88A9-49CEAC576742}" srcOrd="0" destOrd="0" presId="urn:microsoft.com/office/officeart/2005/8/layout/arrow6"/>
    <dgm:cxn modelId="{D91CB6F8-2608-4490-A645-649E42DE3FCF}" type="presParOf" srcId="{4BCCB8E6-7683-4AD5-8CBF-EB3D22728ABF}" destId="{5F1DD517-6B9C-432B-8DCD-A76B5A67FFB1}" srcOrd="1" destOrd="0" presId="urn:microsoft.com/office/officeart/2005/8/layout/arrow6"/>
    <dgm:cxn modelId="{FEF8FF63-7E92-4C25-83D4-12E0D17EFB90}" type="presParOf" srcId="{4BCCB8E6-7683-4AD5-8CBF-EB3D22728ABF}" destId="{DA446140-F7FC-4E58-81E9-2A226E32277F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674567-0B4E-4C2F-88A9-49CEAC576742}">
      <dsp:nvSpPr>
        <dsp:cNvPr id="0" name=""/>
        <dsp:cNvSpPr/>
      </dsp:nvSpPr>
      <dsp:spPr>
        <a:xfrm>
          <a:off x="0" y="0"/>
          <a:ext cx="11304859" cy="4521943"/>
        </a:xfrm>
        <a:prstGeom prst="leftRightRibb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1DD517-6B9C-432B-8DCD-A76B5A67FFB1}">
      <dsp:nvSpPr>
        <dsp:cNvPr id="0" name=""/>
        <dsp:cNvSpPr/>
      </dsp:nvSpPr>
      <dsp:spPr>
        <a:xfrm>
          <a:off x="1356583" y="894426"/>
          <a:ext cx="3730603" cy="221575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232" rIns="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accent6"/>
              </a:solidFill>
            </a:rPr>
            <a:t>Phenotype Diagnostics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>
              <a:solidFill>
                <a:schemeClr val="accent6"/>
              </a:solidFill>
            </a:rPr>
            <a:t>Clinical practice experience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>
              <a:solidFill>
                <a:schemeClr val="accent6"/>
              </a:solidFill>
            </a:rPr>
            <a:t>Data domain expertise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>
              <a:solidFill>
                <a:schemeClr val="accent6"/>
              </a:solidFill>
            </a:rPr>
            <a:t>Coding experience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</dsp:txBody>
      <dsp:txXfrm>
        <a:off x="1356583" y="894426"/>
        <a:ext cx="3730603" cy="2215752"/>
      </dsp:txXfrm>
    </dsp:sp>
    <dsp:sp modelId="{DA446140-F7FC-4E58-81E9-2A226E32277F}">
      <dsp:nvSpPr>
        <dsp:cNvPr id="0" name=""/>
        <dsp:cNvSpPr/>
      </dsp:nvSpPr>
      <dsp:spPr>
        <a:xfrm>
          <a:off x="5652429" y="1617937"/>
          <a:ext cx="4408895" cy="221575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232" rIns="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Estimation Diagnostics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Expected statistical power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BIAS  - Covariate balance with high dimensional propensity scores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Propensity score overlap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BIAS - Calibration with negative control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</dsp:txBody>
      <dsp:txXfrm>
        <a:off x="5652429" y="1617937"/>
        <a:ext cx="4408895" cy="22157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54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197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27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make sure our study will provide a reliable answer</a:t>
            </a:r>
          </a:p>
          <a:p>
            <a:endParaRPr lang="en-US" dirty="0"/>
          </a:p>
          <a:p>
            <a:r>
              <a:rPr lang="en-US" dirty="0"/>
              <a:t>(before looking at the answer)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220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34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536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954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30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71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04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Cefaclor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277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Allergic reactions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83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Skin manifestations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40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Fluoxetine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05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92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Azithromycin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055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Included concepts – is not a cohort level diagnostics</a:t>
            </a:r>
          </a:p>
          <a:p>
            <a:r>
              <a:rPr lang="en-US" dirty="0"/>
              <a:t>-- database level diagnostic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-- this functionality is not new – it exists in Atlas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0068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This is new functionality</a:t>
            </a:r>
          </a:p>
          <a:p>
            <a:pPr marL="171450" indent="-171450">
              <a:buFontTx/>
              <a:buChar char="-"/>
            </a:pPr>
            <a:r>
              <a:rPr lang="en-US" dirty="0"/>
              <a:t>Also database level functionality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009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Sero</a:t>
            </a:r>
            <a:r>
              <a:rPr lang="en-US" dirty="0"/>
              <a:t> positive and </a:t>
            </a:r>
            <a:r>
              <a:rPr lang="en-US" dirty="0" err="1"/>
              <a:t>sero</a:t>
            </a:r>
            <a:r>
              <a:rPr lang="en-US" dirty="0"/>
              <a:t> negative rheumatoid arthritis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056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This is </a:t>
            </a:r>
            <a:r>
              <a:rPr lang="en-US" dirty="0" err="1"/>
              <a:t>cohor</a:t>
            </a:r>
            <a:r>
              <a:rPr lang="en-US" dirty="0"/>
              <a:t> specific functionality</a:t>
            </a:r>
          </a:p>
          <a:p>
            <a:pPr marL="171450" indent="-171450">
              <a:buFontTx/>
              <a:buChar char="-"/>
            </a:pPr>
            <a:r>
              <a:rPr lang="en-US" dirty="0"/>
              <a:t>Exists in Atlas- not a new functionality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37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3940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Perfectly similar – why: Rheumatoid Arthritis with and without </a:t>
            </a:r>
            <a:r>
              <a:rPr lang="en-US" dirty="0" err="1"/>
              <a:t>sero</a:t>
            </a:r>
            <a:r>
              <a:rPr lang="en-US" dirty="0"/>
              <a:t> positive/negative code</a:t>
            </a:r>
          </a:p>
          <a:p>
            <a:r>
              <a:rPr lang="en-US" dirty="0"/>
              <a:t>Increased sensitivity – without changing the baseline </a:t>
            </a:r>
            <a:r>
              <a:rPr lang="en-US" dirty="0" err="1"/>
              <a:t>chracteristics</a:t>
            </a:r>
            <a:r>
              <a:rPr lang="en-US" dirty="0"/>
              <a:t>! So must be the same type of people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562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603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A093-4890-4B46-98EB-711D340FBB2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93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9600" y="2130426"/>
            <a:ext cx="8128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600" y="4038600"/>
            <a:ext cx="8128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3" descr="C:\Users\pryan4\Downloads\want-impact-public-health-help-shape-journey-ahead\OHDSI logo with text - vertical - colored.png">
            <a:extLst>
              <a:ext uri="{FF2B5EF4-FFF2-40B4-BE49-F238E27FC236}">
                <a16:creationId xmlns:a16="http://schemas.microsoft.com/office/drawing/2014/main" id="{E7554C83-E62F-48C0-8308-2B4788DD0E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8600" y="1447800"/>
            <a:ext cx="3451860" cy="415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E51E90-0C4E-473C-AC0E-58AA21A6B7FD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8E27D786-324D-4E22-B525-044E22AFE8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6704EB07-5162-4E35-A2EB-81F553E396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F7E808-9302-4B4C-9AD7-0211CD846277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1A5E6E12-2FC3-42E8-8BB6-3627951F88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FBDDB2-0751-4639-B11D-C8B98E7ACF92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2F1865-3EF1-48A0-9F37-5FB0798E68D5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09A03D4B-1AF1-4F2F-A794-7D4F3F3D12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10058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sv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17" Type="http://schemas.microsoft.com/office/2007/relationships/hdphoto" Target="../media/hdphoto1.wdp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sv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sv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svg"/><Relationship Id="rId1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ohdsi.org/Covid19CohortEvaluationSafetyOutcomes/" TargetMode="External"/><Relationship Id="rId2" Type="http://schemas.openxmlformats.org/officeDocument/2006/relationships/hyperlink" Target="https://sharedshiny.jnj.com/user/mschuemi/DiagnosticsExplorer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38B916-5BDC-40F4-ADF9-700A8B36D0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9600" y="1524002"/>
            <a:ext cx="8737600" cy="2362200"/>
          </a:xfrm>
        </p:spPr>
        <p:txBody>
          <a:bodyPr/>
          <a:lstStyle/>
          <a:p>
            <a:r>
              <a:rPr lang="en-US" dirty="0"/>
              <a:t>Cohort Diagnostics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EE6DFC2-41D5-4055-94C0-5D019FB4E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3733800"/>
            <a:ext cx="8737600" cy="2514600"/>
          </a:xfrm>
        </p:spPr>
        <p:txBody>
          <a:bodyPr>
            <a:normAutofit/>
          </a:bodyPr>
          <a:lstStyle/>
          <a:p>
            <a:r>
              <a:rPr lang="en-US" b="1" dirty="0"/>
              <a:t>Gowtham Rao</a:t>
            </a:r>
          </a:p>
          <a:p>
            <a:r>
              <a:rPr lang="en-US" b="1" dirty="0"/>
              <a:t>06/16/2020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632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4EBE8-4E4B-4C9A-A77D-775B2422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795C3-97F2-4078-9064-FDE5B7492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Motivation</a:t>
            </a: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Uses cases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 software f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unctionality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C43E7B-BB7A-4572-891D-1EB5B0782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74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FA5E2-96E6-41A8-A7C5-737756951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Motivation: Natural history of an observation study.</a:t>
            </a:r>
          </a:p>
        </p:txBody>
      </p:sp>
      <p:sp>
        <p:nvSpPr>
          <p:cNvPr id="24" name="Flowchart: Document 23">
            <a:extLst>
              <a:ext uri="{FF2B5EF4-FFF2-40B4-BE49-F238E27FC236}">
                <a16:creationId xmlns:a16="http://schemas.microsoft.com/office/drawing/2014/main" id="{031B7A0D-C4F6-4DA3-91F7-F3398C16A41F}"/>
              </a:ext>
            </a:extLst>
          </p:cNvPr>
          <p:cNvSpPr/>
          <p:nvPr/>
        </p:nvSpPr>
        <p:spPr>
          <a:xfrm>
            <a:off x="3317862" y="1045288"/>
            <a:ext cx="2193945" cy="1044563"/>
          </a:xfrm>
          <a:prstGeom prst="flowChartDocument">
            <a:avLst/>
          </a:prstGeom>
          <a:solidFill>
            <a:srgbClr val="44AE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 question</a:t>
            </a:r>
          </a:p>
        </p:txBody>
      </p:sp>
      <p:sp>
        <p:nvSpPr>
          <p:cNvPr id="25" name="Flowchart: Document 24">
            <a:extLst>
              <a:ext uri="{FF2B5EF4-FFF2-40B4-BE49-F238E27FC236}">
                <a16:creationId xmlns:a16="http://schemas.microsoft.com/office/drawing/2014/main" id="{1798035A-C4AD-436F-8CBE-F9FC2EBD5249}"/>
              </a:ext>
            </a:extLst>
          </p:cNvPr>
          <p:cNvSpPr/>
          <p:nvPr/>
        </p:nvSpPr>
        <p:spPr>
          <a:xfrm>
            <a:off x="1123363" y="3656726"/>
            <a:ext cx="3175892" cy="2421196"/>
          </a:xfrm>
          <a:prstGeom prst="flowChartDocument">
            <a:avLst/>
          </a:prstGeom>
          <a:solidFill>
            <a:srgbClr val="44AE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Protocol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Full (human-readable)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E73C5CA0-F553-4A48-8CFB-F91B0C6B7636}"/>
              </a:ext>
            </a:extLst>
          </p:cNvPr>
          <p:cNvCxnSpPr>
            <a:cxnSpLocks/>
            <a:stCxn id="24" idx="2"/>
          </p:cNvCxnSpPr>
          <p:nvPr/>
        </p:nvCxnSpPr>
        <p:spPr>
          <a:xfrm rot="5400000">
            <a:off x="4252594" y="2183035"/>
            <a:ext cx="324483" cy="1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 w="lg" len="med"/>
          </a:ln>
          <a:effectLst/>
        </p:spPr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5A64DDF6-C9E9-4756-AF43-1C44363CE304}"/>
              </a:ext>
            </a:extLst>
          </p:cNvPr>
          <p:cNvCxnSpPr>
            <a:cxnSpLocks/>
            <a:stCxn id="28" idx="2"/>
            <a:endCxn id="25" idx="0"/>
          </p:cNvCxnSpPr>
          <p:nvPr/>
        </p:nvCxnSpPr>
        <p:spPr>
          <a:xfrm rot="16200000" flipH="1">
            <a:off x="2586462" y="3531879"/>
            <a:ext cx="249692" cy="2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 w="lg" len="med"/>
          </a:ln>
          <a:effectLst/>
        </p:spPr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20DA7623-B486-4BF1-AF5D-5E9FF2DA275B}"/>
              </a:ext>
            </a:extLst>
          </p:cNvPr>
          <p:cNvSpPr/>
          <p:nvPr/>
        </p:nvSpPr>
        <p:spPr>
          <a:xfrm>
            <a:off x="1123360" y="2536523"/>
            <a:ext cx="3175894" cy="870511"/>
          </a:xfrm>
          <a:prstGeom prst="rect">
            <a:avLst/>
          </a:prstGeom>
          <a:solidFill>
            <a:srgbClr val="1B658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Write protocol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CB4830-9F62-49DD-BD57-C799EC7A63E8}"/>
              </a:ext>
            </a:extLst>
          </p:cNvPr>
          <p:cNvSpPr/>
          <p:nvPr/>
        </p:nvSpPr>
        <p:spPr>
          <a:xfrm>
            <a:off x="4521014" y="2536523"/>
            <a:ext cx="3175894" cy="870511"/>
          </a:xfrm>
          <a:prstGeom prst="rect">
            <a:avLst/>
          </a:prstGeom>
          <a:solidFill>
            <a:srgbClr val="1B658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Implement study</a:t>
            </a:r>
          </a:p>
        </p:txBody>
      </p:sp>
      <p:sp>
        <p:nvSpPr>
          <p:cNvPr id="30" name="Flowchart: Document 29">
            <a:extLst>
              <a:ext uri="{FF2B5EF4-FFF2-40B4-BE49-F238E27FC236}">
                <a16:creationId xmlns:a16="http://schemas.microsoft.com/office/drawing/2014/main" id="{2DABBB02-16B3-45B6-81FA-9F6B57C42B8A}"/>
              </a:ext>
            </a:extLst>
          </p:cNvPr>
          <p:cNvSpPr/>
          <p:nvPr/>
        </p:nvSpPr>
        <p:spPr>
          <a:xfrm>
            <a:off x="4521016" y="3656725"/>
            <a:ext cx="3175892" cy="1622535"/>
          </a:xfrm>
          <a:prstGeom prst="flowChartDocument">
            <a:avLst/>
          </a:prstGeom>
          <a:solidFill>
            <a:srgbClr val="44AE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Study package: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Full (machine-readable)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2E669EC7-6D95-4CFF-8306-05876A5641AF}"/>
              </a:ext>
            </a:extLst>
          </p:cNvPr>
          <p:cNvCxnSpPr>
            <a:cxnSpLocks/>
            <a:stCxn id="29" idx="2"/>
            <a:endCxn id="30" idx="0"/>
          </p:cNvCxnSpPr>
          <p:nvPr/>
        </p:nvCxnSpPr>
        <p:spPr>
          <a:xfrm rot="16200000" flipH="1">
            <a:off x="5984116" y="3531878"/>
            <a:ext cx="249691" cy="1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 w="lg" len="med"/>
          </a:ln>
          <a:effectLst/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3A02C1DC-A223-4E91-869F-BAD7E4160AA7}"/>
              </a:ext>
            </a:extLst>
          </p:cNvPr>
          <p:cNvSpPr/>
          <p:nvPr/>
        </p:nvSpPr>
        <p:spPr>
          <a:xfrm>
            <a:off x="8458202" y="2913165"/>
            <a:ext cx="2813167" cy="870511"/>
          </a:xfrm>
          <a:prstGeom prst="rect">
            <a:avLst/>
          </a:prstGeom>
          <a:solidFill>
            <a:srgbClr val="1B658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Register protocol </a:t>
            </a:r>
            <a:r>
              <a:rPr kumimoji="0" lang="en-US" sz="2800" b="0" i="0" u="non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 study package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D445963-64C7-4591-AEE3-DE95FBC28647}"/>
              </a:ext>
            </a:extLst>
          </p:cNvPr>
          <p:cNvSpPr/>
          <p:nvPr/>
        </p:nvSpPr>
        <p:spPr>
          <a:xfrm>
            <a:off x="8458202" y="4179073"/>
            <a:ext cx="2813167" cy="870511"/>
          </a:xfrm>
          <a:prstGeom prst="rect">
            <a:avLst/>
          </a:prstGeom>
          <a:solidFill>
            <a:srgbClr val="1B658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Execute study</a:t>
            </a:r>
          </a:p>
        </p:txBody>
      </p:sp>
      <p:sp>
        <p:nvSpPr>
          <p:cNvPr id="38" name="Flowchart: Document 37">
            <a:extLst>
              <a:ext uri="{FF2B5EF4-FFF2-40B4-BE49-F238E27FC236}">
                <a16:creationId xmlns:a16="http://schemas.microsoft.com/office/drawing/2014/main" id="{74EA663E-C4E2-4944-9CDE-1D6FF691B9E6}"/>
              </a:ext>
            </a:extLst>
          </p:cNvPr>
          <p:cNvSpPr/>
          <p:nvPr/>
        </p:nvSpPr>
        <p:spPr>
          <a:xfrm>
            <a:off x="8458200" y="5525849"/>
            <a:ext cx="2813167" cy="732938"/>
          </a:xfrm>
          <a:prstGeom prst="flowChartDocument">
            <a:avLst/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</a:p>
        </p:txBody>
      </p: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846D65A9-2AE7-4B15-8EF4-E1035E2EDF11}"/>
              </a:ext>
            </a:extLst>
          </p:cNvPr>
          <p:cNvCxnSpPr>
            <a:cxnSpLocks/>
            <a:stCxn id="37" idx="2"/>
            <a:endCxn id="38" idx="0"/>
          </p:cNvCxnSpPr>
          <p:nvPr/>
        </p:nvCxnSpPr>
        <p:spPr>
          <a:xfrm rot="5400000">
            <a:off x="9626655" y="5287715"/>
            <a:ext cx="476265" cy="2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 w="lg" len="med"/>
          </a:ln>
          <a:effectLst/>
        </p:spPr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77756089-6424-4E11-860D-8C773581D3E9}"/>
              </a:ext>
            </a:extLst>
          </p:cNvPr>
          <p:cNvCxnSpPr>
            <a:cxnSpLocks/>
            <a:endCxn id="36" idx="1"/>
          </p:cNvCxnSpPr>
          <p:nvPr/>
        </p:nvCxnSpPr>
        <p:spPr>
          <a:xfrm flipV="1">
            <a:off x="7890316" y="3348421"/>
            <a:ext cx="567886" cy="1052502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 w="lg" len="med"/>
          </a:ln>
          <a:effectLst/>
        </p:spPr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F30364B0-B0C2-449F-96CF-56F3350CCC29}"/>
              </a:ext>
            </a:extLst>
          </p:cNvPr>
          <p:cNvCxnSpPr>
            <a:cxnSpLocks/>
            <a:endCxn id="37" idx="1"/>
          </p:cNvCxnSpPr>
          <p:nvPr/>
        </p:nvCxnSpPr>
        <p:spPr>
          <a:xfrm>
            <a:off x="7890316" y="4400923"/>
            <a:ext cx="567886" cy="213406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 w="lg" len="med"/>
          </a:ln>
          <a:effectLst/>
        </p:spPr>
      </p:cxnSp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1D8229A8-BA63-4A45-BA69-C57055074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5A5A78-9D5F-4500-8A2C-5DAFFCC41D44}"/>
              </a:ext>
            </a:extLst>
          </p:cNvPr>
          <p:cNvSpPr txBox="1"/>
          <p:nvPr/>
        </p:nvSpPr>
        <p:spPr>
          <a:xfrm>
            <a:off x="5541422" y="5260716"/>
            <a:ext cx="3239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WRONG</a:t>
            </a:r>
          </a:p>
        </p:txBody>
      </p: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26DCDBED-BE11-45C1-82E6-6C106E70E7BB}"/>
              </a:ext>
            </a:extLst>
          </p:cNvPr>
          <p:cNvCxnSpPr>
            <a:cxnSpLocks/>
            <a:stCxn id="38" idx="1"/>
            <a:endCxn id="30" idx="2"/>
          </p:cNvCxnSpPr>
          <p:nvPr/>
        </p:nvCxnSpPr>
        <p:spPr>
          <a:xfrm rot="10800000">
            <a:off x="6108962" y="5171992"/>
            <a:ext cx="2349238" cy="720326"/>
          </a:xfrm>
          <a:prstGeom prst="bentConnector2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 w="lg" len="med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E3280B9-D51E-460F-A91A-C8052483BB8F}"/>
              </a:ext>
            </a:extLst>
          </p:cNvPr>
          <p:cNvSpPr txBox="1"/>
          <p:nvPr/>
        </p:nvSpPr>
        <p:spPr>
          <a:xfrm>
            <a:off x="6077931" y="5888503"/>
            <a:ext cx="2411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Changing after results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738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29" grpId="0" animBg="1"/>
      <p:bldP spid="30" grpId="0" animBg="1"/>
      <p:bldP spid="36" grpId="0" animBg="1"/>
      <p:bldP spid="37" grpId="0" animBg="1"/>
      <p:bldP spid="38" grpId="0" animBg="1"/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30C3C-A476-4FBF-8348-CF1DC833F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Motivation: Reduce bias/Improve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27562-4D3F-484C-B95C-717454E07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E4E9289-9172-4CF0-B4AD-0E110362E0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0" r="47180" b="7317"/>
          <a:stretch/>
        </p:blipFill>
        <p:spPr>
          <a:xfrm>
            <a:off x="537459" y="1497982"/>
            <a:ext cx="5027341" cy="265444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2AE8BC-A42A-4873-A53E-E8052D7DA7DD}"/>
              </a:ext>
            </a:extLst>
          </p:cNvPr>
          <p:cNvSpPr txBox="1"/>
          <p:nvPr/>
        </p:nvSpPr>
        <p:spPr>
          <a:xfrm>
            <a:off x="545772" y="4602652"/>
            <a:ext cx="5127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Effect size estimates in published observational studies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B18F3B-DD9F-422E-B943-838434C3A65C}"/>
              </a:ext>
            </a:extLst>
          </p:cNvPr>
          <p:cNvSpPr txBox="1"/>
          <p:nvPr/>
        </p:nvSpPr>
        <p:spPr>
          <a:xfrm>
            <a:off x="2723806" y="4152427"/>
            <a:ext cx="12151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Effect size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0363AC-5A2F-4FF3-BC3D-8CB899C39FE8}"/>
              </a:ext>
            </a:extLst>
          </p:cNvPr>
          <p:cNvSpPr txBox="1"/>
          <p:nvPr/>
        </p:nvSpPr>
        <p:spPr>
          <a:xfrm>
            <a:off x="2535165" y="2207638"/>
            <a:ext cx="1592424" cy="271972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sz="1800" dirty="0"/>
              <a:t>p hacking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DB0C64-B322-419B-B623-CBA79CD25DF7}"/>
              </a:ext>
            </a:extLst>
          </p:cNvPr>
          <p:cNvSpPr/>
          <p:nvPr/>
        </p:nvSpPr>
        <p:spPr>
          <a:xfrm>
            <a:off x="6313936" y="2336545"/>
            <a:ext cx="524391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/>
              <a:t>To make sure our study will provide a reliable answer</a:t>
            </a:r>
          </a:p>
          <a:p>
            <a:pPr algn="ctr"/>
            <a:endParaRPr lang="en-US" sz="2800" i="1" dirty="0"/>
          </a:p>
          <a:p>
            <a:pPr algn="ctr"/>
            <a:r>
              <a:rPr lang="en-US" sz="2800" i="1" dirty="0"/>
              <a:t>(before looking at the answer)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9F9A64-60A5-4DC1-A7D5-7B5CDBFC622C}"/>
              </a:ext>
            </a:extLst>
          </p:cNvPr>
          <p:cNvSpPr/>
          <p:nvPr/>
        </p:nvSpPr>
        <p:spPr>
          <a:xfrm>
            <a:off x="806604" y="5502078"/>
            <a:ext cx="107757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Changing the question/study design/dissemination based on the results leads to unreliable evidence</a:t>
            </a:r>
          </a:p>
        </p:txBody>
      </p:sp>
    </p:spTree>
    <p:extLst>
      <p:ext uri="{BB962C8B-B14F-4D97-AF65-F5344CB8AC3E}">
        <p14:creationId xmlns:p14="http://schemas.microsoft.com/office/powerpoint/2010/main" val="133194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AFCA31AF-8B3D-4B74-9CC0-DEA8F114D567}"/>
              </a:ext>
            </a:extLst>
          </p:cNvPr>
          <p:cNvSpPr/>
          <p:nvPr/>
        </p:nvSpPr>
        <p:spPr>
          <a:xfrm>
            <a:off x="0" y="6377354"/>
            <a:ext cx="12192000" cy="249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FA5E2-96E6-41A8-A7C5-737756951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Diagnostics as a best practice</a:t>
            </a:r>
          </a:p>
        </p:txBody>
      </p:sp>
      <p:sp>
        <p:nvSpPr>
          <p:cNvPr id="24" name="Flowchart: Document 23">
            <a:extLst>
              <a:ext uri="{FF2B5EF4-FFF2-40B4-BE49-F238E27FC236}">
                <a16:creationId xmlns:a16="http://schemas.microsoft.com/office/drawing/2014/main" id="{031B7A0D-C4F6-4DA3-91F7-F3398C16A41F}"/>
              </a:ext>
            </a:extLst>
          </p:cNvPr>
          <p:cNvSpPr/>
          <p:nvPr/>
        </p:nvSpPr>
        <p:spPr>
          <a:xfrm>
            <a:off x="3317862" y="1045288"/>
            <a:ext cx="2193945" cy="1044563"/>
          </a:xfrm>
          <a:prstGeom prst="flowChartDocument">
            <a:avLst/>
          </a:prstGeom>
          <a:solidFill>
            <a:srgbClr val="44AE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 question</a:t>
            </a:r>
          </a:p>
        </p:txBody>
      </p:sp>
      <p:sp>
        <p:nvSpPr>
          <p:cNvPr id="25" name="Flowchart: Document 24">
            <a:extLst>
              <a:ext uri="{FF2B5EF4-FFF2-40B4-BE49-F238E27FC236}">
                <a16:creationId xmlns:a16="http://schemas.microsoft.com/office/drawing/2014/main" id="{1798035A-C4AD-436F-8CBE-F9FC2EBD5249}"/>
              </a:ext>
            </a:extLst>
          </p:cNvPr>
          <p:cNvSpPr/>
          <p:nvPr/>
        </p:nvSpPr>
        <p:spPr>
          <a:xfrm>
            <a:off x="1123363" y="3656726"/>
            <a:ext cx="3175892" cy="2421196"/>
          </a:xfrm>
          <a:prstGeom prst="flowChartDocument">
            <a:avLst/>
          </a:prstGeom>
          <a:solidFill>
            <a:srgbClr val="44AE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Protocol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Full (human-readable) description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E73C5CA0-F553-4A48-8CFB-F91B0C6B7636}"/>
              </a:ext>
            </a:extLst>
          </p:cNvPr>
          <p:cNvCxnSpPr>
            <a:cxnSpLocks/>
            <a:stCxn id="24" idx="2"/>
            <a:endCxn id="23" idx="0"/>
          </p:cNvCxnSpPr>
          <p:nvPr/>
        </p:nvCxnSpPr>
        <p:spPr>
          <a:xfrm rot="5400000">
            <a:off x="4252594" y="2183035"/>
            <a:ext cx="324483" cy="1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 w="lg" len="med"/>
          </a:ln>
          <a:effectLst/>
        </p:spPr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5A64DDF6-C9E9-4756-AF43-1C44363CE304}"/>
              </a:ext>
            </a:extLst>
          </p:cNvPr>
          <p:cNvCxnSpPr>
            <a:cxnSpLocks/>
            <a:stCxn id="28" idx="2"/>
            <a:endCxn id="25" idx="0"/>
          </p:cNvCxnSpPr>
          <p:nvPr/>
        </p:nvCxnSpPr>
        <p:spPr>
          <a:xfrm rot="16200000" flipH="1">
            <a:off x="2586462" y="3531879"/>
            <a:ext cx="249692" cy="2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 w="lg" len="med"/>
          </a:ln>
          <a:effectLst/>
        </p:spPr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20DA7623-B486-4BF1-AF5D-5E9FF2DA275B}"/>
              </a:ext>
            </a:extLst>
          </p:cNvPr>
          <p:cNvSpPr/>
          <p:nvPr/>
        </p:nvSpPr>
        <p:spPr>
          <a:xfrm>
            <a:off x="1123360" y="2536523"/>
            <a:ext cx="3175894" cy="870511"/>
          </a:xfrm>
          <a:prstGeom prst="rect">
            <a:avLst/>
          </a:prstGeom>
          <a:solidFill>
            <a:srgbClr val="1B658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Write protocol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CB4830-9F62-49DD-BD57-C799EC7A63E8}"/>
              </a:ext>
            </a:extLst>
          </p:cNvPr>
          <p:cNvSpPr/>
          <p:nvPr/>
        </p:nvSpPr>
        <p:spPr>
          <a:xfrm>
            <a:off x="4521014" y="2536523"/>
            <a:ext cx="3175894" cy="870511"/>
          </a:xfrm>
          <a:prstGeom prst="rect">
            <a:avLst/>
          </a:prstGeom>
          <a:solidFill>
            <a:srgbClr val="1B658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Implement study</a:t>
            </a:r>
          </a:p>
        </p:txBody>
      </p:sp>
      <p:sp>
        <p:nvSpPr>
          <p:cNvPr id="30" name="Flowchart: Document 29">
            <a:extLst>
              <a:ext uri="{FF2B5EF4-FFF2-40B4-BE49-F238E27FC236}">
                <a16:creationId xmlns:a16="http://schemas.microsoft.com/office/drawing/2014/main" id="{2DABBB02-16B3-45B6-81FA-9F6B57C42B8A}"/>
              </a:ext>
            </a:extLst>
          </p:cNvPr>
          <p:cNvSpPr/>
          <p:nvPr/>
        </p:nvSpPr>
        <p:spPr>
          <a:xfrm>
            <a:off x="4521016" y="3656725"/>
            <a:ext cx="3175892" cy="1622535"/>
          </a:xfrm>
          <a:prstGeom prst="flowChartDocument">
            <a:avLst/>
          </a:prstGeom>
          <a:solidFill>
            <a:srgbClr val="44AE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Study package: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Full (machine-readable) implementation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F91156-D8EA-4ABA-ACAD-624DE825DD1E}"/>
              </a:ext>
            </a:extLst>
          </p:cNvPr>
          <p:cNvSpPr/>
          <p:nvPr/>
        </p:nvSpPr>
        <p:spPr>
          <a:xfrm>
            <a:off x="4521014" y="5461211"/>
            <a:ext cx="3175894" cy="870511"/>
          </a:xfrm>
          <a:prstGeom prst="rect">
            <a:avLst/>
          </a:prstGeom>
          <a:solidFill>
            <a:srgbClr val="1B658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Execute diagnostics</a:t>
            </a:r>
          </a:p>
        </p:txBody>
      </p: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2E669EC7-6D95-4CFF-8306-05876A5641AF}"/>
              </a:ext>
            </a:extLst>
          </p:cNvPr>
          <p:cNvCxnSpPr>
            <a:cxnSpLocks/>
            <a:stCxn id="29" idx="2"/>
            <a:endCxn id="30" idx="0"/>
          </p:cNvCxnSpPr>
          <p:nvPr/>
        </p:nvCxnSpPr>
        <p:spPr>
          <a:xfrm rot="16200000" flipH="1">
            <a:off x="5984116" y="3531878"/>
            <a:ext cx="249691" cy="1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 w="lg" len="med"/>
          </a:ln>
          <a:effectLst/>
        </p:spPr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0E41956E-6A4A-4F55-93EB-4A82035B918F}"/>
              </a:ext>
            </a:extLst>
          </p:cNvPr>
          <p:cNvCxnSpPr>
            <a:cxnSpLocks/>
            <a:stCxn id="30" idx="2"/>
            <a:endCxn id="31" idx="0"/>
          </p:cNvCxnSpPr>
          <p:nvPr/>
        </p:nvCxnSpPr>
        <p:spPr>
          <a:xfrm rot="5400000">
            <a:off x="5964353" y="5316601"/>
            <a:ext cx="289219" cy="1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 w="lg" len="med"/>
          </a:ln>
          <a:effectLst/>
        </p:spPr>
      </p:cxnSp>
      <p:sp>
        <p:nvSpPr>
          <p:cNvPr id="34" name="Flowchart: Document 33">
            <a:extLst>
              <a:ext uri="{FF2B5EF4-FFF2-40B4-BE49-F238E27FC236}">
                <a16:creationId xmlns:a16="http://schemas.microsoft.com/office/drawing/2014/main" id="{01C1AAF6-9C28-4D02-AA7C-C0B322D773FE}"/>
              </a:ext>
            </a:extLst>
          </p:cNvPr>
          <p:cNvSpPr/>
          <p:nvPr/>
        </p:nvSpPr>
        <p:spPr>
          <a:xfrm>
            <a:off x="1321325" y="5028867"/>
            <a:ext cx="2813167" cy="518497"/>
          </a:xfrm>
          <a:prstGeom prst="flowChartDocument">
            <a:avLst/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Full diagnostics</a:t>
            </a: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5E54265C-89F7-4327-906B-8F1B49A21C81}"/>
              </a:ext>
            </a:extLst>
          </p:cNvPr>
          <p:cNvCxnSpPr>
            <a:cxnSpLocks/>
            <a:stCxn id="31" idx="1"/>
            <a:endCxn id="34" idx="2"/>
          </p:cNvCxnSpPr>
          <p:nvPr/>
        </p:nvCxnSpPr>
        <p:spPr>
          <a:xfrm rot="10800000">
            <a:off x="2727910" y="5513087"/>
            <a:ext cx="1793105" cy="383381"/>
          </a:xfrm>
          <a:prstGeom prst="bentConnector2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 w="lg" len="med"/>
          </a:ln>
          <a:effectLst/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3A02C1DC-A223-4E91-869F-BAD7E4160AA7}"/>
              </a:ext>
            </a:extLst>
          </p:cNvPr>
          <p:cNvSpPr/>
          <p:nvPr/>
        </p:nvSpPr>
        <p:spPr>
          <a:xfrm>
            <a:off x="8458202" y="2913165"/>
            <a:ext cx="2813167" cy="870511"/>
          </a:xfrm>
          <a:prstGeom prst="rect">
            <a:avLst/>
          </a:prstGeom>
          <a:solidFill>
            <a:srgbClr val="1B658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Register protocol &amp; study package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D445963-64C7-4591-AEE3-DE95FBC28647}"/>
              </a:ext>
            </a:extLst>
          </p:cNvPr>
          <p:cNvSpPr/>
          <p:nvPr/>
        </p:nvSpPr>
        <p:spPr>
          <a:xfrm>
            <a:off x="8458202" y="4179073"/>
            <a:ext cx="2813167" cy="870511"/>
          </a:xfrm>
          <a:prstGeom prst="rect">
            <a:avLst/>
          </a:prstGeom>
          <a:solidFill>
            <a:srgbClr val="1B658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Execute study</a:t>
            </a:r>
          </a:p>
        </p:txBody>
      </p:sp>
      <p:sp>
        <p:nvSpPr>
          <p:cNvPr id="38" name="Flowchart: Document 37">
            <a:extLst>
              <a:ext uri="{FF2B5EF4-FFF2-40B4-BE49-F238E27FC236}">
                <a16:creationId xmlns:a16="http://schemas.microsoft.com/office/drawing/2014/main" id="{74EA663E-C4E2-4944-9CDE-1D6FF691B9E6}"/>
              </a:ext>
            </a:extLst>
          </p:cNvPr>
          <p:cNvSpPr/>
          <p:nvPr/>
        </p:nvSpPr>
        <p:spPr>
          <a:xfrm>
            <a:off x="8458200" y="5525849"/>
            <a:ext cx="2813167" cy="732938"/>
          </a:xfrm>
          <a:prstGeom prst="flowChartDocument">
            <a:avLst/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</a:p>
        </p:txBody>
      </p: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846D65A9-2AE7-4B15-8EF4-E1035E2EDF11}"/>
              </a:ext>
            </a:extLst>
          </p:cNvPr>
          <p:cNvCxnSpPr>
            <a:cxnSpLocks/>
            <a:stCxn id="37" idx="2"/>
            <a:endCxn id="38" idx="0"/>
          </p:cNvCxnSpPr>
          <p:nvPr/>
        </p:nvCxnSpPr>
        <p:spPr>
          <a:xfrm rot="5400000">
            <a:off x="9626655" y="5287715"/>
            <a:ext cx="476265" cy="2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 w="lg" len="med"/>
          </a:ln>
          <a:effectLst/>
        </p:spPr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77756089-6424-4E11-860D-8C773581D3E9}"/>
              </a:ext>
            </a:extLst>
          </p:cNvPr>
          <p:cNvCxnSpPr>
            <a:cxnSpLocks/>
            <a:stCxn id="23" idx="3"/>
            <a:endCxn id="36" idx="1"/>
          </p:cNvCxnSpPr>
          <p:nvPr/>
        </p:nvCxnSpPr>
        <p:spPr>
          <a:xfrm flipV="1">
            <a:off x="7890316" y="3348421"/>
            <a:ext cx="567886" cy="1052502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 w="lg" len="med"/>
          </a:ln>
          <a:effectLst/>
        </p:spPr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F30364B0-B0C2-449F-96CF-56F3350CCC29}"/>
              </a:ext>
            </a:extLst>
          </p:cNvPr>
          <p:cNvCxnSpPr>
            <a:cxnSpLocks/>
            <a:stCxn id="23" idx="3"/>
            <a:endCxn id="37" idx="1"/>
          </p:cNvCxnSpPr>
          <p:nvPr/>
        </p:nvCxnSpPr>
        <p:spPr>
          <a:xfrm>
            <a:off x="7890316" y="4400923"/>
            <a:ext cx="567886" cy="213406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 w="lg" len="med"/>
          </a:ln>
          <a:effectLst/>
        </p:spPr>
      </p:cxnSp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1D8229A8-BA63-4A45-BA69-C57055074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A63BC70-EB57-4243-8089-689F8F998A0B}"/>
              </a:ext>
            </a:extLst>
          </p:cNvPr>
          <p:cNvSpPr/>
          <p:nvPr/>
        </p:nvSpPr>
        <p:spPr>
          <a:xfrm>
            <a:off x="939351" y="2345277"/>
            <a:ext cx="6950965" cy="411129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llout: Up Arrow 2">
            <a:extLst>
              <a:ext uri="{FF2B5EF4-FFF2-40B4-BE49-F238E27FC236}">
                <a16:creationId xmlns:a16="http://schemas.microsoft.com/office/drawing/2014/main" id="{54DEE29A-A35D-42F9-B03F-605C64712B60}"/>
              </a:ext>
            </a:extLst>
          </p:cNvPr>
          <p:cNvSpPr/>
          <p:nvPr/>
        </p:nvSpPr>
        <p:spPr>
          <a:xfrm>
            <a:off x="4876800" y="6351499"/>
            <a:ext cx="4800600" cy="461630"/>
          </a:xfrm>
          <a:prstGeom prst="upArrowCallou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C000"/>
                </a:solidFill>
              </a:rPr>
              <a:t>Without looking at the outcome of interest!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BAA70D9-F628-4829-AA58-4353679F54BA}"/>
              </a:ext>
            </a:extLst>
          </p:cNvPr>
          <p:cNvSpPr txBox="1"/>
          <p:nvPr/>
        </p:nvSpPr>
        <p:spPr>
          <a:xfrm>
            <a:off x="8458199" y="1495772"/>
            <a:ext cx="3239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B050"/>
                </a:solidFill>
              </a:rPr>
              <a:t>CORRECT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484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29" grpId="0" animBg="1"/>
      <p:bldP spid="30" grpId="0" animBg="1"/>
      <p:bldP spid="31" grpId="0" animBg="1"/>
      <p:bldP spid="34" grpId="0" animBg="1"/>
      <p:bldP spid="36" grpId="0" animBg="1"/>
      <p:bldP spid="37" grpId="0" animBg="1"/>
      <p:bldP spid="38" grpId="0" animBg="1"/>
      <p:bldP spid="23" grpId="0" animBg="1"/>
      <p:bldP spid="3" grpId="0" animBg="1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8C9A8-41FB-4DA4-A7FF-CF8113D79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Diagnostics in OHDSI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54FD7-AC28-4DE7-BE00-E97D33C78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831AFAA-07F8-4605-842A-F70CCB81DC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8423951"/>
              </p:ext>
            </p:extLst>
          </p:nvPr>
        </p:nvGraphicFramePr>
        <p:xfrm>
          <a:off x="557029" y="741582"/>
          <a:ext cx="11304859" cy="4728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1E627085-B80F-43FF-910D-5E3A3AB06F9A}"/>
              </a:ext>
            </a:extLst>
          </p:cNvPr>
          <p:cNvSpPr/>
          <p:nvPr/>
        </p:nvSpPr>
        <p:spPr>
          <a:xfrm>
            <a:off x="1089744" y="571500"/>
            <a:ext cx="4447891" cy="4215161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43BB2-CCC6-4055-BFEE-ED59164894CA}"/>
              </a:ext>
            </a:extLst>
          </p:cNvPr>
          <p:cNvGrpSpPr/>
          <p:nvPr/>
        </p:nvGrpSpPr>
        <p:grpSpPr>
          <a:xfrm>
            <a:off x="237893" y="5777828"/>
            <a:ext cx="522157" cy="590952"/>
            <a:chOff x="6400800" y="1511821"/>
            <a:chExt cx="522157" cy="590952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D8D7D343-F6CB-45AD-BAC0-AD19A5844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400800" y="1569373"/>
              <a:ext cx="466725" cy="533400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8ED7530-4D54-4E23-A63A-E9C2A45690EC}"/>
                </a:ext>
              </a:extLst>
            </p:cNvPr>
            <p:cNvGrpSpPr/>
            <p:nvPr/>
          </p:nvGrpSpPr>
          <p:grpSpPr>
            <a:xfrm>
              <a:off x="6694357" y="1511821"/>
              <a:ext cx="228600" cy="261257"/>
              <a:chOff x="4668460" y="1640174"/>
              <a:chExt cx="228600" cy="261257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085367B-DDF6-4112-AE08-D2E18FFBEB2E}"/>
                  </a:ext>
                </a:extLst>
              </p:cNvPr>
              <p:cNvSpPr/>
              <p:nvPr/>
            </p:nvSpPr>
            <p:spPr>
              <a:xfrm>
                <a:off x="4694039" y="1664221"/>
                <a:ext cx="182761" cy="196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26E32B46-6D72-46B0-9AAF-F2894DA7E2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4668460" y="1640174"/>
                <a:ext cx="228600" cy="261257"/>
              </a:xfrm>
              <a:prstGeom prst="rect">
                <a:avLst/>
              </a:prstGeom>
            </p:spPr>
          </p:pic>
        </p:grp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B094E40-FBC5-495B-BE0D-247A971BB243}"/>
              </a:ext>
            </a:extLst>
          </p:cNvPr>
          <p:cNvSpPr/>
          <p:nvPr/>
        </p:nvSpPr>
        <p:spPr>
          <a:xfrm>
            <a:off x="785629" y="5917168"/>
            <a:ext cx="1384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Data Quality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478503A-FD0C-43D7-9087-3BE2DC08F80D}"/>
              </a:ext>
            </a:extLst>
          </p:cNvPr>
          <p:cNvGrpSpPr/>
          <p:nvPr/>
        </p:nvGrpSpPr>
        <p:grpSpPr>
          <a:xfrm>
            <a:off x="2924742" y="5844702"/>
            <a:ext cx="476542" cy="453072"/>
            <a:chOff x="489367" y="3464669"/>
            <a:chExt cx="476542" cy="45307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DC0F320A-4CA0-40C5-BFE4-975356B864D1}"/>
                </a:ext>
              </a:extLst>
            </p:cNvPr>
            <p:cNvSpPr/>
            <p:nvPr/>
          </p:nvSpPr>
          <p:spPr>
            <a:xfrm>
              <a:off x="489367" y="3638550"/>
              <a:ext cx="405983" cy="152400"/>
            </a:xfrm>
            <a:prstGeom prst="roundRect">
              <a:avLst/>
            </a:prstGeom>
            <a:solidFill>
              <a:srgbClr val="2042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9ABD53CC-4A05-4E49-BF7E-959C0E6C3F97}"/>
                </a:ext>
              </a:extLst>
            </p:cNvPr>
            <p:cNvSpPr/>
            <p:nvPr/>
          </p:nvSpPr>
          <p:spPr>
            <a:xfrm rot="5400000">
              <a:off x="489366" y="3638550"/>
              <a:ext cx="405983" cy="152400"/>
            </a:xfrm>
            <a:prstGeom prst="roundRect">
              <a:avLst/>
            </a:prstGeom>
            <a:solidFill>
              <a:srgbClr val="2042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F657719-E553-4DDE-A4E6-8D837D79A577}"/>
                </a:ext>
              </a:extLst>
            </p:cNvPr>
            <p:cNvGrpSpPr/>
            <p:nvPr/>
          </p:nvGrpSpPr>
          <p:grpSpPr>
            <a:xfrm>
              <a:off x="737309" y="3464669"/>
              <a:ext cx="228600" cy="261257"/>
              <a:chOff x="4668460" y="1640174"/>
              <a:chExt cx="228600" cy="261257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85FF72A-9CE1-4ED4-AF48-358B3C91EBFE}"/>
                  </a:ext>
                </a:extLst>
              </p:cNvPr>
              <p:cNvSpPr/>
              <p:nvPr/>
            </p:nvSpPr>
            <p:spPr>
              <a:xfrm>
                <a:off x="4694039" y="1664221"/>
                <a:ext cx="182761" cy="196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04EBB72C-5468-4212-A611-2A8B4BC6FB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4668460" y="1640174"/>
                <a:ext cx="228600" cy="261257"/>
              </a:xfrm>
              <a:prstGeom prst="rect">
                <a:avLst/>
              </a:prstGeom>
            </p:spPr>
          </p:pic>
        </p:grp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B38E46E-0544-42B2-93E6-DCF4F5F4E1A5}"/>
              </a:ext>
            </a:extLst>
          </p:cNvPr>
          <p:cNvSpPr/>
          <p:nvPr/>
        </p:nvSpPr>
        <p:spPr>
          <a:xfrm>
            <a:off x="3522436" y="5912396"/>
            <a:ext cx="1634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Clinical Validity</a:t>
            </a:r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EBBC202-8494-42D1-890B-E9F128BCE029}"/>
              </a:ext>
            </a:extLst>
          </p:cNvPr>
          <p:cNvGrpSpPr/>
          <p:nvPr/>
        </p:nvGrpSpPr>
        <p:grpSpPr>
          <a:xfrm>
            <a:off x="6117944" y="5747586"/>
            <a:ext cx="467211" cy="634984"/>
            <a:chOff x="8203367" y="1381192"/>
            <a:chExt cx="467211" cy="634984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404BCC52-8031-4154-AB59-C5F71E4CD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flipH="1">
              <a:off x="8203367" y="1447799"/>
              <a:ext cx="426283" cy="568377"/>
            </a:xfrm>
            <a:prstGeom prst="rect">
              <a:avLst/>
            </a:prstGeom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9248B0D-1C50-4EE9-9651-D1E2AD38F840}"/>
                </a:ext>
              </a:extLst>
            </p:cNvPr>
            <p:cNvGrpSpPr/>
            <p:nvPr/>
          </p:nvGrpSpPr>
          <p:grpSpPr>
            <a:xfrm>
              <a:off x="8441978" y="1381192"/>
              <a:ext cx="228600" cy="261257"/>
              <a:chOff x="4668460" y="1640174"/>
              <a:chExt cx="228600" cy="261257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5F4D8A7-6F3A-4D91-9231-5E07818F4013}"/>
                  </a:ext>
                </a:extLst>
              </p:cNvPr>
              <p:cNvSpPr/>
              <p:nvPr/>
            </p:nvSpPr>
            <p:spPr>
              <a:xfrm>
                <a:off x="4694039" y="1664221"/>
                <a:ext cx="182761" cy="196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7" name="Graphic 26">
                <a:extLst>
                  <a:ext uri="{FF2B5EF4-FFF2-40B4-BE49-F238E27FC236}">
                    <a16:creationId xmlns:a16="http://schemas.microsoft.com/office/drawing/2014/main" id="{5B7DD9F6-10A6-441D-8E12-855AB7FFAB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4668460" y="1640174"/>
                <a:ext cx="228600" cy="261257"/>
              </a:xfrm>
              <a:prstGeom prst="rect">
                <a:avLst/>
              </a:prstGeom>
            </p:spPr>
          </p:pic>
        </p:grp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6D77BB68-0432-49E8-B5AE-CA7B6C92D31D}"/>
              </a:ext>
            </a:extLst>
          </p:cNvPr>
          <p:cNvSpPr/>
          <p:nvPr/>
        </p:nvSpPr>
        <p:spPr>
          <a:xfrm>
            <a:off x="6671286" y="5928443"/>
            <a:ext cx="1819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Software Validity</a:t>
            </a:r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A44F42E-A645-4A07-B1CA-4CD79B218536}"/>
              </a:ext>
            </a:extLst>
          </p:cNvPr>
          <p:cNvGrpSpPr/>
          <p:nvPr/>
        </p:nvGrpSpPr>
        <p:grpSpPr>
          <a:xfrm>
            <a:off x="9076625" y="5883742"/>
            <a:ext cx="560215" cy="471470"/>
            <a:chOff x="5137844" y="1541644"/>
            <a:chExt cx="666751" cy="561129"/>
          </a:xfrm>
        </p:grpSpPr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C71E86AF-D509-42D2-99D1-4D43F5BF3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137844" y="1569373"/>
              <a:ext cx="666751" cy="533400"/>
            </a:xfrm>
            <a:prstGeom prst="rect">
              <a:avLst/>
            </a:prstGeom>
          </p:spPr>
        </p:pic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B34F4113-2911-4129-9247-22EA272F9EBA}"/>
                </a:ext>
              </a:extLst>
            </p:cNvPr>
            <p:cNvGrpSpPr/>
            <p:nvPr/>
          </p:nvGrpSpPr>
          <p:grpSpPr>
            <a:xfrm>
              <a:off x="5562601" y="1541644"/>
              <a:ext cx="228600" cy="261257"/>
              <a:chOff x="4668460" y="1640174"/>
              <a:chExt cx="228600" cy="261257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5B07FF1-22F7-4205-A2DF-EFF619A6E1C1}"/>
                  </a:ext>
                </a:extLst>
              </p:cNvPr>
              <p:cNvSpPr/>
              <p:nvPr/>
            </p:nvSpPr>
            <p:spPr>
              <a:xfrm>
                <a:off x="4694039" y="1664221"/>
                <a:ext cx="182761" cy="196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3" name="Graphic 32">
                <a:extLst>
                  <a:ext uri="{FF2B5EF4-FFF2-40B4-BE49-F238E27FC236}">
                    <a16:creationId xmlns:a16="http://schemas.microsoft.com/office/drawing/2014/main" id="{16179DDF-97F9-4FDA-BAC8-3C54938B91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4668460" y="1640174"/>
                <a:ext cx="228600" cy="261257"/>
              </a:xfrm>
              <a:prstGeom prst="rect">
                <a:avLst/>
              </a:prstGeom>
            </p:spPr>
          </p:pic>
        </p:grp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C4CBD720-C5F8-4779-AEFA-C6E53478B4A6}"/>
              </a:ext>
            </a:extLst>
          </p:cNvPr>
          <p:cNvSpPr/>
          <p:nvPr/>
        </p:nvSpPr>
        <p:spPr>
          <a:xfrm>
            <a:off x="9761365" y="5929842"/>
            <a:ext cx="1722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Method Validity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1E8DC2-ACC3-4032-8AB5-7D622CBD2BD0}"/>
              </a:ext>
            </a:extLst>
          </p:cNvPr>
          <p:cNvSpPr/>
          <p:nvPr/>
        </p:nvSpPr>
        <p:spPr>
          <a:xfrm>
            <a:off x="645750" y="4664549"/>
            <a:ext cx="1755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002060"/>
                </a:solidFill>
              </a:rPr>
              <a:t>PheValuator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24833B2-FD73-4E9A-AEA7-58ABDE28FFC1}"/>
              </a:ext>
            </a:extLst>
          </p:cNvPr>
          <p:cNvSpPr txBox="1"/>
          <p:nvPr/>
        </p:nvSpPr>
        <p:spPr>
          <a:xfrm>
            <a:off x="0" y="5469699"/>
            <a:ext cx="2338940" cy="912871"/>
          </a:xfrm>
          <a:prstGeom prst="rect">
            <a:avLst/>
          </a:prstGeom>
          <a:solidFill>
            <a:schemeClr val="bg1">
              <a:lumMod val="85000"/>
              <a:alpha val="76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E4A8EA5-1E4E-4F14-9A2C-056CD3DC0949}"/>
              </a:ext>
            </a:extLst>
          </p:cNvPr>
          <p:cNvSpPr txBox="1"/>
          <p:nvPr/>
        </p:nvSpPr>
        <p:spPr>
          <a:xfrm>
            <a:off x="5935267" y="5510477"/>
            <a:ext cx="2555555" cy="912871"/>
          </a:xfrm>
          <a:prstGeom prst="rect">
            <a:avLst/>
          </a:prstGeom>
          <a:solidFill>
            <a:schemeClr val="bg1">
              <a:lumMod val="85000"/>
              <a:alpha val="76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6" name="Content Placeholder 4">
            <a:extLst>
              <a:ext uri="{FF2B5EF4-FFF2-40B4-BE49-F238E27FC236}">
                <a16:creationId xmlns:a16="http://schemas.microsoft.com/office/drawing/2014/main" id="{8122C150-E423-4BCB-8E00-26AB15607B6D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2000" contras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7239"/>
          <a:stretch/>
        </p:blipFill>
        <p:spPr>
          <a:xfrm>
            <a:off x="10047132" y="128364"/>
            <a:ext cx="2144868" cy="172447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D06F57DD-E02F-4DB0-B476-437108147361}"/>
              </a:ext>
            </a:extLst>
          </p:cNvPr>
          <p:cNvSpPr txBox="1"/>
          <p:nvPr/>
        </p:nvSpPr>
        <p:spPr>
          <a:xfrm>
            <a:off x="4794422" y="990600"/>
            <a:ext cx="6840549" cy="44789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A64E558-BFAA-4EBB-B364-EBD59B186E52}"/>
              </a:ext>
            </a:extLst>
          </p:cNvPr>
          <p:cNvSpPr/>
          <p:nvPr/>
        </p:nvSpPr>
        <p:spPr>
          <a:xfrm>
            <a:off x="5387375" y="2185114"/>
            <a:ext cx="6096000" cy="329320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b="1" dirty="0"/>
              <a:t>Earlier in the process (phenotyping)</a:t>
            </a:r>
          </a:p>
          <a:p>
            <a:pPr marL="800100" lvl="1" indent="-342900">
              <a:buFontTx/>
              <a:buChar char="-"/>
            </a:pPr>
            <a:r>
              <a:rPr lang="en-US" i="1" dirty="0"/>
              <a:t>Before </a:t>
            </a:r>
            <a:r>
              <a:rPr lang="en-US" i="1" dirty="0" err="1"/>
              <a:t>phevaluator</a:t>
            </a:r>
            <a:r>
              <a:rPr lang="en-US" i="1" dirty="0"/>
              <a:t>, negative control, PS</a:t>
            </a:r>
          </a:p>
          <a:p>
            <a:pPr marL="342900" indent="-342900">
              <a:buFontTx/>
              <a:buChar char="-"/>
            </a:pPr>
            <a:r>
              <a:rPr lang="en-US" sz="2400" b="1" dirty="0"/>
              <a:t>Focussed specifically on building cohorts </a:t>
            </a:r>
          </a:p>
          <a:p>
            <a:pPr marL="800100" lvl="1" indent="-342900">
              <a:buFontTx/>
              <a:buChar char="-"/>
            </a:pPr>
            <a:r>
              <a:rPr lang="en-US" i="1" dirty="0"/>
              <a:t>Feedback on impact of specification choices</a:t>
            </a:r>
          </a:p>
          <a:p>
            <a:pPr marL="800100" lvl="1" indent="-342900">
              <a:buFontTx/>
              <a:buChar char="-"/>
            </a:pPr>
            <a:r>
              <a:rPr lang="en-US" i="1" dirty="0"/>
              <a:t>Clinical description </a:t>
            </a:r>
            <a:r>
              <a:rPr lang="en-US" i="1" dirty="0">
                <a:sym typeface="Wingdings" panose="05000000000000000000" pitchFamily="2" charset="2"/>
              </a:rPr>
              <a:t> literature review  </a:t>
            </a:r>
            <a:r>
              <a:rPr lang="en-US" i="1" dirty="0" err="1">
                <a:sym typeface="Wingdings" panose="05000000000000000000" pitchFamily="2" charset="2"/>
              </a:rPr>
              <a:t>buiding</a:t>
            </a:r>
            <a:r>
              <a:rPr lang="en-US" i="1" dirty="0">
                <a:sym typeface="Wingdings" panose="05000000000000000000" pitchFamily="2" charset="2"/>
              </a:rPr>
              <a:t> cohorts</a:t>
            </a:r>
            <a:endParaRPr lang="en-US" i="1" dirty="0"/>
          </a:p>
          <a:p>
            <a:pPr marL="342900" indent="-342900">
              <a:buFontTx/>
              <a:buChar char="-"/>
            </a:pPr>
            <a:r>
              <a:rPr lang="en-US" sz="2400" b="1" dirty="0"/>
              <a:t>Enable conversation between investigators</a:t>
            </a:r>
          </a:p>
          <a:p>
            <a:pPr marL="800100" lvl="1" indent="-342900">
              <a:buFontTx/>
              <a:buChar char="-"/>
            </a:pPr>
            <a:r>
              <a:rPr lang="en-US" sz="2000" i="1" dirty="0"/>
              <a:t>Compare the impact of specification choices across data sources.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B567E6B-7980-4B41-8687-542530E526F3}"/>
              </a:ext>
            </a:extLst>
          </p:cNvPr>
          <p:cNvSpPr txBox="1"/>
          <p:nvPr/>
        </p:nvSpPr>
        <p:spPr>
          <a:xfrm>
            <a:off x="6094664" y="1349821"/>
            <a:ext cx="4096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Something was missing</a:t>
            </a:r>
          </a:p>
        </p:txBody>
      </p:sp>
    </p:spTree>
    <p:extLst>
      <p:ext uri="{BB962C8B-B14F-4D97-AF65-F5344CB8AC3E}">
        <p14:creationId xmlns:p14="http://schemas.microsoft.com/office/powerpoint/2010/main" val="364988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  <p:bldP spid="15" grpId="0"/>
      <p:bldP spid="22" grpId="0"/>
      <p:bldP spid="28" grpId="0"/>
      <p:bldP spid="34" grpId="0"/>
      <p:bldP spid="36" grpId="0"/>
      <p:bldP spid="37" grpId="0" animBg="1"/>
      <p:bldP spid="38" grpId="0" animBg="1"/>
      <p:bldP spid="47" grpId="0" animBg="1"/>
      <p:bldP spid="48" grpId="0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4EBE8-4E4B-4C9A-A77D-775B2422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795C3-97F2-4078-9064-FDE5B7492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endParaRPr lang="en-US" dirty="0"/>
          </a:p>
          <a:p>
            <a:r>
              <a:rPr lang="en-US" b="1" dirty="0"/>
              <a:t>Uses cases </a:t>
            </a:r>
            <a:r>
              <a:rPr lang="en-US" b="1" dirty="0">
                <a:sym typeface="Wingdings" panose="05000000000000000000" pitchFamily="2" charset="2"/>
              </a:rPr>
              <a:t> </a:t>
            </a:r>
            <a:r>
              <a:rPr lang="en-US" b="1" dirty="0"/>
              <a:t>software functionality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C43E7B-BB7A-4572-891D-1EB5B0782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07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91863A3-415D-4DC9-94A4-9A0487782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 dirty="0"/>
              <a:t>New R-package - Overview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16ACFC-2455-44A9-969B-F81E179FA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777" y="1219201"/>
            <a:ext cx="10330446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16E50-E676-44DB-A90F-69C5271DB8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31A08F-D8E4-411F-BC00-7C76D911DB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8504" y="3887826"/>
            <a:ext cx="80676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09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B04564-E90B-4C37-9BB0-82C17B77A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 dirty="0"/>
              <a:t>Functionality – Cohort Counts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2555FF-3666-4370-B6C0-3B7C682AC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554" y="1219201"/>
            <a:ext cx="9668892" cy="4906963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7519FA-625D-488C-8887-FF32CD8E3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D26600-3BFA-436C-9288-504086506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6565" y="4171820"/>
            <a:ext cx="10065835" cy="253378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C1CB316-2C5A-454B-AA9E-643EBE92BC0E}"/>
              </a:ext>
            </a:extLst>
          </p:cNvPr>
          <p:cNvSpPr/>
          <p:nvPr/>
        </p:nvSpPr>
        <p:spPr>
          <a:xfrm>
            <a:off x="1170878" y="1460810"/>
            <a:ext cx="1081668" cy="46835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4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F5528B9-6446-4E16-A6F9-284059E16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 dirty="0"/>
              <a:t>Functionality – Cohort Counts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1D7E9E-7569-43BB-874F-0C42CB8A6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8162"/>
            <a:ext cx="12162978" cy="1794037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FB62C4-AC63-4925-96EC-FD5BE6747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119C21-6AD9-4F50-AD9D-1F81F8ED1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300" y="3620250"/>
            <a:ext cx="34671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53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4EEF6-4DC8-45F9-ADA6-3CF343976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/>
          </a:bodyPr>
          <a:lstStyle/>
          <a:p>
            <a:r>
              <a:rPr lang="en-US" dirty="0"/>
              <a:t>Functionality – Incidence Rate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9301F1-2DF4-403A-AB14-83840A409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312" y="1219201"/>
            <a:ext cx="9963376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7B215-4F98-47A9-BF3B-266BA6B3B1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59B9F4-E557-41FD-A6A1-245FAA4B4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630" y="4239266"/>
            <a:ext cx="4413606" cy="188689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6E72CD3F-8042-4E5A-B4E3-E21B6A6B30CB}"/>
              </a:ext>
            </a:extLst>
          </p:cNvPr>
          <p:cNvSpPr/>
          <p:nvPr/>
        </p:nvSpPr>
        <p:spPr>
          <a:xfrm>
            <a:off x="1114312" y="1806497"/>
            <a:ext cx="1081668" cy="46835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37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>
            <a:extLst>
              <a:ext uri="{FF2B5EF4-FFF2-40B4-BE49-F238E27FC236}">
                <a16:creationId xmlns:a16="http://schemas.microsoft.com/office/drawing/2014/main" id="{D8C1A4CA-C2F9-4E58-AA80-A8E3CAFB4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Functionality – Incidence Rate</a:t>
            </a:r>
            <a:br>
              <a:rPr lang="en-US" dirty="0"/>
            </a:br>
            <a:r>
              <a:rPr lang="en-US" dirty="0"/>
              <a:t>Dramatic drop around 2008</a:t>
            </a:r>
          </a:p>
        </p:txBody>
      </p:sp>
      <p:pic>
        <p:nvPicPr>
          <p:cNvPr id="2" name="Picture 1" descr="A close up of a map&#10;&#10;Description automatically generated">
            <a:extLst>
              <a:ext uri="{FF2B5EF4-FFF2-40B4-BE49-F238E27FC236}">
                <a16:creationId xmlns:a16="http://schemas.microsoft.com/office/drawing/2014/main" id="{9BAA562C-A544-409A-82B1-E6F653810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3449" y="1219201"/>
            <a:ext cx="9765102" cy="4906963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3A94AD-BD16-449E-B315-EED50659D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218ACFB-2F18-437B-891B-7E5157132772}"/>
              </a:ext>
            </a:extLst>
          </p:cNvPr>
          <p:cNvSpPr/>
          <p:nvPr/>
        </p:nvSpPr>
        <p:spPr>
          <a:xfrm>
            <a:off x="4969565" y="1480930"/>
            <a:ext cx="1341783" cy="491987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16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FE44-1758-48CC-8578-1FB01F8AD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Functionality – Incidence Rate</a:t>
            </a:r>
            <a:br>
              <a:rPr lang="en-US" dirty="0"/>
            </a:br>
            <a:r>
              <a:rPr lang="en-US" dirty="0"/>
              <a:t>Increase around 2015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4DA314-A187-414A-9330-270907E3C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312" y="1219201"/>
            <a:ext cx="9963376" cy="4906963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88B730-89C8-4AB6-AB1C-4AA4FFDCC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F52EEF4-E84F-44F1-BBBC-F8D758C37D07}"/>
              </a:ext>
            </a:extLst>
          </p:cNvPr>
          <p:cNvSpPr/>
          <p:nvPr/>
        </p:nvSpPr>
        <p:spPr>
          <a:xfrm>
            <a:off x="7833081" y="1389650"/>
            <a:ext cx="1341783" cy="491987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281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DC7E0-74E6-46B4-88FF-AFA94567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Functionality – Incidence Rate</a:t>
            </a:r>
            <a:br>
              <a:rPr lang="en-US" dirty="0"/>
            </a:br>
            <a:r>
              <a:rPr lang="en-US" dirty="0"/>
              <a:t>Progressive increase over time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CAEA62F-AA95-4BDA-BA72-DB576FC60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819" y="1219201"/>
            <a:ext cx="10904362" cy="490696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C9687-479C-4CB3-8BDA-309A08E6CC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83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54359-A065-4B42-9D07-F5671984E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Functionality – Incidence Rate</a:t>
            </a:r>
            <a:br>
              <a:rPr lang="en-US" dirty="0"/>
            </a:br>
            <a:r>
              <a:rPr lang="en-US" dirty="0"/>
              <a:t>Progressive decrease over time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E05B958-AB33-4063-882E-1ED32D1BB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1244950"/>
            <a:ext cx="10972800" cy="485546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3DE13-6F84-406E-B1A1-BA22FB2C88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11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EDEFC01-131F-4227-88BD-0FD3C0B25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>
            <a:normAutofit fontScale="90000"/>
          </a:bodyPr>
          <a:lstStyle/>
          <a:p>
            <a:r>
              <a:rPr lang="en-US" dirty="0"/>
              <a:t>Functionality – Incidence Rate</a:t>
            </a:r>
            <a:br>
              <a:rPr lang="en-US" dirty="0"/>
            </a:br>
            <a:r>
              <a:rPr lang="en-US" dirty="0"/>
              <a:t>Abortion among Male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F7B585-A2B2-4988-9FD8-786EBD06E3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58"/>
          <a:stretch/>
        </p:blipFill>
        <p:spPr>
          <a:xfrm>
            <a:off x="609600" y="1219201"/>
            <a:ext cx="10972800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992941-328E-4BF8-85F4-A053B9E338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259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C59E3-AA3D-401C-9F40-B37F21C37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/>
          </a:bodyPr>
          <a:lstStyle/>
          <a:p>
            <a:r>
              <a:rPr lang="en-US" dirty="0"/>
              <a:t>Functionality – Time distributions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A38138-AF85-4727-A2AB-E0D9C0BF3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123" y="1219201"/>
            <a:ext cx="8921753" cy="4906963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F44608-5FCD-4506-AA82-0898EB5E1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2FEC6CE-5F55-4112-8855-BB7D2A32DD2C}"/>
              </a:ext>
            </a:extLst>
          </p:cNvPr>
          <p:cNvSpPr/>
          <p:nvPr/>
        </p:nvSpPr>
        <p:spPr>
          <a:xfrm>
            <a:off x="1635123" y="1918009"/>
            <a:ext cx="1081668" cy="46835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DC1833-8ED0-4FC0-B668-1C5310283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86" y="4371278"/>
            <a:ext cx="4644553" cy="193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99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EB3221E-F5D2-4B43-BA25-DE664FDCB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 dirty="0"/>
              <a:t>Functionality – Time distributions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196587-7098-4871-AD5B-A0DECA37CE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2122775"/>
            <a:ext cx="10972800" cy="309981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B36D0-AF8F-4A36-A06A-D6E17F135E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AC5E451-5972-433B-B028-B0EE0699F3CB}"/>
              </a:ext>
            </a:extLst>
          </p:cNvPr>
          <p:cNvSpPr/>
          <p:nvPr/>
        </p:nvSpPr>
        <p:spPr>
          <a:xfrm>
            <a:off x="7833081" y="1389650"/>
            <a:ext cx="1341783" cy="491987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5AAC0B5-13E4-4B40-86D3-46AE53F48D89}"/>
              </a:ext>
            </a:extLst>
          </p:cNvPr>
          <p:cNvSpPr/>
          <p:nvPr/>
        </p:nvSpPr>
        <p:spPr>
          <a:xfrm>
            <a:off x="10924674" y="3543217"/>
            <a:ext cx="360947" cy="39704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28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2542A-1226-4C92-AA7C-3CECECD4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/>
          </a:bodyPr>
          <a:lstStyle/>
          <a:p>
            <a:r>
              <a:rPr lang="en-US" dirty="0"/>
              <a:t>Functionality – Included concepts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FFAE0A-131B-40C6-B5CD-EB48FEEA2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037" y="1219201"/>
            <a:ext cx="9813926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6B1A03-B2D2-49E4-B9CE-F900FE666B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74CD57E-687F-4162-A0BB-C7B7957F179D}"/>
              </a:ext>
            </a:extLst>
          </p:cNvPr>
          <p:cNvSpPr/>
          <p:nvPr/>
        </p:nvSpPr>
        <p:spPr>
          <a:xfrm>
            <a:off x="1189037" y="2319453"/>
            <a:ext cx="1081668" cy="46835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AEA1B7-E53D-487F-A730-848B6A7A1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31355"/>
            <a:ext cx="62293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72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C49A5-703C-4244-B498-6ECF7A9B9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/>
          </a:bodyPr>
          <a:lstStyle/>
          <a:p>
            <a:r>
              <a:rPr lang="en-US" dirty="0"/>
              <a:t>Functionality – Orphan concepts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13ECCE-AD4E-4B44-8FAC-3D82F7B0D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44951"/>
            <a:ext cx="10972800" cy="4855462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BADB13-40AD-4A79-AB4D-8DECC78394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4C3C5BE-950C-40FD-8771-CD5AEA96109B}"/>
              </a:ext>
            </a:extLst>
          </p:cNvPr>
          <p:cNvSpPr/>
          <p:nvPr/>
        </p:nvSpPr>
        <p:spPr>
          <a:xfrm>
            <a:off x="709548" y="2854712"/>
            <a:ext cx="1081668" cy="46835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821ACE-F42E-4C59-9CD4-03EF83FF5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24930"/>
            <a:ext cx="6811369" cy="113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27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AA84896-AC9F-400F-A8FC-CC5688345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 dirty="0"/>
              <a:t>Functionality – Orphan concepts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CECA57-F1C8-4EFC-B227-599F5F03A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515" y="1219201"/>
            <a:ext cx="9086969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FDFC2-1EAE-49DE-9680-927CDFE1F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230A321-4D61-47FF-8461-D81265D057AC}"/>
              </a:ext>
            </a:extLst>
          </p:cNvPr>
          <p:cNvSpPr/>
          <p:nvPr/>
        </p:nvSpPr>
        <p:spPr>
          <a:xfrm>
            <a:off x="6416390" y="5404623"/>
            <a:ext cx="1644767" cy="46835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28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45E44-DAC5-4C6C-BD20-377D250C2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Orphan codes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1E1ACF-40AD-40C1-86B6-AC325EA4877A}"/>
              </a:ext>
            </a:extLst>
          </p:cNvPr>
          <p:cNvSpPr/>
          <p:nvPr/>
        </p:nvSpPr>
        <p:spPr>
          <a:xfrm>
            <a:off x="304800" y="1524000"/>
            <a:ext cx="3581400" cy="1828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A43946-EA3E-4BB8-8101-4F088B2C0EC8}"/>
              </a:ext>
            </a:extLst>
          </p:cNvPr>
          <p:cNvSpPr txBox="1"/>
          <p:nvPr/>
        </p:nvSpPr>
        <p:spPr>
          <a:xfrm>
            <a:off x="304800" y="1524000"/>
            <a:ext cx="1660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Suicide attempt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36A8C2-BA73-4927-A5DD-68B62588DB6B}"/>
              </a:ext>
            </a:extLst>
          </p:cNvPr>
          <p:cNvSpPr txBox="1"/>
          <p:nvPr/>
        </p:nvSpPr>
        <p:spPr>
          <a:xfrm>
            <a:off x="221081" y="1208029"/>
            <a:ext cx="1296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Concept set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3D693267-BCA1-4B63-BC72-ACC63A10851D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1893332"/>
          <a:ext cx="3429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106391079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970993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Concept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Descendants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7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Suicide attempt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403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Intentional harming self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238278"/>
                  </a:ext>
                </a:extLst>
              </a:tr>
            </a:tbl>
          </a:graphicData>
        </a:graphic>
      </p:graphicFrame>
      <p:sp>
        <p:nvSpPr>
          <p:cNvPr id="9" name="Arrow: Right 8">
            <a:extLst>
              <a:ext uri="{FF2B5EF4-FFF2-40B4-BE49-F238E27FC236}">
                <a16:creationId xmlns:a16="http://schemas.microsoft.com/office/drawing/2014/main" id="{0EF05AB3-1779-4C9E-9176-4D460B8A6F34}"/>
              </a:ext>
            </a:extLst>
          </p:cNvPr>
          <p:cNvSpPr/>
          <p:nvPr/>
        </p:nvSpPr>
        <p:spPr>
          <a:xfrm>
            <a:off x="3969919" y="2108579"/>
            <a:ext cx="645695" cy="685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45E1709-1E82-4E63-8E42-58B490B1C1AC}"/>
              </a:ext>
            </a:extLst>
          </p:cNvPr>
          <p:cNvSpPr/>
          <p:nvPr/>
        </p:nvSpPr>
        <p:spPr>
          <a:xfrm>
            <a:off x="4686300" y="1786210"/>
            <a:ext cx="3048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US"/>
              <a:t>Descendants</a:t>
            </a:r>
          </a:p>
          <a:p>
            <a:pPr marL="285750" indent="-285750">
              <a:buFontTx/>
              <a:buChar char="-"/>
            </a:pPr>
            <a:r>
              <a:rPr lang="en-US"/>
              <a:t>Synonyms of descendants</a:t>
            </a:r>
          </a:p>
          <a:p>
            <a:pPr marL="285750" indent="-285750">
              <a:buFontTx/>
              <a:buChar char="-"/>
            </a:pPr>
            <a:r>
              <a:rPr lang="en-US"/>
              <a:t>Source concepts mapping to included concepts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D7B6B73-15E3-4339-8338-74E0C2BFA423}"/>
              </a:ext>
            </a:extLst>
          </p:cNvPr>
          <p:cNvSpPr/>
          <p:nvPr/>
        </p:nvSpPr>
        <p:spPr>
          <a:xfrm>
            <a:off x="7832558" y="2049720"/>
            <a:ext cx="645695" cy="685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1D8EDD-7F77-44F3-AB4D-7AEE1A64E416}"/>
              </a:ext>
            </a:extLst>
          </p:cNvPr>
          <p:cNvSpPr/>
          <p:nvPr/>
        </p:nvSpPr>
        <p:spPr>
          <a:xfrm>
            <a:off x="8534400" y="1519510"/>
            <a:ext cx="3358816" cy="1828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FBD954-3C33-4DA8-A017-80CC342E09A5}"/>
              </a:ext>
            </a:extLst>
          </p:cNvPr>
          <p:cNvSpPr txBox="1"/>
          <p:nvPr/>
        </p:nvSpPr>
        <p:spPr>
          <a:xfrm>
            <a:off x="8419928" y="1203460"/>
            <a:ext cx="14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Search terms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4260A52-FBF6-4A60-962A-EEED89722B89}"/>
              </a:ext>
            </a:extLst>
          </p:cNvPr>
          <p:cNvSpPr/>
          <p:nvPr/>
        </p:nvSpPr>
        <p:spPr>
          <a:xfrm>
            <a:off x="8763000" y="1749978"/>
            <a:ext cx="1828800" cy="3693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Suicide attempt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F456DB3-CDC5-41ED-B19B-A73048439DC1}"/>
              </a:ext>
            </a:extLst>
          </p:cNvPr>
          <p:cNvSpPr/>
          <p:nvPr/>
        </p:nvSpPr>
        <p:spPr>
          <a:xfrm>
            <a:off x="9373603" y="2077657"/>
            <a:ext cx="2054392" cy="3693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Suicidal poisoning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B8A3607-9D13-4D1C-9CE4-62A4085557E9}"/>
              </a:ext>
            </a:extLst>
          </p:cNvPr>
          <p:cNvSpPr/>
          <p:nvPr/>
        </p:nvSpPr>
        <p:spPr>
          <a:xfrm>
            <a:off x="8916904" y="2855996"/>
            <a:ext cx="2054392" cy="3693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Self-inflicted injury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4503D8D-EACA-436D-86FB-31F94F275977}"/>
              </a:ext>
            </a:extLst>
          </p:cNvPr>
          <p:cNvSpPr/>
          <p:nvPr/>
        </p:nvSpPr>
        <p:spPr>
          <a:xfrm>
            <a:off x="9525000" y="2385304"/>
            <a:ext cx="2286000" cy="3693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Intentional self-harm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D9A9B8A-961D-4722-8051-8AAFDB388956}"/>
              </a:ext>
            </a:extLst>
          </p:cNvPr>
          <p:cNvSpPr/>
          <p:nvPr/>
        </p:nvSpPr>
        <p:spPr>
          <a:xfrm>
            <a:off x="8648700" y="2528317"/>
            <a:ext cx="1295400" cy="3693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Self-harm</a:t>
            </a:r>
          </a:p>
        </p:txBody>
      </p:sp>
      <p:sp>
        <p:nvSpPr>
          <p:cNvPr id="19" name="Flowchart: Magnetic Disk 18">
            <a:extLst>
              <a:ext uri="{FF2B5EF4-FFF2-40B4-BE49-F238E27FC236}">
                <a16:creationId xmlns:a16="http://schemas.microsoft.com/office/drawing/2014/main" id="{FD5CD56F-8E3F-4B43-A745-203B8ECB6918}"/>
              </a:ext>
            </a:extLst>
          </p:cNvPr>
          <p:cNvSpPr/>
          <p:nvPr/>
        </p:nvSpPr>
        <p:spPr>
          <a:xfrm>
            <a:off x="1722521" y="5063109"/>
            <a:ext cx="1913133" cy="13716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Data in Common Data Model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6ECC1E90-0079-476E-BCA4-173B42B46A87}"/>
              </a:ext>
            </a:extLst>
          </p:cNvPr>
          <p:cNvSpPr/>
          <p:nvPr/>
        </p:nvSpPr>
        <p:spPr>
          <a:xfrm>
            <a:off x="3939839" y="5406009"/>
            <a:ext cx="645695" cy="685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9688953-5CBC-4F41-A9FC-276939748E73}"/>
              </a:ext>
            </a:extLst>
          </p:cNvPr>
          <p:cNvSpPr/>
          <p:nvPr/>
        </p:nvSpPr>
        <p:spPr>
          <a:xfrm>
            <a:off x="4656221" y="5101209"/>
            <a:ext cx="3048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US"/>
              <a:t>All standard concepts</a:t>
            </a:r>
          </a:p>
          <a:p>
            <a:pPr marL="285750" indent="-285750">
              <a:buFontTx/>
              <a:buChar char="-"/>
            </a:pPr>
            <a:r>
              <a:rPr lang="en-US"/>
              <a:t>All source concepts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F55154C-5154-424E-8B97-EB5686CCB3AD}"/>
              </a:ext>
            </a:extLst>
          </p:cNvPr>
          <p:cNvSpPr/>
          <p:nvPr/>
        </p:nvSpPr>
        <p:spPr>
          <a:xfrm>
            <a:off x="8534400" y="4566465"/>
            <a:ext cx="3358816" cy="1828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F44CD8-C3B8-48E0-8E59-AEF22F5C9978}"/>
              </a:ext>
            </a:extLst>
          </p:cNvPr>
          <p:cNvSpPr txBox="1"/>
          <p:nvPr/>
        </p:nvSpPr>
        <p:spPr>
          <a:xfrm>
            <a:off x="8476248" y="4245283"/>
            <a:ext cx="1966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Concepts to search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C28F4206-EB48-43E3-84E5-DD891C5B8EAD}"/>
              </a:ext>
            </a:extLst>
          </p:cNvPr>
          <p:cNvSpPr/>
          <p:nvPr/>
        </p:nvSpPr>
        <p:spPr>
          <a:xfrm>
            <a:off x="7828548" y="5406009"/>
            <a:ext cx="645695" cy="685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6B7CFBF-7BC2-499F-8C47-051C935653D4}"/>
              </a:ext>
            </a:extLst>
          </p:cNvPr>
          <p:cNvSpPr/>
          <p:nvPr/>
        </p:nvSpPr>
        <p:spPr>
          <a:xfrm>
            <a:off x="8725903" y="4659868"/>
            <a:ext cx="1027697" cy="3693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Cough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33E94BB-916E-45C1-86CE-FFD7F338CFAA}"/>
              </a:ext>
            </a:extLst>
          </p:cNvPr>
          <p:cNvSpPr/>
          <p:nvPr/>
        </p:nvSpPr>
        <p:spPr>
          <a:xfrm>
            <a:off x="9296400" y="5223692"/>
            <a:ext cx="1828800" cy="3693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Acetaminophen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F2285-2E44-4222-9ED6-3F3124C614BF}"/>
              </a:ext>
            </a:extLst>
          </p:cNvPr>
          <p:cNvSpPr/>
          <p:nvPr/>
        </p:nvSpPr>
        <p:spPr>
          <a:xfrm>
            <a:off x="8839201" y="5722422"/>
            <a:ext cx="1981200" cy="54344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Electrocution, intent to self-farm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DF4E5AA-F3D7-4014-BCEB-027E6D9CA50E}"/>
              </a:ext>
            </a:extLst>
          </p:cNvPr>
          <p:cNvSpPr/>
          <p:nvPr/>
        </p:nvSpPr>
        <p:spPr>
          <a:xfrm>
            <a:off x="9932320" y="4744013"/>
            <a:ext cx="1776161" cy="3693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Suicide attempt</a:t>
            </a:r>
          </a:p>
        </p:txBody>
      </p:sp>
      <p:sp>
        <p:nvSpPr>
          <p:cNvPr id="30" name="Arrow: Up-Down 29">
            <a:extLst>
              <a:ext uri="{FF2B5EF4-FFF2-40B4-BE49-F238E27FC236}">
                <a16:creationId xmlns:a16="http://schemas.microsoft.com/office/drawing/2014/main" id="{1E00B748-CF5D-42A0-B93B-BE77A23273DA}"/>
              </a:ext>
            </a:extLst>
          </p:cNvPr>
          <p:cNvSpPr/>
          <p:nvPr/>
        </p:nvSpPr>
        <p:spPr>
          <a:xfrm>
            <a:off x="10400799" y="3477707"/>
            <a:ext cx="495801" cy="943743"/>
          </a:xfrm>
          <a:prstGeom prst="up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EB9237C-69B9-477A-A0A6-82401D652B0C}"/>
              </a:ext>
            </a:extLst>
          </p:cNvPr>
          <p:cNvSpPr txBox="1"/>
          <p:nvPr/>
        </p:nvSpPr>
        <p:spPr>
          <a:xfrm>
            <a:off x="10896600" y="3571375"/>
            <a:ext cx="1113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Substring search</a:t>
            </a: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8DA92CD7-351C-4B79-815F-75A8831D5E31}"/>
              </a:ext>
            </a:extLst>
          </p:cNvPr>
          <p:cNvSpPr/>
          <p:nvPr/>
        </p:nvSpPr>
        <p:spPr>
          <a:xfrm rot="10800000">
            <a:off x="8052646" y="3795461"/>
            <a:ext cx="2487508" cy="30823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2AEED90-152A-4136-B79B-19223BBCA3F9}"/>
              </a:ext>
            </a:extLst>
          </p:cNvPr>
          <p:cNvSpPr/>
          <p:nvPr/>
        </p:nvSpPr>
        <p:spPr>
          <a:xfrm>
            <a:off x="4714374" y="3716124"/>
            <a:ext cx="3286626" cy="10844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1963A3A-06AA-4D2C-99FB-452AD82E230A}"/>
              </a:ext>
            </a:extLst>
          </p:cNvPr>
          <p:cNvSpPr txBox="1"/>
          <p:nvPr/>
        </p:nvSpPr>
        <p:spPr>
          <a:xfrm>
            <a:off x="4658226" y="3386709"/>
            <a:ext cx="1657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Search matches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DF821BA-5EFA-4A38-AFA4-27DB0218C4DB}"/>
              </a:ext>
            </a:extLst>
          </p:cNvPr>
          <p:cNvSpPr/>
          <p:nvPr/>
        </p:nvSpPr>
        <p:spPr>
          <a:xfrm>
            <a:off x="4884445" y="3818663"/>
            <a:ext cx="1776161" cy="3693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Suicide attempt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B98C096-2F7C-427F-8DFC-379E149A9B67}"/>
              </a:ext>
            </a:extLst>
          </p:cNvPr>
          <p:cNvSpPr/>
          <p:nvPr/>
        </p:nvSpPr>
        <p:spPr>
          <a:xfrm>
            <a:off x="5879305" y="4135476"/>
            <a:ext cx="1981200" cy="54344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Electrocution, intent to self-farm</a:t>
            </a:r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72AB9C81-66B4-4889-BE14-0220D7274D38}"/>
              </a:ext>
            </a:extLst>
          </p:cNvPr>
          <p:cNvSpPr/>
          <p:nvPr/>
        </p:nvSpPr>
        <p:spPr>
          <a:xfrm rot="10800000">
            <a:off x="3983643" y="3845095"/>
            <a:ext cx="645695" cy="685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AAF1E8F-E5D8-46DF-96DE-CF04213D000F}"/>
              </a:ext>
            </a:extLst>
          </p:cNvPr>
          <p:cNvSpPr/>
          <p:nvPr/>
        </p:nvSpPr>
        <p:spPr>
          <a:xfrm>
            <a:off x="507331" y="3993322"/>
            <a:ext cx="3358816" cy="8072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2F3B7A4-785A-4174-A795-8A1773890687}"/>
              </a:ext>
            </a:extLst>
          </p:cNvPr>
          <p:cNvSpPr txBox="1"/>
          <p:nvPr/>
        </p:nvSpPr>
        <p:spPr>
          <a:xfrm>
            <a:off x="422295" y="3415044"/>
            <a:ext cx="2581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Orphans: matches not included in concept set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2846E15-216E-4DD0-B42C-22E331F83849}"/>
              </a:ext>
            </a:extLst>
          </p:cNvPr>
          <p:cNvSpPr/>
          <p:nvPr/>
        </p:nvSpPr>
        <p:spPr>
          <a:xfrm>
            <a:off x="762632" y="4138793"/>
            <a:ext cx="1981200" cy="54344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Electrocution, intent to self-farm</a:t>
            </a:r>
          </a:p>
        </p:txBody>
      </p:sp>
      <p:sp>
        <p:nvSpPr>
          <p:cNvPr id="41" name="Arrow: Bent 40">
            <a:extLst>
              <a:ext uri="{FF2B5EF4-FFF2-40B4-BE49-F238E27FC236}">
                <a16:creationId xmlns:a16="http://schemas.microsoft.com/office/drawing/2014/main" id="{AA9B233E-6738-4AE7-B82D-3C2BD52D0461}"/>
              </a:ext>
            </a:extLst>
          </p:cNvPr>
          <p:cNvSpPr/>
          <p:nvPr/>
        </p:nvSpPr>
        <p:spPr>
          <a:xfrm rot="5400000" flipV="1">
            <a:off x="3922699" y="3279477"/>
            <a:ext cx="1210749" cy="216943"/>
          </a:xfrm>
          <a:prstGeom prst="ben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77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 animBg="1"/>
      <p:bldP spid="33" grpId="0" animBg="1"/>
      <p:bldP spid="34" grpId="0"/>
      <p:bldP spid="35" grpId="0" animBg="1"/>
      <p:bldP spid="36" grpId="0" animBg="1"/>
      <p:bldP spid="37" grpId="0" animBg="1"/>
      <p:bldP spid="38" grpId="0" animBg="1"/>
      <p:bldP spid="39" grpId="0"/>
      <p:bldP spid="40" grpId="0" animBg="1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8FACA-3E54-4C4C-ADAB-BE56603AF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/>
          </a:bodyPr>
          <a:lstStyle/>
          <a:p>
            <a:r>
              <a:rPr lang="en-US" dirty="0"/>
              <a:t>Functionality – Inclusion Rule Statistics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274B7E-C709-4759-AD09-2EA665313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275" y="1219201"/>
            <a:ext cx="10117449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36B4F-503E-44F5-B8BB-653244316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2BB97FE-223E-4101-A601-BF20246CA7ED}"/>
              </a:ext>
            </a:extLst>
          </p:cNvPr>
          <p:cNvSpPr/>
          <p:nvPr/>
        </p:nvSpPr>
        <p:spPr>
          <a:xfrm>
            <a:off x="1037275" y="3039211"/>
            <a:ext cx="1081668" cy="46835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646295-E2F9-440B-901A-EC7EE4C03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91" y="6092074"/>
            <a:ext cx="11622565" cy="88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5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9D8C0-ABED-4013-A97F-2915DC1B1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/>
          </a:bodyPr>
          <a:lstStyle/>
          <a:p>
            <a:r>
              <a:rPr lang="en-US" dirty="0"/>
              <a:t>Functionality – Index Event Breakdown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8AB84E-5234-40EE-AB57-A932FCDD5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54678"/>
            <a:ext cx="10972800" cy="4636008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99C23-43D7-4E8C-943D-E6B0C4F5B2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373AF45-8CF4-47C5-BA7B-6F05CB70574F}"/>
              </a:ext>
            </a:extLst>
          </p:cNvPr>
          <p:cNvSpPr/>
          <p:nvPr/>
        </p:nvSpPr>
        <p:spPr>
          <a:xfrm>
            <a:off x="709548" y="3672682"/>
            <a:ext cx="1081668" cy="46835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9BCBC6-D310-4DCB-B144-F63DD8679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784"/>
            <a:ext cx="12192000" cy="135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8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5ECA4-6C5B-45E9-8A77-21527696E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Functionality – Index Event Breakdown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79CDF8-48C6-48C7-A3A2-7884F480D2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F1433A-BB97-497C-8343-3FB2B2B37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7973"/>
            <a:ext cx="12192000" cy="198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217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7406F1B-3899-4775-AD3E-9D97A6FDA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 dirty="0"/>
              <a:t>Functionality – Cohort Characterization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F15DA2-DE3F-418D-B2F5-485067140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442" y="1219201"/>
            <a:ext cx="8571116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992ED2-35A8-4347-8291-B464B586A8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26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B6FAF6-7A88-4266-B95D-FD4BA0C63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82241"/>
            <a:ext cx="5020176" cy="257575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9208A817-51F5-4DF2-AA31-AB91C0CBB527}"/>
              </a:ext>
            </a:extLst>
          </p:cNvPr>
          <p:cNvSpPr/>
          <p:nvPr/>
        </p:nvSpPr>
        <p:spPr>
          <a:xfrm>
            <a:off x="1810442" y="3316229"/>
            <a:ext cx="1081668" cy="46835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04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93E8A-1329-4DB3-BAAC-85684393F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/>
          </a:bodyPr>
          <a:lstStyle/>
          <a:p>
            <a:r>
              <a:rPr lang="en-US" dirty="0"/>
              <a:t>Functionality - Cohort Overlap (Subjects)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057270-2C78-414D-B27F-BFCD72A472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77" b="11285"/>
          <a:stretch/>
        </p:blipFill>
        <p:spPr>
          <a:xfrm>
            <a:off x="609600" y="1219201"/>
            <a:ext cx="10972800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D4AFF6-6BA3-4113-BAA6-6C99CA8F3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DE3A3D-1FBE-4EDF-A2E1-C4402BAE6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4234" y="4802765"/>
            <a:ext cx="6096000" cy="132339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656CC54-E81E-4378-A609-FDC01D95FECF}"/>
              </a:ext>
            </a:extLst>
          </p:cNvPr>
          <p:cNvSpPr/>
          <p:nvPr/>
        </p:nvSpPr>
        <p:spPr>
          <a:xfrm>
            <a:off x="609600" y="3104356"/>
            <a:ext cx="1081668" cy="46835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56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C1713CC-A1A8-4579-B03B-F7216EBA9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 dirty="0"/>
              <a:t>Functionality - Cohort Overlap (Subjects)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5FED1D-5A9D-496E-9DF9-9CD096C86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449" y="1219201"/>
            <a:ext cx="9765102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62D9F-BD97-4EA4-8B49-2BDEC47F5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1C1924-2B60-465B-AE9F-63061C6804D4}"/>
              </a:ext>
            </a:extLst>
          </p:cNvPr>
          <p:cNvSpPr txBox="1"/>
          <p:nvPr/>
        </p:nvSpPr>
        <p:spPr>
          <a:xfrm>
            <a:off x="4355432" y="1852863"/>
            <a:ext cx="2201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Depression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E8E220-3671-41A6-A65F-B8C2CF2039C8}"/>
              </a:ext>
            </a:extLst>
          </p:cNvPr>
          <p:cNvSpPr txBox="1"/>
          <p:nvPr/>
        </p:nvSpPr>
        <p:spPr>
          <a:xfrm>
            <a:off x="8776772" y="1852681"/>
            <a:ext cx="2201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Fluoxetine</a:t>
            </a:r>
          </a:p>
        </p:txBody>
      </p:sp>
    </p:spTree>
    <p:extLst>
      <p:ext uri="{BB962C8B-B14F-4D97-AF65-F5344CB8AC3E}">
        <p14:creationId xmlns:p14="http://schemas.microsoft.com/office/powerpoint/2010/main" val="2059944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325EE-DED2-49B1-A1A4-FC580C5E5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/>
          </a:bodyPr>
          <a:lstStyle/>
          <a:p>
            <a:r>
              <a:rPr lang="en-US" dirty="0"/>
              <a:t>Functionality – Compare Cohort Characteristics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0EBD3F-B143-43EF-8C8A-A334A8F6F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251" y="1219201"/>
            <a:ext cx="9621497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63213-FB17-4A02-9579-B287CD2242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E42D718-E470-4B79-AB14-523159574705}"/>
              </a:ext>
            </a:extLst>
          </p:cNvPr>
          <p:cNvSpPr/>
          <p:nvPr/>
        </p:nvSpPr>
        <p:spPr>
          <a:xfrm>
            <a:off x="1412488" y="4107966"/>
            <a:ext cx="1081668" cy="46835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692767-8F35-4C0A-A5C3-DCD7E31A4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10" y="926807"/>
            <a:ext cx="3729591" cy="300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47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23A1DA6-9E06-4C51-9262-538E76F45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 dirty="0"/>
              <a:t>Functionality – Compare Cohort Characteristics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EBA6CD-4CC8-415D-BAF9-589574AFB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471" y="1219201"/>
            <a:ext cx="9913058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79CCE8-C294-4FB5-8D45-629441936C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084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E7EA6BA-5CD4-4273-844D-13783E0E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 dirty="0"/>
              <a:t>Functionality – Compare Cohort Characteristics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DE90C2-5CB0-417F-864B-E31DB5C9B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449" y="1219201"/>
            <a:ext cx="9765102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9057B-B2FE-4D4E-A8C7-1031E9AE0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0BDF91-7B07-4BF1-86CF-E32B929EDEAA}"/>
              </a:ext>
            </a:extLst>
          </p:cNvPr>
          <p:cNvSpPr txBox="1"/>
          <p:nvPr/>
        </p:nvSpPr>
        <p:spPr>
          <a:xfrm>
            <a:off x="5077327" y="6084332"/>
            <a:ext cx="3392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Crohns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AD735F-E5D6-4879-90EC-617C534FFBF2}"/>
              </a:ext>
            </a:extLst>
          </p:cNvPr>
          <p:cNvSpPr txBox="1"/>
          <p:nvPr/>
        </p:nvSpPr>
        <p:spPr>
          <a:xfrm rot="16200000">
            <a:off x="-786062" y="3878543"/>
            <a:ext cx="3392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Ulcerative colitis</a:t>
            </a:r>
          </a:p>
        </p:txBody>
      </p:sp>
    </p:spTree>
    <p:extLst>
      <p:ext uri="{BB962C8B-B14F-4D97-AF65-F5344CB8AC3E}">
        <p14:creationId xmlns:p14="http://schemas.microsoft.com/office/powerpoint/2010/main" val="2638393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95A49-5ED0-439C-82A1-B75138E5C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Cohort Diagnostics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2F696-EC26-4205-8B09-67342117E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err="1"/>
              <a:t>CohortDiagnostics</a:t>
            </a:r>
            <a:r>
              <a:rPr lang="en-US"/>
              <a:t> has already proven instrumental in improving cohort definitions (how did we do without?)</a:t>
            </a:r>
          </a:p>
          <a:p>
            <a:r>
              <a:rPr lang="en-US"/>
              <a:t>Provides insight into behavior of cohort definitions across research networks</a:t>
            </a:r>
          </a:p>
          <a:p>
            <a:r>
              <a:rPr lang="en-US"/>
              <a:t>How to record and communicate the higher standard we’re now using?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279F2-50EB-405B-9AD4-6A05CA218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5A45ED-DFE0-4207-A04D-868405F86F47}"/>
              </a:ext>
            </a:extLst>
          </p:cNvPr>
          <p:cNvSpPr/>
          <p:nvPr/>
        </p:nvSpPr>
        <p:spPr>
          <a:xfrm>
            <a:off x="381000" y="1715500"/>
            <a:ext cx="4343400" cy="1219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C34C35-5457-412D-8A95-64C912C93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CohortDiagnostics</a:t>
            </a:r>
            <a:r>
              <a:rPr lang="en-US"/>
              <a:t> in a distributed setting</a:t>
            </a:r>
          </a:p>
        </p:txBody>
      </p:sp>
      <p:sp>
        <p:nvSpPr>
          <p:cNvPr id="4" name="Flowchart: Magnetic Disk 3">
            <a:extLst>
              <a:ext uri="{FF2B5EF4-FFF2-40B4-BE49-F238E27FC236}">
                <a16:creationId xmlns:a16="http://schemas.microsoft.com/office/drawing/2014/main" id="{7D55C49C-50D0-4C02-A0E4-F511328FF6AE}"/>
              </a:ext>
            </a:extLst>
          </p:cNvPr>
          <p:cNvSpPr/>
          <p:nvPr/>
        </p:nvSpPr>
        <p:spPr>
          <a:xfrm>
            <a:off x="533400" y="1791700"/>
            <a:ext cx="1600200" cy="9906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Database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94EA9B-8B38-44FC-9BE2-E38291585881}"/>
              </a:ext>
            </a:extLst>
          </p:cNvPr>
          <p:cNvSpPr txBox="1"/>
          <p:nvPr/>
        </p:nvSpPr>
        <p:spPr>
          <a:xfrm>
            <a:off x="539416" y="1227295"/>
            <a:ext cx="1315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20425A"/>
                </a:solidFill>
              </a:rPr>
              <a:t>Firewall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CD5CF6A-5E30-492D-841A-9086F66E41E9}"/>
              </a:ext>
            </a:extLst>
          </p:cNvPr>
          <p:cNvSpPr/>
          <p:nvPr/>
        </p:nvSpPr>
        <p:spPr>
          <a:xfrm>
            <a:off x="2209800" y="1982200"/>
            <a:ext cx="838200" cy="685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07206FE-ABC2-45A5-B964-595B6B40BC8D}"/>
              </a:ext>
            </a:extLst>
          </p:cNvPr>
          <p:cNvSpPr/>
          <p:nvPr/>
        </p:nvSpPr>
        <p:spPr>
          <a:xfrm>
            <a:off x="3276600" y="1982200"/>
            <a:ext cx="1295400" cy="723900"/>
          </a:xfrm>
          <a:prstGeom prst="flowChartDocumen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Diagnostics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1D2D18FA-CB21-4664-A081-705760D25AC1}"/>
              </a:ext>
            </a:extLst>
          </p:cNvPr>
          <p:cNvSpPr/>
          <p:nvPr/>
        </p:nvSpPr>
        <p:spPr>
          <a:xfrm>
            <a:off x="4648200" y="2020300"/>
            <a:ext cx="1981200" cy="685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05B6D9-0612-486B-B771-39087DC45580}"/>
              </a:ext>
            </a:extLst>
          </p:cNvPr>
          <p:cNvSpPr/>
          <p:nvPr/>
        </p:nvSpPr>
        <p:spPr>
          <a:xfrm>
            <a:off x="6781800" y="1686500"/>
            <a:ext cx="4343400" cy="30770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949465-7233-4869-9757-AB3643F6C0CF}"/>
              </a:ext>
            </a:extLst>
          </p:cNvPr>
          <p:cNvSpPr/>
          <p:nvPr/>
        </p:nvSpPr>
        <p:spPr>
          <a:xfrm>
            <a:off x="381000" y="3544301"/>
            <a:ext cx="4343400" cy="1219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Magnetic Disk 13">
            <a:extLst>
              <a:ext uri="{FF2B5EF4-FFF2-40B4-BE49-F238E27FC236}">
                <a16:creationId xmlns:a16="http://schemas.microsoft.com/office/drawing/2014/main" id="{1FDC431E-DFBF-4D45-A412-D8346CCABC3B}"/>
              </a:ext>
            </a:extLst>
          </p:cNvPr>
          <p:cNvSpPr/>
          <p:nvPr/>
        </p:nvSpPr>
        <p:spPr>
          <a:xfrm>
            <a:off x="533400" y="3620501"/>
            <a:ext cx="1600200" cy="9906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Database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83D1E6-67EE-4F3E-B74A-625F5F9E2663}"/>
              </a:ext>
            </a:extLst>
          </p:cNvPr>
          <p:cNvSpPr txBox="1"/>
          <p:nvPr/>
        </p:nvSpPr>
        <p:spPr>
          <a:xfrm>
            <a:off x="539416" y="3056096"/>
            <a:ext cx="1315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20425A"/>
                </a:solidFill>
              </a:rPr>
              <a:t>Firewall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512DA7FA-7D91-4F55-963B-0E6229896F79}"/>
              </a:ext>
            </a:extLst>
          </p:cNvPr>
          <p:cNvSpPr/>
          <p:nvPr/>
        </p:nvSpPr>
        <p:spPr>
          <a:xfrm>
            <a:off x="2209800" y="3811001"/>
            <a:ext cx="838200" cy="685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Document 16">
            <a:extLst>
              <a:ext uri="{FF2B5EF4-FFF2-40B4-BE49-F238E27FC236}">
                <a16:creationId xmlns:a16="http://schemas.microsoft.com/office/drawing/2014/main" id="{C96A751F-5581-4B33-911E-E89F6B23292B}"/>
              </a:ext>
            </a:extLst>
          </p:cNvPr>
          <p:cNvSpPr/>
          <p:nvPr/>
        </p:nvSpPr>
        <p:spPr>
          <a:xfrm>
            <a:off x="3276600" y="3811001"/>
            <a:ext cx="1295400" cy="723900"/>
          </a:xfrm>
          <a:prstGeom prst="flowChartDocumen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Diagnostics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B09D5B77-EB7E-4F7D-98A7-14060C07A81B}"/>
              </a:ext>
            </a:extLst>
          </p:cNvPr>
          <p:cNvSpPr/>
          <p:nvPr/>
        </p:nvSpPr>
        <p:spPr>
          <a:xfrm>
            <a:off x="4648200" y="3849101"/>
            <a:ext cx="1981200" cy="6858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1F764E-DF24-40DE-A478-2F8A9D3BB92D}"/>
              </a:ext>
            </a:extLst>
          </p:cNvPr>
          <p:cNvSpPr txBox="1"/>
          <p:nvPr/>
        </p:nvSpPr>
        <p:spPr>
          <a:xfrm>
            <a:off x="6705600" y="1227295"/>
            <a:ext cx="3526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20425A"/>
                </a:solidFill>
              </a:rPr>
              <a:t>Study coordinating site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E134C25-8B65-4803-9D1F-D443EB58ACBD}"/>
              </a:ext>
            </a:extLst>
          </p:cNvPr>
          <p:cNvSpPr/>
          <p:nvPr/>
        </p:nvSpPr>
        <p:spPr>
          <a:xfrm>
            <a:off x="2057400" y="5373102"/>
            <a:ext cx="5029200" cy="102769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US"/>
              <a:t>Zipped set of CSV files</a:t>
            </a:r>
          </a:p>
          <a:p>
            <a:pPr marL="285750" indent="-285750">
              <a:buFontTx/>
              <a:buChar char="-"/>
            </a:pPr>
            <a:r>
              <a:rPr lang="en-US"/>
              <a:t>Enforcing a minimum cell count</a:t>
            </a:r>
          </a:p>
          <a:p>
            <a:r>
              <a:rPr lang="en-US"/>
              <a:t>(Fully human-reviewable, privacy preserving)</a:t>
            </a:r>
          </a:p>
        </p:txBody>
      </p:sp>
      <p:sp>
        <p:nvSpPr>
          <p:cNvPr id="23" name="Arrow: Up 22">
            <a:extLst>
              <a:ext uri="{FF2B5EF4-FFF2-40B4-BE49-F238E27FC236}">
                <a16:creationId xmlns:a16="http://schemas.microsoft.com/office/drawing/2014/main" id="{EB12A905-EC93-41FB-B3DF-55B87999F0E8}"/>
              </a:ext>
            </a:extLst>
          </p:cNvPr>
          <p:cNvSpPr/>
          <p:nvPr/>
        </p:nvSpPr>
        <p:spPr>
          <a:xfrm>
            <a:off x="3657600" y="4611101"/>
            <a:ext cx="685800" cy="762001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1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85232-B80B-4034-A058-62192E06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Cohort Diagnostics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E5B99-D0EB-4B95-9582-CF34D0032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dirty="0">
              <a:hlinkClick r:id="rId2"/>
            </a:endParaRPr>
          </a:p>
          <a:p>
            <a:pPr marL="0" indent="0" algn="ctr">
              <a:buNone/>
            </a:pPr>
            <a:endParaRPr lang="en-US" sz="2800" dirty="0">
              <a:hlinkClick r:id="rId2"/>
            </a:endParaRP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hlinkClick r:id="rId3"/>
              </a:rPr>
              <a:t>https://data.ohdsi.org/Covid19CohortEvaluationSafetyOutcomes/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B2C55-B199-4B8A-AE11-C0C57C8D2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8858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4EBE8-4E4B-4C9A-A77D-775B2422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795C3-97F2-4078-9064-FDE5B7492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Uses cases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 software f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unctionality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C43E7B-BB7A-4572-891D-1EB5B0782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788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BB0BE-B640-4472-A9F3-7F6BF23C36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Walk thru Use case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B76D34-8F1C-4955-BE8A-DF92250801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9761773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EA1C66-E2BF-4986-BBFF-055152F6C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05555"/>
            <a:ext cx="10972800" cy="4334255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8A10E1-BBA9-43C3-B71D-50F011DAE308}"/>
              </a:ext>
            </a:extLst>
          </p:cNvPr>
          <p:cNvSpPr txBox="1"/>
          <p:nvPr/>
        </p:nvSpPr>
        <p:spPr>
          <a:xfrm>
            <a:off x="762000" y="3581400"/>
            <a:ext cx="10515600" cy="381000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97AAF0-4568-43E9-8D9F-AEC4CCEFA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/>
          </a:bodyPr>
          <a:lstStyle/>
          <a:p>
            <a:r>
              <a:rPr lang="en-US"/>
              <a:t>Clinical review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39A44-0C61-40CD-BF40-422EF2CC7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37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551A2F9-83D6-4B58-AC6B-16F131D3C3BB}"/>
              </a:ext>
            </a:extLst>
          </p:cNvPr>
          <p:cNvSpPr/>
          <p:nvPr/>
        </p:nvSpPr>
        <p:spPr>
          <a:xfrm>
            <a:off x="9144000" y="3581401"/>
            <a:ext cx="914400" cy="176704"/>
          </a:xfrm>
          <a:prstGeom prst="ellipse">
            <a:avLst/>
          </a:pr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B53B84-F97E-45EE-A7A7-154121D9B15F}"/>
              </a:ext>
            </a:extLst>
          </p:cNvPr>
          <p:cNvSpPr txBox="1"/>
          <p:nvPr/>
        </p:nvSpPr>
        <p:spPr>
          <a:xfrm>
            <a:off x="533400" y="1441943"/>
            <a:ext cx="11125200" cy="4724400"/>
          </a:xfrm>
          <a:prstGeom prst="rect">
            <a:avLst/>
          </a:prstGeom>
          <a:solidFill>
            <a:srgbClr val="F2F2F2">
              <a:alpha val="69804"/>
            </a:srgb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4F31DB-0C3F-4911-B009-3D9A30088CBC}"/>
              </a:ext>
            </a:extLst>
          </p:cNvPr>
          <p:cNvSpPr txBox="1"/>
          <p:nvPr/>
        </p:nvSpPr>
        <p:spPr>
          <a:xfrm>
            <a:off x="2400300" y="2725045"/>
            <a:ext cx="72390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/>
              <a:t>Complex syndrome – mostly clinical diagnosis (no testing)</a:t>
            </a:r>
          </a:p>
          <a:p>
            <a:pPr marL="285750" indent="-285750">
              <a:buFontTx/>
              <a:buChar char="-"/>
            </a:pPr>
            <a:r>
              <a:rPr lang="en-US"/>
              <a:t>Skin manifestations</a:t>
            </a:r>
          </a:p>
          <a:p>
            <a:pPr marL="285750" indent="-285750">
              <a:buFontTx/>
              <a:buChar char="-"/>
            </a:pPr>
            <a:r>
              <a:rPr lang="en-US"/>
              <a:t>Joint manifestations</a:t>
            </a:r>
          </a:p>
          <a:p>
            <a:pPr marL="285750" indent="-285750">
              <a:buFontTx/>
              <a:buChar char="-"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Fever</a:t>
            </a:r>
          </a:p>
        </p:txBody>
      </p:sp>
    </p:spTree>
    <p:extLst>
      <p:ext uri="{BB962C8B-B14F-4D97-AF65-F5344CB8AC3E}">
        <p14:creationId xmlns:p14="http://schemas.microsoft.com/office/powerpoint/2010/main" val="119914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AF0-4568-43E9-8D9F-AEC4CCEFA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/>
          </a:bodyPr>
          <a:lstStyle/>
          <a:p>
            <a:r>
              <a:rPr lang="en-US"/>
              <a:t>Data review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39A44-0C61-40CD-BF40-422EF2CC7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38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09FBEF-B704-446E-9788-72D6C8EAF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91757"/>
            <a:ext cx="11201400" cy="22048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0B44E8-FF69-4596-889F-14ED85404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800600"/>
            <a:ext cx="4953000" cy="15271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18D8A6-B530-49CA-82D5-F20C0BF07113}"/>
              </a:ext>
            </a:extLst>
          </p:cNvPr>
          <p:cNvSpPr txBox="1"/>
          <p:nvPr/>
        </p:nvSpPr>
        <p:spPr>
          <a:xfrm>
            <a:off x="381000" y="4331177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Hierarchy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7727F3-AD88-4DFC-AF27-ACA58F9F7672}"/>
              </a:ext>
            </a:extLst>
          </p:cNvPr>
          <p:cNvSpPr txBox="1"/>
          <p:nvPr/>
        </p:nvSpPr>
        <p:spPr>
          <a:xfrm>
            <a:off x="3086100" y="3576805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Not coded in data!!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7896405-8B16-4A17-920C-17A3B75BD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5331" y="3786846"/>
            <a:ext cx="2328537" cy="19051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4FEF1A-DCA6-4A90-8A03-E07E32C4D1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631" y="3809029"/>
            <a:ext cx="2328538" cy="18105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74B77C7-5553-4EC6-9EE8-E4A9EA7080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4231" y="4867084"/>
            <a:ext cx="2438400" cy="196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401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1F250-50A8-40E1-B4B0-C15784FBC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Literature review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B74FE-4647-49C9-A8F4-2F2EB29453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2FF0BF1-A230-4F74-9E80-3BF301C5E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382" y="905826"/>
            <a:ext cx="9662883" cy="54799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4B769A1-8048-4606-BF41-8A1AB1091D82}"/>
              </a:ext>
            </a:extLst>
          </p:cNvPr>
          <p:cNvSpPr txBox="1"/>
          <p:nvPr/>
        </p:nvSpPr>
        <p:spPr>
          <a:xfrm>
            <a:off x="7162800" y="5334000"/>
            <a:ext cx="2743200" cy="83820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845650E-F9BA-4A58-BD5F-6AF41BFCBC57}"/>
              </a:ext>
            </a:extLst>
          </p:cNvPr>
          <p:cNvSpPr/>
          <p:nvPr/>
        </p:nvSpPr>
        <p:spPr>
          <a:xfrm>
            <a:off x="1278734" y="4267200"/>
            <a:ext cx="2683665" cy="838200"/>
          </a:xfrm>
          <a:prstGeom prst="ellipse">
            <a:avLst/>
          </a:prstGeom>
          <a:solidFill>
            <a:srgbClr val="FFFF00">
              <a:alpha val="28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7F7A9E-9BBF-4423-BCCF-7DBD133371B3}"/>
              </a:ext>
            </a:extLst>
          </p:cNvPr>
          <p:cNvSpPr txBox="1"/>
          <p:nvPr/>
        </p:nvSpPr>
        <p:spPr>
          <a:xfrm>
            <a:off x="3684181" y="4138842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</a:rPr>
              <a:t>In 1990!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E1F9E6-A331-4F52-9E7B-4AD25B5E688E}"/>
              </a:ext>
            </a:extLst>
          </p:cNvPr>
          <p:cNvSpPr txBox="1"/>
          <p:nvPr/>
        </p:nvSpPr>
        <p:spPr>
          <a:xfrm>
            <a:off x="7213600" y="5537358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/>
              <a:t>Very rare phenotype!</a:t>
            </a:r>
          </a:p>
        </p:txBody>
      </p:sp>
    </p:spTree>
    <p:extLst>
      <p:ext uri="{BB962C8B-B14F-4D97-AF65-F5344CB8AC3E}">
        <p14:creationId xmlns:p14="http://schemas.microsoft.com/office/powerpoint/2010/main" val="88694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BAD04-E8F6-4D05-A50B-8441FA032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Lets start building phenotypes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B3BFE-204B-4EA3-A435-D725D7F8C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Broad definition vs Narrow definition</a:t>
            </a:r>
          </a:p>
          <a:p>
            <a:pPr lvl="1"/>
            <a:r>
              <a:rPr lang="en-US"/>
              <a:t>What is broad? What is narrow?</a:t>
            </a:r>
          </a:p>
          <a:p>
            <a:pPr lvl="1"/>
            <a:r>
              <a:rPr lang="en-US"/>
              <a:t>How about ‘Very broad’? Or even ‘Very </a:t>
            </a:r>
            <a:r>
              <a:rPr lang="en-US" b="1" err="1"/>
              <a:t>very</a:t>
            </a:r>
            <a:r>
              <a:rPr lang="en-US"/>
              <a:t> broad’</a:t>
            </a:r>
          </a:p>
          <a:p>
            <a:pPr lvl="1"/>
            <a:r>
              <a:rPr lang="en-US"/>
              <a:t>How about ‘very narrow’? Or ‘very </a:t>
            </a:r>
            <a:r>
              <a:rPr lang="en-US" b="1" err="1"/>
              <a:t>very</a:t>
            </a:r>
            <a:r>
              <a:rPr lang="en-US"/>
              <a:t> narrow’!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0A389-5B54-4319-B1BE-D3B8B1562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583ED-F364-40B3-B25B-483B5033DFA3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9D146E-02F7-474A-A684-0F1C07A68600}"/>
              </a:ext>
            </a:extLst>
          </p:cNvPr>
          <p:cNvSpPr txBox="1"/>
          <p:nvPr/>
        </p:nvSpPr>
        <p:spPr>
          <a:xfrm>
            <a:off x="304800" y="4267200"/>
            <a:ext cx="5943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Since this is a syndrome – lets break it down into </a:t>
            </a:r>
          </a:p>
          <a:p>
            <a:pPr algn="ctr"/>
            <a:r>
              <a:rPr lang="en-US" b="1"/>
              <a:t>‘Components’</a:t>
            </a: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Syndrome – ‘combination of components temporally related’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1E4792-D4D1-4A85-957C-465237419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414" y="3473632"/>
            <a:ext cx="4717676" cy="267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4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80F91-E9B9-493A-9B82-1C22C2340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/>
          </a:bodyPr>
          <a:lstStyle/>
          <a:p>
            <a:r>
              <a:rPr lang="en-US"/>
              <a:t>Component - Itch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67456B-BF2E-482E-9CBB-1AFEE7E20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72382"/>
            <a:ext cx="10972800" cy="4800600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59844C-E701-4566-9DA1-76857C5B9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41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2F5D869-6CE3-4D8E-8ADD-EEAF0331645E}"/>
              </a:ext>
            </a:extLst>
          </p:cNvPr>
          <p:cNvSpPr/>
          <p:nvPr/>
        </p:nvSpPr>
        <p:spPr>
          <a:xfrm>
            <a:off x="9347200" y="1524000"/>
            <a:ext cx="914400" cy="457200"/>
          </a:xfrm>
          <a:prstGeom prst="ellipse">
            <a:avLst/>
          </a:prstGeom>
          <a:solidFill>
            <a:srgbClr val="FFFF00">
              <a:alpha val="28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CECAA5A-39A7-477F-AB6F-60286385E131}"/>
              </a:ext>
            </a:extLst>
          </p:cNvPr>
          <p:cNvSpPr/>
          <p:nvPr/>
        </p:nvSpPr>
        <p:spPr>
          <a:xfrm>
            <a:off x="9324439" y="3200400"/>
            <a:ext cx="914400" cy="457200"/>
          </a:xfrm>
          <a:prstGeom prst="ellipse">
            <a:avLst/>
          </a:prstGeom>
          <a:solidFill>
            <a:srgbClr val="FFFF00">
              <a:alpha val="28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5D8ABDF-723E-42BD-BCAC-601B18A450B1}"/>
              </a:ext>
            </a:extLst>
          </p:cNvPr>
          <p:cNvSpPr/>
          <p:nvPr/>
        </p:nvSpPr>
        <p:spPr>
          <a:xfrm>
            <a:off x="9324439" y="3909218"/>
            <a:ext cx="914400" cy="457200"/>
          </a:xfrm>
          <a:prstGeom prst="ellipse">
            <a:avLst/>
          </a:prstGeom>
          <a:solidFill>
            <a:srgbClr val="FFFF00">
              <a:alpha val="28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55238E-08CF-4291-A2F3-87675793B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225" y="1098058"/>
            <a:ext cx="9105900" cy="222414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10EC8BE-CC5C-43B9-B3F2-8A67F5025B5D}"/>
              </a:ext>
            </a:extLst>
          </p:cNvPr>
          <p:cNvSpPr/>
          <p:nvPr/>
        </p:nvSpPr>
        <p:spPr>
          <a:xfrm>
            <a:off x="5492540" y="4702185"/>
            <a:ext cx="914400" cy="457200"/>
          </a:xfrm>
          <a:prstGeom prst="ellipse">
            <a:avLst/>
          </a:prstGeom>
          <a:solidFill>
            <a:srgbClr val="FFFF00">
              <a:alpha val="28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1FA3ED-7A72-40A0-9BD8-AF2B8D69E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143" y="3564318"/>
            <a:ext cx="5258919" cy="279044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D749715-F7FE-4E70-BABC-9ADA4E1D190A}"/>
              </a:ext>
            </a:extLst>
          </p:cNvPr>
          <p:cNvSpPr/>
          <p:nvPr/>
        </p:nvSpPr>
        <p:spPr>
          <a:xfrm>
            <a:off x="457200" y="3603982"/>
            <a:ext cx="914400" cy="457200"/>
          </a:xfrm>
          <a:prstGeom prst="ellipse">
            <a:avLst/>
          </a:prstGeom>
          <a:solidFill>
            <a:srgbClr val="FFFF00">
              <a:alpha val="28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C3C1FB5-6F7D-4F9B-8D71-2AD9B7D1DCA1}"/>
              </a:ext>
            </a:extLst>
          </p:cNvPr>
          <p:cNvSpPr/>
          <p:nvPr/>
        </p:nvSpPr>
        <p:spPr>
          <a:xfrm>
            <a:off x="5146158" y="4843076"/>
            <a:ext cx="914400" cy="457200"/>
          </a:xfrm>
          <a:prstGeom prst="ellipse">
            <a:avLst/>
          </a:prstGeom>
          <a:solidFill>
            <a:srgbClr val="FFFF00">
              <a:alpha val="28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3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80F91-E9B9-493A-9B82-1C22C2340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/>
              <a:t>Itch or pruritis and-or urticaria (exclude diaper rash, contact dermatitis)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63FE0A5-ECC2-4778-B26A-17047782D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58667"/>
            <a:ext cx="10972800" cy="4828031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59844C-E701-4566-9DA1-76857C5B9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42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B992D7-F6D9-41FD-ADA0-8EE616639BFB}"/>
              </a:ext>
            </a:extLst>
          </p:cNvPr>
          <p:cNvSpPr txBox="1"/>
          <p:nvPr/>
        </p:nvSpPr>
        <p:spPr>
          <a:xfrm>
            <a:off x="1676400" y="3124200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Flat – uniform</a:t>
            </a:r>
            <a:br>
              <a:rPr lang="en-US" b="1">
                <a:solidFill>
                  <a:srgbClr val="FF0000"/>
                </a:solidFill>
              </a:rPr>
            </a:br>
            <a:br>
              <a:rPr lang="en-US" b="1">
                <a:solidFill>
                  <a:srgbClr val="FF0000"/>
                </a:solidFill>
              </a:rPr>
            </a:br>
            <a:r>
              <a:rPr lang="en-US" b="1">
                <a:solidFill>
                  <a:srgbClr val="FF0000"/>
                </a:solidFill>
              </a:rPr>
              <a:t>Passes my qualitative review!!</a:t>
            </a:r>
          </a:p>
        </p:txBody>
      </p:sp>
    </p:spTree>
    <p:extLst>
      <p:ext uri="{BB962C8B-B14F-4D97-AF65-F5344CB8AC3E}">
        <p14:creationId xmlns:p14="http://schemas.microsoft.com/office/powerpoint/2010/main" val="4130288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4A6894-2249-4945-9519-802DE350F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Rinse and repeat for each component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DEE2D1-16C9-4F61-A1DE-6412D6785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554" y="1219201"/>
            <a:ext cx="8684891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A0B382-0E3C-4863-81F2-E8C302BA9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3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3D51D-F77C-4682-B8AA-FE99B9904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/>
          </a:bodyPr>
          <a:lstStyle/>
          <a:p>
            <a:r>
              <a:rPr lang="en-US"/>
              <a:t>Composite outcome definition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51045D-1C84-41E0-8EAF-AD8A41335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514" y="1219201"/>
            <a:ext cx="6838972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012FF2-161E-4D87-B0CB-49B69B38ED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730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BC281-D6BC-488C-A1BB-2ABDBE84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 anchor="ctr">
            <a:normAutofit/>
          </a:bodyPr>
          <a:lstStyle/>
          <a:p>
            <a:r>
              <a:rPr lang="en-US"/>
              <a:t>Composite definition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F7F6B8-ADCD-4569-BE3E-511C2DA58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98" y="1219201"/>
            <a:ext cx="10725604" cy="4906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3A545D-34FF-449F-BA9F-5D96B2BB5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44583ED-F364-40B3-B25B-483B5033DFA3}" type="slidenum">
              <a:rPr lang="en-US" smtClean="0"/>
              <a:pPr>
                <a:spcAft>
                  <a:spcPts val="600"/>
                </a:spcAft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532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142.1|35.7|112.2|2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142.1|35.7|112.2|22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836</Words>
  <Application>Microsoft Office PowerPoint</Application>
  <PresentationFormat>Widescreen</PresentationFormat>
  <Paragraphs>260</Paragraphs>
  <Slides>45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Cohort Diagnostics</vt:lpstr>
      <vt:lpstr>Overview</vt:lpstr>
      <vt:lpstr>Motivation: Natural history of an observation study.</vt:lpstr>
      <vt:lpstr>Motivation: Reduce bias/Improve confidence</vt:lpstr>
      <vt:lpstr>Diagnostics as a best practice</vt:lpstr>
      <vt:lpstr>Diagnostics in OHDSI</vt:lpstr>
      <vt:lpstr>Overview</vt:lpstr>
      <vt:lpstr>New R-package - Overview</vt:lpstr>
      <vt:lpstr>Functionality – Cohort Counts</vt:lpstr>
      <vt:lpstr>Functionality – Cohort Counts</vt:lpstr>
      <vt:lpstr>Functionality – Incidence Rate</vt:lpstr>
      <vt:lpstr>Functionality – Incidence Rate Dramatic drop around 2008</vt:lpstr>
      <vt:lpstr>Functionality – Incidence Rate Increase around 2015</vt:lpstr>
      <vt:lpstr>Functionality – Incidence Rate Progressive increase over time</vt:lpstr>
      <vt:lpstr>Functionality – Incidence Rate Progressive decrease over time</vt:lpstr>
      <vt:lpstr>Functionality – Incidence Rate Abortion among Male</vt:lpstr>
      <vt:lpstr>Functionality – Time distributions</vt:lpstr>
      <vt:lpstr>Functionality – Time distributions</vt:lpstr>
      <vt:lpstr>Functionality – Included concepts</vt:lpstr>
      <vt:lpstr>Functionality – Orphan concepts</vt:lpstr>
      <vt:lpstr>Functionality – Orphan concepts</vt:lpstr>
      <vt:lpstr>Orphan codes</vt:lpstr>
      <vt:lpstr>Functionality – Inclusion Rule Statistics</vt:lpstr>
      <vt:lpstr>Functionality – Index Event Breakdown</vt:lpstr>
      <vt:lpstr>Functionality – Index Event Breakdown</vt:lpstr>
      <vt:lpstr>Functionality – Cohort Characterization</vt:lpstr>
      <vt:lpstr>Functionality - Cohort Overlap (Subjects)</vt:lpstr>
      <vt:lpstr>Functionality - Cohort Overlap (Subjects)</vt:lpstr>
      <vt:lpstr>Functionality – Compare Cohort Characteristics</vt:lpstr>
      <vt:lpstr>Functionality – Compare Cohort Characteristics</vt:lpstr>
      <vt:lpstr>Functionality – Compare Cohort Characteristics</vt:lpstr>
      <vt:lpstr>Benefits of Cohort Diagnostics</vt:lpstr>
      <vt:lpstr>CohortDiagnostics in a distributed setting</vt:lpstr>
      <vt:lpstr>Cohort Diagnostics</vt:lpstr>
      <vt:lpstr>Overview</vt:lpstr>
      <vt:lpstr>Walk thru Use case </vt:lpstr>
      <vt:lpstr>Clinical review</vt:lpstr>
      <vt:lpstr>Data review</vt:lpstr>
      <vt:lpstr>Literature review</vt:lpstr>
      <vt:lpstr>Lets start building phenotypes</vt:lpstr>
      <vt:lpstr>Component - Itch</vt:lpstr>
      <vt:lpstr>Itch or pruritis and-or urticaria (exclude diaper rash, contact dermatitis)</vt:lpstr>
      <vt:lpstr>Rinse and repeat for each component</vt:lpstr>
      <vt:lpstr>Composite outcome definition</vt:lpstr>
      <vt:lpstr>Composite definition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Cohort Diagnostics</dc:title>
  <dc:creator>Rao, Gowtham   [JRDUS]</dc:creator>
  <cp:lastModifiedBy>Rao, Gowtham   [JRDUS]</cp:lastModifiedBy>
  <cp:revision>14</cp:revision>
  <dcterms:created xsi:type="dcterms:W3CDTF">2020-06-16T15:26:03Z</dcterms:created>
  <dcterms:modified xsi:type="dcterms:W3CDTF">2020-06-16T17:04:29Z</dcterms:modified>
</cp:coreProperties>
</file>