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media/image34.jpeg" ContentType="image/jpeg"/>
  <Override PartName="/ppt/media/image32.jpeg" ContentType="image/jpeg"/>
  <Override PartName="/ppt/media/image31.jpeg" ContentType="image/jpeg"/>
  <Override PartName="/ppt/media/image25.tif" ContentType="image/tiff"/>
  <Override PartName="/ppt/media/image29.jpeg" ContentType="image/jpeg"/>
  <Override PartName="/ppt/media/image27.jpeg" ContentType="image/jpeg"/>
  <Override PartName="/ppt/media/image26.jpeg" ContentType="image/jpeg"/>
  <Override PartName="/ppt/media/image24.jpeg" ContentType="image/jpeg"/>
  <Override PartName="/ppt/media/image21.jpeg" ContentType="image/jpeg"/>
  <Override PartName="/ppt/media/image6.png" ContentType="image/png"/>
  <Override PartName="/ppt/media/image5.png" ContentType="image/png"/>
  <Override PartName="/ppt/media/image3.png" ContentType="image/png"/>
  <Override PartName="/ppt/media/image1.png" ContentType="image/png"/>
  <Override PartName="/ppt/media/image2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33.png" ContentType="image/png"/>
  <Override PartName="/ppt/media/image30.png" ContentType="image/png"/>
  <Override PartName="/ppt/media/image28.png" ContentType="image/png"/>
  <Override PartName="/ppt/media/image23.png" ContentType="image/png"/>
  <Override PartName="/ppt/media/image22.png" ContentType="image/png"/>
  <Override PartName="/ppt/media/image20.png" ContentType="image/png"/>
  <Override PartName="/ppt/media/image18.png" ContentType="image/png"/>
  <Override PartName="/ppt/media/image17.png" ContentType="image/png"/>
  <Override PartName="/ppt/media/image4.jpeg" ContentType="image/jpeg"/>
  <Override PartName="/ppt/media/image14.png" ContentType="image/png"/>
  <Override PartName="/ppt/media/image10.png" ContentType="image/png"/>
  <Override PartName="/ppt/media/image11.png" ContentType="image/png"/>
  <Override PartName="/ppt/media/image19.jpeg" ContentType="image/jpeg"/>
  <Override PartName="/ppt/media/image13.jpeg" ContentType="image/jpeg"/>
  <Override PartName="/ppt/media/image15.jpeg" ContentType="image/jpeg"/>
  <Override PartName="/ppt/media/image12.jpeg" ContentType="image/jpeg"/>
  <Override PartName="/ppt/media/image16.jpeg" ContentType="image/jpeg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6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5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93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94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slideLayout" Target="../slideLayouts/slideLayout1.xml"/><Relationship Id="rId11" Type="http://schemas.openxmlformats.org/officeDocument/2006/relationships/slideLayout" Target="../slideLayouts/slideLayout2.xml"/><Relationship Id="rId12" Type="http://schemas.openxmlformats.org/officeDocument/2006/relationships/slideLayout" Target="../slideLayouts/slideLayout3.xml"/><Relationship Id="rId13" Type="http://schemas.openxmlformats.org/officeDocument/2006/relationships/slideLayout" Target="../slideLayouts/slideLayout4.xml"/><Relationship Id="rId14" Type="http://schemas.openxmlformats.org/officeDocument/2006/relationships/slideLayout" Target="../slideLayouts/slideLayout5.xml"/><Relationship Id="rId15" Type="http://schemas.openxmlformats.org/officeDocument/2006/relationships/slideLayout" Target="../slideLayouts/slideLayout6.xml"/><Relationship Id="rId16" Type="http://schemas.openxmlformats.org/officeDocument/2006/relationships/slideLayout" Target="../slideLayouts/slideLayout7.xml"/><Relationship Id="rId17" Type="http://schemas.openxmlformats.org/officeDocument/2006/relationships/slideLayout" Target="../slideLayouts/slideLayout8.xml"/><Relationship Id="rId18" Type="http://schemas.openxmlformats.org/officeDocument/2006/relationships/slideLayout" Target="../slideLayouts/slideLayout9.xml"/><Relationship Id="rId19" Type="http://schemas.openxmlformats.org/officeDocument/2006/relationships/slideLayout" Target="../slideLayouts/slideLayout10.xml"/><Relationship Id="rId20" Type="http://schemas.openxmlformats.org/officeDocument/2006/relationships/slideLayout" Target="../slideLayouts/slideLayout11.xml"/><Relationship Id="rId21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129600" y="-1080"/>
            <a:ext cx="6968880" cy="1196280"/>
          </a:xfrm>
          <a:prstGeom prst="rect">
            <a:avLst/>
          </a:prstGeom>
          <a:solidFill>
            <a:srgbClr val="c2da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" name="CustomShape 2"/>
          <p:cNvSpPr/>
          <p:nvPr/>
        </p:nvSpPr>
        <p:spPr>
          <a:xfrm rot="10800000">
            <a:off x="802800" y="5992560"/>
            <a:ext cx="159480" cy="119808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169920" y="6462000"/>
            <a:ext cx="528120" cy="271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fld id="{89249136-01EA-4C42-914A-F0FC2E38FBB4}" type="slidenum">
              <a:rPr b="0" lang="de-DE" sz="1200" spc="-1" strike="noStrike">
                <a:solidFill>
                  <a:srgbClr val="767171"/>
                </a:solidFill>
                <a:latin typeface="Calibri"/>
                <a:ea typeface="DejaVu Sans"/>
              </a:rPr>
              <a:t>&lt;Foliennummer&gt;</a:t>
            </a:fld>
            <a:endParaRPr b="0" lang="de-DE" sz="1200" spc="-1" strike="noStrike">
              <a:latin typeface="Arial"/>
            </a:endParaRPr>
          </a:p>
        </p:txBody>
      </p:sp>
      <p:pic>
        <p:nvPicPr>
          <p:cNvPr id="3" name="Grafik 1" descr=""/>
          <p:cNvPicPr/>
          <p:nvPr/>
        </p:nvPicPr>
        <p:blipFill>
          <a:blip r:embed="rId2"/>
          <a:stretch/>
        </p:blipFill>
        <p:spPr>
          <a:xfrm>
            <a:off x="5477760" y="6219720"/>
            <a:ext cx="1672560" cy="684720"/>
          </a:xfrm>
          <a:prstGeom prst="rect">
            <a:avLst/>
          </a:prstGeom>
          <a:ln>
            <a:noFill/>
          </a:ln>
        </p:spPr>
      </p:pic>
      <p:pic>
        <p:nvPicPr>
          <p:cNvPr id="4" name="Grafik 2" descr=""/>
          <p:cNvPicPr/>
          <p:nvPr/>
        </p:nvPicPr>
        <p:blipFill>
          <a:blip r:embed="rId3"/>
          <a:stretch/>
        </p:blipFill>
        <p:spPr>
          <a:xfrm>
            <a:off x="7023600" y="6069960"/>
            <a:ext cx="2093760" cy="974160"/>
          </a:xfrm>
          <a:prstGeom prst="rect">
            <a:avLst/>
          </a:prstGeom>
          <a:ln>
            <a:noFill/>
          </a:ln>
        </p:spPr>
      </p:pic>
      <p:pic>
        <p:nvPicPr>
          <p:cNvPr id="5" name="Grafik 9" descr=""/>
          <p:cNvPicPr/>
          <p:nvPr/>
        </p:nvPicPr>
        <p:blipFill>
          <a:blip r:embed="rId4"/>
          <a:stretch/>
        </p:blipFill>
        <p:spPr>
          <a:xfrm>
            <a:off x="7152480" y="341280"/>
            <a:ext cx="1926360" cy="488520"/>
          </a:xfrm>
          <a:prstGeom prst="rect">
            <a:avLst/>
          </a:prstGeom>
          <a:ln>
            <a:noFill/>
          </a:ln>
        </p:spPr>
      </p:pic>
      <p:sp>
        <p:nvSpPr>
          <p:cNvPr id="6" name="CustomShape 4"/>
          <p:cNvSpPr/>
          <p:nvPr/>
        </p:nvSpPr>
        <p:spPr>
          <a:xfrm>
            <a:off x="129600" y="360"/>
            <a:ext cx="9012600" cy="167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" name="CustomShape 5"/>
          <p:cNvSpPr/>
          <p:nvPr/>
        </p:nvSpPr>
        <p:spPr>
          <a:xfrm>
            <a:off x="129600" y="1208160"/>
            <a:ext cx="9012600" cy="5650920"/>
          </a:xfrm>
          <a:prstGeom prst="rect">
            <a:avLst/>
          </a:prstGeom>
          <a:solidFill>
            <a:srgbClr val="c2da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" name="CustomShape 6"/>
          <p:cNvSpPr/>
          <p:nvPr/>
        </p:nvSpPr>
        <p:spPr>
          <a:xfrm rot="10800000">
            <a:off x="802080" y="34286400"/>
            <a:ext cx="159480" cy="6856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" name="Picture 2" descr=""/>
          <p:cNvPicPr/>
          <p:nvPr/>
        </p:nvPicPr>
        <p:blipFill>
          <a:blip r:embed="rId5"/>
          <a:stretch/>
        </p:blipFill>
        <p:spPr>
          <a:xfrm>
            <a:off x="165240" y="6193800"/>
            <a:ext cx="1117800" cy="667800"/>
          </a:xfrm>
          <a:prstGeom prst="rect">
            <a:avLst/>
          </a:prstGeom>
          <a:ln>
            <a:noFill/>
          </a:ln>
        </p:spPr>
      </p:pic>
      <p:pic>
        <p:nvPicPr>
          <p:cNvPr id="10" name="Grafik 12" descr=""/>
          <p:cNvPicPr/>
          <p:nvPr/>
        </p:nvPicPr>
        <p:blipFill>
          <a:blip r:embed="rId6"/>
          <a:srcRect l="0" t="0" r="0" b="13578"/>
          <a:stretch/>
        </p:blipFill>
        <p:spPr>
          <a:xfrm>
            <a:off x="7842240" y="6194160"/>
            <a:ext cx="1304280" cy="666720"/>
          </a:xfrm>
          <a:prstGeom prst="rect">
            <a:avLst/>
          </a:prstGeom>
          <a:ln>
            <a:noFill/>
          </a:ln>
        </p:spPr>
      </p:pic>
      <p:pic>
        <p:nvPicPr>
          <p:cNvPr id="11" name="Grafik 13" descr=""/>
          <p:cNvPicPr/>
          <p:nvPr/>
        </p:nvPicPr>
        <p:blipFill>
          <a:blip r:embed="rId7"/>
          <a:stretch/>
        </p:blipFill>
        <p:spPr>
          <a:xfrm>
            <a:off x="110520" y="160560"/>
            <a:ext cx="1838160" cy="752760"/>
          </a:xfrm>
          <a:prstGeom prst="rect">
            <a:avLst/>
          </a:prstGeom>
          <a:ln>
            <a:noFill/>
          </a:ln>
        </p:spPr>
      </p:pic>
      <p:pic>
        <p:nvPicPr>
          <p:cNvPr id="12" name="Grafik 14" descr=""/>
          <p:cNvPicPr/>
          <p:nvPr/>
        </p:nvPicPr>
        <p:blipFill>
          <a:blip r:embed="rId8"/>
          <a:stretch/>
        </p:blipFill>
        <p:spPr>
          <a:xfrm>
            <a:off x="1787400" y="28080"/>
            <a:ext cx="2301840" cy="1071360"/>
          </a:xfrm>
          <a:prstGeom prst="rect">
            <a:avLst/>
          </a:prstGeom>
          <a:ln>
            <a:noFill/>
          </a:ln>
        </p:spPr>
      </p:pic>
      <p:pic>
        <p:nvPicPr>
          <p:cNvPr id="13" name="Grafik 15" descr=""/>
          <p:cNvPicPr/>
          <p:nvPr/>
        </p:nvPicPr>
        <p:blipFill>
          <a:blip r:embed="rId9"/>
          <a:stretch/>
        </p:blipFill>
        <p:spPr>
          <a:xfrm>
            <a:off x="5889960" y="196560"/>
            <a:ext cx="3092760" cy="813960"/>
          </a:xfrm>
          <a:prstGeom prst="rect">
            <a:avLst/>
          </a:prstGeom>
          <a:ln>
            <a:noFill/>
          </a:ln>
        </p:spPr>
      </p:pic>
      <p:sp>
        <p:nvSpPr>
          <p:cNvPr id="14" name="PlaceHolder 7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de-DE" sz="4400" spc="-1" strike="noStrike">
                <a:latin typeface="Arial"/>
              </a:rPr>
              <a:t>Format des Titeltextes durch Klicken bearbeiten</a:t>
            </a:r>
            <a:endParaRPr b="0" lang="de-DE" sz="4400" spc="-1" strike="noStrike">
              <a:latin typeface="Arial"/>
            </a:endParaRPr>
          </a:p>
        </p:txBody>
      </p:sp>
      <p:sp>
        <p:nvSpPr>
          <p:cNvPr id="15" name="PlaceHolder 8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latin typeface="Arial"/>
              </a:rPr>
              <a:t>Format des Gliederungstextes durch Klicken bearbeiten</a:t>
            </a:r>
            <a:endParaRPr b="0" lang="de-DE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800" spc="-1" strike="noStrike">
                <a:latin typeface="Arial"/>
              </a:rPr>
              <a:t>Zweite Gliederungsebene</a:t>
            </a:r>
            <a:endParaRPr b="0" lang="de-DE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00" spc="-1" strike="noStrike">
                <a:latin typeface="Arial"/>
              </a:rPr>
              <a:t>Dritte Gliederungsebene</a:t>
            </a:r>
            <a:endParaRPr b="0" lang="de-DE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000" spc="-1" strike="noStrike">
                <a:latin typeface="Arial"/>
              </a:rPr>
              <a:t>Vierte Gliederungsebene</a:t>
            </a:r>
            <a:endParaRPr b="0" lang="de-DE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Fünfte Gliederungsebene</a:t>
            </a:r>
            <a:endParaRPr b="0" lang="de-DE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Sechste Gliederungsebene</a:t>
            </a:r>
            <a:endParaRPr b="0" lang="de-DE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Siebte Gliederungsebene</a:t>
            </a:r>
            <a:endParaRPr b="0" lang="de-DE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  <p:sldLayoutId id="2147483660" r:id="rId21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ustomShape 1"/>
          <p:cNvSpPr/>
          <p:nvPr/>
        </p:nvSpPr>
        <p:spPr>
          <a:xfrm>
            <a:off x="129600" y="-1080"/>
            <a:ext cx="6968880" cy="1196280"/>
          </a:xfrm>
          <a:prstGeom prst="rect">
            <a:avLst/>
          </a:prstGeom>
          <a:solidFill>
            <a:srgbClr val="c2da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3" name="CustomShape 2"/>
          <p:cNvSpPr/>
          <p:nvPr/>
        </p:nvSpPr>
        <p:spPr>
          <a:xfrm>
            <a:off x="169920" y="6462000"/>
            <a:ext cx="528120" cy="271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fld id="{3FF8BD55-81AD-482F-852D-EEE26AEF61C9}" type="slidenum">
              <a:rPr b="0" lang="de-DE" sz="1200" spc="-1" strike="noStrike">
                <a:solidFill>
                  <a:srgbClr val="767171"/>
                </a:solidFill>
                <a:latin typeface="Calibri"/>
                <a:ea typeface="DejaVu Sans"/>
              </a:rPr>
              <a:t>1</a:t>
            </a:fld>
            <a:endParaRPr b="0" lang="de-DE" sz="1200" spc="-1" strike="noStrike">
              <a:latin typeface="Arial"/>
            </a:endParaRPr>
          </a:p>
        </p:txBody>
      </p:sp>
      <p:pic>
        <p:nvPicPr>
          <p:cNvPr id="54" name="Grafik 1" descr=""/>
          <p:cNvPicPr/>
          <p:nvPr/>
        </p:nvPicPr>
        <p:blipFill>
          <a:blip r:embed="rId2"/>
          <a:stretch/>
        </p:blipFill>
        <p:spPr>
          <a:xfrm>
            <a:off x="5477760" y="6219720"/>
            <a:ext cx="1672560" cy="684720"/>
          </a:xfrm>
          <a:prstGeom prst="rect">
            <a:avLst/>
          </a:prstGeom>
          <a:ln>
            <a:noFill/>
          </a:ln>
        </p:spPr>
      </p:pic>
      <p:pic>
        <p:nvPicPr>
          <p:cNvPr id="55" name="Grafik 2" descr=""/>
          <p:cNvPicPr/>
          <p:nvPr/>
        </p:nvPicPr>
        <p:blipFill>
          <a:blip r:embed="rId3"/>
          <a:stretch/>
        </p:blipFill>
        <p:spPr>
          <a:xfrm>
            <a:off x="7023600" y="6069960"/>
            <a:ext cx="2093760" cy="974160"/>
          </a:xfrm>
          <a:prstGeom prst="rect">
            <a:avLst/>
          </a:prstGeom>
          <a:ln>
            <a:noFill/>
          </a:ln>
        </p:spPr>
      </p:pic>
      <p:pic>
        <p:nvPicPr>
          <p:cNvPr id="56" name="Grafik 9" descr=""/>
          <p:cNvPicPr/>
          <p:nvPr/>
        </p:nvPicPr>
        <p:blipFill>
          <a:blip r:embed="rId4"/>
          <a:stretch/>
        </p:blipFill>
        <p:spPr>
          <a:xfrm>
            <a:off x="7152480" y="341280"/>
            <a:ext cx="1926360" cy="488520"/>
          </a:xfrm>
          <a:prstGeom prst="rect">
            <a:avLst/>
          </a:prstGeom>
          <a:ln>
            <a:noFill/>
          </a:ln>
        </p:spPr>
      </p:pic>
      <p:sp>
        <p:nvSpPr>
          <p:cNvPr id="57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de-DE" sz="4400" spc="-1" strike="noStrike">
                <a:latin typeface="Arial"/>
              </a:rPr>
              <a:t>Format des Titeltextes durch Klicken bearbeiten</a:t>
            </a:r>
            <a:endParaRPr b="0" lang="de-DE" sz="44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latin typeface="Arial"/>
              </a:rPr>
              <a:t>Format des Gliederungstextes durch Klicken bearbeiten</a:t>
            </a:r>
            <a:endParaRPr b="0" lang="de-DE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800" spc="-1" strike="noStrike">
                <a:latin typeface="Arial"/>
              </a:rPr>
              <a:t>Zweite Gliederungsebene</a:t>
            </a:r>
            <a:endParaRPr b="0" lang="de-DE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00" spc="-1" strike="noStrike">
                <a:latin typeface="Arial"/>
              </a:rPr>
              <a:t>Dritte Gliederungsebene</a:t>
            </a:r>
            <a:endParaRPr b="0" lang="de-DE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000" spc="-1" strike="noStrike">
                <a:latin typeface="Arial"/>
              </a:rPr>
              <a:t>Vierte Gliederungsebene</a:t>
            </a:r>
            <a:endParaRPr b="0" lang="de-DE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Fünfte Gliederungsebene</a:t>
            </a:r>
            <a:endParaRPr b="0" lang="de-DE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Sechste Gliederungsebene</a:t>
            </a:r>
            <a:endParaRPr b="0" lang="de-DE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Siebte Gliederungsebene</a:t>
            </a:r>
            <a:endParaRPr b="0" lang="de-DE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image" Target="../media/image20.png"/><Relationship Id="rId3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image" Target="../media/image25.tif"/><Relationship Id="rId3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image" Target="../media/image27.jpeg"/><Relationship Id="rId3" Type="http://schemas.openxmlformats.org/officeDocument/2006/relationships/image" Target="../media/image28.png"/><Relationship Id="rId4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image" Target="../media/image30.png"/><Relationship Id="rId3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image" Target="../media/image32.jpeg"/><Relationship Id="rId3" Type="http://schemas.openxmlformats.org/officeDocument/2006/relationships/image" Target="../media/image33.png"/><Relationship Id="rId4" Type="http://schemas.openxmlformats.org/officeDocument/2006/relationships/image" Target="../media/image34.jpeg"/><Relationship Id="rId5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445320" y="2084040"/>
            <a:ext cx="6856200" cy="794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90000"/>
              </a:lnSpc>
            </a:pPr>
            <a:r>
              <a:rPr b="1" lang="de-DE" sz="3200" spc="-1" strike="noStrike">
                <a:solidFill>
                  <a:srgbClr val="10253f"/>
                </a:solidFill>
                <a:latin typeface="Calibri"/>
                <a:ea typeface="DejaVu Sans"/>
              </a:rPr>
              <a:t>Empowerment of German university hospitals to utilize OHDSI OMOP</a:t>
            </a:r>
            <a:endParaRPr b="0" lang="de-DE" sz="3200" spc="-1" strike="noStrike">
              <a:latin typeface="Arial"/>
            </a:endParaRPr>
          </a:p>
        </p:txBody>
      </p:sp>
      <p:sp>
        <p:nvSpPr>
          <p:cNvPr id="96" name="CustomShape 2"/>
          <p:cNvSpPr/>
          <p:nvPr/>
        </p:nvSpPr>
        <p:spPr>
          <a:xfrm>
            <a:off x="445320" y="3867480"/>
            <a:ext cx="6856200" cy="1653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7" name="Grafik 3" descr=""/>
          <p:cNvPicPr/>
          <p:nvPr/>
        </p:nvPicPr>
        <p:blipFill>
          <a:blip r:embed="rId1"/>
          <a:stretch/>
        </p:blipFill>
        <p:spPr>
          <a:xfrm>
            <a:off x="1404000" y="6189480"/>
            <a:ext cx="1344960" cy="6714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215640" y="0"/>
            <a:ext cx="6810120" cy="1155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90000"/>
              </a:lnSpc>
            </a:pPr>
            <a:r>
              <a:rPr b="1" lang="de-DE" sz="3200" spc="-1" strike="noStrike">
                <a:solidFill>
                  <a:srgbClr val="10253f"/>
                </a:solidFill>
                <a:latin typeface="Calibri"/>
                <a:ea typeface="DejaVu Sans"/>
              </a:rPr>
              <a:t>Prologue</a:t>
            </a:r>
            <a:endParaRPr b="0" lang="de-DE" sz="3200" spc="-1" strike="noStrike">
              <a:latin typeface="Arial"/>
            </a:endParaRPr>
          </a:p>
        </p:txBody>
      </p:sp>
      <p:sp>
        <p:nvSpPr>
          <p:cNvPr id="99" name="CustomShape 2"/>
          <p:cNvSpPr/>
          <p:nvPr/>
        </p:nvSpPr>
        <p:spPr>
          <a:xfrm>
            <a:off x="215640" y="1445400"/>
            <a:ext cx="8298000" cy="4729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28600" indent="-226800">
              <a:lnSpc>
                <a:spcPct val="90000"/>
              </a:lnSpc>
              <a:spcBef>
                <a:spcPts val="1001"/>
              </a:spcBef>
              <a:buClr>
                <a:srgbClr val="10253f"/>
              </a:buClr>
              <a:buFont typeface="Arial"/>
              <a:buChar char="•"/>
            </a:pPr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Medical Informatics Funding Scheme</a:t>
            </a:r>
            <a:endParaRPr b="0" lang="de-DE" sz="2800" spc="-1" strike="noStrike">
              <a:latin typeface="Arial"/>
            </a:endParaRPr>
          </a:p>
          <a:p>
            <a:pPr marL="228600" indent="-226800">
              <a:lnSpc>
                <a:spcPct val="90000"/>
              </a:lnSpc>
              <a:spcBef>
                <a:spcPts val="1001"/>
              </a:spcBef>
              <a:buClr>
                <a:srgbClr val="10253f"/>
              </a:buClr>
              <a:buFont typeface="Arial"/>
              <a:buChar char="•"/>
            </a:pPr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MIRACUM - </a:t>
            </a:r>
            <a:r>
              <a:rPr b="1" lang="de-DE" sz="2000" spc="-1" strike="noStrike">
                <a:solidFill>
                  <a:srgbClr val="10253f"/>
                </a:solidFill>
                <a:latin typeface="Calibri"/>
                <a:ea typeface="DejaVu Sans"/>
              </a:rPr>
              <a:t>M</a:t>
            </a:r>
            <a:r>
              <a:rPr b="0" lang="de-DE" sz="2000" spc="-1" strike="noStrike">
                <a:solidFill>
                  <a:srgbClr val="10253f"/>
                </a:solidFill>
                <a:latin typeface="Calibri"/>
                <a:ea typeface="DejaVu Sans"/>
              </a:rPr>
              <a:t>edical </a:t>
            </a:r>
            <a:r>
              <a:rPr b="1" lang="de-DE" sz="2000" spc="-1" strike="noStrike">
                <a:solidFill>
                  <a:srgbClr val="10253f"/>
                </a:solidFill>
                <a:latin typeface="Calibri"/>
                <a:ea typeface="DejaVu Sans"/>
              </a:rPr>
              <a:t>I</a:t>
            </a:r>
            <a:r>
              <a:rPr b="0" lang="de-DE" sz="2000" spc="-1" strike="noStrike">
                <a:solidFill>
                  <a:srgbClr val="10253f"/>
                </a:solidFill>
                <a:latin typeface="Calibri"/>
                <a:ea typeface="DejaVu Sans"/>
              </a:rPr>
              <a:t>nformatics in </a:t>
            </a:r>
            <a:r>
              <a:rPr b="1" lang="de-DE" sz="2000" spc="-1" strike="noStrike">
                <a:solidFill>
                  <a:srgbClr val="10253f"/>
                </a:solidFill>
                <a:latin typeface="Calibri"/>
                <a:ea typeface="DejaVu Sans"/>
              </a:rPr>
              <a:t>R</a:t>
            </a:r>
            <a:r>
              <a:rPr b="0" lang="de-DE" sz="2000" spc="-1" strike="noStrike">
                <a:solidFill>
                  <a:srgbClr val="10253f"/>
                </a:solidFill>
                <a:latin typeface="Calibri"/>
                <a:ea typeface="DejaVu Sans"/>
              </a:rPr>
              <a:t>esearch </a:t>
            </a:r>
            <a:r>
              <a:rPr b="1" lang="de-DE" sz="2000" spc="-1" strike="noStrike">
                <a:solidFill>
                  <a:srgbClr val="10253f"/>
                </a:solidFill>
                <a:latin typeface="Calibri"/>
                <a:ea typeface="DejaVu Sans"/>
              </a:rPr>
              <a:t>a</a:t>
            </a:r>
            <a:r>
              <a:rPr b="0" lang="de-DE" sz="2000" spc="-1" strike="noStrike">
                <a:solidFill>
                  <a:srgbClr val="10253f"/>
                </a:solidFill>
                <a:latin typeface="Calibri"/>
                <a:ea typeface="DejaVu Sans"/>
              </a:rPr>
              <a:t>nd </a:t>
            </a:r>
            <a:r>
              <a:rPr b="1" lang="de-DE" sz="2000" spc="-1" strike="noStrike">
                <a:solidFill>
                  <a:srgbClr val="10253f"/>
                </a:solidFill>
                <a:latin typeface="Calibri"/>
                <a:ea typeface="DejaVu Sans"/>
              </a:rPr>
              <a:t>C</a:t>
            </a:r>
            <a:r>
              <a:rPr b="0" lang="de-DE" sz="2000" spc="-1" strike="noStrike">
                <a:solidFill>
                  <a:srgbClr val="10253f"/>
                </a:solidFill>
                <a:latin typeface="Calibri"/>
                <a:ea typeface="DejaVu Sans"/>
              </a:rPr>
              <a:t>are in </a:t>
            </a:r>
            <a:r>
              <a:rPr b="1" lang="de-DE" sz="2000" spc="-1" strike="noStrike">
                <a:solidFill>
                  <a:srgbClr val="10253f"/>
                </a:solidFill>
                <a:latin typeface="Calibri"/>
                <a:ea typeface="DejaVu Sans"/>
              </a:rPr>
              <a:t>U</a:t>
            </a:r>
            <a:r>
              <a:rPr b="0" lang="de-DE" sz="2000" spc="-1" strike="noStrike">
                <a:solidFill>
                  <a:srgbClr val="10253f"/>
                </a:solidFill>
                <a:latin typeface="Calibri"/>
                <a:ea typeface="DejaVu Sans"/>
              </a:rPr>
              <a:t>niversity </a:t>
            </a:r>
            <a:r>
              <a:rPr b="1" lang="de-DE" sz="2000" spc="-1" strike="noStrike">
                <a:solidFill>
                  <a:srgbClr val="10253f"/>
                </a:solidFill>
                <a:latin typeface="Calibri"/>
                <a:ea typeface="DejaVu Sans"/>
              </a:rPr>
              <a:t>M</a:t>
            </a:r>
            <a:r>
              <a:rPr b="0" lang="de-DE" sz="2000" spc="-1" strike="noStrike">
                <a:solidFill>
                  <a:srgbClr val="10253f"/>
                </a:solidFill>
                <a:latin typeface="Calibri"/>
                <a:ea typeface="DejaVu Sans"/>
              </a:rPr>
              <a:t>edicine</a:t>
            </a:r>
            <a:endParaRPr b="0" lang="de-DE" sz="2000" spc="-1" strike="noStrike">
              <a:latin typeface="Arial"/>
            </a:endParaRPr>
          </a:p>
          <a:p>
            <a:pPr marL="228600" indent="-226800">
              <a:lnSpc>
                <a:spcPct val="90000"/>
              </a:lnSpc>
              <a:spcBef>
                <a:spcPts val="1001"/>
              </a:spcBef>
              <a:buClr>
                <a:srgbClr val="10253f"/>
              </a:buClr>
              <a:buFont typeface="Arial"/>
              <a:buChar char="•"/>
            </a:pPr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Data integration centres → collection and exchange of data (within the consortia)</a:t>
            </a:r>
            <a:endParaRPr b="0" lang="de-DE" sz="2800" spc="-1" strike="noStrike">
              <a:latin typeface="Arial"/>
            </a:endParaRPr>
          </a:p>
          <a:p>
            <a:pPr marL="228600" indent="-226800">
              <a:lnSpc>
                <a:spcPct val="90000"/>
              </a:lnSpc>
              <a:spcBef>
                <a:spcPts val="1001"/>
              </a:spcBef>
              <a:buClr>
                <a:srgbClr val="10253f"/>
              </a:buClr>
              <a:buFont typeface="Arial"/>
              <a:buChar char="•"/>
            </a:pPr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Interoperable data formats + development of common tools and services</a:t>
            </a:r>
            <a:endParaRPr b="0" lang="de-DE" sz="2800" spc="-1" strike="noStrike">
              <a:latin typeface="Arial"/>
            </a:endParaRPr>
          </a:p>
          <a:p>
            <a:pPr marL="228600" indent="-226800">
              <a:lnSpc>
                <a:spcPct val="90000"/>
              </a:lnSpc>
              <a:spcBef>
                <a:spcPts val="1001"/>
              </a:spcBef>
              <a:buClr>
                <a:srgbClr val="10253f"/>
              </a:buClr>
              <a:buFont typeface="Arial"/>
              <a:buChar char="•"/>
            </a:pPr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Enhance collaborative research and clinical care</a:t>
            </a:r>
            <a:endParaRPr b="0" lang="de-DE" sz="2800" spc="-1" strike="noStrike">
              <a:latin typeface="Arial"/>
            </a:endParaRPr>
          </a:p>
          <a:p>
            <a:pPr marL="228600" indent="-226800">
              <a:lnSpc>
                <a:spcPct val="90000"/>
              </a:lnSpc>
              <a:spcBef>
                <a:spcPts val="1001"/>
              </a:spcBef>
              <a:buClr>
                <a:srgbClr val="10253f"/>
              </a:buClr>
              <a:buFont typeface="Arial"/>
              <a:buChar char="•"/>
            </a:pPr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We like open source  </a:t>
            </a:r>
            <a:endParaRPr b="0" lang="de-DE" sz="2800" spc="-1" strike="noStrike">
              <a:latin typeface="Arial"/>
            </a:endParaRPr>
          </a:p>
        </p:txBody>
      </p:sp>
      <p:pic>
        <p:nvPicPr>
          <p:cNvPr id="100" name="Grafik 3" descr=""/>
          <p:cNvPicPr/>
          <p:nvPr/>
        </p:nvPicPr>
        <p:blipFill>
          <a:blip r:embed="rId1"/>
          <a:stretch/>
        </p:blipFill>
        <p:spPr>
          <a:xfrm>
            <a:off x="688680" y="6256440"/>
            <a:ext cx="1043280" cy="520560"/>
          </a:xfrm>
          <a:prstGeom prst="rect">
            <a:avLst/>
          </a:prstGeom>
          <a:ln>
            <a:noFill/>
          </a:ln>
        </p:spPr>
      </p:pic>
      <p:pic>
        <p:nvPicPr>
          <p:cNvPr id="101" name="Grafik 100" descr=""/>
          <p:cNvPicPr/>
          <p:nvPr/>
        </p:nvPicPr>
        <p:blipFill>
          <a:blip r:embed="rId2"/>
          <a:stretch/>
        </p:blipFill>
        <p:spPr>
          <a:xfrm>
            <a:off x="3600000" y="5040000"/>
            <a:ext cx="430560" cy="430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dur="indefinite" nodeType="mainSeq">
                <p:childTnLst>
                  <p:par>
                    <p:cTn id="5" fill="hold">
                      <p:stCondLst>
                        <p:cond delay="indefinite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ustomShape 1"/>
          <p:cNvSpPr/>
          <p:nvPr/>
        </p:nvSpPr>
        <p:spPr>
          <a:xfrm>
            <a:off x="215640" y="0"/>
            <a:ext cx="6810120" cy="1155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90000"/>
              </a:lnSpc>
            </a:pPr>
            <a:r>
              <a:rPr b="1" lang="de-DE" sz="3200" spc="-1" strike="noStrike">
                <a:solidFill>
                  <a:srgbClr val="10253f"/>
                </a:solidFill>
                <a:latin typeface="Calibri"/>
                <a:ea typeface="DejaVu Sans"/>
              </a:rPr>
              <a:t>Introduction</a:t>
            </a:r>
            <a:endParaRPr b="0" lang="de-DE" sz="3200" spc="-1" strike="noStrike">
              <a:latin typeface="Arial"/>
            </a:endParaRPr>
          </a:p>
        </p:txBody>
      </p:sp>
      <p:sp>
        <p:nvSpPr>
          <p:cNvPr id="103" name="CustomShape 2"/>
          <p:cNvSpPr/>
          <p:nvPr/>
        </p:nvSpPr>
        <p:spPr>
          <a:xfrm>
            <a:off x="356760" y="1445400"/>
            <a:ext cx="8298000" cy="4729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108720">
              <a:lnSpc>
                <a:spcPct val="100000"/>
              </a:lnSpc>
              <a:spcBef>
                <a:spcPts val="1417"/>
              </a:spcBef>
            </a:pPr>
            <a:r>
              <a:rPr b="1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Use case: </a:t>
            </a:r>
            <a:endParaRPr b="0" lang="de-DE" sz="28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multi-centred patient recruitment infrastructure</a:t>
            </a:r>
            <a:endParaRPr b="0" lang="de-DE" sz="2800" spc="-1" strike="noStrike">
              <a:latin typeface="Arial"/>
            </a:endParaRPr>
          </a:p>
          <a:p>
            <a:pPr marL="108720">
              <a:lnSpc>
                <a:spcPct val="100000"/>
              </a:lnSpc>
              <a:spcBef>
                <a:spcPts val="1417"/>
              </a:spcBef>
            </a:pPr>
            <a:r>
              <a:rPr b="1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Goals:</a:t>
            </a:r>
            <a:endParaRPr b="0" lang="de-DE" sz="28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easy deployment &amp; fast distribution</a:t>
            </a:r>
            <a:endParaRPr b="0" lang="de-DE" sz="28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high flexibility</a:t>
            </a:r>
            <a:endParaRPr b="0" lang="de-DE" sz="28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standardized data load process (German claim data)</a:t>
            </a:r>
            <a:endParaRPr b="0" lang="de-DE" sz="2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endParaRPr b="0" lang="de-DE" sz="2800" spc="-1" strike="noStrike">
              <a:latin typeface="Arial"/>
            </a:endParaRPr>
          </a:p>
        </p:txBody>
      </p:sp>
      <p:pic>
        <p:nvPicPr>
          <p:cNvPr id="104" name="Grafik 3" descr=""/>
          <p:cNvPicPr/>
          <p:nvPr/>
        </p:nvPicPr>
        <p:blipFill>
          <a:blip r:embed="rId1"/>
          <a:stretch/>
        </p:blipFill>
        <p:spPr>
          <a:xfrm>
            <a:off x="688680" y="6256440"/>
            <a:ext cx="1043280" cy="520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0" dur="indefinite" restart="never" nodeType="tmRoot">
          <p:childTnLst>
            <p:seq>
              <p:cTn id="11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/>
          <p:cNvSpPr/>
          <p:nvPr/>
        </p:nvSpPr>
        <p:spPr>
          <a:xfrm>
            <a:off x="4222800" y="1249920"/>
            <a:ext cx="4756320" cy="4729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90000"/>
              </a:lnSpc>
              <a:spcBef>
                <a:spcPts val="1001"/>
              </a:spcBef>
            </a:pPr>
            <a:endParaRPr b="0" lang="de-DE" sz="1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de-DE" sz="1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de-DE" sz="1800" spc="-1" strike="noStrike">
              <a:latin typeface="Arial"/>
            </a:endParaRPr>
          </a:p>
          <a:p>
            <a:pPr lvl="1" marL="685800" indent="-226800">
              <a:lnSpc>
                <a:spcPct val="90000"/>
              </a:lnSpc>
              <a:spcBef>
                <a:spcPts val="1001"/>
              </a:spcBef>
              <a:buClr>
                <a:srgbClr val="10253f"/>
              </a:buClr>
              <a:buFont typeface="Arial"/>
              <a:buChar char="•"/>
            </a:pPr>
            <a:endParaRPr b="0" lang="de-DE" sz="1800" spc="-1" strike="noStrike">
              <a:latin typeface="Arial"/>
            </a:endParaRPr>
          </a:p>
          <a:p>
            <a:pPr lvl="1" marL="685800" indent="-226800">
              <a:lnSpc>
                <a:spcPct val="90000"/>
              </a:lnSpc>
              <a:spcBef>
                <a:spcPts val="1001"/>
              </a:spcBef>
              <a:buClr>
                <a:srgbClr val="10253f"/>
              </a:buClr>
              <a:buFont typeface="Arial"/>
              <a:buChar char="•"/>
            </a:pPr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missing Vocabularies</a:t>
            </a:r>
            <a:endParaRPr b="0" lang="de-DE" sz="2800" spc="-1" strike="noStrike">
              <a:latin typeface="Arial"/>
            </a:endParaRPr>
          </a:p>
          <a:p>
            <a:pPr lvl="1" marL="685800" indent="-226800">
              <a:lnSpc>
                <a:spcPct val="90000"/>
              </a:lnSpc>
              <a:spcBef>
                <a:spcPts val="1001"/>
              </a:spcBef>
              <a:buClr>
                <a:srgbClr val="10253f"/>
              </a:buClr>
              <a:buFont typeface="Arial"/>
              <a:buChar char="•"/>
            </a:pPr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no DBMS with OMOP CDM</a:t>
            </a:r>
            <a:endParaRPr b="0" lang="de-DE" sz="2800" spc="-1" strike="noStrike">
              <a:latin typeface="Arial"/>
            </a:endParaRPr>
          </a:p>
          <a:p>
            <a:pPr lvl="1" marL="685800" indent="-226800">
              <a:lnSpc>
                <a:spcPct val="90000"/>
              </a:lnSpc>
              <a:spcBef>
                <a:spcPts val="1001"/>
              </a:spcBef>
              <a:buClr>
                <a:srgbClr val="10253f"/>
              </a:buClr>
              <a:buFont typeface="Arial"/>
              <a:buChar char="•"/>
            </a:pPr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lack of data load process</a:t>
            </a:r>
            <a:endParaRPr b="0" lang="de-DE" sz="2800" spc="-1" strike="noStrike">
              <a:latin typeface="Arial"/>
            </a:endParaRPr>
          </a:p>
          <a:p>
            <a:pPr marL="458280">
              <a:lnSpc>
                <a:spcPct val="90000"/>
              </a:lnSpc>
              <a:spcBef>
                <a:spcPts val="1001"/>
              </a:spcBef>
            </a:pPr>
            <a:endParaRPr b="0" lang="de-DE" sz="2800" spc="-1" strike="noStrike">
              <a:latin typeface="Arial"/>
            </a:endParaRPr>
          </a:p>
          <a:p>
            <a:pPr marL="458280">
              <a:lnSpc>
                <a:spcPct val="90000"/>
              </a:lnSpc>
              <a:spcBef>
                <a:spcPts val="1001"/>
              </a:spcBef>
            </a:pPr>
            <a:endParaRPr b="0" lang="de-DE" sz="2800" spc="-1" strike="noStrike">
              <a:latin typeface="Arial"/>
            </a:endParaRPr>
          </a:p>
        </p:txBody>
      </p:sp>
      <p:sp>
        <p:nvSpPr>
          <p:cNvPr id="106" name="CustomShape 2"/>
          <p:cNvSpPr/>
          <p:nvPr/>
        </p:nvSpPr>
        <p:spPr>
          <a:xfrm>
            <a:off x="215640" y="0"/>
            <a:ext cx="6810120" cy="1155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90000"/>
              </a:lnSpc>
            </a:pPr>
            <a:r>
              <a:rPr b="1" lang="de-DE" sz="3200" spc="-1" strike="noStrike">
                <a:solidFill>
                  <a:srgbClr val="10253f"/>
                </a:solidFill>
                <a:latin typeface="Calibri"/>
                <a:ea typeface="DejaVu Sans"/>
              </a:rPr>
              <a:t>Analyze</a:t>
            </a:r>
            <a:endParaRPr b="0" lang="de-DE" sz="3200" spc="-1" strike="noStrike">
              <a:latin typeface="Arial"/>
            </a:endParaRPr>
          </a:p>
        </p:txBody>
      </p:sp>
      <p:sp>
        <p:nvSpPr>
          <p:cNvPr id="107" name="CustomShape 3"/>
          <p:cNvSpPr/>
          <p:nvPr/>
        </p:nvSpPr>
        <p:spPr>
          <a:xfrm>
            <a:off x="215640" y="1465920"/>
            <a:ext cx="5342040" cy="4729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1080">
              <a:lnSpc>
                <a:spcPct val="90000"/>
              </a:lnSpc>
              <a:spcBef>
                <a:spcPts val="1001"/>
              </a:spcBef>
            </a:pPr>
            <a:r>
              <a:rPr b="1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Examination of OHDSI Broadsea:</a:t>
            </a:r>
            <a:endParaRPr b="0" lang="de-DE" sz="2800" spc="-1" strike="noStrike">
              <a:latin typeface="Arial"/>
            </a:endParaRPr>
          </a:p>
          <a:p>
            <a:pPr marL="1080">
              <a:lnSpc>
                <a:spcPct val="90000"/>
              </a:lnSpc>
              <a:spcBef>
                <a:spcPts val="1001"/>
              </a:spcBef>
            </a:pPr>
            <a:endParaRPr b="0" lang="de-DE" sz="2800" spc="-1" strike="noStrike">
              <a:latin typeface="Arial"/>
            </a:endParaRPr>
          </a:p>
          <a:p>
            <a:pPr marL="1080">
              <a:lnSpc>
                <a:spcPct val="90000"/>
              </a:lnSpc>
              <a:spcBef>
                <a:spcPts val="1001"/>
              </a:spcBef>
            </a:pPr>
            <a:endParaRPr b="0" lang="de-DE" sz="2800" spc="-1" strike="noStrike">
              <a:latin typeface="Arial"/>
            </a:endParaRPr>
          </a:p>
          <a:p>
            <a:pPr lvl="1" marL="685800" indent="-226800">
              <a:lnSpc>
                <a:spcPct val="90000"/>
              </a:lnSpc>
              <a:spcBef>
                <a:spcPts val="1001"/>
              </a:spcBef>
              <a:buClr>
                <a:srgbClr val="10253f"/>
              </a:buClr>
              <a:buFont typeface="Arial"/>
              <a:buChar char="•"/>
            </a:pPr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WebAPI</a:t>
            </a:r>
            <a:endParaRPr b="0" lang="de-DE" sz="2800" spc="-1" strike="noStrike">
              <a:latin typeface="Arial"/>
            </a:endParaRPr>
          </a:p>
          <a:p>
            <a:pPr lvl="1" marL="685800" indent="-226800">
              <a:lnSpc>
                <a:spcPct val="90000"/>
              </a:lnSpc>
              <a:spcBef>
                <a:spcPts val="1001"/>
              </a:spcBef>
              <a:buClr>
                <a:srgbClr val="10253f"/>
              </a:buClr>
              <a:buFont typeface="Arial"/>
              <a:buChar char="•"/>
            </a:pPr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Atlas</a:t>
            </a:r>
            <a:endParaRPr b="0" lang="de-DE" sz="2800" spc="-1" strike="noStrike">
              <a:latin typeface="Arial"/>
            </a:endParaRPr>
          </a:p>
          <a:p>
            <a:pPr lvl="1" marL="685800" indent="-226800">
              <a:lnSpc>
                <a:spcPct val="90000"/>
              </a:lnSpc>
              <a:spcBef>
                <a:spcPts val="1001"/>
              </a:spcBef>
              <a:buClr>
                <a:srgbClr val="10253f"/>
              </a:buClr>
              <a:buFont typeface="Arial"/>
              <a:buChar char="•"/>
            </a:pPr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OHDSI R methods lib</a:t>
            </a:r>
            <a:endParaRPr b="0" lang="de-DE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de-DE" sz="2800" spc="-1" strike="noStrike">
              <a:latin typeface="Arial"/>
            </a:endParaRPr>
          </a:p>
        </p:txBody>
      </p:sp>
      <p:pic>
        <p:nvPicPr>
          <p:cNvPr id="108" name="Grafik 3" descr=""/>
          <p:cNvPicPr/>
          <p:nvPr/>
        </p:nvPicPr>
        <p:blipFill>
          <a:blip r:embed="rId1"/>
          <a:stretch/>
        </p:blipFill>
        <p:spPr>
          <a:xfrm>
            <a:off x="688680" y="6256440"/>
            <a:ext cx="1043280" cy="520560"/>
          </a:xfrm>
          <a:prstGeom prst="rect">
            <a:avLst/>
          </a:prstGeom>
          <a:ln>
            <a:noFill/>
          </a:ln>
        </p:spPr>
      </p:pic>
      <p:pic>
        <p:nvPicPr>
          <p:cNvPr id="109" name="Grafik 1" descr=""/>
          <p:cNvPicPr/>
          <p:nvPr/>
        </p:nvPicPr>
        <p:blipFill>
          <a:blip r:embed="rId2"/>
          <a:stretch/>
        </p:blipFill>
        <p:spPr>
          <a:xfrm>
            <a:off x="419400" y="2215080"/>
            <a:ext cx="537840" cy="537840"/>
          </a:xfrm>
          <a:prstGeom prst="rect">
            <a:avLst/>
          </a:prstGeom>
          <a:ln>
            <a:noFill/>
          </a:ln>
        </p:spPr>
      </p:pic>
      <p:pic>
        <p:nvPicPr>
          <p:cNvPr id="110" name="Grafik 2" descr=""/>
          <p:cNvPicPr/>
          <p:nvPr/>
        </p:nvPicPr>
        <p:blipFill>
          <a:blip r:embed="rId3"/>
          <a:stretch/>
        </p:blipFill>
        <p:spPr>
          <a:xfrm>
            <a:off x="4450320" y="2215080"/>
            <a:ext cx="513720" cy="513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2" dur="indefinite" restart="never" nodeType="tmRoot">
          <p:childTnLst>
            <p:seq>
              <p:cTn id="13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215640" y="0"/>
            <a:ext cx="6810120" cy="1155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90000"/>
              </a:lnSpc>
            </a:pPr>
            <a:r>
              <a:rPr b="1" lang="de-DE" sz="3200" spc="-1" strike="noStrike">
                <a:solidFill>
                  <a:srgbClr val="10253f"/>
                </a:solidFill>
                <a:latin typeface="Calibri"/>
                <a:ea typeface="DejaVu Sans"/>
              </a:rPr>
              <a:t>Enhance - Vocabulary</a:t>
            </a:r>
            <a:endParaRPr b="0" lang="de-DE" sz="3200" spc="-1" strike="noStrike">
              <a:latin typeface="Arial"/>
            </a:endParaRPr>
          </a:p>
        </p:txBody>
      </p:sp>
      <p:sp>
        <p:nvSpPr>
          <p:cNvPr id="112" name="CustomShape 2"/>
          <p:cNvSpPr/>
          <p:nvPr/>
        </p:nvSpPr>
        <p:spPr>
          <a:xfrm>
            <a:off x="744840" y="5216040"/>
            <a:ext cx="3318120" cy="91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1080" algn="ctr">
              <a:lnSpc>
                <a:spcPct val="90000"/>
              </a:lnSpc>
              <a:spcBef>
                <a:spcPts val="1001"/>
              </a:spcBef>
            </a:pPr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German claim data </a:t>
            </a:r>
            <a:br/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(9 out of 100)</a:t>
            </a:r>
            <a:endParaRPr b="0" lang="de-DE" sz="2800" spc="-1" strike="noStrike">
              <a:latin typeface="Arial"/>
            </a:endParaRPr>
          </a:p>
        </p:txBody>
      </p:sp>
      <p:pic>
        <p:nvPicPr>
          <p:cNvPr id="113" name="Grafik 3" descr=""/>
          <p:cNvPicPr/>
          <p:nvPr/>
        </p:nvPicPr>
        <p:blipFill>
          <a:blip r:embed="rId1"/>
          <a:stretch/>
        </p:blipFill>
        <p:spPr>
          <a:xfrm>
            <a:off x="688680" y="6256440"/>
            <a:ext cx="1043280" cy="520560"/>
          </a:xfrm>
          <a:prstGeom prst="rect">
            <a:avLst/>
          </a:prstGeom>
          <a:ln>
            <a:noFill/>
          </a:ln>
        </p:spPr>
      </p:pic>
      <p:sp>
        <p:nvSpPr>
          <p:cNvPr id="114" name="CustomShape 3"/>
          <p:cNvSpPr/>
          <p:nvPr/>
        </p:nvSpPr>
        <p:spPr>
          <a:xfrm>
            <a:off x="1320120" y="1442880"/>
            <a:ext cx="6508080" cy="562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458280">
              <a:lnSpc>
                <a:spcPct val="90000"/>
              </a:lnSpc>
              <a:spcBef>
                <a:spcPts val="1001"/>
              </a:spcBef>
            </a:pPr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approx. 100 Athena vocabularies</a:t>
            </a:r>
            <a:endParaRPr b="0" lang="de-DE" sz="2800" spc="-1" strike="noStrike">
              <a:latin typeface="Arial"/>
            </a:endParaRPr>
          </a:p>
        </p:txBody>
      </p:sp>
      <p:grpSp>
        <p:nvGrpSpPr>
          <p:cNvPr id="115" name="Group 4"/>
          <p:cNvGrpSpPr/>
          <p:nvPr/>
        </p:nvGrpSpPr>
        <p:grpSpPr>
          <a:xfrm>
            <a:off x="2730240" y="2051280"/>
            <a:ext cx="3186720" cy="3186720"/>
            <a:chOff x="2730240" y="2051280"/>
            <a:chExt cx="3186720" cy="3186720"/>
          </a:xfrm>
        </p:grpSpPr>
        <p:pic>
          <p:nvPicPr>
            <p:cNvPr id="116" name="Grafik 1" descr=""/>
            <p:cNvPicPr/>
            <p:nvPr/>
          </p:nvPicPr>
          <p:blipFill>
            <a:blip r:embed="rId2"/>
            <a:stretch/>
          </p:blipFill>
          <p:spPr>
            <a:xfrm>
              <a:off x="2730240" y="2051280"/>
              <a:ext cx="3186720" cy="3186720"/>
            </a:xfrm>
            <a:prstGeom prst="rect">
              <a:avLst/>
            </a:prstGeom>
            <a:ln>
              <a:noFill/>
            </a:ln>
          </p:spPr>
        </p:pic>
        <p:sp>
          <p:nvSpPr>
            <p:cNvPr id="117" name="CustomShape 5"/>
            <p:cNvSpPr/>
            <p:nvPr/>
          </p:nvSpPr>
          <p:spPr>
            <a:xfrm>
              <a:off x="2849400" y="2311200"/>
              <a:ext cx="2857320" cy="56232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/>
            <a:p>
              <a:pPr marL="458280">
                <a:lnSpc>
                  <a:spcPct val="90000"/>
                </a:lnSpc>
                <a:spcBef>
                  <a:spcPts val="1001"/>
                </a:spcBef>
              </a:pPr>
              <a:r>
                <a:rPr b="0" lang="de-DE" sz="2800" spc="-1" strike="noStrike">
                  <a:solidFill>
                    <a:srgbClr val="10253f"/>
                  </a:solidFill>
                  <a:latin typeface="Calibri"/>
                  <a:ea typeface="DejaVu Sans"/>
                </a:rPr>
                <a:t>determine </a:t>
              </a:r>
              <a:br/>
              <a:r>
                <a:rPr b="0" lang="de-DE" sz="2800" spc="-1" strike="noStrike">
                  <a:solidFill>
                    <a:srgbClr val="10253f"/>
                  </a:solidFill>
                  <a:latin typeface="Calibri"/>
                  <a:ea typeface="DejaVu Sans"/>
                </a:rPr>
                <a:t>needed ones</a:t>
              </a:r>
              <a:endParaRPr b="0" lang="de-DE" sz="2800" spc="-1" strike="noStrike">
                <a:latin typeface="Arial"/>
              </a:endParaRPr>
            </a:p>
          </p:txBody>
        </p:sp>
      </p:grpSp>
      <p:sp>
        <p:nvSpPr>
          <p:cNvPr id="118" name="CustomShape 6"/>
          <p:cNvSpPr/>
          <p:nvPr/>
        </p:nvSpPr>
        <p:spPr>
          <a:xfrm>
            <a:off x="4278240" y="5216040"/>
            <a:ext cx="3318120" cy="91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1080" algn="ctr">
              <a:lnSpc>
                <a:spcPct val="90000"/>
              </a:lnSpc>
              <a:spcBef>
                <a:spcPts val="1001"/>
              </a:spcBef>
            </a:pPr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SynPUF</a:t>
            </a:r>
            <a:br/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(24 out of 100)</a:t>
            </a:r>
            <a:endParaRPr b="0" lang="de-DE" sz="2800" spc="-1" strike="noStrike">
              <a:latin typeface="Arial"/>
            </a:endParaRPr>
          </a:p>
        </p:txBody>
      </p:sp>
    </p:spTree>
  </p:cSld>
  <p:timing>
    <p:tnLst>
      <p:par>
        <p:cTn id="14" dur="indefinite" restart="never" nodeType="tmRoot">
          <p:childTnLst>
            <p:seq>
              <p:cTn id="15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ustomShape 1"/>
          <p:cNvSpPr/>
          <p:nvPr/>
        </p:nvSpPr>
        <p:spPr>
          <a:xfrm>
            <a:off x="215640" y="0"/>
            <a:ext cx="6810120" cy="1155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90000"/>
              </a:lnSpc>
            </a:pPr>
            <a:r>
              <a:rPr b="1" lang="de-DE" sz="3200" spc="-1" strike="noStrike">
                <a:solidFill>
                  <a:srgbClr val="10253f"/>
                </a:solidFill>
                <a:latin typeface="Calibri"/>
                <a:ea typeface="DejaVu Sans"/>
              </a:rPr>
              <a:t>Enhance - Database</a:t>
            </a:r>
            <a:endParaRPr b="0" lang="de-DE" sz="3200" spc="-1" strike="noStrike">
              <a:latin typeface="Arial"/>
            </a:endParaRPr>
          </a:p>
        </p:txBody>
      </p:sp>
      <p:sp>
        <p:nvSpPr>
          <p:cNvPr id="120" name="CustomShape 2"/>
          <p:cNvSpPr/>
          <p:nvPr/>
        </p:nvSpPr>
        <p:spPr>
          <a:xfrm>
            <a:off x="215640" y="1445400"/>
            <a:ext cx="8298000" cy="4729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458280">
              <a:lnSpc>
                <a:spcPct val="90000"/>
              </a:lnSpc>
              <a:spcBef>
                <a:spcPts val="1001"/>
              </a:spcBef>
            </a:pPr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DBMS</a:t>
            </a:r>
            <a:endParaRPr b="0" lang="de-DE" sz="2800" spc="-1" strike="noStrike">
              <a:latin typeface="Arial"/>
            </a:endParaRPr>
          </a:p>
          <a:p>
            <a:pPr marL="915480">
              <a:lnSpc>
                <a:spcPct val="90000"/>
              </a:lnSpc>
              <a:spcBef>
                <a:spcPts val="1001"/>
              </a:spcBef>
            </a:pPr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PostgreSQL</a:t>
            </a:r>
            <a:br/>
            <a:br/>
            <a:endParaRPr b="0" lang="de-DE" sz="2800" spc="-1" strike="noStrike">
              <a:latin typeface="Arial"/>
            </a:endParaRPr>
          </a:p>
          <a:p>
            <a:pPr marL="458280">
              <a:lnSpc>
                <a:spcPct val="90000"/>
              </a:lnSpc>
              <a:spcBef>
                <a:spcPts val="1001"/>
              </a:spcBef>
            </a:pPr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OMOP CDM</a:t>
            </a:r>
            <a:endParaRPr b="0" lang="de-DE" sz="2800" spc="-1" strike="noStrike">
              <a:latin typeface="Arial"/>
            </a:endParaRPr>
          </a:p>
          <a:p>
            <a:pPr marL="915480">
              <a:lnSpc>
                <a:spcPct val="90000"/>
              </a:lnSpc>
              <a:spcBef>
                <a:spcPts val="1001"/>
              </a:spcBef>
            </a:pPr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flexible scripted Docker Volume generation based on selected vocabulary subset</a:t>
            </a:r>
            <a:endParaRPr b="0" lang="de-DE" sz="2800" spc="-1" strike="noStrike">
              <a:latin typeface="Arial"/>
            </a:endParaRPr>
          </a:p>
          <a:p>
            <a:pPr marL="1080">
              <a:lnSpc>
                <a:spcPct val="90000"/>
              </a:lnSpc>
              <a:spcBef>
                <a:spcPts val="1001"/>
              </a:spcBef>
            </a:pPr>
            <a:endParaRPr b="0" lang="de-DE" sz="2800" spc="-1" strike="noStrike">
              <a:latin typeface="Arial"/>
            </a:endParaRPr>
          </a:p>
        </p:txBody>
      </p:sp>
      <p:pic>
        <p:nvPicPr>
          <p:cNvPr id="121" name="Grafik 3" descr=""/>
          <p:cNvPicPr/>
          <p:nvPr/>
        </p:nvPicPr>
        <p:blipFill>
          <a:blip r:embed="rId1"/>
          <a:stretch/>
        </p:blipFill>
        <p:spPr>
          <a:xfrm>
            <a:off x="688680" y="6256440"/>
            <a:ext cx="1043280" cy="520560"/>
          </a:xfrm>
          <a:prstGeom prst="rect">
            <a:avLst/>
          </a:prstGeom>
          <a:ln>
            <a:noFill/>
          </a:ln>
        </p:spPr>
      </p:pic>
      <p:pic>
        <p:nvPicPr>
          <p:cNvPr id="122" name="Grafik 3" descr=""/>
          <p:cNvPicPr/>
          <p:nvPr/>
        </p:nvPicPr>
        <p:blipFill>
          <a:blip r:embed="rId2"/>
          <a:stretch/>
        </p:blipFill>
        <p:spPr>
          <a:xfrm>
            <a:off x="3537360" y="1825560"/>
            <a:ext cx="1184400" cy="1220040"/>
          </a:xfrm>
          <a:prstGeom prst="rect">
            <a:avLst/>
          </a:prstGeom>
          <a:ln>
            <a:noFill/>
          </a:ln>
        </p:spPr>
      </p:pic>
      <p:pic>
        <p:nvPicPr>
          <p:cNvPr id="123" name="Grafik 4" descr=""/>
          <p:cNvPicPr/>
          <p:nvPr/>
        </p:nvPicPr>
        <p:blipFill>
          <a:blip r:embed="rId3"/>
          <a:stretch/>
        </p:blipFill>
        <p:spPr>
          <a:xfrm>
            <a:off x="5813640" y="4381920"/>
            <a:ext cx="1104480" cy="11044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6" dur="indefinite" restart="never" nodeType="tmRoot">
          <p:childTnLst>
            <p:seq>
              <p:cTn id="17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ustomShape 1"/>
          <p:cNvSpPr/>
          <p:nvPr/>
        </p:nvSpPr>
        <p:spPr>
          <a:xfrm>
            <a:off x="215640" y="0"/>
            <a:ext cx="6810120" cy="1155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90000"/>
              </a:lnSpc>
            </a:pPr>
            <a:r>
              <a:rPr b="1" lang="de-DE" sz="3200" spc="-1" strike="noStrike">
                <a:solidFill>
                  <a:srgbClr val="10253f"/>
                </a:solidFill>
                <a:latin typeface="Calibri"/>
                <a:ea typeface="DejaVu Sans"/>
              </a:rPr>
              <a:t>Enhance – Data Load</a:t>
            </a:r>
            <a:endParaRPr b="0" lang="de-DE" sz="3200" spc="-1" strike="noStrike">
              <a:latin typeface="Arial"/>
            </a:endParaRPr>
          </a:p>
        </p:txBody>
      </p:sp>
      <p:pic>
        <p:nvPicPr>
          <p:cNvPr id="125" name="Grafik 3" descr=""/>
          <p:cNvPicPr/>
          <p:nvPr/>
        </p:nvPicPr>
        <p:blipFill>
          <a:blip r:embed="rId1"/>
          <a:stretch/>
        </p:blipFill>
        <p:spPr>
          <a:xfrm>
            <a:off x="688680" y="6256440"/>
            <a:ext cx="1043280" cy="520560"/>
          </a:xfrm>
          <a:prstGeom prst="rect">
            <a:avLst/>
          </a:prstGeom>
          <a:ln>
            <a:noFill/>
          </a:ln>
        </p:spPr>
      </p:pic>
      <p:pic>
        <p:nvPicPr>
          <p:cNvPr id="126" name="Grafik 4" descr=""/>
          <p:cNvPicPr/>
          <p:nvPr/>
        </p:nvPicPr>
        <p:blipFill>
          <a:blip r:embed="rId2"/>
          <a:stretch/>
        </p:blipFill>
        <p:spPr>
          <a:xfrm>
            <a:off x="4443480" y="1779120"/>
            <a:ext cx="4051440" cy="3537000"/>
          </a:xfrm>
          <a:prstGeom prst="rect">
            <a:avLst/>
          </a:prstGeom>
          <a:ln>
            <a:noFill/>
          </a:ln>
        </p:spPr>
      </p:pic>
      <p:sp>
        <p:nvSpPr>
          <p:cNvPr id="127" name="CustomShape 2"/>
          <p:cNvSpPr/>
          <p:nvPr/>
        </p:nvSpPr>
        <p:spPr>
          <a:xfrm>
            <a:off x="367920" y="1597680"/>
            <a:ext cx="3812760" cy="4729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1080">
              <a:lnSpc>
                <a:spcPct val="90000"/>
              </a:lnSpc>
              <a:spcBef>
                <a:spcPts val="1001"/>
              </a:spcBef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Standardized data load process for all:</a:t>
            </a:r>
            <a:endParaRPr b="0" lang="de-DE" sz="2800" spc="-1" strike="noStrike">
              <a:latin typeface="Arial"/>
            </a:endParaRPr>
          </a:p>
          <a:p>
            <a:pPr lvl="1" marL="685800" indent="-226800">
              <a:lnSpc>
                <a:spcPct val="90000"/>
              </a:lnSpc>
              <a:spcBef>
                <a:spcPts val="1001"/>
              </a:spcBef>
              <a:buClr>
                <a:srgbClr val="10253f"/>
              </a:buClr>
              <a:buFont typeface="Arial"/>
              <a:buChar char="•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clinical case data</a:t>
            </a:r>
            <a:endParaRPr b="0" lang="de-DE" sz="2800" spc="-1" strike="noStrike">
              <a:latin typeface="Arial"/>
            </a:endParaRPr>
          </a:p>
          <a:p>
            <a:pPr lvl="1" marL="685800" indent="-226800">
              <a:lnSpc>
                <a:spcPct val="90000"/>
              </a:lnSpc>
              <a:spcBef>
                <a:spcPts val="1001"/>
              </a:spcBef>
              <a:buClr>
                <a:srgbClr val="10253f"/>
              </a:buClr>
              <a:buFont typeface="Arial"/>
              <a:buChar char="•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observational data</a:t>
            </a:r>
            <a:endParaRPr b="0" lang="de-DE" sz="2800" spc="-1" strike="noStrike">
              <a:latin typeface="Arial"/>
            </a:endParaRPr>
          </a:p>
          <a:p>
            <a:pPr lvl="1" marL="685800" indent="-226800">
              <a:lnSpc>
                <a:spcPct val="90000"/>
              </a:lnSpc>
              <a:spcBef>
                <a:spcPts val="1001"/>
              </a:spcBef>
              <a:buClr>
                <a:srgbClr val="10253f"/>
              </a:buClr>
              <a:buFont typeface="Arial"/>
              <a:buChar char="•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diagnoses</a:t>
            </a:r>
            <a:endParaRPr b="0" lang="de-DE" sz="2800" spc="-1" strike="noStrike">
              <a:latin typeface="Arial"/>
            </a:endParaRPr>
          </a:p>
          <a:p>
            <a:pPr lvl="1" marL="685800" indent="-226800">
              <a:lnSpc>
                <a:spcPct val="90000"/>
              </a:lnSpc>
              <a:spcBef>
                <a:spcPts val="1001"/>
              </a:spcBef>
              <a:buClr>
                <a:srgbClr val="10253f"/>
              </a:buClr>
              <a:buFont typeface="Arial"/>
              <a:buChar char="•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procedures</a:t>
            </a:r>
            <a:endParaRPr b="0" lang="de-DE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de-DE" sz="2800" spc="-1" strike="noStrike">
              <a:latin typeface="Arial"/>
            </a:endParaRPr>
          </a:p>
          <a:p>
            <a:pPr marL="1080">
              <a:lnSpc>
                <a:spcPct val="90000"/>
              </a:lnSpc>
              <a:spcBef>
                <a:spcPts val="1001"/>
              </a:spcBef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completly integrated in the docker environment</a:t>
            </a:r>
            <a:endParaRPr b="0" lang="de-DE" sz="2800" spc="-1" strike="noStrike">
              <a:latin typeface="Arial"/>
            </a:endParaRPr>
          </a:p>
        </p:txBody>
      </p:sp>
    </p:spTree>
  </p:cSld>
  <p:timing>
    <p:tnLst>
      <p:par>
        <p:cTn id="18" dur="indefinite" restart="never" nodeType="tmRoot">
          <p:childTnLst>
            <p:seq>
              <p:cTn id="19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rafik 159" descr=""/>
          <p:cNvPicPr/>
          <p:nvPr/>
        </p:nvPicPr>
        <p:blipFill>
          <a:blip r:embed="rId1"/>
          <a:srcRect l="0" t="10501" r="0" b="7278"/>
          <a:stretch/>
        </p:blipFill>
        <p:spPr>
          <a:xfrm>
            <a:off x="688680" y="1237320"/>
            <a:ext cx="5233680" cy="3040560"/>
          </a:xfrm>
          <a:prstGeom prst="rect">
            <a:avLst/>
          </a:prstGeom>
          <a:ln>
            <a:noFill/>
          </a:ln>
        </p:spPr>
      </p:pic>
      <p:sp>
        <p:nvSpPr>
          <p:cNvPr id="129" name="CustomShape 1"/>
          <p:cNvSpPr/>
          <p:nvPr/>
        </p:nvSpPr>
        <p:spPr>
          <a:xfrm>
            <a:off x="215640" y="0"/>
            <a:ext cx="6810120" cy="1155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90000"/>
              </a:lnSpc>
            </a:pPr>
            <a:r>
              <a:rPr b="1" lang="de-DE" sz="3200" spc="-1" strike="noStrike">
                <a:solidFill>
                  <a:srgbClr val="10253f"/>
                </a:solidFill>
                <a:latin typeface="Calibri"/>
                <a:ea typeface="DejaVu Sans"/>
              </a:rPr>
              <a:t>Results</a:t>
            </a:r>
            <a:endParaRPr b="0" lang="de-DE" sz="3200" spc="-1" strike="noStrike">
              <a:latin typeface="Arial"/>
            </a:endParaRPr>
          </a:p>
        </p:txBody>
      </p:sp>
      <p:sp>
        <p:nvSpPr>
          <p:cNvPr id="130" name="CustomShape 2"/>
          <p:cNvSpPr/>
          <p:nvPr/>
        </p:nvSpPr>
        <p:spPr>
          <a:xfrm>
            <a:off x="215640" y="1445400"/>
            <a:ext cx="8298000" cy="4729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spcBef>
                <a:spcPts val="1417"/>
              </a:spcBef>
            </a:pPr>
            <a:endParaRPr b="0" lang="de-DE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endParaRPr b="0" lang="de-DE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endParaRPr b="0" lang="de-DE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endParaRPr b="0" lang="de-DE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endParaRPr b="0" lang="de-DE" sz="18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de-DE" sz="18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download pre-configured docker environment</a:t>
            </a:r>
            <a:endParaRPr b="0" lang="de-DE" sz="28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selectable docker databases volumes </a:t>
            </a:r>
            <a:endParaRPr b="0" lang="de-DE" sz="2800" spc="-1" strike="noStrike">
              <a:latin typeface="Arial"/>
            </a:endParaRPr>
          </a:p>
          <a:p>
            <a:pPr marL="432000" indent="-32256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deployment in a few minutes with a single command</a:t>
            </a:r>
            <a:endParaRPr b="0" lang="de-DE" sz="2800" spc="-1" strike="noStrike">
              <a:latin typeface="Arial"/>
            </a:endParaRPr>
          </a:p>
        </p:txBody>
      </p:sp>
      <p:pic>
        <p:nvPicPr>
          <p:cNvPr id="131" name="Grafik 3" descr=""/>
          <p:cNvPicPr/>
          <p:nvPr/>
        </p:nvPicPr>
        <p:blipFill>
          <a:blip r:embed="rId2"/>
          <a:stretch/>
        </p:blipFill>
        <p:spPr>
          <a:xfrm>
            <a:off x="688680" y="6256440"/>
            <a:ext cx="1043280" cy="520560"/>
          </a:xfrm>
          <a:prstGeom prst="rect">
            <a:avLst/>
          </a:prstGeom>
          <a:ln>
            <a:noFill/>
          </a:ln>
        </p:spPr>
      </p:pic>
      <p:pic>
        <p:nvPicPr>
          <p:cNvPr id="132" name="Grafik 161" descr=""/>
          <p:cNvPicPr/>
          <p:nvPr/>
        </p:nvPicPr>
        <p:blipFill>
          <a:blip r:embed="rId3"/>
          <a:stretch/>
        </p:blipFill>
        <p:spPr>
          <a:xfrm>
            <a:off x="5883840" y="1602000"/>
            <a:ext cx="2590560" cy="25491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0" dur="indefinite" restart="never" nodeType="tmRoot">
          <p:childTnLst>
            <p:seq>
              <p:cTn id="21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215640" y="0"/>
            <a:ext cx="6810120" cy="1155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90000"/>
              </a:lnSpc>
            </a:pPr>
            <a:r>
              <a:rPr b="1" lang="de-DE" sz="3200" spc="-1" strike="noStrike">
                <a:solidFill>
                  <a:srgbClr val="10253f"/>
                </a:solidFill>
                <a:latin typeface="Calibri"/>
                <a:ea typeface="DejaVu Sans"/>
              </a:rPr>
              <a:t>Outlook</a:t>
            </a:r>
            <a:endParaRPr b="0" lang="de-DE" sz="3200" spc="-1" strike="noStrike">
              <a:latin typeface="Arial"/>
            </a:endParaRPr>
          </a:p>
        </p:txBody>
      </p:sp>
      <p:sp>
        <p:nvSpPr>
          <p:cNvPr id="134" name="CustomShape 2"/>
          <p:cNvSpPr/>
          <p:nvPr/>
        </p:nvSpPr>
        <p:spPr>
          <a:xfrm>
            <a:off x="215640" y="1445400"/>
            <a:ext cx="8298000" cy="4729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28600" indent="-226800">
              <a:lnSpc>
                <a:spcPct val="90000"/>
              </a:lnSpc>
              <a:spcBef>
                <a:spcPts val="1001"/>
              </a:spcBef>
              <a:buClr>
                <a:srgbClr val="10253f"/>
              </a:buClr>
              <a:buFont typeface="Arial"/>
              <a:buChar char="•"/>
            </a:pPr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Federated showcase for patient recruitment in autumn 2020 in MIRACUM</a:t>
            </a:r>
            <a:endParaRPr b="0" lang="de-DE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de-DE" sz="2800" spc="-1" strike="noStrike">
              <a:latin typeface="Arial"/>
            </a:endParaRPr>
          </a:p>
          <a:p>
            <a:pPr marL="228600" indent="-226800">
              <a:lnSpc>
                <a:spcPct val="90000"/>
              </a:lnSpc>
              <a:spcBef>
                <a:spcPts val="1001"/>
              </a:spcBef>
              <a:buClr>
                <a:srgbClr val="10253f"/>
              </a:buClr>
              <a:buFont typeface="Arial"/>
              <a:buChar char="•"/>
            </a:pPr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ICD10GM in Athena </a:t>
            </a:r>
            <a:endParaRPr b="0" lang="de-DE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de-DE" sz="2800" spc="-1" strike="noStrike">
              <a:latin typeface="Arial"/>
            </a:endParaRPr>
          </a:p>
          <a:p>
            <a:pPr marL="228600" indent="-226800">
              <a:lnSpc>
                <a:spcPct val="90000"/>
              </a:lnSpc>
              <a:spcBef>
                <a:spcPts val="1001"/>
              </a:spcBef>
              <a:buClr>
                <a:srgbClr val="10253f"/>
              </a:buClr>
              <a:buFont typeface="Arial"/>
              <a:buChar char="•"/>
            </a:pPr>
            <a:r>
              <a:rPr b="0" lang="de-DE" sz="2800" spc="-1" strike="noStrike">
                <a:solidFill>
                  <a:srgbClr val="10253f"/>
                </a:solidFill>
                <a:latin typeface="Calibri"/>
                <a:ea typeface="DejaVu Sans"/>
              </a:rPr>
              <a:t>security aspects</a:t>
            </a:r>
            <a:endParaRPr b="0" lang="de-DE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de-DE" sz="2800" spc="-1" strike="noStrike">
              <a:latin typeface="Arial"/>
            </a:endParaRPr>
          </a:p>
          <a:p>
            <a:pPr marL="228600" indent="-226800">
              <a:lnSpc>
                <a:spcPct val="90000"/>
              </a:lnSpc>
              <a:spcBef>
                <a:spcPts val="1001"/>
              </a:spcBef>
              <a:buClr>
                <a:srgbClr val="10253f"/>
              </a:buClr>
              <a:buFont typeface="Arial"/>
              <a:buChar char="•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revised database generation</a:t>
            </a:r>
            <a:endParaRPr b="0" lang="de-DE" sz="2800" spc="-1" strike="noStrike">
              <a:latin typeface="Arial"/>
            </a:endParaRPr>
          </a:p>
        </p:txBody>
      </p:sp>
      <p:pic>
        <p:nvPicPr>
          <p:cNvPr id="135" name="Grafik 3" descr=""/>
          <p:cNvPicPr/>
          <p:nvPr/>
        </p:nvPicPr>
        <p:blipFill>
          <a:blip r:embed="rId1"/>
          <a:stretch/>
        </p:blipFill>
        <p:spPr>
          <a:xfrm>
            <a:off x="688680" y="6256440"/>
            <a:ext cx="1043280" cy="520560"/>
          </a:xfrm>
          <a:prstGeom prst="rect">
            <a:avLst/>
          </a:prstGeom>
          <a:ln>
            <a:noFill/>
          </a:ln>
        </p:spPr>
      </p:pic>
      <p:pic>
        <p:nvPicPr>
          <p:cNvPr id="136" name="Grafik 132" descr=""/>
          <p:cNvPicPr/>
          <p:nvPr/>
        </p:nvPicPr>
        <p:blipFill>
          <a:blip r:embed="rId2"/>
          <a:stretch/>
        </p:blipFill>
        <p:spPr>
          <a:xfrm>
            <a:off x="5993280" y="3598200"/>
            <a:ext cx="2520360" cy="25203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2" dur="indefinite" restart="never" nodeType="tmRoot">
          <p:childTnLst>
            <p:seq>
              <p:cTn id="23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215640" y="0"/>
            <a:ext cx="6810120" cy="1155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90000"/>
              </a:lnSpc>
            </a:pPr>
            <a:r>
              <a:rPr b="1" lang="de-DE" sz="3200" spc="-1" strike="noStrike">
                <a:solidFill>
                  <a:srgbClr val="10253f"/>
                </a:solidFill>
                <a:latin typeface="Calibri"/>
                <a:ea typeface="DejaVu Sans"/>
              </a:rPr>
              <a:t>Many thanks!</a:t>
            </a:r>
            <a:endParaRPr b="0" lang="de-DE" sz="3200" spc="-1" strike="noStrike">
              <a:latin typeface="Arial"/>
            </a:endParaRPr>
          </a:p>
        </p:txBody>
      </p:sp>
      <p:sp>
        <p:nvSpPr>
          <p:cNvPr id="138" name="CustomShape 2"/>
          <p:cNvSpPr/>
          <p:nvPr/>
        </p:nvSpPr>
        <p:spPr>
          <a:xfrm>
            <a:off x="215640" y="1445400"/>
            <a:ext cx="8298000" cy="4729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spcBef>
                <a:spcPts val="1417"/>
              </a:spcBef>
            </a:pPr>
            <a:endParaRPr b="0" lang="de-DE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417"/>
              </a:spcBef>
            </a:pPr>
            <a:endParaRPr b="0" lang="de-DE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417"/>
              </a:spcBef>
            </a:pPr>
            <a:endParaRPr b="0" lang="de-DE" sz="1800" spc="-1" strike="noStrike">
              <a:latin typeface="Arial"/>
            </a:endParaRPr>
          </a:p>
          <a:p>
            <a:pPr marL="108720" algn="ctr">
              <a:lnSpc>
                <a:spcPct val="100000"/>
              </a:lnSpc>
              <a:spcBef>
                <a:spcPts val="1417"/>
              </a:spcBef>
            </a:pPr>
            <a:r>
              <a:rPr b="0" lang="de-DE" sz="4000" spc="-1" strike="noStrike">
                <a:solidFill>
                  <a:srgbClr val="000000"/>
                </a:solidFill>
                <a:latin typeface="Calibri"/>
                <a:ea typeface="DejaVu Sans"/>
              </a:rPr>
              <a:t>Thanks for the attention :)</a:t>
            </a:r>
            <a:endParaRPr b="0" lang="de-DE" sz="4000" spc="-1" strike="noStrike">
              <a:latin typeface="Arial"/>
            </a:endParaRPr>
          </a:p>
        </p:txBody>
      </p:sp>
      <p:pic>
        <p:nvPicPr>
          <p:cNvPr id="139" name="Picture 2" descr=""/>
          <p:cNvPicPr/>
          <p:nvPr/>
        </p:nvPicPr>
        <p:blipFill>
          <a:blip r:embed="rId1"/>
          <a:stretch/>
        </p:blipFill>
        <p:spPr>
          <a:xfrm>
            <a:off x="269640" y="6116400"/>
            <a:ext cx="1117800" cy="667800"/>
          </a:xfrm>
          <a:prstGeom prst="rect">
            <a:avLst/>
          </a:prstGeom>
          <a:ln>
            <a:noFill/>
          </a:ln>
        </p:spPr>
      </p:pic>
      <p:pic>
        <p:nvPicPr>
          <p:cNvPr id="140" name="Grafik 4" descr=""/>
          <p:cNvPicPr/>
          <p:nvPr/>
        </p:nvPicPr>
        <p:blipFill>
          <a:blip r:embed="rId2"/>
          <a:srcRect l="0" t="0" r="0" b="11181"/>
          <a:stretch/>
        </p:blipFill>
        <p:spPr>
          <a:xfrm>
            <a:off x="1388880" y="5841000"/>
            <a:ext cx="1333440" cy="1015200"/>
          </a:xfrm>
          <a:prstGeom prst="rect">
            <a:avLst/>
          </a:prstGeom>
          <a:ln>
            <a:noFill/>
          </a:ln>
        </p:spPr>
      </p:pic>
      <p:pic>
        <p:nvPicPr>
          <p:cNvPr id="141" name="Grafik 5" descr=""/>
          <p:cNvPicPr/>
          <p:nvPr/>
        </p:nvPicPr>
        <p:blipFill>
          <a:blip r:embed="rId3"/>
          <a:srcRect l="0" t="0" r="0" b="13578"/>
          <a:stretch/>
        </p:blipFill>
        <p:spPr>
          <a:xfrm>
            <a:off x="2496600" y="5943600"/>
            <a:ext cx="1785240" cy="912600"/>
          </a:xfrm>
          <a:prstGeom prst="rect">
            <a:avLst/>
          </a:prstGeom>
          <a:ln>
            <a:noFill/>
          </a:ln>
        </p:spPr>
      </p:pic>
      <p:sp>
        <p:nvSpPr>
          <p:cNvPr id="142" name="CustomShape 3"/>
          <p:cNvSpPr/>
          <p:nvPr/>
        </p:nvSpPr>
        <p:spPr>
          <a:xfrm>
            <a:off x="3026160" y="6553440"/>
            <a:ext cx="1296000" cy="25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de-DE" sz="1100" spc="-1" strike="noStrike">
                <a:solidFill>
                  <a:srgbClr val="000000"/>
                </a:solidFill>
                <a:latin typeface="Calibri"/>
                <a:ea typeface="DejaVu Sans"/>
              </a:rPr>
              <a:t>FKZ 01ZZ1801L</a:t>
            </a:r>
            <a:endParaRPr b="0" lang="de-DE" sz="1100" spc="-1" strike="noStrike">
              <a:latin typeface="Arial"/>
            </a:endParaRPr>
          </a:p>
        </p:txBody>
      </p:sp>
      <p:pic>
        <p:nvPicPr>
          <p:cNvPr id="143" name="Grafik 7" descr=""/>
          <p:cNvPicPr/>
          <p:nvPr/>
        </p:nvPicPr>
        <p:blipFill>
          <a:blip r:embed="rId4"/>
          <a:stretch/>
        </p:blipFill>
        <p:spPr>
          <a:xfrm>
            <a:off x="4309560" y="6278400"/>
            <a:ext cx="1043280" cy="520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4" dur="indefinite" restart="never" nodeType="tmRoot">
          <p:childTnLst>
            <p:seq>
              <p:cTn id="25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</TotalTime>
  <Application>LibreOffice/6.0.7.3$Linux_X86_64 LibreOffice_project/00m0$Build-3</Application>
  <Words>228</Words>
  <Paragraphs>69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2018-04-25T10:40:57Z</dcterms:created>
  <dc:creator>Schraudt, Michaela</dc:creator>
  <dc:description/>
  <dc:language>de-DE</dc:language>
  <cp:lastModifiedBy/>
  <dcterms:modified xsi:type="dcterms:W3CDTF">2020-06-30T16:55:50Z</dcterms:modified>
  <cp:revision>62</cp:revision>
  <dc:subject/>
  <dc:title>PowerPoint-Präsentation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Bildschirmpräsentation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10</vt:i4>
  </property>
</Properties>
</file>