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35" r:id="rId2"/>
    <p:sldId id="613" r:id="rId3"/>
    <p:sldId id="681" r:id="rId4"/>
    <p:sldId id="682" r:id="rId5"/>
    <p:sldId id="615" r:id="rId6"/>
    <p:sldId id="616" r:id="rId7"/>
    <p:sldId id="618" r:id="rId8"/>
    <p:sldId id="617" r:id="rId9"/>
    <p:sldId id="848" r:id="rId10"/>
    <p:sldId id="846" r:id="rId11"/>
    <p:sldId id="847" r:id="rId12"/>
    <p:sldId id="849" r:id="rId13"/>
    <p:sldId id="85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FF"/>
    <a:srgbClr val="20425A"/>
    <a:srgbClr val="FCCB10"/>
    <a:srgbClr val="EB6622"/>
    <a:srgbClr val="153153"/>
    <a:srgbClr val="E287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1" autoAdjust="0"/>
    <p:restoredTop sz="93946" autoAdjust="0"/>
  </p:normalViewPr>
  <p:slideViewPr>
    <p:cSldViewPr>
      <p:cViewPr varScale="1">
        <p:scale>
          <a:sx n="85" d="100"/>
          <a:sy n="85" d="100"/>
        </p:scale>
        <p:origin x="120" y="5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pPr/>
              <a:t>6/30/2020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lIns="91410" tIns="91410" rIns="91410" bIns="9141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dirty="0"/>
          </a:p>
        </p:txBody>
      </p:sp>
      <p:sp>
        <p:nvSpPr>
          <p:cNvPr id="251" name="Shape 251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799" cy="464700"/>
          </a:xfrm>
          <a:prstGeom prst="rect">
            <a:avLst/>
          </a:prstGeom>
          <a:noFill/>
          <a:ln>
            <a:noFill/>
          </a:ln>
        </p:spPr>
        <p:txBody>
          <a:bodyPr lIns="93160" tIns="46567" rIns="93160" bIns="46567" anchor="b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fld id="{00000000-1234-1234-1234-123412341234}" type="slidenum">
              <a:rPr lang="en-US"/>
              <a:pPr>
                <a:buClr>
                  <a:srgbClr val="000000"/>
                </a:buClr>
                <a:buSzPct val="25000"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593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lIns="91410" tIns="91410" rIns="91410" bIns="9141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dirty="0"/>
          </a:p>
        </p:txBody>
      </p:sp>
      <p:sp>
        <p:nvSpPr>
          <p:cNvPr id="251" name="Shape 251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799" cy="464700"/>
          </a:xfrm>
          <a:prstGeom prst="rect">
            <a:avLst/>
          </a:prstGeom>
          <a:noFill/>
          <a:ln>
            <a:noFill/>
          </a:ln>
        </p:spPr>
        <p:txBody>
          <a:bodyPr lIns="93160" tIns="46567" rIns="93160" bIns="46567" anchor="b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fld id="{00000000-1234-1234-1234-123412341234}" type="slidenum">
              <a:rPr lang="en-US"/>
              <a:pPr>
                <a:buClr>
                  <a:srgbClr val="000000"/>
                </a:buClr>
                <a:buSzPct val="25000"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108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lIns="91410" tIns="91410" rIns="91410" bIns="9141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dirty="0"/>
          </a:p>
        </p:txBody>
      </p:sp>
      <p:sp>
        <p:nvSpPr>
          <p:cNvPr id="251" name="Shape 251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799" cy="464700"/>
          </a:xfrm>
          <a:prstGeom prst="rect">
            <a:avLst/>
          </a:prstGeom>
          <a:noFill/>
          <a:ln>
            <a:noFill/>
          </a:ln>
        </p:spPr>
        <p:txBody>
          <a:bodyPr lIns="93160" tIns="46567" rIns="93160" bIns="46567" anchor="b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fld id="{00000000-1234-1234-1234-123412341234}" type="slidenum">
              <a:rPr lang="en-US"/>
              <a:pPr>
                <a:buClr>
                  <a:srgbClr val="000000"/>
                </a:buClr>
                <a:buSzPct val="25000"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02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9600" y="2130426"/>
            <a:ext cx="8128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600" y="4038600"/>
            <a:ext cx="8128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927" y="1913475"/>
            <a:ext cx="2687123" cy="323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6400800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00800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1601" y="-38160"/>
            <a:ext cx="1325944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400800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1601" y="-38160"/>
            <a:ext cx="1325944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400800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1601" y="-38160"/>
            <a:ext cx="1325944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5944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1601" y="-38160"/>
            <a:ext cx="1325944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83533B1E-EEB1-4D3D-A1E8-B07AEE623E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07286" y="6134582"/>
            <a:ext cx="822366" cy="77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hoek 9">
            <a:extLst>
              <a:ext uri="{FF2B5EF4-FFF2-40B4-BE49-F238E27FC236}">
                <a16:creationId xmlns:a16="http://schemas.microsoft.com/office/drawing/2014/main" id="{F95C1061-64D9-4E4A-BEB2-349B77D196FC}"/>
              </a:ext>
            </a:extLst>
          </p:cNvPr>
          <p:cNvSpPr/>
          <p:nvPr userDrawn="1"/>
        </p:nvSpPr>
        <p:spPr>
          <a:xfrm>
            <a:off x="0" y="1"/>
            <a:ext cx="11327363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 noProof="0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17B80726-3DF2-482C-991A-97D6D9E8430F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7BD0D8-3CA7-4C8D-8A26-1752BFB06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0544315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DDE84CCC-EC47-47B4-B343-C0178342DADE}"/>
              </a:ext>
            </a:extLst>
          </p:cNvPr>
          <p:cNvGrpSpPr/>
          <p:nvPr userDrawn="1"/>
        </p:nvGrpSpPr>
        <p:grpSpPr>
          <a:xfrm>
            <a:off x="103340" y="6578937"/>
            <a:ext cx="1182425" cy="220995"/>
            <a:chOff x="103340" y="6578937"/>
            <a:chExt cx="1182425" cy="220995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A99A2495-8F68-4AB9-B9E9-37261505F1BF}"/>
                </a:ext>
              </a:extLst>
            </p:cNvPr>
            <p:cNvGrpSpPr/>
            <p:nvPr userDrawn="1"/>
          </p:nvGrpSpPr>
          <p:grpSpPr>
            <a:xfrm>
              <a:off x="103340" y="6597826"/>
              <a:ext cx="1182425" cy="183220"/>
              <a:chOff x="8426207" y="1337023"/>
              <a:chExt cx="2323293" cy="360000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F7512792-8657-4D9D-88DF-C8CF862CD8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426207" y="1337023"/>
                <a:ext cx="601328" cy="360000"/>
              </a:xfrm>
              <a:prstGeom prst="rect">
                <a:avLst/>
              </a:prstGeom>
            </p:spPr>
          </p:pic>
          <p:pic>
            <p:nvPicPr>
              <p:cNvPr id="15" name="Afbeelding 14">
                <a:extLst>
                  <a:ext uri="{FF2B5EF4-FFF2-40B4-BE49-F238E27FC236}">
                    <a16:creationId xmlns:a16="http://schemas.microsoft.com/office/drawing/2014/main" id="{BEC5797E-6C70-414D-91BE-B0EDF4E56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38362" y="1337023"/>
                <a:ext cx="611138" cy="360000"/>
              </a:xfrm>
              <a:prstGeom prst="rect">
                <a:avLst/>
              </a:prstGeom>
            </p:spPr>
          </p:pic>
        </p:grpSp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39C84B01-8F88-4B7A-8F58-5B62FDB1A7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15" b="19339"/>
            <a:stretch/>
          </p:blipFill>
          <p:spPr>
            <a:xfrm>
              <a:off x="512294" y="6578937"/>
              <a:ext cx="356179" cy="220995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96D8D11-F353-1644-9F6F-2F0BE03ECA94}"/>
              </a:ext>
            </a:extLst>
          </p:cNvPr>
          <p:cNvSpPr txBox="1"/>
          <p:nvPr userDrawn="1"/>
        </p:nvSpPr>
        <p:spPr>
          <a:xfrm>
            <a:off x="11660905" y="6535545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noProof="0" smtClean="0"/>
              <a:t>‹#›</a:t>
            </a:fld>
            <a:endParaRPr lang="en-US" sz="1400" noProof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1968962-4102-1841-BBEE-88E05FE72C2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4801" y="1137272"/>
            <a:ext cx="11180936" cy="4906963"/>
          </a:xfrm>
          <a:prstGeom prst="rect">
            <a:avLst/>
          </a:prstGeo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93D2251-DA7C-4B35-BF44-219C7C8CCD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302CA3-AE69-4739-92B4-E9D3ADEE218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8952" y="14678"/>
            <a:ext cx="736345" cy="65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563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058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orums.ohdsi.org/t/radlex-and-standardization-of-ontology-for-radiology-procedures/4771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github.com/OHDSI/Vocabulary-v5.0/issues/19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forums.ohdsi.org/t/missing-icd-9-10-codes/450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github.com/OHDSI/Vocabulary-v5.0/issues/27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2124837"/>
            <a:ext cx="7086600" cy="1380363"/>
          </a:xfrm>
        </p:spPr>
        <p:txBody>
          <a:bodyPr>
            <a:normAutofit fontScale="90000"/>
          </a:bodyPr>
          <a:lstStyle/>
          <a:p>
            <a:r>
              <a:rPr lang="en-US" dirty="0"/>
              <a:t>Improvements for the</a:t>
            </a:r>
            <a:br>
              <a:rPr lang="en-US" dirty="0"/>
            </a:br>
            <a:r>
              <a:rPr lang="en-US" dirty="0"/>
              <a:t>OHDSI Vocabularies</a:t>
            </a:r>
            <a:br>
              <a:rPr lang="en-US" dirty="0"/>
            </a:br>
            <a:r>
              <a:rPr lang="en-US" dirty="0"/>
              <a:t>Support Process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A4205D-6857-8A45-B0B3-BB72FC442E4E}"/>
              </a:ext>
            </a:extLst>
          </p:cNvPr>
          <p:cNvSpPr/>
          <p:nvPr/>
        </p:nvSpPr>
        <p:spPr>
          <a:xfrm>
            <a:off x="3505200" y="3962400"/>
            <a:ext cx="28002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20425A"/>
                </a:solidFill>
                <a:ea typeface="Calibri"/>
                <a:cs typeface="Calibri"/>
                <a:sym typeface="Calibri"/>
              </a:rPr>
              <a:t>Michael Kallfelz – Odysseus</a:t>
            </a:r>
          </a:p>
          <a:p>
            <a:r>
              <a:rPr lang="en-US" dirty="0">
                <a:solidFill>
                  <a:srgbClr val="20425A"/>
                </a:solidFill>
                <a:ea typeface="Calibri"/>
                <a:cs typeface="Calibri"/>
                <a:sym typeface="Calibri"/>
              </a:rPr>
              <a:t>Christian Reich – IQVIA </a:t>
            </a:r>
          </a:p>
        </p:txBody>
      </p:sp>
    </p:spTree>
    <p:extLst>
      <p:ext uri="{BB962C8B-B14F-4D97-AF65-F5344CB8AC3E}">
        <p14:creationId xmlns:p14="http://schemas.microsoft.com/office/powerpoint/2010/main" val="814960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ctrTitle"/>
          </p:nvPr>
        </p:nvSpPr>
        <p:spPr>
          <a:xfrm>
            <a:off x="3886200" y="2130425"/>
            <a:ext cx="7315200" cy="1755900"/>
          </a:xfrm>
          <a:prstGeom prst="rect">
            <a:avLst/>
          </a:prstGeom>
          <a:noFill/>
          <a:ln>
            <a:noFill/>
          </a:ln>
        </p:spPr>
        <p:txBody>
          <a:bodyPr vert="horz" lIns="91425" tIns="91425" rIns="91425" bIns="9142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20425A"/>
              </a:buClr>
              <a:buSzPct val="25000"/>
            </a:pPr>
            <a:r>
              <a:rPr lang="en-US" sz="6000" b="1" dirty="0">
                <a:ea typeface="Calibri"/>
                <a:cs typeface="Calibri"/>
                <a:sym typeface="Calibri"/>
              </a:rPr>
              <a:t>Vocabulary Management Process</a:t>
            </a:r>
            <a:endParaRPr lang="en-US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5117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EEE5C-2FFA-6249-850F-2C23F4281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OHDSI Vocabulary Management processes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23D759F-AF81-5C47-A437-A454C2935B65}"/>
              </a:ext>
            </a:extLst>
          </p:cNvPr>
          <p:cNvSpPr/>
          <p:nvPr/>
        </p:nvSpPr>
        <p:spPr>
          <a:xfrm>
            <a:off x="2551813" y="1272211"/>
            <a:ext cx="1219200" cy="57888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/>
              <a:t>New Vocab. Request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615C7EA-93D2-8848-8EA6-3601685483D8}"/>
              </a:ext>
            </a:extLst>
          </p:cNvPr>
          <p:cNvSpPr/>
          <p:nvPr/>
        </p:nvSpPr>
        <p:spPr>
          <a:xfrm>
            <a:off x="4475420" y="1272211"/>
            <a:ext cx="1219200" cy="57888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/>
              <a:t>Prioritization &amp; Funding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5B9F469-28A7-6A4A-B588-A5F6A0E70142}"/>
              </a:ext>
            </a:extLst>
          </p:cNvPr>
          <p:cNvSpPr/>
          <p:nvPr/>
        </p:nvSpPr>
        <p:spPr>
          <a:xfrm>
            <a:off x="6388394" y="1272211"/>
            <a:ext cx="1219200" cy="57888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/>
              <a:t>Development Process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41498CB-4940-F84A-83C5-495F9D7CED5B}"/>
              </a:ext>
            </a:extLst>
          </p:cNvPr>
          <p:cNvSpPr/>
          <p:nvPr/>
        </p:nvSpPr>
        <p:spPr>
          <a:xfrm>
            <a:off x="2550041" y="2618263"/>
            <a:ext cx="1219200" cy="57888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/>
              <a:t>Obtain New Data Feed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550791B-2A44-C64B-B095-54C4EB23DA7A}"/>
              </a:ext>
            </a:extLst>
          </p:cNvPr>
          <p:cNvSpPr/>
          <p:nvPr/>
        </p:nvSpPr>
        <p:spPr>
          <a:xfrm>
            <a:off x="4473648" y="2618263"/>
            <a:ext cx="1219200" cy="57888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/>
              <a:t>Update Mappings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F3DE5B0-C0FE-8B42-8D33-9E47AA1CE900}"/>
              </a:ext>
            </a:extLst>
          </p:cNvPr>
          <p:cNvSpPr/>
          <p:nvPr/>
        </p:nvSpPr>
        <p:spPr>
          <a:xfrm>
            <a:off x="6386622" y="2618263"/>
            <a:ext cx="1219200" cy="57888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/>
              <a:t>Perform Testing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49EC1D3-4E2B-044D-8584-8FF258EC7265}"/>
              </a:ext>
            </a:extLst>
          </p:cNvPr>
          <p:cNvSpPr/>
          <p:nvPr/>
        </p:nvSpPr>
        <p:spPr>
          <a:xfrm>
            <a:off x="8292508" y="2618263"/>
            <a:ext cx="1219200" cy="57888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/>
              <a:t>Publish into ATHENA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95CE633-4DAF-CA41-82B3-947175BD94AC}"/>
              </a:ext>
            </a:extLst>
          </p:cNvPr>
          <p:cNvSpPr/>
          <p:nvPr/>
        </p:nvSpPr>
        <p:spPr>
          <a:xfrm>
            <a:off x="2550041" y="3688318"/>
            <a:ext cx="1219200" cy="57888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/>
              <a:t>Raise Issue in GitHub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DB166EE-487F-894C-8CB1-A0DF6E6A1066}"/>
              </a:ext>
            </a:extLst>
          </p:cNvPr>
          <p:cNvSpPr/>
          <p:nvPr/>
        </p:nvSpPr>
        <p:spPr>
          <a:xfrm>
            <a:off x="4473648" y="3688318"/>
            <a:ext cx="1219200" cy="57888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/>
              <a:t>Fix Mappings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5BB3DA7-CB4D-0849-A80B-A7F049CBF8DB}"/>
              </a:ext>
            </a:extLst>
          </p:cNvPr>
          <p:cNvSpPr/>
          <p:nvPr/>
        </p:nvSpPr>
        <p:spPr>
          <a:xfrm>
            <a:off x="6386622" y="3688318"/>
            <a:ext cx="1219200" cy="57888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/>
              <a:t>Perform Testing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61D4BE9-F94E-104F-AE92-5E48334D828D}"/>
              </a:ext>
            </a:extLst>
          </p:cNvPr>
          <p:cNvSpPr/>
          <p:nvPr/>
        </p:nvSpPr>
        <p:spPr>
          <a:xfrm>
            <a:off x="8292508" y="3688318"/>
            <a:ext cx="1219200" cy="57888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/>
              <a:t>Publish into ATHENA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F0A0A74-2419-314B-8BC9-1909F528887F}"/>
              </a:ext>
            </a:extLst>
          </p:cNvPr>
          <p:cNvSpPr/>
          <p:nvPr/>
        </p:nvSpPr>
        <p:spPr>
          <a:xfrm>
            <a:off x="8250865" y="1272211"/>
            <a:ext cx="1219200" cy="57888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/>
              <a:t>Publish into ATHENA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586B23-62B9-F740-A6D6-3DC43102F959}"/>
              </a:ext>
            </a:extLst>
          </p:cNvPr>
          <p:cNvSpPr/>
          <p:nvPr/>
        </p:nvSpPr>
        <p:spPr>
          <a:xfrm rot="16200000">
            <a:off x="1396601" y="1424894"/>
            <a:ext cx="981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Demand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8170CBA-8682-1C4B-8C2D-3BBF49B3CA6D}"/>
              </a:ext>
            </a:extLst>
          </p:cNvPr>
          <p:cNvSpPr/>
          <p:nvPr/>
        </p:nvSpPr>
        <p:spPr>
          <a:xfrm rot="16200000">
            <a:off x="669543" y="3319072"/>
            <a:ext cx="2435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Support &amp; Maintenance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27F5DF0-D01C-B74E-8BFD-41C5F3D1A6DE}"/>
              </a:ext>
            </a:extLst>
          </p:cNvPr>
          <p:cNvCxnSpPr>
            <a:cxnSpLocks/>
          </p:cNvCxnSpPr>
          <p:nvPr/>
        </p:nvCxnSpPr>
        <p:spPr>
          <a:xfrm>
            <a:off x="1771723" y="2133600"/>
            <a:ext cx="8279588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53CE204-F9BA-1840-9936-B0924D62D422}"/>
              </a:ext>
            </a:extLst>
          </p:cNvPr>
          <p:cNvCxnSpPr/>
          <p:nvPr/>
        </p:nvCxnSpPr>
        <p:spPr>
          <a:xfrm>
            <a:off x="3962400" y="1600200"/>
            <a:ext cx="3048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12507FE-B036-8B40-8795-85B82CEB9588}"/>
              </a:ext>
            </a:extLst>
          </p:cNvPr>
          <p:cNvCxnSpPr/>
          <p:nvPr/>
        </p:nvCxnSpPr>
        <p:spPr>
          <a:xfrm>
            <a:off x="5943600" y="1600200"/>
            <a:ext cx="3048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423BE97-D490-EC4A-8197-3DC6EEA8F5E4}"/>
              </a:ext>
            </a:extLst>
          </p:cNvPr>
          <p:cNvCxnSpPr/>
          <p:nvPr/>
        </p:nvCxnSpPr>
        <p:spPr>
          <a:xfrm>
            <a:off x="7772400" y="1600200"/>
            <a:ext cx="3048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349AE55-BF00-B549-B212-2C572C21FF82}"/>
              </a:ext>
            </a:extLst>
          </p:cNvPr>
          <p:cNvCxnSpPr/>
          <p:nvPr/>
        </p:nvCxnSpPr>
        <p:spPr>
          <a:xfrm>
            <a:off x="3962400" y="2895600"/>
            <a:ext cx="3048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F72906E-7C2F-A344-ABF1-4D96CC56682C}"/>
              </a:ext>
            </a:extLst>
          </p:cNvPr>
          <p:cNvCxnSpPr/>
          <p:nvPr/>
        </p:nvCxnSpPr>
        <p:spPr>
          <a:xfrm>
            <a:off x="5943600" y="2895600"/>
            <a:ext cx="3048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97C3D3D-0225-0D44-AC7E-40F8E5E36098}"/>
              </a:ext>
            </a:extLst>
          </p:cNvPr>
          <p:cNvCxnSpPr/>
          <p:nvPr/>
        </p:nvCxnSpPr>
        <p:spPr>
          <a:xfrm>
            <a:off x="7772400" y="2895600"/>
            <a:ext cx="3048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1963FD7-2B5E-C643-BD56-337B1EE4A9F0}"/>
              </a:ext>
            </a:extLst>
          </p:cNvPr>
          <p:cNvCxnSpPr/>
          <p:nvPr/>
        </p:nvCxnSpPr>
        <p:spPr>
          <a:xfrm>
            <a:off x="3962400" y="3957384"/>
            <a:ext cx="3048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5E026A8-B6D7-AB46-831C-6892D5077A86}"/>
              </a:ext>
            </a:extLst>
          </p:cNvPr>
          <p:cNvCxnSpPr/>
          <p:nvPr/>
        </p:nvCxnSpPr>
        <p:spPr>
          <a:xfrm>
            <a:off x="5943600" y="3957384"/>
            <a:ext cx="3048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AB4FC06-16E5-1249-87CF-206A422FC68E}"/>
              </a:ext>
            </a:extLst>
          </p:cNvPr>
          <p:cNvCxnSpPr/>
          <p:nvPr/>
        </p:nvCxnSpPr>
        <p:spPr>
          <a:xfrm>
            <a:off x="7772400" y="3957384"/>
            <a:ext cx="30480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A7884BA-F21D-934F-AAC1-386986B16847}"/>
              </a:ext>
            </a:extLst>
          </p:cNvPr>
          <p:cNvCxnSpPr>
            <a:cxnSpLocks/>
          </p:cNvCxnSpPr>
          <p:nvPr/>
        </p:nvCxnSpPr>
        <p:spPr>
          <a:xfrm>
            <a:off x="2550042" y="3352800"/>
            <a:ext cx="6961667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F2F05514-E771-D24D-817D-CF4FB00B8498}"/>
              </a:ext>
            </a:extLst>
          </p:cNvPr>
          <p:cNvSpPr/>
          <p:nvPr/>
        </p:nvSpPr>
        <p:spPr>
          <a:xfrm>
            <a:off x="3628802" y="4491665"/>
            <a:ext cx="280878" cy="280021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endParaRPr lang="en-US" sz="1100" b="1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302AAE4-1A0B-6D47-8F0B-F7EC70B7AE52}"/>
              </a:ext>
            </a:extLst>
          </p:cNvPr>
          <p:cNvSpPr/>
          <p:nvPr/>
        </p:nvSpPr>
        <p:spPr>
          <a:xfrm>
            <a:off x="3905951" y="4503616"/>
            <a:ext cx="14462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/>
              <a:t>User / Requestor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FCF59864-3340-0E42-B5FA-33387E674B17}"/>
              </a:ext>
            </a:extLst>
          </p:cNvPr>
          <p:cNvSpPr/>
          <p:nvPr/>
        </p:nvSpPr>
        <p:spPr>
          <a:xfrm>
            <a:off x="5476451" y="4488687"/>
            <a:ext cx="280878" cy="280021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50000"/>
              </a:spcBef>
            </a:pPr>
            <a:endParaRPr lang="en-US" sz="1100" b="1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C7ECAD6-B8F3-164F-BBAF-8D3C0D537ABC}"/>
              </a:ext>
            </a:extLst>
          </p:cNvPr>
          <p:cNvSpPr/>
          <p:nvPr/>
        </p:nvSpPr>
        <p:spPr>
          <a:xfrm>
            <a:off x="5721044" y="4503616"/>
            <a:ext cx="19751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/>
              <a:t>OHDSI Vocabulary Team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25534A-4465-4440-B8C8-F708F7DA349D}"/>
              </a:ext>
            </a:extLst>
          </p:cNvPr>
          <p:cNvSpPr/>
          <p:nvPr/>
        </p:nvSpPr>
        <p:spPr>
          <a:xfrm>
            <a:off x="2513695" y="2297258"/>
            <a:ext cx="11683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refresh process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F6F6C05-5BF6-2F41-BFD7-A4F5C6144881}"/>
              </a:ext>
            </a:extLst>
          </p:cNvPr>
          <p:cNvSpPr/>
          <p:nvPr/>
        </p:nvSpPr>
        <p:spPr>
          <a:xfrm>
            <a:off x="2550042" y="3380602"/>
            <a:ext cx="9220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fixing a bug</a:t>
            </a:r>
          </a:p>
        </p:txBody>
      </p:sp>
    </p:spTree>
    <p:extLst>
      <p:ext uri="{BB962C8B-B14F-4D97-AF65-F5344CB8AC3E}">
        <p14:creationId xmlns:p14="http://schemas.microsoft.com/office/powerpoint/2010/main" val="669731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ctrTitle"/>
          </p:nvPr>
        </p:nvSpPr>
        <p:spPr>
          <a:xfrm>
            <a:off x="3886200" y="2130425"/>
            <a:ext cx="6096000" cy="1755900"/>
          </a:xfrm>
          <a:prstGeom prst="rect">
            <a:avLst/>
          </a:prstGeom>
          <a:noFill/>
          <a:ln>
            <a:noFill/>
          </a:ln>
        </p:spPr>
        <p:txBody>
          <a:bodyPr vert="horz" lIns="91425" tIns="91425" rIns="91425" bIns="9142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20425A"/>
              </a:buClr>
              <a:buSzPct val="25000"/>
            </a:pPr>
            <a:r>
              <a:rPr lang="en-US" sz="6000" b="1" dirty="0">
                <a:ea typeface="Calibri"/>
                <a:cs typeface="Calibri"/>
                <a:sym typeface="Calibri"/>
              </a:rPr>
              <a:t>Maintenance Process</a:t>
            </a:r>
            <a:endParaRPr lang="en-US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7281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7CB46-E71B-C740-A14B-84714E780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Raising New Vocab. Request (Step 1)</a:t>
            </a:r>
          </a:p>
        </p:txBody>
      </p:sp>
      <p:sp>
        <p:nvSpPr>
          <p:cNvPr id="4" name="Прямоугольник 1">
            <a:extLst>
              <a:ext uri="{FF2B5EF4-FFF2-40B4-BE49-F238E27FC236}">
                <a16:creationId xmlns:a16="http://schemas.microsoft.com/office/drawing/2014/main" id="{E5521B57-9F3D-2D4C-A8B0-0B8EE2554EC5}"/>
              </a:ext>
            </a:extLst>
          </p:cNvPr>
          <p:cNvSpPr/>
          <p:nvPr/>
        </p:nvSpPr>
        <p:spPr>
          <a:xfrm>
            <a:off x="2209801" y="1333649"/>
            <a:ext cx="8228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Describe the problem on forums, if discussion is needed (recommended), for example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252A4681-C670-E44C-83F2-24F350E1F0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0" r="11319" b="5982"/>
          <a:stretch/>
        </p:blipFill>
        <p:spPr bwMode="auto">
          <a:xfrm>
            <a:off x="2209801" y="2438400"/>
            <a:ext cx="6858001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2">
            <a:extLst>
              <a:ext uri="{FF2B5EF4-FFF2-40B4-BE49-F238E27FC236}">
                <a16:creationId xmlns:a16="http://schemas.microsoft.com/office/drawing/2014/main" id="{56867CAE-EFD2-0245-8AAD-21DFFAA5EA59}"/>
              </a:ext>
            </a:extLst>
          </p:cNvPr>
          <p:cNvSpPr/>
          <p:nvPr/>
        </p:nvSpPr>
        <p:spPr>
          <a:xfrm>
            <a:off x="2209801" y="1702982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http://forums.ohdsi.org/t/radlex-and-standardization-of-ontology-for-radiology-procedures/4771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427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7CB46-E71B-C740-A14B-84714E780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Raising New Vocab. Request (Step 2)</a:t>
            </a:r>
          </a:p>
        </p:txBody>
      </p:sp>
      <p:sp>
        <p:nvSpPr>
          <p:cNvPr id="8" name="Прямоугольник 3">
            <a:extLst>
              <a:ext uri="{FF2B5EF4-FFF2-40B4-BE49-F238E27FC236}">
                <a16:creationId xmlns:a16="http://schemas.microsoft.com/office/drawing/2014/main" id="{2EB5A8CE-EC5C-FF45-8078-C13E5A016F17}"/>
              </a:ext>
            </a:extLst>
          </p:cNvPr>
          <p:cNvSpPr/>
          <p:nvPr/>
        </p:nvSpPr>
        <p:spPr>
          <a:xfrm>
            <a:off x="1963478" y="1865958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https://github.com/OHDSI/Vocabulary-v5.0/issues/195</a:t>
            </a:r>
            <a:endParaRPr 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968328B-743E-9D4B-BE4B-2E6B265B82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r="10582" b="5556"/>
          <a:stretch/>
        </p:blipFill>
        <p:spPr bwMode="auto">
          <a:xfrm>
            <a:off x="2075121" y="2286001"/>
            <a:ext cx="6101317" cy="345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3E8882F-4DFB-AC4B-8C7B-0FEAD5EF2E6D}"/>
              </a:ext>
            </a:extLst>
          </p:cNvPr>
          <p:cNvSpPr/>
          <p:nvPr/>
        </p:nvSpPr>
        <p:spPr>
          <a:xfrm>
            <a:off x="1963479" y="1246136"/>
            <a:ext cx="79832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Step 2: Create a new issue on GitHub, for example:</a:t>
            </a:r>
          </a:p>
        </p:txBody>
      </p:sp>
    </p:spTree>
    <p:extLst>
      <p:ext uri="{BB962C8B-B14F-4D97-AF65-F5344CB8AC3E}">
        <p14:creationId xmlns:p14="http://schemas.microsoft.com/office/powerpoint/2010/main" val="1015487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7CB46-E71B-C740-A14B-84714E780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Raising a vocabulary bug (Step 1)</a:t>
            </a:r>
          </a:p>
        </p:txBody>
      </p:sp>
      <p:sp>
        <p:nvSpPr>
          <p:cNvPr id="4" name="Прямоугольник 1">
            <a:extLst>
              <a:ext uri="{FF2B5EF4-FFF2-40B4-BE49-F238E27FC236}">
                <a16:creationId xmlns:a16="http://schemas.microsoft.com/office/drawing/2014/main" id="{E5521B57-9F3D-2D4C-A8B0-0B8EE2554EC5}"/>
              </a:ext>
            </a:extLst>
          </p:cNvPr>
          <p:cNvSpPr/>
          <p:nvPr/>
        </p:nvSpPr>
        <p:spPr>
          <a:xfrm>
            <a:off x="2209801" y="1333649"/>
            <a:ext cx="8228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Describe the problem on forums, if discussion is needed (recommended), for example</a:t>
            </a:r>
          </a:p>
        </p:txBody>
      </p:sp>
      <p:sp>
        <p:nvSpPr>
          <p:cNvPr id="6" name="Прямоугольник 2">
            <a:extLst>
              <a:ext uri="{FF2B5EF4-FFF2-40B4-BE49-F238E27FC236}">
                <a16:creationId xmlns:a16="http://schemas.microsoft.com/office/drawing/2014/main" id="{56867CAE-EFD2-0245-8AAD-21DFFAA5EA59}"/>
              </a:ext>
            </a:extLst>
          </p:cNvPr>
          <p:cNvSpPr/>
          <p:nvPr/>
        </p:nvSpPr>
        <p:spPr>
          <a:xfrm>
            <a:off x="2209801" y="1702981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http://forums.ohdsi.org/t/missing-icd-9-10-codes/4508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DF1EB1-FD5C-5544-A57F-B93DDF4EC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2" y="2286001"/>
            <a:ext cx="7162799" cy="377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12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7CB46-E71B-C740-A14B-84714E780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Raising a vocabulary bug (Step 2)	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E8882F-4DFB-AC4B-8C7B-0FEAD5EF2E6D}"/>
              </a:ext>
            </a:extLst>
          </p:cNvPr>
          <p:cNvSpPr/>
          <p:nvPr/>
        </p:nvSpPr>
        <p:spPr>
          <a:xfrm>
            <a:off x="1963479" y="1246136"/>
            <a:ext cx="79832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Step 2: Create a new issue on GitHub, for example: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1B206E-0C27-AE47-9FD2-BE0D2838381E}"/>
              </a:ext>
            </a:extLst>
          </p:cNvPr>
          <p:cNvSpPr/>
          <p:nvPr/>
        </p:nvSpPr>
        <p:spPr>
          <a:xfrm>
            <a:off x="1963478" y="1631099"/>
            <a:ext cx="85521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https://github.com/OHDSI/Vocabulary-v5.0/issues/274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EEA89B-11A6-449B-AA43-99725C39D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478" y="2222100"/>
            <a:ext cx="7983280" cy="355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89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ctrTitle"/>
          </p:nvPr>
        </p:nvSpPr>
        <p:spPr>
          <a:xfrm>
            <a:off x="3886200" y="2130425"/>
            <a:ext cx="6096000" cy="1755900"/>
          </a:xfrm>
          <a:prstGeom prst="rect">
            <a:avLst/>
          </a:prstGeom>
          <a:noFill/>
          <a:ln>
            <a:noFill/>
          </a:ln>
        </p:spPr>
        <p:txBody>
          <a:bodyPr vert="horz" lIns="91425" tIns="91425" rIns="91425" bIns="9142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20425A"/>
              </a:buClr>
              <a:buSzPct val="25000"/>
            </a:pPr>
            <a:r>
              <a:rPr lang="en-US" sz="6000" b="1" dirty="0">
                <a:ea typeface="Calibri"/>
                <a:cs typeface="Calibri"/>
                <a:sym typeface="Calibri"/>
              </a:rPr>
              <a:t>Possible improvements</a:t>
            </a:r>
            <a:endParaRPr lang="en-US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3517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30BF2-B2E8-4D02-8193-1F5682506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Proposed Adjustments for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CFE97-EB41-491B-AA4D-566DE5826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1926" y="1219201"/>
            <a:ext cx="6759574" cy="4906964"/>
          </a:xfrm>
        </p:spPr>
        <p:txBody>
          <a:bodyPr>
            <a:normAutofit/>
          </a:bodyPr>
          <a:lstStyle/>
          <a:p>
            <a:r>
              <a:rPr lang="en-US" dirty="0"/>
              <a:t>Provide dedicated forum category for defect handling and new requests?</a:t>
            </a:r>
          </a:p>
          <a:p>
            <a:r>
              <a:rPr lang="en-US" dirty="0"/>
              <a:t>Vocabulary team monitors and responds to as a priority</a:t>
            </a:r>
          </a:p>
          <a:p>
            <a:r>
              <a:rPr lang="en-US" dirty="0"/>
              <a:t>Try to avoid posting requests in various places</a:t>
            </a:r>
          </a:p>
          <a:p>
            <a:r>
              <a:rPr lang="en-US" dirty="0"/>
              <a:t>Vocabulary team monitors and responds to </a:t>
            </a:r>
            <a:r>
              <a:rPr lang="en-US" dirty="0" err="1"/>
              <a:t>github</a:t>
            </a:r>
            <a:r>
              <a:rPr lang="en-US" dirty="0"/>
              <a:t> issues 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AA994F6-531B-470B-8ADF-C17A4F38825B}"/>
              </a:ext>
            </a:extLst>
          </p:cNvPr>
          <p:cNvSpPr/>
          <p:nvPr/>
        </p:nvSpPr>
        <p:spPr>
          <a:xfrm>
            <a:off x="228600" y="1036320"/>
            <a:ext cx="4274820" cy="4023360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18A85B7-1D70-47AB-BDC6-17938100E6D0}"/>
              </a:ext>
            </a:extLst>
          </p:cNvPr>
          <p:cNvSpPr/>
          <p:nvPr/>
        </p:nvSpPr>
        <p:spPr>
          <a:xfrm>
            <a:off x="1261110" y="1905000"/>
            <a:ext cx="2193659" cy="2271082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ED06918-DE29-4EC0-B344-CB9698936E17}"/>
              </a:ext>
            </a:extLst>
          </p:cNvPr>
          <p:cNvSpPr/>
          <p:nvPr/>
        </p:nvSpPr>
        <p:spPr>
          <a:xfrm>
            <a:off x="1718310" y="2362200"/>
            <a:ext cx="1238263" cy="1281966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BBDE84-E85F-4A72-AFF9-2A7E584AF438}"/>
              </a:ext>
            </a:extLst>
          </p:cNvPr>
          <p:cNvSpPr/>
          <p:nvPr/>
        </p:nvSpPr>
        <p:spPr>
          <a:xfrm>
            <a:off x="499110" y="1676400"/>
            <a:ext cx="3871445" cy="5181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7593360"/>
              </a:avLst>
            </a:prstTxWarp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OHDSI forum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5871CE-0E07-49CF-B2EC-8ED17F123ED4}"/>
              </a:ext>
            </a:extLst>
          </p:cNvPr>
          <p:cNvSpPr/>
          <p:nvPr/>
        </p:nvSpPr>
        <p:spPr>
          <a:xfrm>
            <a:off x="803910" y="2209800"/>
            <a:ext cx="3124200" cy="5181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074458"/>
              </a:avLst>
            </a:prstTxWarp>
            <a:spAutoFit/>
          </a:bodyPr>
          <a:lstStyle/>
          <a:p>
            <a:pPr algn="ctr"/>
            <a:r>
              <a:rPr lang="en-US" sz="28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github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97C5D9-7464-418E-AD65-6F21810E9AB1}"/>
              </a:ext>
            </a:extLst>
          </p:cNvPr>
          <p:cNvSpPr/>
          <p:nvPr/>
        </p:nvSpPr>
        <p:spPr>
          <a:xfrm>
            <a:off x="1897567" y="2542144"/>
            <a:ext cx="911406" cy="9296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5663771"/>
              </a:avLst>
            </a:prstTxWarp>
            <a:spAutoFit/>
          </a:bodyPr>
          <a:lstStyle/>
          <a:p>
            <a:pPr algn="ctr"/>
            <a:r>
              <a:rPr lang="en-US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Issue management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FA6D2FF-EDFD-4462-BC69-CB4B10C8B6B6}"/>
              </a:ext>
            </a:extLst>
          </p:cNvPr>
          <p:cNvSpPr/>
          <p:nvPr/>
        </p:nvSpPr>
        <p:spPr>
          <a:xfrm>
            <a:off x="3160343" y="3479930"/>
            <a:ext cx="1239352" cy="1153367"/>
          </a:xfrm>
          <a:custGeom>
            <a:avLst/>
            <a:gdLst>
              <a:gd name="connsiteX0" fmla="*/ 0 w 1166327"/>
              <a:gd name="connsiteY0" fmla="*/ 354563 h 886408"/>
              <a:gd name="connsiteX1" fmla="*/ 205274 w 1166327"/>
              <a:gd name="connsiteY1" fmla="*/ 0 h 886408"/>
              <a:gd name="connsiteX2" fmla="*/ 1166327 w 1166327"/>
              <a:gd name="connsiteY2" fmla="*/ 121298 h 886408"/>
              <a:gd name="connsiteX3" fmla="*/ 951723 w 1166327"/>
              <a:gd name="connsiteY3" fmla="*/ 569167 h 886408"/>
              <a:gd name="connsiteX4" fmla="*/ 699796 w 1166327"/>
              <a:gd name="connsiteY4" fmla="*/ 886408 h 886408"/>
              <a:gd name="connsiteX5" fmla="*/ 0 w 1166327"/>
              <a:gd name="connsiteY5" fmla="*/ 354563 h 886408"/>
              <a:gd name="connsiteX0" fmla="*/ 0 w 1166327"/>
              <a:gd name="connsiteY0" fmla="*/ 354563 h 886408"/>
              <a:gd name="connsiteX1" fmla="*/ 205274 w 1166327"/>
              <a:gd name="connsiteY1" fmla="*/ 0 h 886408"/>
              <a:gd name="connsiteX2" fmla="*/ 1166327 w 1166327"/>
              <a:gd name="connsiteY2" fmla="*/ 121298 h 886408"/>
              <a:gd name="connsiteX3" fmla="*/ 1063690 w 1166327"/>
              <a:gd name="connsiteY3" fmla="*/ 335902 h 886408"/>
              <a:gd name="connsiteX4" fmla="*/ 951723 w 1166327"/>
              <a:gd name="connsiteY4" fmla="*/ 569167 h 886408"/>
              <a:gd name="connsiteX5" fmla="*/ 699796 w 1166327"/>
              <a:gd name="connsiteY5" fmla="*/ 886408 h 886408"/>
              <a:gd name="connsiteX6" fmla="*/ 0 w 1166327"/>
              <a:gd name="connsiteY6" fmla="*/ 354563 h 886408"/>
              <a:gd name="connsiteX0" fmla="*/ 0 w 1166327"/>
              <a:gd name="connsiteY0" fmla="*/ 354563 h 886408"/>
              <a:gd name="connsiteX1" fmla="*/ 205274 w 1166327"/>
              <a:gd name="connsiteY1" fmla="*/ 0 h 886408"/>
              <a:gd name="connsiteX2" fmla="*/ 1166327 w 1166327"/>
              <a:gd name="connsiteY2" fmla="*/ 121298 h 886408"/>
              <a:gd name="connsiteX3" fmla="*/ 1091682 w 1166327"/>
              <a:gd name="connsiteY3" fmla="*/ 335902 h 886408"/>
              <a:gd name="connsiteX4" fmla="*/ 951723 w 1166327"/>
              <a:gd name="connsiteY4" fmla="*/ 569167 h 886408"/>
              <a:gd name="connsiteX5" fmla="*/ 699796 w 1166327"/>
              <a:gd name="connsiteY5" fmla="*/ 886408 h 886408"/>
              <a:gd name="connsiteX6" fmla="*/ 0 w 1166327"/>
              <a:gd name="connsiteY6" fmla="*/ 354563 h 886408"/>
              <a:gd name="connsiteX0" fmla="*/ 0 w 1166327"/>
              <a:gd name="connsiteY0" fmla="*/ 354563 h 886408"/>
              <a:gd name="connsiteX1" fmla="*/ 205274 w 1166327"/>
              <a:gd name="connsiteY1" fmla="*/ 0 h 886408"/>
              <a:gd name="connsiteX2" fmla="*/ 1166327 w 1166327"/>
              <a:gd name="connsiteY2" fmla="*/ 121298 h 886408"/>
              <a:gd name="connsiteX3" fmla="*/ 1091682 w 1166327"/>
              <a:gd name="connsiteY3" fmla="*/ 335902 h 886408"/>
              <a:gd name="connsiteX4" fmla="*/ 951723 w 1166327"/>
              <a:gd name="connsiteY4" fmla="*/ 569167 h 886408"/>
              <a:gd name="connsiteX5" fmla="*/ 830425 w 1166327"/>
              <a:gd name="connsiteY5" fmla="*/ 718457 h 886408"/>
              <a:gd name="connsiteX6" fmla="*/ 699796 w 1166327"/>
              <a:gd name="connsiteY6" fmla="*/ 886408 h 886408"/>
              <a:gd name="connsiteX7" fmla="*/ 0 w 1166327"/>
              <a:gd name="connsiteY7" fmla="*/ 354563 h 886408"/>
              <a:gd name="connsiteX0" fmla="*/ 0 w 1166327"/>
              <a:gd name="connsiteY0" fmla="*/ 354563 h 886408"/>
              <a:gd name="connsiteX1" fmla="*/ 93306 w 1166327"/>
              <a:gd name="connsiteY1" fmla="*/ 158620 h 886408"/>
              <a:gd name="connsiteX2" fmla="*/ 205274 w 1166327"/>
              <a:gd name="connsiteY2" fmla="*/ 0 h 886408"/>
              <a:gd name="connsiteX3" fmla="*/ 1166327 w 1166327"/>
              <a:gd name="connsiteY3" fmla="*/ 121298 h 886408"/>
              <a:gd name="connsiteX4" fmla="*/ 1091682 w 1166327"/>
              <a:gd name="connsiteY4" fmla="*/ 335902 h 886408"/>
              <a:gd name="connsiteX5" fmla="*/ 951723 w 1166327"/>
              <a:gd name="connsiteY5" fmla="*/ 569167 h 886408"/>
              <a:gd name="connsiteX6" fmla="*/ 830425 w 1166327"/>
              <a:gd name="connsiteY6" fmla="*/ 718457 h 886408"/>
              <a:gd name="connsiteX7" fmla="*/ 699796 w 1166327"/>
              <a:gd name="connsiteY7" fmla="*/ 886408 h 886408"/>
              <a:gd name="connsiteX8" fmla="*/ 0 w 1166327"/>
              <a:gd name="connsiteY8" fmla="*/ 354563 h 886408"/>
              <a:gd name="connsiteX0" fmla="*/ 0 w 1166327"/>
              <a:gd name="connsiteY0" fmla="*/ 354563 h 1026367"/>
              <a:gd name="connsiteX1" fmla="*/ 93306 w 1166327"/>
              <a:gd name="connsiteY1" fmla="*/ 158620 h 1026367"/>
              <a:gd name="connsiteX2" fmla="*/ 205274 w 1166327"/>
              <a:gd name="connsiteY2" fmla="*/ 0 h 1026367"/>
              <a:gd name="connsiteX3" fmla="*/ 1166327 w 1166327"/>
              <a:gd name="connsiteY3" fmla="*/ 121298 h 1026367"/>
              <a:gd name="connsiteX4" fmla="*/ 1091682 w 1166327"/>
              <a:gd name="connsiteY4" fmla="*/ 335902 h 1026367"/>
              <a:gd name="connsiteX5" fmla="*/ 951723 w 1166327"/>
              <a:gd name="connsiteY5" fmla="*/ 569167 h 1026367"/>
              <a:gd name="connsiteX6" fmla="*/ 830425 w 1166327"/>
              <a:gd name="connsiteY6" fmla="*/ 718457 h 1026367"/>
              <a:gd name="connsiteX7" fmla="*/ 559837 w 1166327"/>
              <a:gd name="connsiteY7" fmla="*/ 1026367 h 1026367"/>
              <a:gd name="connsiteX8" fmla="*/ 0 w 1166327"/>
              <a:gd name="connsiteY8" fmla="*/ 354563 h 1026367"/>
              <a:gd name="connsiteX0" fmla="*/ 0 w 1166327"/>
              <a:gd name="connsiteY0" fmla="*/ 354563 h 1026367"/>
              <a:gd name="connsiteX1" fmla="*/ 93306 w 1166327"/>
              <a:gd name="connsiteY1" fmla="*/ 158620 h 1026367"/>
              <a:gd name="connsiteX2" fmla="*/ 205274 w 1166327"/>
              <a:gd name="connsiteY2" fmla="*/ 0 h 1026367"/>
              <a:gd name="connsiteX3" fmla="*/ 1166327 w 1166327"/>
              <a:gd name="connsiteY3" fmla="*/ 121298 h 1026367"/>
              <a:gd name="connsiteX4" fmla="*/ 1091682 w 1166327"/>
              <a:gd name="connsiteY4" fmla="*/ 335902 h 1026367"/>
              <a:gd name="connsiteX5" fmla="*/ 951723 w 1166327"/>
              <a:gd name="connsiteY5" fmla="*/ 569167 h 1026367"/>
              <a:gd name="connsiteX6" fmla="*/ 774441 w 1166327"/>
              <a:gd name="connsiteY6" fmla="*/ 802433 h 1026367"/>
              <a:gd name="connsiteX7" fmla="*/ 559837 w 1166327"/>
              <a:gd name="connsiteY7" fmla="*/ 1026367 h 1026367"/>
              <a:gd name="connsiteX8" fmla="*/ 0 w 1166327"/>
              <a:gd name="connsiteY8" fmla="*/ 354563 h 1026367"/>
              <a:gd name="connsiteX0" fmla="*/ 0 w 1166327"/>
              <a:gd name="connsiteY0" fmla="*/ 354563 h 1026367"/>
              <a:gd name="connsiteX1" fmla="*/ 93306 w 1166327"/>
              <a:gd name="connsiteY1" fmla="*/ 158620 h 1026367"/>
              <a:gd name="connsiteX2" fmla="*/ 205274 w 1166327"/>
              <a:gd name="connsiteY2" fmla="*/ 0 h 1026367"/>
              <a:gd name="connsiteX3" fmla="*/ 1166327 w 1166327"/>
              <a:gd name="connsiteY3" fmla="*/ 121298 h 1026367"/>
              <a:gd name="connsiteX4" fmla="*/ 1091682 w 1166327"/>
              <a:gd name="connsiteY4" fmla="*/ 335902 h 1026367"/>
              <a:gd name="connsiteX5" fmla="*/ 933062 w 1166327"/>
              <a:gd name="connsiteY5" fmla="*/ 606489 h 1026367"/>
              <a:gd name="connsiteX6" fmla="*/ 774441 w 1166327"/>
              <a:gd name="connsiteY6" fmla="*/ 802433 h 1026367"/>
              <a:gd name="connsiteX7" fmla="*/ 559837 w 1166327"/>
              <a:gd name="connsiteY7" fmla="*/ 1026367 h 1026367"/>
              <a:gd name="connsiteX8" fmla="*/ 0 w 1166327"/>
              <a:gd name="connsiteY8" fmla="*/ 354563 h 1026367"/>
              <a:gd name="connsiteX0" fmla="*/ 0 w 1166327"/>
              <a:gd name="connsiteY0" fmla="*/ 354563 h 1026367"/>
              <a:gd name="connsiteX1" fmla="*/ 93306 w 1166327"/>
              <a:gd name="connsiteY1" fmla="*/ 158620 h 1026367"/>
              <a:gd name="connsiteX2" fmla="*/ 205274 w 1166327"/>
              <a:gd name="connsiteY2" fmla="*/ 0 h 1026367"/>
              <a:gd name="connsiteX3" fmla="*/ 1166327 w 1166327"/>
              <a:gd name="connsiteY3" fmla="*/ 121298 h 1026367"/>
              <a:gd name="connsiteX4" fmla="*/ 1073021 w 1166327"/>
              <a:gd name="connsiteY4" fmla="*/ 401216 h 1026367"/>
              <a:gd name="connsiteX5" fmla="*/ 933062 w 1166327"/>
              <a:gd name="connsiteY5" fmla="*/ 606489 h 1026367"/>
              <a:gd name="connsiteX6" fmla="*/ 774441 w 1166327"/>
              <a:gd name="connsiteY6" fmla="*/ 802433 h 1026367"/>
              <a:gd name="connsiteX7" fmla="*/ 559837 w 1166327"/>
              <a:gd name="connsiteY7" fmla="*/ 1026367 h 1026367"/>
              <a:gd name="connsiteX8" fmla="*/ 0 w 1166327"/>
              <a:gd name="connsiteY8" fmla="*/ 354563 h 1026367"/>
              <a:gd name="connsiteX0" fmla="*/ 0 w 1166327"/>
              <a:gd name="connsiteY0" fmla="*/ 373613 h 1045417"/>
              <a:gd name="connsiteX1" fmla="*/ 93306 w 1166327"/>
              <a:gd name="connsiteY1" fmla="*/ 177670 h 1045417"/>
              <a:gd name="connsiteX2" fmla="*/ 176699 w 1166327"/>
              <a:gd name="connsiteY2" fmla="*/ 0 h 1045417"/>
              <a:gd name="connsiteX3" fmla="*/ 1166327 w 1166327"/>
              <a:gd name="connsiteY3" fmla="*/ 140348 h 1045417"/>
              <a:gd name="connsiteX4" fmla="*/ 1073021 w 1166327"/>
              <a:gd name="connsiteY4" fmla="*/ 420266 h 1045417"/>
              <a:gd name="connsiteX5" fmla="*/ 933062 w 1166327"/>
              <a:gd name="connsiteY5" fmla="*/ 625539 h 1045417"/>
              <a:gd name="connsiteX6" fmla="*/ 774441 w 1166327"/>
              <a:gd name="connsiteY6" fmla="*/ 821483 h 1045417"/>
              <a:gd name="connsiteX7" fmla="*/ 559837 w 1166327"/>
              <a:gd name="connsiteY7" fmla="*/ 1045417 h 1045417"/>
              <a:gd name="connsiteX8" fmla="*/ 0 w 1166327"/>
              <a:gd name="connsiteY8" fmla="*/ 373613 h 1045417"/>
              <a:gd name="connsiteX0" fmla="*/ 0 w 1210777"/>
              <a:gd name="connsiteY0" fmla="*/ 373613 h 1045417"/>
              <a:gd name="connsiteX1" fmla="*/ 137756 w 1210777"/>
              <a:gd name="connsiteY1" fmla="*/ 177670 h 1045417"/>
              <a:gd name="connsiteX2" fmla="*/ 221149 w 1210777"/>
              <a:gd name="connsiteY2" fmla="*/ 0 h 1045417"/>
              <a:gd name="connsiteX3" fmla="*/ 1210777 w 1210777"/>
              <a:gd name="connsiteY3" fmla="*/ 140348 h 1045417"/>
              <a:gd name="connsiteX4" fmla="*/ 1117471 w 1210777"/>
              <a:gd name="connsiteY4" fmla="*/ 420266 h 1045417"/>
              <a:gd name="connsiteX5" fmla="*/ 977512 w 1210777"/>
              <a:gd name="connsiteY5" fmla="*/ 625539 h 1045417"/>
              <a:gd name="connsiteX6" fmla="*/ 818891 w 1210777"/>
              <a:gd name="connsiteY6" fmla="*/ 821483 h 1045417"/>
              <a:gd name="connsiteX7" fmla="*/ 604287 w 1210777"/>
              <a:gd name="connsiteY7" fmla="*/ 1045417 h 1045417"/>
              <a:gd name="connsiteX8" fmla="*/ 0 w 1210777"/>
              <a:gd name="connsiteY8" fmla="*/ 373613 h 1045417"/>
              <a:gd name="connsiteX0" fmla="*/ 0 w 1210777"/>
              <a:gd name="connsiteY0" fmla="*/ 373613 h 1153367"/>
              <a:gd name="connsiteX1" fmla="*/ 137756 w 1210777"/>
              <a:gd name="connsiteY1" fmla="*/ 177670 h 1153367"/>
              <a:gd name="connsiteX2" fmla="*/ 221149 w 1210777"/>
              <a:gd name="connsiteY2" fmla="*/ 0 h 1153367"/>
              <a:gd name="connsiteX3" fmla="*/ 1210777 w 1210777"/>
              <a:gd name="connsiteY3" fmla="*/ 140348 h 1153367"/>
              <a:gd name="connsiteX4" fmla="*/ 1117471 w 1210777"/>
              <a:gd name="connsiteY4" fmla="*/ 420266 h 1153367"/>
              <a:gd name="connsiteX5" fmla="*/ 977512 w 1210777"/>
              <a:gd name="connsiteY5" fmla="*/ 625539 h 1153367"/>
              <a:gd name="connsiteX6" fmla="*/ 818891 w 1210777"/>
              <a:gd name="connsiteY6" fmla="*/ 821483 h 1153367"/>
              <a:gd name="connsiteX7" fmla="*/ 483637 w 1210777"/>
              <a:gd name="connsiteY7" fmla="*/ 1153367 h 1153367"/>
              <a:gd name="connsiteX8" fmla="*/ 0 w 1210777"/>
              <a:gd name="connsiteY8" fmla="*/ 373613 h 1153367"/>
              <a:gd name="connsiteX0" fmla="*/ 0 w 1210777"/>
              <a:gd name="connsiteY0" fmla="*/ 373613 h 1153367"/>
              <a:gd name="connsiteX1" fmla="*/ 137756 w 1210777"/>
              <a:gd name="connsiteY1" fmla="*/ 177670 h 1153367"/>
              <a:gd name="connsiteX2" fmla="*/ 221149 w 1210777"/>
              <a:gd name="connsiteY2" fmla="*/ 0 h 1153367"/>
              <a:gd name="connsiteX3" fmla="*/ 1210777 w 1210777"/>
              <a:gd name="connsiteY3" fmla="*/ 140348 h 1153367"/>
              <a:gd name="connsiteX4" fmla="*/ 1117471 w 1210777"/>
              <a:gd name="connsiteY4" fmla="*/ 420266 h 1153367"/>
              <a:gd name="connsiteX5" fmla="*/ 977512 w 1210777"/>
              <a:gd name="connsiteY5" fmla="*/ 625539 h 1153367"/>
              <a:gd name="connsiteX6" fmla="*/ 755391 w 1210777"/>
              <a:gd name="connsiteY6" fmla="*/ 913558 h 1153367"/>
              <a:gd name="connsiteX7" fmla="*/ 483637 w 1210777"/>
              <a:gd name="connsiteY7" fmla="*/ 1153367 h 1153367"/>
              <a:gd name="connsiteX8" fmla="*/ 0 w 1210777"/>
              <a:gd name="connsiteY8" fmla="*/ 373613 h 1153367"/>
              <a:gd name="connsiteX0" fmla="*/ 0 w 1220302"/>
              <a:gd name="connsiteY0" fmla="*/ 373613 h 1153367"/>
              <a:gd name="connsiteX1" fmla="*/ 147281 w 1220302"/>
              <a:gd name="connsiteY1" fmla="*/ 177670 h 1153367"/>
              <a:gd name="connsiteX2" fmla="*/ 230674 w 1220302"/>
              <a:gd name="connsiteY2" fmla="*/ 0 h 1153367"/>
              <a:gd name="connsiteX3" fmla="*/ 1220302 w 1220302"/>
              <a:gd name="connsiteY3" fmla="*/ 140348 h 1153367"/>
              <a:gd name="connsiteX4" fmla="*/ 1126996 w 1220302"/>
              <a:gd name="connsiteY4" fmla="*/ 420266 h 1153367"/>
              <a:gd name="connsiteX5" fmla="*/ 987037 w 1220302"/>
              <a:gd name="connsiteY5" fmla="*/ 625539 h 1153367"/>
              <a:gd name="connsiteX6" fmla="*/ 764916 w 1220302"/>
              <a:gd name="connsiteY6" fmla="*/ 913558 h 1153367"/>
              <a:gd name="connsiteX7" fmla="*/ 493162 w 1220302"/>
              <a:gd name="connsiteY7" fmla="*/ 1153367 h 1153367"/>
              <a:gd name="connsiteX8" fmla="*/ 0 w 1220302"/>
              <a:gd name="connsiteY8" fmla="*/ 373613 h 1153367"/>
              <a:gd name="connsiteX0" fmla="*/ 0 w 1220302"/>
              <a:gd name="connsiteY0" fmla="*/ 373613 h 1153367"/>
              <a:gd name="connsiteX1" fmla="*/ 147281 w 1220302"/>
              <a:gd name="connsiteY1" fmla="*/ 177670 h 1153367"/>
              <a:gd name="connsiteX2" fmla="*/ 230674 w 1220302"/>
              <a:gd name="connsiteY2" fmla="*/ 0 h 1153367"/>
              <a:gd name="connsiteX3" fmla="*/ 1220302 w 1220302"/>
              <a:gd name="connsiteY3" fmla="*/ 140348 h 1153367"/>
              <a:gd name="connsiteX4" fmla="*/ 1126996 w 1220302"/>
              <a:gd name="connsiteY4" fmla="*/ 420266 h 1153367"/>
              <a:gd name="connsiteX5" fmla="*/ 961637 w 1220302"/>
              <a:gd name="connsiteY5" fmla="*/ 689039 h 1153367"/>
              <a:gd name="connsiteX6" fmla="*/ 764916 w 1220302"/>
              <a:gd name="connsiteY6" fmla="*/ 913558 h 1153367"/>
              <a:gd name="connsiteX7" fmla="*/ 493162 w 1220302"/>
              <a:gd name="connsiteY7" fmla="*/ 1153367 h 1153367"/>
              <a:gd name="connsiteX8" fmla="*/ 0 w 1220302"/>
              <a:gd name="connsiteY8" fmla="*/ 373613 h 1153367"/>
              <a:gd name="connsiteX0" fmla="*/ 0 w 1239352"/>
              <a:gd name="connsiteY0" fmla="*/ 373613 h 1153367"/>
              <a:gd name="connsiteX1" fmla="*/ 147281 w 1239352"/>
              <a:gd name="connsiteY1" fmla="*/ 177670 h 1153367"/>
              <a:gd name="connsiteX2" fmla="*/ 230674 w 1239352"/>
              <a:gd name="connsiteY2" fmla="*/ 0 h 1153367"/>
              <a:gd name="connsiteX3" fmla="*/ 1239352 w 1239352"/>
              <a:gd name="connsiteY3" fmla="*/ 149873 h 1153367"/>
              <a:gd name="connsiteX4" fmla="*/ 1126996 w 1239352"/>
              <a:gd name="connsiteY4" fmla="*/ 420266 h 1153367"/>
              <a:gd name="connsiteX5" fmla="*/ 961637 w 1239352"/>
              <a:gd name="connsiteY5" fmla="*/ 689039 h 1153367"/>
              <a:gd name="connsiteX6" fmla="*/ 764916 w 1239352"/>
              <a:gd name="connsiteY6" fmla="*/ 913558 h 1153367"/>
              <a:gd name="connsiteX7" fmla="*/ 493162 w 1239352"/>
              <a:gd name="connsiteY7" fmla="*/ 1153367 h 1153367"/>
              <a:gd name="connsiteX8" fmla="*/ 0 w 1239352"/>
              <a:gd name="connsiteY8" fmla="*/ 373613 h 1153367"/>
              <a:gd name="connsiteX0" fmla="*/ 0 w 1239352"/>
              <a:gd name="connsiteY0" fmla="*/ 373613 h 1153367"/>
              <a:gd name="connsiteX1" fmla="*/ 147281 w 1239352"/>
              <a:gd name="connsiteY1" fmla="*/ 177670 h 1153367"/>
              <a:gd name="connsiteX2" fmla="*/ 230674 w 1239352"/>
              <a:gd name="connsiteY2" fmla="*/ 0 h 1153367"/>
              <a:gd name="connsiteX3" fmla="*/ 1239352 w 1239352"/>
              <a:gd name="connsiteY3" fmla="*/ 149873 h 1153367"/>
              <a:gd name="connsiteX4" fmla="*/ 1126996 w 1239352"/>
              <a:gd name="connsiteY4" fmla="*/ 420266 h 1153367"/>
              <a:gd name="connsiteX5" fmla="*/ 961637 w 1239352"/>
              <a:gd name="connsiteY5" fmla="*/ 689039 h 1153367"/>
              <a:gd name="connsiteX6" fmla="*/ 776823 w 1239352"/>
              <a:gd name="connsiteY6" fmla="*/ 925464 h 1153367"/>
              <a:gd name="connsiteX7" fmla="*/ 493162 w 1239352"/>
              <a:gd name="connsiteY7" fmla="*/ 1153367 h 1153367"/>
              <a:gd name="connsiteX8" fmla="*/ 0 w 1239352"/>
              <a:gd name="connsiteY8" fmla="*/ 373613 h 1153367"/>
              <a:gd name="connsiteX0" fmla="*/ 0 w 1239352"/>
              <a:gd name="connsiteY0" fmla="*/ 373613 h 1153367"/>
              <a:gd name="connsiteX1" fmla="*/ 147281 w 1239352"/>
              <a:gd name="connsiteY1" fmla="*/ 177670 h 1153367"/>
              <a:gd name="connsiteX2" fmla="*/ 230674 w 1239352"/>
              <a:gd name="connsiteY2" fmla="*/ 0 h 1153367"/>
              <a:gd name="connsiteX3" fmla="*/ 1239352 w 1239352"/>
              <a:gd name="connsiteY3" fmla="*/ 149873 h 1153367"/>
              <a:gd name="connsiteX4" fmla="*/ 1126996 w 1239352"/>
              <a:gd name="connsiteY4" fmla="*/ 420266 h 1153367"/>
              <a:gd name="connsiteX5" fmla="*/ 975925 w 1239352"/>
              <a:gd name="connsiteY5" fmla="*/ 686658 h 1153367"/>
              <a:gd name="connsiteX6" fmla="*/ 776823 w 1239352"/>
              <a:gd name="connsiteY6" fmla="*/ 925464 h 1153367"/>
              <a:gd name="connsiteX7" fmla="*/ 493162 w 1239352"/>
              <a:gd name="connsiteY7" fmla="*/ 1153367 h 1153367"/>
              <a:gd name="connsiteX8" fmla="*/ 0 w 1239352"/>
              <a:gd name="connsiteY8" fmla="*/ 373613 h 1153367"/>
              <a:gd name="connsiteX0" fmla="*/ 0 w 1239352"/>
              <a:gd name="connsiteY0" fmla="*/ 373613 h 1153367"/>
              <a:gd name="connsiteX1" fmla="*/ 147281 w 1239352"/>
              <a:gd name="connsiteY1" fmla="*/ 177670 h 1153367"/>
              <a:gd name="connsiteX2" fmla="*/ 230674 w 1239352"/>
              <a:gd name="connsiteY2" fmla="*/ 0 h 1153367"/>
              <a:gd name="connsiteX3" fmla="*/ 1239352 w 1239352"/>
              <a:gd name="connsiteY3" fmla="*/ 149873 h 1153367"/>
              <a:gd name="connsiteX4" fmla="*/ 1143665 w 1239352"/>
              <a:gd name="connsiteY4" fmla="*/ 420266 h 1153367"/>
              <a:gd name="connsiteX5" fmla="*/ 975925 w 1239352"/>
              <a:gd name="connsiteY5" fmla="*/ 686658 h 1153367"/>
              <a:gd name="connsiteX6" fmla="*/ 776823 w 1239352"/>
              <a:gd name="connsiteY6" fmla="*/ 925464 h 1153367"/>
              <a:gd name="connsiteX7" fmla="*/ 493162 w 1239352"/>
              <a:gd name="connsiteY7" fmla="*/ 1153367 h 1153367"/>
              <a:gd name="connsiteX8" fmla="*/ 0 w 1239352"/>
              <a:gd name="connsiteY8" fmla="*/ 373613 h 115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9352" h="1153367">
                <a:moveTo>
                  <a:pt x="0" y="373613"/>
                </a:moveTo>
                <a:lnTo>
                  <a:pt x="147281" y="177670"/>
                </a:lnTo>
                <a:lnTo>
                  <a:pt x="230674" y="0"/>
                </a:lnTo>
                <a:lnTo>
                  <a:pt x="1239352" y="149873"/>
                </a:lnTo>
                <a:lnTo>
                  <a:pt x="1143665" y="420266"/>
                </a:lnTo>
                <a:lnTo>
                  <a:pt x="975925" y="686658"/>
                </a:lnTo>
                <a:lnTo>
                  <a:pt x="776823" y="925464"/>
                </a:lnTo>
                <a:lnTo>
                  <a:pt x="493162" y="1153367"/>
                </a:lnTo>
                <a:lnTo>
                  <a:pt x="0" y="373613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66D39E8-6747-4DCB-A69F-5D1379AD9EAD}"/>
              </a:ext>
            </a:extLst>
          </p:cNvPr>
          <p:cNvSpPr/>
          <p:nvPr/>
        </p:nvSpPr>
        <p:spPr>
          <a:xfrm rot="6007008">
            <a:off x="455316" y="3588224"/>
            <a:ext cx="1202401" cy="1153367"/>
          </a:xfrm>
          <a:custGeom>
            <a:avLst/>
            <a:gdLst>
              <a:gd name="connsiteX0" fmla="*/ 0 w 1166327"/>
              <a:gd name="connsiteY0" fmla="*/ 354563 h 886408"/>
              <a:gd name="connsiteX1" fmla="*/ 205274 w 1166327"/>
              <a:gd name="connsiteY1" fmla="*/ 0 h 886408"/>
              <a:gd name="connsiteX2" fmla="*/ 1166327 w 1166327"/>
              <a:gd name="connsiteY2" fmla="*/ 121298 h 886408"/>
              <a:gd name="connsiteX3" fmla="*/ 951723 w 1166327"/>
              <a:gd name="connsiteY3" fmla="*/ 569167 h 886408"/>
              <a:gd name="connsiteX4" fmla="*/ 699796 w 1166327"/>
              <a:gd name="connsiteY4" fmla="*/ 886408 h 886408"/>
              <a:gd name="connsiteX5" fmla="*/ 0 w 1166327"/>
              <a:gd name="connsiteY5" fmla="*/ 354563 h 886408"/>
              <a:gd name="connsiteX0" fmla="*/ 0 w 1166327"/>
              <a:gd name="connsiteY0" fmla="*/ 354563 h 886408"/>
              <a:gd name="connsiteX1" fmla="*/ 205274 w 1166327"/>
              <a:gd name="connsiteY1" fmla="*/ 0 h 886408"/>
              <a:gd name="connsiteX2" fmla="*/ 1166327 w 1166327"/>
              <a:gd name="connsiteY2" fmla="*/ 121298 h 886408"/>
              <a:gd name="connsiteX3" fmla="*/ 1063690 w 1166327"/>
              <a:gd name="connsiteY3" fmla="*/ 335902 h 886408"/>
              <a:gd name="connsiteX4" fmla="*/ 951723 w 1166327"/>
              <a:gd name="connsiteY4" fmla="*/ 569167 h 886408"/>
              <a:gd name="connsiteX5" fmla="*/ 699796 w 1166327"/>
              <a:gd name="connsiteY5" fmla="*/ 886408 h 886408"/>
              <a:gd name="connsiteX6" fmla="*/ 0 w 1166327"/>
              <a:gd name="connsiteY6" fmla="*/ 354563 h 886408"/>
              <a:gd name="connsiteX0" fmla="*/ 0 w 1166327"/>
              <a:gd name="connsiteY0" fmla="*/ 354563 h 886408"/>
              <a:gd name="connsiteX1" fmla="*/ 205274 w 1166327"/>
              <a:gd name="connsiteY1" fmla="*/ 0 h 886408"/>
              <a:gd name="connsiteX2" fmla="*/ 1166327 w 1166327"/>
              <a:gd name="connsiteY2" fmla="*/ 121298 h 886408"/>
              <a:gd name="connsiteX3" fmla="*/ 1091682 w 1166327"/>
              <a:gd name="connsiteY3" fmla="*/ 335902 h 886408"/>
              <a:gd name="connsiteX4" fmla="*/ 951723 w 1166327"/>
              <a:gd name="connsiteY4" fmla="*/ 569167 h 886408"/>
              <a:gd name="connsiteX5" fmla="*/ 699796 w 1166327"/>
              <a:gd name="connsiteY5" fmla="*/ 886408 h 886408"/>
              <a:gd name="connsiteX6" fmla="*/ 0 w 1166327"/>
              <a:gd name="connsiteY6" fmla="*/ 354563 h 886408"/>
              <a:gd name="connsiteX0" fmla="*/ 0 w 1166327"/>
              <a:gd name="connsiteY0" fmla="*/ 354563 h 886408"/>
              <a:gd name="connsiteX1" fmla="*/ 205274 w 1166327"/>
              <a:gd name="connsiteY1" fmla="*/ 0 h 886408"/>
              <a:gd name="connsiteX2" fmla="*/ 1166327 w 1166327"/>
              <a:gd name="connsiteY2" fmla="*/ 121298 h 886408"/>
              <a:gd name="connsiteX3" fmla="*/ 1091682 w 1166327"/>
              <a:gd name="connsiteY3" fmla="*/ 335902 h 886408"/>
              <a:gd name="connsiteX4" fmla="*/ 951723 w 1166327"/>
              <a:gd name="connsiteY4" fmla="*/ 569167 h 886408"/>
              <a:gd name="connsiteX5" fmla="*/ 830425 w 1166327"/>
              <a:gd name="connsiteY5" fmla="*/ 718457 h 886408"/>
              <a:gd name="connsiteX6" fmla="*/ 699796 w 1166327"/>
              <a:gd name="connsiteY6" fmla="*/ 886408 h 886408"/>
              <a:gd name="connsiteX7" fmla="*/ 0 w 1166327"/>
              <a:gd name="connsiteY7" fmla="*/ 354563 h 886408"/>
              <a:gd name="connsiteX0" fmla="*/ 0 w 1166327"/>
              <a:gd name="connsiteY0" fmla="*/ 354563 h 886408"/>
              <a:gd name="connsiteX1" fmla="*/ 93306 w 1166327"/>
              <a:gd name="connsiteY1" fmla="*/ 158620 h 886408"/>
              <a:gd name="connsiteX2" fmla="*/ 205274 w 1166327"/>
              <a:gd name="connsiteY2" fmla="*/ 0 h 886408"/>
              <a:gd name="connsiteX3" fmla="*/ 1166327 w 1166327"/>
              <a:gd name="connsiteY3" fmla="*/ 121298 h 886408"/>
              <a:gd name="connsiteX4" fmla="*/ 1091682 w 1166327"/>
              <a:gd name="connsiteY4" fmla="*/ 335902 h 886408"/>
              <a:gd name="connsiteX5" fmla="*/ 951723 w 1166327"/>
              <a:gd name="connsiteY5" fmla="*/ 569167 h 886408"/>
              <a:gd name="connsiteX6" fmla="*/ 830425 w 1166327"/>
              <a:gd name="connsiteY6" fmla="*/ 718457 h 886408"/>
              <a:gd name="connsiteX7" fmla="*/ 699796 w 1166327"/>
              <a:gd name="connsiteY7" fmla="*/ 886408 h 886408"/>
              <a:gd name="connsiteX8" fmla="*/ 0 w 1166327"/>
              <a:gd name="connsiteY8" fmla="*/ 354563 h 886408"/>
              <a:gd name="connsiteX0" fmla="*/ 0 w 1166327"/>
              <a:gd name="connsiteY0" fmla="*/ 354563 h 1026367"/>
              <a:gd name="connsiteX1" fmla="*/ 93306 w 1166327"/>
              <a:gd name="connsiteY1" fmla="*/ 158620 h 1026367"/>
              <a:gd name="connsiteX2" fmla="*/ 205274 w 1166327"/>
              <a:gd name="connsiteY2" fmla="*/ 0 h 1026367"/>
              <a:gd name="connsiteX3" fmla="*/ 1166327 w 1166327"/>
              <a:gd name="connsiteY3" fmla="*/ 121298 h 1026367"/>
              <a:gd name="connsiteX4" fmla="*/ 1091682 w 1166327"/>
              <a:gd name="connsiteY4" fmla="*/ 335902 h 1026367"/>
              <a:gd name="connsiteX5" fmla="*/ 951723 w 1166327"/>
              <a:gd name="connsiteY5" fmla="*/ 569167 h 1026367"/>
              <a:gd name="connsiteX6" fmla="*/ 830425 w 1166327"/>
              <a:gd name="connsiteY6" fmla="*/ 718457 h 1026367"/>
              <a:gd name="connsiteX7" fmla="*/ 559837 w 1166327"/>
              <a:gd name="connsiteY7" fmla="*/ 1026367 h 1026367"/>
              <a:gd name="connsiteX8" fmla="*/ 0 w 1166327"/>
              <a:gd name="connsiteY8" fmla="*/ 354563 h 1026367"/>
              <a:gd name="connsiteX0" fmla="*/ 0 w 1166327"/>
              <a:gd name="connsiteY0" fmla="*/ 354563 h 1026367"/>
              <a:gd name="connsiteX1" fmla="*/ 93306 w 1166327"/>
              <a:gd name="connsiteY1" fmla="*/ 158620 h 1026367"/>
              <a:gd name="connsiteX2" fmla="*/ 205274 w 1166327"/>
              <a:gd name="connsiteY2" fmla="*/ 0 h 1026367"/>
              <a:gd name="connsiteX3" fmla="*/ 1166327 w 1166327"/>
              <a:gd name="connsiteY3" fmla="*/ 121298 h 1026367"/>
              <a:gd name="connsiteX4" fmla="*/ 1091682 w 1166327"/>
              <a:gd name="connsiteY4" fmla="*/ 335902 h 1026367"/>
              <a:gd name="connsiteX5" fmla="*/ 951723 w 1166327"/>
              <a:gd name="connsiteY5" fmla="*/ 569167 h 1026367"/>
              <a:gd name="connsiteX6" fmla="*/ 774441 w 1166327"/>
              <a:gd name="connsiteY6" fmla="*/ 802433 h 1026367"/>
              <a:gd name="connsiteX7" fmla="*/ 559837 w 1166327"/>
              <a:gd name="connsiteY7" fmla="*/ 1026367 h 1026367"/>
              <a:gd name="connsiteX8" fmla="*/ 0 w 1166327"/>
              <a:gd name="connsiteY8" fmla="*/ 354563 h 1026367"/>
              <a:gd name="connsiteX0" fmla="*/ 0 w 1166327"/>
              <a:gd name="connsiteY0" fmla="*/ 354563 h 1026367"/>
              <a:gd name="connsiteX1" fmla="*/ 93306 w 1166327"/>
              <a:gd name="connsiteY1" fmla="*/ 158620 h 1026367"/>
              <a:gd name="connsiteX2" fmla="*/ 205274 w 1166327"/>
              <a:gd name="connsiteY2" fmla="*/ 0 h 1026367"/>
              <a:gd name="connsiteX3" fmla="*/ 1166327 w 1166327"/>
              <a:gd name="connsiteY3" fmla="*/ 121298 h 1026367"/>
              <a:gd name="connsiteX4" fmla="*/ 1091682 w 1166327"/>
              <a:gd name="connsiteY4" fmla="*/ 335902 h 1026367"/>
              <a:gd name="connsiteX5" fmla="*/ 933062 w 1166327"/>
              <a:gd name="connsiteY5" fmla="*/ 606489 h 1026367"/>
              <a:gd name="connsiteX6" fmla="*/ 774441 w 1166327"/>
              <a:gd name="connsiteY6" fmla="*/ 802433 h 1026367"/>
              <a:gd name="connsiteX7" fmla="*/ 559837 w 1166327"/>
              <a:gd name="connsiteY7" fmla="*/ 1026367 h 1026367"/>
              <a:gd name="connsiteX8" fmla="*/ 0 w 1166327"/>
              <a:gd name="connsiteY8" fmla="*/ 354563 h 1026367"/>
              <a:gd name="connsiteX0" fmla="*/ 0 w 1166327"/>
              <a:gd name="connsiteY0" fmla="*/ 354563 h 1026367"/>
              <a:gd name="connsiteX1" fmla="*/ 93306 w 1166327"/>
              <a:gd name="connsiteY1" fmla="*/ 158620 h 1026367"/>
              <a:gd name="connsiteX2" fmla="*/ 205274 w 1166327"/>
              <a:gd name="connsiteY2" fmla="*/ 0 h 1026367"/>
              <a:gd name="connsiteX3" fmla="*/ 1166327 w 1166327"/>
              <a:gd name="connsiteY3" fmla="*/ 121298 h 1026367"/>
              <a:gd name="connsiteX4" fmla="*/ 1073021 w 1166327"/>
              <a:gd name="connsiteY4" fmla="*/ 401216 h 1026367"/>
              <a:gd name="connsiteX5" fmla="*/ 933062 w 1166327"/>
              <a:gd name="connsiteY5" fmla="*/ 606489 h 1026367"/>
              <a:gd name="connsiteX6" fmla="*/ 774441 w 1166327"/>
              <a:gd name="connsiteY6" fmla="*/ 802433 h 1026367"/>
              <a:gd name="connsiteX7" fmla="*/ 559837 w 1166327"/>
              <a:gd name="connsiteY7" fmla="*/ 1026367 h 1026367"/>
              <a:gd name="connsiteX8" fmla="*/ 0 w 1166327"/>
              <a:gd name="connsiteY8" fmla="*/ 354563 h 1026367"/>
              <a:gd name="connsiteX0" fmla="*/ 0 w 1166327"/>
              <a:gd name="connsiteY0" fmla="*/ 373613 h 1045417"/>
              <a:gd name="connsiteX1" fmla="*/ 93306 w 1166327"/>
              <a:gd name="connsiteY1" fmla="*/ 177670 h 1045417"/>
              <a:gd name="connsiteX2" fmla="*/ 176699 w 1166327"/>
              <a:gd name="connsiteY2" fmla="*/ 0 h 1045417"/>
              <a:gd name="connsiteX3" fmla="*/ 1166327 w 1166327"/>
              <a:gd name="connsiteY3" fmla="*/ 140348 h 1045417"/>
              <a:gd name="connsiteX4" fmla="*/ 1073021 w 1166327"/>
              <a:gd name="connsiteY4" fmla="*/ 420266 h 1045417"/>
              <a:gd name="connsiteX5" fmla="*/ 933062 w 1166327"/>
              <a:gd name="connsiteY5" fmla="*/ 625539 h 1045417"/>
              <a:gd name="connsiteX6" fmla="*/ 774441 w 1166327"/>
              <a:gd name="connsiteY6" fmla="*/ 821483 h 1045417"/>
              <a:gd name="connsiteX7" fmla="*/ 559837 w 1166327"/>
              <a:gd name="connsiteY7" fmla="*/ 1045417 h 1045417"/>
              <a:gd name="connsiteX8" fmla="*/ 0 w 1166327"/>
              <a:gd name="connsiteY8" fmla="*/ 373613 h 1045417"/>
              <a:gd name="connsiteX0" fmla="*/ 0 w 1210777"/>
              <a:gd name="connsiteY0" fmla="*/ 373613 h 1045417"/>
              <a:gd name="connsiteX1" fmla="*/ 137756 w 1210777"/>
              <a:gd name="connsiteY1" fmla="*/ 177670 h 1045417"/>
              <a:gd name="connsiteX2" fmla="*/ 221149 w 1210777"/>
              <a:gd name="connsiteY2" fmla="*/ 0 h 1045417"/>
              <a:gd name="connsiteX3" fmla="*/ 1210777 w 1210777"/>
              <a:gd name="connsiteY3" fmla="*/ 140348 h 1045417"/>
              <a:gd name="connsiteX4" fmla="*/ 1117471 w 1210777"/>
              <a:gd name="connsiteY4" fmla="*/ 420266 h 1045417"/>
              <a:gd name="connsiteX5" fmla="*/ 977512 w 1210777"/>
              <a:gd name="connsiteY5" fmla="*/ 625539 h 1045417"/>
              <a:gd name="connsiteX6" fmla="*/ 818891 w 1210777"/>
              <a:gd name="connsiteY6" fmla="*/ 821483 h 1045417"/>
              <a:gd name="connsiteX7" fmla="*/ 604287 w 1210777"/>
              <a:gd name="connsiteY7" fmla="*/ 1045417 h 1045417"/>
              <a:gd name="connsiteX8" fmla="*/ 0 w 1210777"/>
              <a:gd name="connsiteY8" fmla="*/ 373613 h 1045417"/>
              <a:gd name="connsiteX0" fmla="*/ 0 w 1210777"/>
              <a:gd name="connsiteY0" fmla="*/ 373613 h 1153367"/>
              <a:gd name="connsiteX1" fmla="*/ 137756 w 1210777"/>
              <a:gd name="connsiteY1" fmla="*/ 177670 h 1153367"/>
              <a:gd name="connsiteX2" fmla="*/ 221149 w 1210777"/>
              <a:gd name="connsiteY2" fmla="*/ 0 h 1153367"/>
              <a:gd name="connsiteX3" fmla="*/ 1210777 w 1210777"/>
              <a:gd name="connsiteY3" fmla="*/ 140348 h 1153367"/>
              <a:gd name="connsiteX4" fmla="*/ 1117471 w 1210777"/>
              <a:gd name="connsiteY4" fmla="*/ 420266 h 1153367"/>
              <a:gd name="connsiteX5" fmla="*/ 977512 w 1210777"/>
              <a:gd name="connsiteY5" fmla="*/ 625539 h 1153367"/>
              <a:gd name="connsiteX6" fmla="*/ 818891 w 1210777"/>
              <a:gd name="connsiteY6" fmla="*/ 821483 h 1153367"/>
              <a:gd name="connsiteX7" fmla="*/ 483637 w 1210777"/>
              <a:gd name="connsiteY7" fmla="*/ 1153367 h 1153367"/>
              <a:gd name="connsiteX8" fmla="*/ 0 w 1210777"/>
              <a:gd name="connsiteY8" fmla="*/ 373613 h 1153367"/>
              <a:gd name="connsiteX0" fmla="*/ 0 w 1210777"/>
              <a:gd name="connsiteY0" fmla="*/ 373613 h 1153367"/>
              <a:gd name="connsiteX1" fmla="*/ 137756 w 1210777"/>
              <a:gd name="connsiteY1" fmla="*/ 177670 h 1153367"/>
              <a:gd name="connsiteX2" fmla="*/ 221149 w 1210777"/>
              <a:gd name="connsiteY2" fmla="*/ 0 h 1153367"/>
              <a:gd name="connsiteX3" fmla="*/ 1210777 w 1210777"/>
              <a:gd name="connsiteY3" fmla="*/ 140348 h 1153367"/>
              <a:gd name="connsiteX4" fmla="*/ 1117471 w 1210777"/>
              <a:gd name="connsiteY4" fmla="*/ 420266 h 1153367"/>
              <a:gd name="connsiteX5" fmla="*/ 977512 w 1210777"/>
              <a:gd name="connsiteY5" fmla="*/ 625539 h 1153367"/>
              <a:gd name="connsiteX6" fmla="*/ 755391 w 1210777"/>
              <a:gd name="connsiteY6" fmla="*/ 913558 h 1153367"/>
              <a:gd name="connsiteX7" fmla="*/ 483637 w 1210777"/>
              <a:gd name="connsiteY7" fmla="*/ 1153367 h 1153367"/>
              <a:gd name="connsiteX8" fmla="*/ 0 w 1210777"/>
              <a:gd name="connsiteY8" fmla="*/ 373613 h 1153367"/>
              <a:gd name="connsiteX0" fmla="*/ 0 w 1220302"/>
              <a:gd name="connsiteY0" fmla="*/ 373613 h 1153367"/>
              <a:gd name="connsiteX1" fmla="*/ 147281 w 1220302"/>
              <a:gd name="connsiteY1" fmla="*/ 177670 h 1153367"/>
              <a:gd name="connsiteX2" fmla="*/ 230674 w 1220302"/>
              <a:gd name="connsiteY2" fmla="*/ 0 h 1153367"/>
              <a:gd name="connsiteX3" fmla="*/ 1220302 w 1220302"/>
              <a:gd name="connsiteY3" fmla="*/ 140348 h 1153367"/>
              <a:gd name="connsiteX4" fmla="*/ 1126996 w 1220302"/>
              <a:gd name="connsiteY4" fmla="*/ 420266 h 1153367"/>
              <a:gd name="connsiteX5" fmla="*/ 987037 w 1220302"/>
              <a:gd name="connsiteY5" fmla="*/ 625539 h 1153367"/>
              <a:gd name="connsiteX6" fmla="*/ 764916 w 1220302"/>
              <a:gd name="connsiteY6" fmla="*/ 913558 h 1153367"/>
              <a:gd name="connsiteX7" fmla="*/ 493162 w 1220302"/>
              <a:gd name="connsiteY7" fmla="*/ 1153367 h 1153367"/>
              <a:gd name="connsiteX8" fmla="*/ 0 w 1220302"/>
              <a:gd name="connsiteY8" fmla="*/ 373613 h 1153367"/>
              <a:gd name="connsiteX0" fmla="*/ 0 w 1220302"/>
              <a:gd name="connsiteY0" fmla="*/ 373613 h 1153367"/>
              <a:gd name="connsiteX1" fmla="*/ 147281 w 1220302"/>
              <a:gd name="connsiteY1" fmla="*/ 177670 h 1153367"/>
              <a:gd name="connsiteX2" fmla="*/ 230674 w 1220302"/>
              <a:gd name="connsiteY2" fmla="*/ 0 h 1153367"/>
              <a:gd name="connsiteX3" fmla="*/ 1220302 w 1220302"/>
              <a:gd name="connsiteY3" fmla="*/ 140348 h 1153367"/>
              <a:gd name="connsiteX4" fmla="*/ 1126996 w 1220302"/>
              <a:gd name="connsiteY4" fmla="*/ 420266 h 1153367"/>
              <a:gd name="connsiteX5" fmla="*/ 961637 w 1220302"/>
              <a:gd name="connsiteY5" fmla="*/ 689039 h 1153367"/>
              <a:gd name="connsiteX6" fmla="*/ 764916 w 1220302"/>
              <a:gd name="connsiteY6" fmla="*/ 913558 h 1153367"/>
              <a:gd name="connsiteX7" fmla="*/ 493162 w 1220302"/>
              <a:gd name="connsiteY7" fmla="*/ 1153367 h 1153367"/>
              <a:gd name="connsiteX8" fmla="*/ 0 w 1220302"/>
              <a:gd name="connsiteY8" fmla="*/ 373613 h 1153367"/>
              <a:gd name="connsiteX0" fmla="*/ 0 w 1239352"/>
              <a:gd name="connsiteY0" fmla="*/ 373613 h 1153367"/>
              <a:gd name="connsiteX1" fmla="*/ 147281 w 1239352"/>
              <a:gd name="connsiteY1" fmla="*/ 177670 h 1153367"/>
              <a:gd name="connsiteX2" fmla="*/ 230674 w 1239352"/>
              <a:gd name="connsiteY2" fmla="*/ 0 h 1153367"/>
              <a:gd name="connsiteX3" fmla="*/ 1239352 w 1239352"/>
              <a:gd name="connsiteY3" fmla="*/ 149873 h 1153367"/>
              <a:gd name="connsiteX4" fmla="*/ 1126996 w 1239352"/>
              <a:gd name="connsiteY4" fmla="*/ 420266 h 1153367"/>
              <a:gd name="connsiteX5" fmla="*/ 961637 w 1239352"/>
              <a:gd name="connsiteY5" fmla="*/ 689039 h 1153367"/>
              <a:gd name="connsiteX6" fmla="*/ 764916 w 1239352"/>
              <a:gd name="connsiteY6" fmla="*/ 913558 h 1153367"/>
              <a:gd name="connsiteX7" fmla="*/ 493162 w 1239352"/>
              <a:gd name="connsiteY7" fmla="*/ 1153367 h 1153367"/>
              <a:gd name="connsiteX8" fmla="*/ 0 w 1239352"/>
              <a:gd name="connsiteY8" fmla="*/ 373613 h 1153367"/>
              <a:gd name="connsiteX0" fmla="*/ 0 w 1275848"/>
              <a:gd name="connsiteY0" fmla="*/ 331748 h 1153367"/>
              <a:gd name="connsiteX1" fmla="*/ 183777 w 1275848"/>
              <a:gd name="connsiteY1" fmla="*/ 177670 h 1153367"/>
              <a:gd name="connsiteX2" fmla="*/ 267170 w 1275848"/>
              <a:gd name="connsiteY2" fmla="*/ 0 h 1153367"/>
              <a:gd name="connsiteX3" fmla="*/ 1275848 w 1275848"/>
              <a:gd name="connsiteY3" fmla="*/ 149873 h 1153367"/>
              <a:gd name="connsiteX4" fmla="*/ 1163492 w 1275848"/>
              <a:gd name="connsiteY4" fmla="*/ 420266 h 1153367"/>
              <a:gd name="connsiteX5" fmla="*/ 998133 w 1275848"/>
              <a:gd name="connsiteY5" fmla="*/ 689039 h 1153367"/>
              <a:gd name="connsiteX6" fmla="*/ 801412 w 1275848"/>
              <a:gd name="connsiteY6" fmla="*/ 913558 h 1153367"/>
              <a:gd name="connsiteX7" fmla="*/ 529658 w 1275848"/>
              <a:gd name="connsiteY7" fmla="*/ 1153367 h 1153367"/>
              <a:gd name="connsiteX8" fmla="*/ 0 w 1275848"/>
              <a:gd name="connsiteY8" fmla="*/ 331748 h 1153367"/>
              <a:gd name="connsiteX0" fmla="*/ 0 w 1275848"/>
              <a:gd name="connsiteY0" fmla="*/ 331748 h 1153367"/>
              <a:gd name="connsiteX1" fmla="*/ 166139 w 1275848"/>
              <a:gd name="connsiteY1" fmla="*/ 187267 h 1153367"/>
              <a:gd name="connsiteX2" fmla="*/ 267170 w 1275848"/>
              <a:gd name="connsiteY2" fmla="*/ 0 h 1153367"/>
              <a:gd name="connsiteX3" fmla="*/ 1275848 w 1275848"/>
              <a:gd name="connsiteY3" fmla="*/ 149873 h 1153367"/>
              <a:gd name="connsiteX4" fmla="*/ 1163492 w 1275848"/>
              <a:gd name="connsiteY4" fmla="*/ 420266 h 1153367"/>
              <a:gd name="connsiteX5" fmla="*/ 998133 w 1275848"/>
              <a:gd name="connsiteY5" fmla="*/ 689039 h 1153367"/>
              <a:gd name="connsiteX6" fmla="*/ 801412 w 1275848"/>
              <a:gd name="connsiteY6" fmla="*/ 913558 h 1153367"/>
              <a:gd name="connsiteX7" fmla="*/ 529658 w 1275848"/>
              <a:gd name="connsiteY7" fmla="*/ 1153367 h 1153367"/>
              <a:gd name="connsiteX8" fmla="*/ 0 w 1275848"/>
              <a:gd name="connsiteY8" fmla="*/ 331748 h 1153367"/>
              <a:gd name="connsiteX0" fmla="*/ 0 w 1216577"/>
              <a:gd name="connsiteY0" fmla="*/ 331748 h 1153367"/>
              <a:gd name="connsiteX1" fmla="*/ 166139 w 1216577"/>
              <a:gd name="connsiteY1" fmla="*/ 187267 h 1153367"/>
              <a:gd name="connsiteX2" fmla="*/ 267170 w 1216577"/>
              <a:gd name="connsiteY2" fmla="*/ 0 h 1153367"/>
              <a:gd name="connsiteX3" fmla="*/ 1216577 w 1216577"/>
              <a:gd name="connsiteY3" fmla="*/ 124972 h 1153367"/>
              <a:gd name="connsiteX4" fmla="*/ 1163492 w 1216577"/>
              <a:gd name="connsiteY4" fmla="*/ 420266 h 1153367"/>
              <a:gd name="connsiteX5" fmla="*/ 998133 w 1216577"/>
              <a:gd name="connsiteY5" fmla="*/ 689039 h 1153367"/>
              <a:gd name="connsiteX6" fmla="*/ 801412 w 1216577"/>
              <a:gd name="connsiteY6" fmla="*/ 913558 h 1153367"/>
              <a:gd name="connsiteX7" fmla="*/ 529658 w 1216577"/>
              <a:gd name="connsiteY7" fmla="*/ 1153367 h 1153367"/>
              <a:gd name="connsiteX8" fmla="*/ 0 w 1216577"/>
              <a:gd name="connsiteY8" fmla="*/ 331748 h 1153367"/>
              <a:gd name="connsiteX0" fmla="*/ 0 w 1216577"/>
              <a:gd name="connsiteY0" fmla="*/ 331748 h 1153367"/>
              <a:gd name="connsiteX1" fmla="*/ 166139 w 1216577"/>
              <a:gd name="connsiteY1" fmla="*/ 187267 h 1153367"/>
              <a:gd name="connsiteX2" fmla="*/ 267170 w 1216577"/>
              <a:gd name="connsiteY2" fmla="*/ 0 h 1153367"/>
              <a:gd name="connsiteX3" fmla="*/ 1216577 w 1216577"/>
              <a:gd name="connsiteY3" fmla="*/ 124972 h 1153367"/>
              <a:gd name="connsiteX4" fmla="*/ 1132233 w 1216577"/>
              <a:gd name="connsiteY4" fmla="*/ 425843 h 1153367"/>
              <a:gd name="connsiteX5" fmla="*/ 998133 w 1216577"/>
              <a:gd name="connsiteY5" fmla="*/ 689039 h 1153367"/>
              <a:gd name="connsiteX6" fmla="*/ 801412 w 1216577"/>
              <a:gd name="connsiteY6" fmla="*/ 913558 h 1153367"/>
              <a:gd name="connsiteX7" fmla="*/ 529658 w 1216577"/>
              <a:gd name="connsiteY7" fmla="*/ 1153367 h 1153367"/>
              <a:gd name="connsiteX8" fmla="*/ 0 w 1216577"/>
              <a:gd name="connsiteY8" fmla="*/ 331748 h 1153367"/>
              <a:gd name="connsiteX0" fmla="*/ 0 w 1216577"/>
              <a:gd name="connsiteY0" fmla="*/ 331748 h 1153367"/>
              <a:gd name="connsiteX1" fmla="*/ 166139 w 1216577"/>
              <a:gd name="connsiteY1" fmla="*/ 187267 h 1153367"/>
              <a:gd name="connsiteX2" fmla="*/ 267170 w 1216577"/>
              <a:gd name="connsiteY2" fmla="*/ 0 h 1153367"/>
              <a:gd name="connsiteX3" fmla="*/ 1216577 w 1216577"/>
              <a:gd name="connsiteY3" fmla="*/ 124972 h 1153367"/>
              <a:gd name="connsiteX4" fmla="*/ 1132233 w 1216577"/>
              <a:gd name="connsiteY4" fmla="*/ 425843 h 1153367"/>
              <a:gd name="connsiteX5" fmla="*/ 964530 w 1216577"/>
              <a:gd name="connsiteY5" fmla="*/ 717612 h 1153367"/>
              <a:gd name="connsiteX6" fmla="*/ 801412 w 1216577"/>
              <a:gd name="connsiteY6" fmla="*/ 913558 h 1153367"/>
              <a:gd name="connsiteX7" fmla="*/ 529658 w 1216577"/>
              <a:gd name="connsiteY7" fmla="*/ 1153367 h 1153367"/>
              <a:gd name="connsiteX8" fmla="*/ 0 w 1216577"/>
              <a:gd name="connsiteY8" fmla="*/ 331748 h 1153367"/>
              <a:gd name="connsiteX0" fmla="*/ 0 w 1216577"/>
              <a:gd name="connsiteY0" fmla="*/ 331748 h 1153367"/>
              <a:gd name="connsiteX1" fmla="*/ 166139 w 1216577"/>
              <a:gd name="connsiteY1" fmla="*/ 187267 h 1153367"/>
              <a:gd name="connsiteX2" fmla="*/ 267170 w 1216577"/>
              <a:gd name="connsiteY2" fmla="*/ 0 h 1153367"/>
              <a:gd name="connsiteX3" fmla="*/ 1216577 w 1216577"/>
              <a:gd name="connsiteY3" fmla="*/ 124972 h 1153367"/>
              <a:gd name="connsiteX4" fmla="*/ 1132233 w 1216577"/>
              <a:gd name="connsiteY4" fmla="*/ 425843 h 1153367"/>
              <a:gd name="connsiteX5" fmla="*/ 964530 w 1216577"/>
              <a:gd name="connsiteY5" fmla="*/ 717612 h 1153367"/>
              <a:gd name="connsiteX6" fmla="*/ 796613 w 1216577"/>
              <a:gd name="connsiteY6" fmla="*/ 904740 h 1153367"/>
              <a:gd name="connsiteX7" fmla="*/ 529658 w 1216577"/>
              <a:gd name="connsiteY7" fmla="*/ 1153367 h 1153367"/>
              <a:gd name="connsiteX8" fmla="*/ 0 w 1216577"/>
              <a:gd name="connsiteY8" fmla="*/ 331748 h 1153367"/>
              <a:gd name="connsiteX0" fmla="*/ 0 w 1216577"/>
              <a:gd name="connsiteY0" fmla="*/ 331748 h 1153367"/>
              <a:gd name="connsiteX1" fmla="*/ 166139 w 1216577"/>
              <a:gd name="connsiteY1" fmla="*/ 187267 h 1153367"/>
              <a:gd name="connsiteX2" fmla="*/ 267170 w 1216577"/>
              <a:gd name="connsiteY2" fmla="*/ 0 h 1153367"/>
              <a:gd name="connsiteX3" fmla="*/ 1216577 w 1216577"/>
              <a:gd name="connsiteY3" fmla="*/ 124972 h 1153367"/>
              <a:gd name="connsiteX4" fmla="*/ 1132233 w 1216577"/>
              <a:gd name="connsiteY4" fmla="*/ 425843 h 1153367"/>
              <a:gd name="connsiteX5" fmla="*/ 957163 w 1216577"/>
              <a:gd name="connsiteY5" fmla="*/ 712476 h 1153367"/>
              <a:gd name="connsiteX6" fmla="*/ 796613 w 1216577"/>
              <a:gd name="connsiteY6" fmla="*/ 904740 h 1153367"/>
              <a:gd name="connsiteX7" fmla="*/ 529658 w 1216577"/>
              <a:gd name="connsiteY7" fmla="*/ 1153367 h 1153367"/>
              <a:gd name="connsiteX8" fmla="*/ 0 w 1216577"/>
              <a:gd name="connsiteY8" fmla="*/ 331748 h 1153367"/>
              <a:gd name="connsiteX0" fmla="*/ 0 w 1216577"/>
              <a:gd name="connsiteY0" fmla="*/ 331748 h 1153367"/>
              <a:gd name="connsiteX1" fmla="*/ 166139 w 1216577"/>
              <a:gd name="connsiteY1" fmla="*/ 187267 h 1153367"/>
              <a:gd name="connsiteX2" fmla="*/ 267170 w 1216577"/>
              <a:gd name="connsiteY2" fmla="*/ 0 h 1153367"/>
              <a:gd name="connsiteX3" fmla="*/ 1216577 w 1216577"/>
              <a:gd name="connsiteY3" fmla="*/ 124972 h 1153367"/>
              <a:gd name="connsiteX4" fmla="*/ 1110353 w 1216577"/>
              <a:gd name="connsiteY4" fmla="*/ 429747 h 1153367"/>
              <a:gd name="connsiteX5" fmla="*/ 957163 w 1216577"/>
              <a:gd name="connsiteY5" fmla="*/ 712476 h 1153367"/>
              <a:gd name="connsiteX6" fmla="*/ 796613 w 1216577"/>
              <a:gd name="connsiteY6" fmla="*/ 904740 h 1153367"/>
              <a:gd name="connsiteX7" fmla="*/ 529658 w 1216577"/>
              <a:gd name="connsiteY7" fmla="*/ 1153367 h 1153367"/>
              <a:gd name="connsiteX8" fmla="*/ 0 w 1216577"/>
              <a:gd name="connsiteY8" fmla="*/ 331748 h 1153367"/>
              <a:gd name="connsiteX0" fmla="*/ 0 w 1202401"/>
              <a:gd name="connsiteY0" fmla="*/ 331748 h 1153367"/>
              <a:gd name="connsiteX1" fmla="*/ 166139 w 1202401"/>
              <a:gd name="connsiteY1" fmla="*/ 187267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110353 w 1202401"/>
              <a:gd name="connsiteY4" fmla="*/ 429747 h 1153367"/>
              <a:gd name="connsiteX5" fmla="*/ 957163 w 1202401"/>
              <a:gd name="connsiteY5" fmla="*/ 712476 h 1153367"/>
              <a:gd name="connsiteX6" fmla="*/ 796613 w 1202401"/>
              <a:gd name="connsiteY6" fmla="*/ 904740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6139 w 1202401"/>
              <a:gd name="connsiteY1" fmla="*/ 187267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110353 w 1202401"/>
              <a:gd name="connsiteY4" fmla="*/ 429747 h 1153367"/>
              <a:gd name="connsiteX5" fmla="*/ 944998 w 1202401"/>
              <a:gd name="connsiteY5" fmla="*/ 698521 h 1153367"/>
              <a:gd name="connsiteX6" fmla="*/ 796613 w 1202401"/>
              <a:gd name="connsiteY6" fmla="*/ 904740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6139 w 1202401"/>
              <a:gd name="connsiteY1" fmla="*/ 187267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096735 w 1202401"/>
              <a:gd name="connsiteY4" fmla="*/ 425727 h 1153367"/>
              <a:gd name="connsiteX5" fmla="*/ 944998 w 1202401"/>
              <a:gd name="connsiteY5" fmla="*/ 698521 h 1153367"/>
              <a:gd name="connsiteX6" fmla="*/ 796613 w 1202401"/>
              <a:gd name="connsiteY6" fmla="*/ 904740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5581 w 1202401"/>
              <a:gd name="connsiteY1" fmla="*/ 184141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096735 w 1202401"/>
              <a:gd name="connsiteY4" fmla="*/ 425727 h 1153367"/>
              <a:gd name="connsiteX5" fmla="*/ 944998 w 1202401"/>
              <a:gd name="connsiteY5" fmla="*/ 698521 h 1153367"/>
              <a:gd name="connsiteX6" fmla="*/ 796613 w 1202401"/>
              <a:gd name="connsiteY6" fmla="*/ 904740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5581 w 1202401"/>
              <a:gd name="connsiteY1" fmla="*/ 184141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096735 w 1202401"/>
              <a:gd name="connsiteY4" fmla="*/ 425727 h 1153367"/>
              <a:gd name="connsiteX5" fmla="*/ 944998 w 1202401"/>
              <a:gd name="connsiteY5" fmla="*/ 698521 h 1153367"/>
              <a:gd name="connsiteX6" fmla="*/ 785981 w 1202401"/>
              <a:gd name="connsiteY6" fmla="*/ 899380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5581 w 1202401"/>
              <a:gd name="connsiteY1" fmla="*/ 184141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096735 w 1202401"/>
              <a:gd name="connsiteY4" fmla="*/ 425727 h 1153367"/>
              <a:gd name="connsiteX5" fmla="*/ 936292 w 1202401"/>
              <a:gd name="connsiteY5" fmla="*/ 690399 h 1153367"/>
              <a:gd name="connsiteX6" fmla="*/ 785981 w 1202401"/>
              <a:gd name="connsiteY6" fmla="*/ 899380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5581 w 1202401"/>
              <a:gd name="connsiteY1" fmla="*/ 184141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087611 w 1202401"/>
              <a:gd name="connsiteY4" fmla="*/ 415261 h 1153367"/>
              <a:gd name="connsiteX5" fmla="*/ 936292 w 1202401"/>
              <a:gd name="connsiteY5" fmla="*/ 690399 h 1153367"/>
              <a:gd name="connsiteX6" fmla="*/ 785981 w 1202401"/>
              <a:gd name="connsiteY6" fmla="*/ 899380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5581 w 1202401"/>
              <a:gd name="connsiteY1" fmla="*/ 184141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087611 w 1202401"/>
              <a:gd name="connsiteY4" fmla="*/ 415261 h 1153367"/>
              <a:gd name="connsiteX5" fmla="*/ 936292 w 1202401"/>
              <a:gd name="connsiteY5" fmla="*/ 690399 h 1153367"/>
              <a:gd name="connsiteX6" fmla="*/ 794269 w 1202401"/>
              <a:gd name="connsiteY6" fmla="*/ 905157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5581 w 1202401"/>
              <a:gd name="connsiteY1" fmla="*/ 184141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087611 w 1202401"/>
              <a:gd name="connsiteY4" fmla="*/ 415261 h 1153367"/>
              <a:gd name="connsiteX5" fmla="*/ 936292 w 1202401"/>
              <a:gd name="connsiteY5" fmla="*/ 690399 h 1153367"/>
              <a:gd name="connsiteX6" fmla="*/ 794269 w 1202401"/>
              <a:gd name="connsiteY6" fmla="*/ 905157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5581 w 1202401"/>
              <a:gd name="connsiteY1" fmla="*/ 184141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087611 w 1202401"/>
              <a:gd name="connsiteY4" fmla="*/ 415261 h 1153367"/>
              <a:gd name="connsiteX5" fmla="*/ 936292 w 1202401"/>
              <a:gd name="connsiteY5" fmla="*/ 690399 h 1153367"/>
              <a:gd name="connsiteX6" fmla="*/ 794269 w 1202401"/>
              <a:gd name="connsiteY6" fmla="*/ 905157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5581 w 1202401"/>
              <a:gd name="connsiteY1" fmla="*/ 184141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087611 w 1202401"/>
              <a:gd name="connsiteY4" fmla="*/ 415261 h 1153367"/>
              <a:gd name="connsiteX5" fmla="*/ 936292 w 1202401"/>
              <a:gd name="connsiteY5" fmla="*/ 690399 h 1153367"/>
              <a:gd name="connsiteX6" fmla="*/ 794269 w 1202401"/>
              <a:gd name="connsiteY6" fmla="*/ 905157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5581 w 1202401"/>
              <a:gd name="connsiteY1" fmla="*/ 184141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109886 w 1202401"/>
              <a:gd name="connsiteY4" fmla="*/ 377422 h 1153367"/>
              <a:gd name="connsiteX5" fmla="*/ 936292 w 1202401"/>
              <a:gd name="connsiteY5" fmla="*/ 690399 h 1153367"/>
              <a:gd name="connsiteX6" fmla="*/ 794269 w 1202401"/>
              <a:gd name="connsiteY6" fmla="*/ 905157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0782 w 1202401"/>
              <a:gd name="connsiteY1" fmla="*/ 175322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109886 w 1202401"/>
              <a:gd name="connsiteY4" fmla="*/ 377422 h 1153367"/>
              <a:gd name="connsiteX5" fmla="*/ 936292 w 1202401"/>
              <a:gd name="connsiteY5" fmla="*/ 690399 h 1153367"/>
              <a:gd name="connsiteX6" fmla="*/ 794269 w 1202401"/>
              <a:gd name="connsiteY6" fmla="*/ 905157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0782 w 1202401"/>
              <a:gd name="connsiteY1" fmla="*/ 175322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109886 w 1202401"/>
              <a:gd name="connsiteY4" fmla="*/ 377422 h 1153367"/>
              <a:gd name="connsiteX5" fmla="*/ 936292 w 1202401"/>
              <a:gd name="connsiteY5" fmla="*/ 690399 h 1153367"/>
              <a:gd name="connsiteX6" fmla="*/ 794269 w 1202401"/>
              <a:gd name="connsiteY6" fmla="*/ 905157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  <a:gd name="connsiteX0" fmla="*/ 0 w 1202401"/>
              <a:gd name="connsiteY0" fmla="*/ 331748 h 1153367"/>
              <a:gd name="connsiteX1" fmla="*/ 160782 w 1202401"/>
              <a:gd name="connsiteY1" fmla="*/ 175322 h 1153367"/>
              <a:gd name="connsiteX2" fmla="*/ 267170 w 1202401"/>
              <a:gd name="connsiteY2" fmla="*/ 0 h 1153367"/>
              <a:gd name="connsiteX3" fmla="*/ 1202401 w 1202401"/>
              <a:gd name="connsiteY3" fmla="*/ 117827 h 1153367"/>
              <a:gd name="connsiteX4" fmla="*/ 1109886 w 1202401"/>
              <a:gd name="connsiteY4" fmla="*/ 377422 h 1153367"/>
              <a:gd name="connsiteX5" fmla="*/ 936292 w 1202401"/>
              <a:gd name="connsiteY5" fmla="*/ 690399 h 1153367"/>
              <a:gd name="connsiteX6" fmla="*/ 794269 w 1202401"/>
              <a:gd name="connsiteY6" fmla="*/ 905157 h 1153367"/>
              <a:gd name="connsiteX7" fmla="*/ 529658 w 1202401"/>
              <a:gd name="connsiteY7" fmla="*/ 1153367 h 1153367"/>
              <a:gd name="connsiteX8" fmla="*/ 0 w 1202401"/>
              <a:gd name="connsiteY8" fmla="*/ 331748 h 115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2401" h="1153367">
                <a:moveTo>
                  <a:pt x="0" y="331748"/>
                </a:moveTo>
                <a:cubicBezTo>
                  <a:pt x="53594" y="279606"/>
                  <a:pt x="91780" y="249564"/>
                  <a:pt x="160782" y="175322"/>
                </a:cubicBezTo>
                <a:lnTo>
                  <a:pt x="267170" y="0"/>
                </a:lnTo>
                <a:lnTo>
                  <a:pt x="1202401" y="117827"/>
                </a:lnTo>
                <a:lnTo>
                  <a:pt x="1109886" y="377422"/>
                </a:lnTo>
                <a:cubicBezTo>
                  <a:pt x="1059446" y="469135"/>
                  <a:pt x="1025415" y="557920"/>
                  <a:pt x="936292" y="690399"/>
                </a:cubicBezTo>
                <a:cubicBezTo>
                  <a:pt x="886102" y="786682"/>
                  <a:pt x="841610" y="833571"/>
                  <a:pt x="794269" y="905157"/>
                </a:cubicBezTo>
                <a:cubicBezTo>
                  <a:pt x="716862" y="1007737"/>
                  <a:pt x="617862" y="1070630"/>
                  <a:pt x="529658" y="1153367"/>
                </a:cubicBezTo>
                <a:lnTo>
                  <a:pt x="0" y="33174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7A5D8C5-EEF1-4CED-AFFF-3A9F85D6140A}"/>
              </a:ext>
            </a:extLst>
          </p:cNvPr>
          <p:cNvSpPr/>
          <p:nvPr/>
        </p:nvSpPr>
        <p:spPr>
          <a:xfrm>
            <a:off x="625368" y="2965043"/>
            <a:ext cx="98002" cy="106051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7D4A8DD-D7F3-4334-B937-3A84572522DE}"/>
              </a:ext>
            </a:extLst>
          </p:cNvPr>
          <p:cNvSpPr/>
          <p:nvPr/>
        </p:nvSpPr>
        <p:spPr>
          <a:xfrm>
            <a:off x="2982873" y="4734715"/>
            <a:ext cx="98002" cy="106051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267E59B-7C79-4634-B08C-F820B4074E5E}"/>
              </a:ext>
            </a:extLst>
          </p:cNvPr>
          <p:cNvSpPr/>
          <p:nvPr/>
        </p:nvSpPr>
        <p:spPr>
          <a:xfrm>
            <a:off x="2385831" y="4633297"/>
            <a:ext cx="98002" cy="106051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9B27B5B-CC0A-490E-B6A1-6ABFCA477722}"/>
              </a:ext>
            </a:extLst>
          </p:cNvPr>
          <p:cNvSpPr/>
          <p:nvPr/>
        </p:nvSpPr>
        <p:spPr>
          <a:xfrm>
            <a:off x="632144" y="3528294"/>
            <a:ext cx="98002" cy="106051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08FFCF4-76D5-4A28-91F4-0ECBC837018C}"/>
              </a:ext>
            </a:extLst>
          </p:cNvPr>
          <p:cNvSpPr/>
          <p:nvPr/>
        </p:nvSpPr>
        <p:spPr>
          <a:xfrm>
            <a:off x="3805067" y="2965043"/>
            <a:ext cx="98002" cy="10605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B63B67F-A6BC-4355-A1F0-F1B2019563DE}"/>
              </a:ext>
            </a:extLst>
          </p:cNvPr>
          <p:cNvSpPr/>
          <p:nvPr/>
        </p:nvSpPr>
        <p:spPr>
          <a:xfrm>
            <a:off x="3080875" y="4283705"/>
            <a:ext cx="98002" cy="10605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3C77149-3292-4E3B-8C13-CBA4D6A11F97}"/>
              </a:ext>
            </a:extLst>
          </p:cNvPr>
          <p:cNvSpPr/>
          <p:nvPr/>
        </p:nvSpPr>
        <p:spPr>
          <a:xfrm>
            <a:off x="1965211" y="4426499"/>
            <a:ext cx="98002" cy="10605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1AA3CCC-3090-427D-BE27-4353F7B68F0D}"/>
              </a:ext>
            </a:extLst>
          </p:cNvPr>
          <p:cNvSpPr/>
          <p:nvPr/>
        </p:nvSpPr>
        <p:spPr>
          <a:xfrm>
            <a:off x="4149619" y="3326254"/>
            <a:ext cx="98002" cy="10605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1C27614-9DF7-43B4-A181-FF8C1E5F2462}"/>
              </a:ext>
            </a:extLst>
          </p:cNvPr>
          <p:cNvCxnSpPr>
            <a:cxnSpLocks/>
            <a:stCxn id="19" idx="3"/>
          </p:cNvCxnSpPr>
          <p:nvPr/>
        </p:nvCxnSpPr>
        <p:spPr>
          <a:xfrm flipH="1">
            <a:off x="3699510" y="3055563"/>
            <a:ext cx="119909" cy="5886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83A8DA2-3EB2-4429-AB16-C78FD5FE6780}"/>
              </a:ext>
            </a:extLst>
          </p:cNvPr>
          <p:cNvCxnSpPr>
            <a:cxnSpLocks/>
            <a:stCxn id="22" idx="3"/>
          </p:cNvCxnSpPr>
          <p:nvPr/>
        </p:nvCxnSpPr>
        <p:spPr>
          <a:xfrm flipH="1">
            <a:off x="4038600" y="3416774"/>
            <a:ext cx="125371" cy="317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A8F1C1A-96E1-49A4-8988-61423642075F}"/>
              </a:ext>
            </a:extLst>
          </p:cNvPr>
          <p:cNvCxnSpPr>
            <a:stCxn id="20" idx="7"/>
          </p:cNvCxnSpPr>
          <p:nvPr/>
        </p:nvCxnSpPr>
        <p:spPr>
          <a:xfrm flipV="1">
            <a:off x="3164525" y="4114800"/>
            <a:ext cx="382585" cy="184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308B961-6A63-44F8-BF8A-7F301BA5342F}"/>
              </a:ext>
            </a:extLst>
          </p:cNvPr>
          <p:cNvCxnSpPr>
            <a:stCxn id="17" idx="3"/>
          </p:cNvCxnSpPr>
          <p:nvPr/>
        </p:nvCxnSpPr>
        <p:spPr>
          <a:xfrm flipH="1" flipV="1">
            <a:off x="1413510" y="4426499"/>
            <a:ext cx="986673" cy="297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CFF8D6C-D694-4CAC-902C-7AA72623BB3F}"/>
              </a:ext>
            </a:extLst>
          </p:cNvPr>
          <p:cNvCxnSpPr>
            <a:stCxn id="15" idx="5"/>
          </p:cNvCxnSpPr>
          <p:nvPr/>
        </p:nvCxnSpPr>
        <p:spPr>
          <a:xfrm>
            <a:off x="709018" y="3055563"/>
            <a:ext cx="399692" cy="906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9E1B847-947B-4FBD-B43C-7A1B3425694D}"/>
              </a:ext>
            </a:extLst>
          </p:cNvPr>
          <p:cNvSpPr txBox="1"/>
          <p:nvPr/>
        </p:nvSpPr>
        <p:spPr>
          <a:xfrm>
            <a:off x="3244575" y="3569579"/>
            <a:ext cx="9902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New</a:t>
            </a:r>
            <a:br>
              <a:rPr lang="en-US" dirty="0"/>
            </a:br>
            <a:r>
              <a:rPr lang="en-US" dirty="0"/>
              <a:t>requests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498A59D-C02D-4F56-A789-538FAA12A3AB}"/>
              </a:ext>
            </a:extLst>
          </p:cNvPr>
          <p:cNvSpPr txBox="1"/>
          <p:nvPr/>
        </p:nvSpPr>
        <p:spPr>
          <a:xfrm>
            <a:off x="710500" y="3955765"/>
            <a:ext cx="88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Defects</a:t>
            </a:r>
          </a:p>
        </p:txBody>
      </p:sp>
    </p:spTree>
    <p:extLst>
      <p:ext uri="{BB962C8B-B14F-4D97-AF65-F5344CB8AC3E}">
        <p14:creationId xmlns:p14="http://schemas.microsoft.com/office/powerpoint/2010/main" val="241162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  <p:bldP spid="20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953FF-F767-4BB2-A816-649CB819E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Enhanced Transparency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3FFC8-D457-4230-8BC3-ED76696A3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Improve </a:t>
            </a:r>
            <a:r>
              <a:rPr lang="en-US" dirty="0" err="1"/>
              <a:t>github</a:t>
            </a:r>
            <a:r>
              <a:rPr lang="en-US" dirty="0"/>
              <a:t> issue reflection into Forum post</a:t>
            </a:r>
          </a:p>
          <a:p>
            <a:endParaRPr lang="en-US" dirty="0"/>
          </a:p>
          <a:p>
            <a:r>
              <a:rPr lang="en-US" dirty="0"/>
              <a:t>Publish status for pending requests and refresh schedule for existing vocabularies</a:t>
            </a:r>
          </a:p>
          <a:p>
            <a:endParaRPr lang="en-US" dirty="0"/>
          </a:p>
          <a:p>
            <a:r>
              <a:rPr lang="en-US" dirty="0"/>
              <a:t>Future Improvement idea: Create extension to ATHENA to provide access to vocabulary metadata (readme, release notes)</a:t>
            </a:r>
          </a:p>
          <a:p>
            <a:r>
              <a:rPr lang="en-US" dirty="0"/>
              <a:t>Continuous improvement in consolidating documentation and related artifacts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119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39578-55BE-4E05-8EE8-D3A25F63F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home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0EB7D-0382-4DFF-A0C0-90B19DC01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vocabulary demand</a:t>
            </a:r>
          </a:p>
          <a:p>
            <a:pPr lvl="1"/>
            <a:r>
              <a:rPr lang="en-US" dirty="0"/>
              <a:t>Find convincing arguments &amp; get allies at the Forum</a:t>
            </a:r>
          </a:p>
          <a:p>
            <a:pPr lvl="1"/>
            <a:r>
              <a:rPr lang="en-US" dirty="0"/>
              <a:t>Present the demand to OHDSI decision making </a:t>
            </a:r>
          </a:p>
          <a:p>
            <a:pPr lvl="1"/>
            <a:endParaRPr lang="en-US" dirty="0"/>
          </a:p>
          <a:p>
            <a:r>
              <a:rPr lang="en-US" dirty="0"/>
              <a:t>Suspected vocabulary defect</a:t>
            </a:r>
          </a:p>
          <a:p>
            <a:pPr lvl="1"/>
            <a:r>
              <a:rPr lang="en-US" dirty="0"/>
              <a:t>Start a discussion at the Forum</a:t>
            </a:r>
          </a:p>
          <a:p>
            <a:pPr lvl="1"/>
            <a:r>
              <a:rPr lang="en-US" dirty="0"/>
              <a:t>high probability of a defect &gt; </a:t>
            </a:r>
            <a:r>
              <a:rPr lang="en-US" dirty="0" err="1"/>
              <a:t>github</a:t>
            </a:r>
            <a:r>
              <a:rPr lang="en-US" dirty="0"/>
              <a:t> issue</a:t>
            </a:r>
          </a:p>
        </p:txBody>
      </p:sp>
    </p:spTree>
    <p:extLst>
      <p:ext uri="{BB962C8B-B14F-4D97-AF65-F5344CB8AC3E}">
        <p14:creationId xmlns:p14="http://schemas.microsoft.com/office/powerpoint/2010/main" val="3583816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39578-55BE-4E05-8EE8-D3A25F63F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for new demand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0EB7D-0382-4DFF-A0C0-90B19DC01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CDM Working Group reviews requests*</a:t>
            </a:r>
          </a:p>
          <a:p>
            <a:endParaRPr lang="en-US" dirty="0"/>
          </a:p>
          <a:p>
            <a:pPr lvl="1"/>
            <a:r>
              <a:rPr lang="en-US" dirty="0"/>
              <a:t>Every 1</a:t>
            </a:r>
            <a:r>
              <a:rPr lang="en-US" baseline="30000" dirty="0"/>
              <a:t>st</a:t>
            </a:r>
            <a:r>
              <a:rPr lang="en-US" dirty="0"/>
              <a:t> Tuesday of the month</a:t>
            </a:r>
          </a:p>
          <a:p>
            <a:pPr lvl="1"/>
            <a:r>
              <a:rPr lang="en-US" dirty="0"/>
              <a:t>Meeting notes reflect decision steps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sz="2000" dirty="0"/>
              <a:t>* “OMOP CDM and Vocabulary Development” or “CDM and THEMIS”</a:t>
            </a:r>
          </a:p>
        </p:txBody>
      </p:sp>
    </p:spTree>
    <p:extLst>
      <p:ext uri="{BB962C8B-B14F-4D97-AF65-F5344CB8AC3E}">
        <p14:creationId xmlns:p14="http://schemas.microsoft.com/office/powerpoint/2010/main" val="1252074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</Words>
  <Application>Microsoft Office PowerPoint</Application>
  <PresentationFormat>Widescreen</PresentationFormat>
  <Paragraphs>74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Improvements for the OHDSI Vocabularies Support Process</vt:lpstr>
      <vt:lpstr>Vocabulary Management Process</vt:lpstr>
      <vt:lpstr>OHDSI Vocabulary Management processes</vt:lpstr>
      <vt:lpstr>Maintenance Process</vt:lpstr>
      <vt:lpstr>Raising New Vocab. Request (Step 1)</vt:lpstr>
      <vt:lpstr>Raising New Vocab. Request (Step 2)</vt:lpstr>
      <vt:lpstr>Raising a vocabulary bug (Step 1)</vt:lpstr>
      <vt:lpstr>Raising a vocabulary bug (Step 2) </vt:lpstr>
      <vt:lpstr>Possible improvements</vt:lpstr>
      <vt:lpstr>Proposed Adjustments for Support</vt:lpstr>
      <vt:lpstr>Enhanced Transparency</vt:lpstr>
      <vt:lpstr>Take home message</vt:lpstr>
      <vt:lpstr>Decision for new demand</vt:lpstr>
    </vt:vector>
  </TitlesOfParts>
  <Manager/>
  <Company>Johnson &amp; Johnson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Patrick Ryan</dc:creator>
  <cp:keywords/>
  <dc:description/>
  <cp:lastModifiedBy>Michael Kallfelz</cp:lastModifiedBy>
  <cp:revision>655</cp:revision>
  <dcterms:created xsi:type="dcterms:W3CDTF">2013-12-30T14:14:20Z</dcterms:created>
  <dcterms:modified xsi:type="dcterms:W3CDTF">2020-06-30T17:11:05Z</dcterms:modified>
  <cp:category/>
</cp:coreProperties>
</file>