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82" r:id="rId2"/>
    <p:sldId id="295" r:id="rId3"/>
    <p:sldId id="296" r:id="rId4"/>
    <p:sldId id="284" r:id="rId5"/>
    <p:sldId id="283" r:id="rId6"/>
    <p:sldId id="294" r:id="rId7"/>
    <p:sldId id="286" r:id="rId8"/>
    <p:sldId id="297" r:id="rId9"/>
    <p:sldId id="287" r:id="rId10"/>
    <p:sldId id="288" r:id="rId11"/>
    <p:sldId id="261" r:id="rId12"/>
    <p:sldId id="257" r:id="rId13"/>
    <p:sldId id="279" r:id="rId14"/>
    <p:sldId id="278" r:id="rId15"/>
    <p:sldId id="289" r:id="rId16"/>
    <p:sldId id="290" r:id="rId17"/>
    <p:sldId id="291" r:id="rId18"/>
    <p:sldId id="292" r:id="rId19"/>
    <p:sldId id="258" r:id="rId20"/>
    <p:sldId id="298" r:id="rId21"/>
    <p:sldId id="300" r:id="rId22"/>
    <p:sldId id="299" r:id="rId23"/>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3788"/>
    <p:restoredTop sz="78311"/>
  </p:normalViewPr>
  <p:slideViewPr>
    <p:cSldViewPr snapToGrid="0">
      <p:cViewPr>
        <p:scale>
          <a:sx n="76" d="100"/>
          <a:sy n="76" d="100"/>
        </p:scale>
        <p:origin x="400" y="4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6710CE1-6CE2-FB43-9C20-E251537B25E0}" type="datetimeFigureOut">
              <a:rPr lang="en-US" smtClean="0"/>
              <a:t>7/28/20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6D3E2C9-234B-0B4D-BAA9-7421ABA20CF5}" type="slidenum">
              <a:rPr lang="en-US" smtClean="0"/>
              <a:t>‹#›</a:t>
            </a:fld>
            <a:endParaRPr lang="en-US"/>
          </a:p>
        </p:txBody>
      </p:sp>
    </p:spTree>
    <p:extLst>
      <p:ext uri="{BB962C8B-B14F-4D97-AF65-F5344CB8AC3E}">
        <p14:creationId xmlns:p14="http://schemas.microsoft.com/office/powerpoint/2010/main" val="20337395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6D3E2C9-234B-0B4D-BAA9-7421ABA20CF5}" type="slidenum">
              <a:rPr lang="en-US" smtClean="0"/>
              <a:t>4</a:t>
            </a:fld>
            <a:endParaRPr lang="en-US"/>
          </a:p>
        </p:txBody>
      </p:sp>
    </p:spTree>
    <p:extLst>
      <p:ext uri="{BB962C8B-B14F-4D97-AF65-F5344CB8AC3E}">
        <p14:creationId xmlns:p14="http://schemas.microsoft.com/office/powerpoint/2010/main" val="1955485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6D3E2C9-234B-0B4D-BAA9-7421ABA20CF5}" type="slidenum">
              <a:rPr lang="en-US" smtClean="0"/>
              <a:t>5</a:t>
            </a:fld>
            <a:endParaRPr lang="en-US"/>
          </a:p>
        </p:txBody>
      </p:sp>
    </p:spTree>
    <p:extLst>
      <p:ext uri="{BB962C8B-B14F-4D97-AF65-F5344CB8AC3E}">
        <p14:creationId xmlns:p14="http://schemas.microsoft.com/office/powerpoint/2010/main" val="33359682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electronic exchange of clinical health </a:t>
            </a:r>
            <a:r>
              <a:rPr lang="en-US" dirty="0" err="1"/>
              <a:t>information.The</a:t>
            </a:r>
            <a:r>
              <a:rPr lang="en-US" dirty="0"/>
              <a:t> goal of </a:t>
            </a:r>
            <a:r>
              <a:rPr lang="en-US" dirty="0" err="1"/>
              <a:t>RxNorm</a:t>
            </a:r>
            <a:r>
              <a:rPr lang="en-US" dirty="0"/>
              <a:t> is to let various systems using different drug nomenclatures share and exchange data efficiently. It provides a way to link standard clinical drug names to many of the drug vocabularies commonly used in pharmacy management </a:t>
            </a:r>
          </a:p>
          <a:p>
            <a:endParaRPr lang="en-US" dirty="0"/>
          </a:p>
          <a:p>
            <a:r>
              <a:rPr lang="en-US" sz="1200" b="0" i="0" kern="1200" dirty="0">
                <a:solidFill>
                  <a:schemeClr val="tx1"/>
                </a:solidFill>
                <a:effectLst/>
                <a:latin typeface="+mn-lt"/>
                <a:ea typeface="+mn-ea"/>
                <a:cs typeface="+mn-cs"/>
              </a:rPr>
              <a:t>Hospitals, pharmacies, and other organizations use computer systems to record and process drug information. Because these systems use many different sets of drug names, it can be difficult for one system to communicate with another. To address this challenge, </a:t>
            </a:r>
            <a:r>
              <a:rPr lang="en-US" sz="1200" b="0" i="0" kern="1200" dirty="0" err="1">
                <a:solidFill>
                  <a:schemeClr val="tx1"/>
                </a:solidFill>
                <a:effectLst/>
                <a:latin typeface="+mn-lt"/>
                <a:ea typeface="+mn-ea"/>
                <a:cs typeface="+mn-cs"/>
              </a:rPr>
              <a:t>RxNorm</a:t>
            </a:r>
            <a:r>
              <a:rPr lang="en-US" sz="1200" b="0" i="0" kern="1200" dirty="0">
                <a:solidFill>
                  <a:schemeClr val="tx1"/>
                </a:solidFill>
                <a:effectLst/>
                <a:latin typeface="+mn-lt"/>
                <a:ea typeface="+mn-ea"/>
                <a:cs typeface="+mn-cs"/>
              </a:rPr>
              <a:t> provides normalized names and unique identifiers for medicines and drugs. The goal of </a:t>
            </a:r>
            <a:r>
              <a:rPr lang="en-US" sz="1200" b="0" i="0" kern="1200" dirty="0" err="1">
                <a:solidFill>
                  <a:schemeClr val="tx1"/>
                </a:solidFill>
                <a:effectLst/>
                <a:latin typeface="+mn-lt"/>
                <a:ea typeface="+mn-ea"/>
                <a:cs typeface="+mn-cs"/>
              </a:rPr>
              <a:t>RxNorm</a:t>
            </a:r>
            <a:r>
              <a:rPr lang="en-US" sz="1200" b="0" i="0" kern="1200" dirty="0">
                <a:solidFill>
                  <a:schemeClr val="tx1"/>
                </a:solidFill>
                <a:effectLst/>
                <a:latin typeface="+mn-lt"/>
                <a:ea typeface="+mn-ea"/>
                <a:cs typeface="+mn-cs"/>
              </a:rPr>
              <a:t> is to allow computer systems to communicate drug-related information efficiently and unambiguously.</a:t>
            </a:r>
          </a:p>
          <a:p>
            <a:br>
              <a:rPr lang="en-US" dirty="0"/>
            </a:br>
            <a:endParaRPr lang="en-US" dirty="0"/>
          </a:p>
        </p:txBody>
      </p:sp>
      <p:sp>
        <p:nvSpPr>
          <p:cNvPr id="4" name="Slide Number Placeholder 3"/>
          <p:cNvSpPr>
            <a:spLocks noGrp="1"/>
          </p:cNvSpPr>
          <p:nvPr>
            <p:ph type="sldNum" sz="quarter" idx="5"/>
          </p:nvPr>
        </p:nvSpPr>
        <p:spPr/>
        <p:txBody>
          <a:bodyPr/>
          <a:lstStyle/>
          <a:p>
            <a:fld id="{66D3E2C9-234B-0B4D-BAA9-7421ABA20CF5}" type="slidenum">
              <a:rPr lang="en-US" smtClean="0"/>
              <a:t>6</a:t>
            </a:fld>
            <a:endParaRPr lang="en-US"/>
          </a:p>
        </p:txBody>
      </p:sp>
    </p:spTree>
    <p:extLst>
      <p:ext uri="{BB962C8B-B14F-4D97-AF65-F5344CB8AC3E}">
        <p14:creationId xmlns:p14="http://schemas.microsoft.com/office/powerpoint/2010/main" val="5537261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6D3E2C9-234B-0B4D-BAA9-7421ABA20CF5}" type="slidenum">
              <a:rPr lang="en-US" smtClean="0"/>
              <a:t>7</a:t>
            </a:fld>
            <a:endParaRPr lang="en-US"/>
          </a:p>
        </p:txBody>
      </p:sp>
    </p:spTree>
    <p:extLst>
      <p:ext uri="{BB962C8B-B14F-4D97-AF65-F5344CB8AC3E}">
        <p14:creationId xmlns:p14="http://schemas.microsoft.com/office/powerpoint/2010/main" val="289567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workflow of mapping drug concepts in NCCD to </a:t>
            </a:r>
            <a:r>
              <a:rPr lang="en-US" sz="1200" kern="1200" dirty="0" err="1">
                <a:solidFill>
                  <a:schemeClr val="tx1"/>
                </a:solidFill>
                <a:effectLst/>
                <a:latin typeface="+mn-lt"/>
                <a:ea typeface="+mn-ea"/>
                <a:cs typeface="+mn-cs"/>
              </a:rPr>
              <a:t>RxNorm</a:t>
            </a:r>
            <a:r>
              <a:rPr lang="en-US" sz="1200" kern="1200" dirty="0">
                <a:solidFill>
                  <a:schemeClr val="tx1"/>
                </a:solidFill>
                <a:effectLst/>
                <a:latin typeface="+mn-lt"/>
                <a:ea typeface="+mn-ea"/>
                <a:cs typeface="+mn-cs"/>
              </a:rPr>
              <a:t> and </a:t>
            </a:r>
            <a:r>
              <a:rPr lang="en-US" sz="1200" kern="1200" dirty="0" err="1">
                <a:solidFill>
                  <a:schemeClr val="tx1"/>
                </a:solidFill>
                <a:effectLst/>
                <a:latin typeface="+mn-lt"/>
                <a:ea typeface="+mn-ea"/>
                <a:cs typeface="+mn-cs"/>
              </a:rPr>
              <a:t>RxNorm</a:t>
            </a:r>
            <a:r>
              <a:rPr lang="en-US" sz="1200" kern="1200" dirty="0">
                <a:solidFill>
                  <a:schemeClr val="tx1"/>
                </a:solidFill>
                <a:effectLst/>
                <a:latin typeface="+mn-lt"/>
                <a:ea typeface="+mn-ea"/>
                <a:cs typeface="+mn-cs"/>
              </a:rPr>
              <a:t> Extensions is illustrated in Figure 1: (1) Data cleanup: The NCCD was first cleaned up to remove concepts of Chinese Patent Drugs and noises of mislabels; (2) Concept translation: Terms (Synonyms) of drug concepts in NCCD were translated into English, by using known Chinese-English term pairs in existing resources,</a:t>
            </a:r>
            <a:r>
              <a:rPr lang="en-US" sz="1200" kern="1200" baseline="30000" dirty="0">
                <a:solidFill>
                  <a:schemeClr val="tx1"/>
                </a:solidFill>
                <a:effectLst/>
                <a:latin typeface="+mn-lt"/>
                <a:ea typeface="+mn-ea"/>
                <a:cs typeface="+mn-cs"/>
              </a:rPr>
              <a:t>5</a:t>
            </a:r>
            <a:r>
              <a:rPr lang="en-US" sz="1200" kern="1200" dirty="0">
                <a:solidFill>
                  <a:schemeClr val="tx1"/>
                </a:solidFill>
                <a:effectLst/>
                <a:latin typeface="+mn-lt"/>
                <a:ea typeface="+mn-ea"/>
                <a:cs typeface="+mn-cs"/>
              </a:rPr>
              <a:t> and manual check based on output from auto-translators. (3) Concept matching: To process English translations that cannot find exact string match in </a:t>
            </a:r>
            <a:r>
              <a:rPr lang="en-US" sz="1200" kern="1200" dirty="0" err="1">
                <a:solidFill>
                  <a:schemeClr val="tx1"/>
                </a:solidFill>
                <a:effectLst/>
                <a:latin typeface="+mn-lt"/>
                <a:ea typeface="+mn-ea"/>
                <a:cs typeface="+mn-cs"/>
              </a:rPr>
              <a:t>RxNorm</a:t>
            </a:r>
            <a:r>
              <a:rPr lang="en-US" sz="1200" kern="1200" dirty="0">
                <a:solidFill>
                  <a:schemeClr val="tx1"/>
                </a:solidFill>
                <a:effectLst/>
                <a:latin typeface="+mn-lt"/>
                <a:ea typeface="+mn-ea"/>
                <a:cs typeface="+mn-cs"/>
              </a:rPr>
              <a:t> terms, a search engine with indexed </a:t>
            </a:r>
            <a:r>
              <a:rPr lang="en-US" sz="1200" kern="1200" dirty="0" err="1">
                <a:solidFill>
                  <a:schemeClr val="tx1"/>
                </a:solidFill>
                <a:effectLst/>
                <a:latin typeface="+mn-lt"/>
                <a:ea typeface="+mn-ea"/>
                <a:cs typeface="+mn-cs"/>
              </a:rPr>
              <a:t>RxNorm</a:t>
            </a:r>
            <a:r>
              <a:rPr lang="en-US" sz="1200" kern="1200" dirty="0">
                <a:solidFill>
                  <a:schemeClr val="tx1"/>
                </a:solidFill>
                <a:effectLst/>
                <a:latin typeface="+mn-lt"/>
                <a:ea typeface="+mn-ea"/>
                <a:cs typeface="+mn-cs"/>
              </a:rPr>
              <a:t> terms was built. By querying the search engine, the semantic similarity will be calculated between the English translation and each </a:t>
            </a:r>
            <a:r>
              <a:rPr lang="en-US" sz="1200" kern="1200" dirty="0" err="1">
                <a:solidFill>
                  <a:schemeClr val="tx1"/>
                </a:solidFill>
                <a:effectLst/>
                <a:latin typeface="+mn-lt"/>
                <a:ea typeface="+mn-ea"/>
                <a:cs typeface="+mn-cs"/>
              </a:rPr>
              <a:t>RxNorm</a:t>
            </a:r>
            <a:r>
              <a:rPr lang="en-US" sz="1200" kern="1200" dirty="0">
                <a:solidFill>
                  <a:schemeClr val="tx1"/>
                </a:solidFill>
                <a:effectLst/>
                <a:latin typeface="+mn-lt"/>
                <a:ea typeface="+mn-ea"/>
                <a:cs typeface="+mn-cs"/>
              </a:rPr>
              <a:t> term of the same semantic type using the BM25 information retrieval model.</a:t>
            </a:r>
            <a:r>
              <a:rPr lang="en-US" sz="1200" kern="1200" baseline="30000" dirty="0">
                <a:solidFill>
                  <a:schemeClr val="tx1"/>
                </a:solidFill>
                <a:effectLst/>
                <a:latin typeface="+mn-lt"/>
                <a:ea typeface="+mn-ea"/>
                <a:cs typeface="+mn-cs"/>
              </a:rPr>
              <a:t>6</a:t>
            </a:r>
            <a:r>
              <a:rPr lang="en-US" sz="1200" kern="1200" dirty="0">
                <a:solidFill>
                  <a:schemeClr val="tx1"/>
                </a:solidFill>
                <a:effectLst/>
                <a:latin typeface="+mn-lt"/>
                <a:ea typeface="+mn-ea"/>
                <a:cs typeface="+mn-cs"/>
              </a:rPr>
              <a:t> The most semantically similar </a:t>
            </a:r>
            <a:r>
              <a:rPr lang="en-US" sz="1200" kern="1200" dirty="0" err="1">
                <a:solidFill>
                  <a:schemeClr val="tx1"/>
                </a:solidFill>
                <a:effectLst/>
                <a:latin typeface="+mn-lt"/>
                <a:ea typeface="+mn-ea"/>
                <a:cs typeface="+mn-cs"/>
              </a:rPr>
              <a:t>RxNorm</a:t>
            </a:r>
            <a:r>
              <a:rPr lang="en-US" sz="1200" kern="1200" dirty="0">
                <a:solidFill>
                  <a:schemeClr val="tx1"/>
                </a:solidFill>
                <a:effectLst/>
                <a:latin typeface="+mn-lt"/>
                <a:ea typeface="+mn-ea"/>
                <a:cs typeface="+mn-cs"/>
              </a:rPr>
              <a:t> terms will be returned for manual review. Semantic drugs that cannot find matches in </a:t>
            </a:r>
            <a:r>
              <a:rPr lang="en-US" sz="1200" kern="1200" dirty="0" err="1">
                <a:solidFill>
                  <a:schemeClr val="tx1"/>
                </a:solidFill>
                <a:effectLst/>
                <a:latin typeface="+mn-lt"/>
                <a:ea typeface="+mn-ea"/>
                <a:cs typeface="+mn-cs"/>
              </a:rPr>
              <a:t>RxNorm</a:t>
            </a:r>
            <a:r>
              <a:rPr lang="en-US" sz="1200" kern="1200" dirty="0">
                <a:solidFill>
                  <a:schemeClr val="tx1"/>
                </a:solidFill>
                <a:effectLst/>
                <a:latin typeface="+mn-lt"/>
                <a:ea typeface="+mn-ea"/>
                <a:cs typeface="+mn-cs"/>
              </a:rPr>
              <a:t> will further go through </a:t>
            </a:r>
            <a:r>
              <a:rPr lang="en-US" sz="1200" kern="1200" dirty="0" err="1">
                <a:solidFill>
                  <a:schemeClr val="tx1"/>
                </a:solidFill>
                <a:effectLst/>
                <a:latin typeface="+mn-lt"/>
                <a:ea typeface="+mn-ea"/>
                <a:cs typeface="+mn-cs"/>
              </a:rPr>
              <a:t>RxNorm</a:t>
            </a:r>
            <a:r>
              <a:rPr lang="en-US" sz="1200" kern="1200" dirty="0">
                <a:solidFill>
                  <a:schemeClr val="tx1"/>
                </a:solidFill>
                <a:effectLst/>
                <a:latin typeface="+mn-lt"/>
                <a:ea typeface="+mn-ea"/>
                <a:cs typeface="+mn-cs"/>
              </a:rPr>
              <a:t>-Extension to increase the coverage. (4) Enrich </a:t>
            </a:r>
            <a:r>
              <a:rPr lang="en-US" sz="1200" kern="1200" dirty="0" err="1">
                <a:solidFill>
                  <a:schemeClr val="tx1"/>
                </a:solidFill>
                <a:effectLst/>
                <a:latin typeface="+mn-lt"/>
                <a:ea typeface="+mn-ea"/>
                <a:cs typeface="+mn-cs"/>
              </a:rPr>
              <a:t>RxNorm</a:t>
            </a:r>
            <a:r>
              <a:rPr lang="en-US" sz="1200" kern="1200" dirty="0">
                <a:solidFill>
                  <a:schemeClr val="tx1"/>
                </a:solidFill>
                <a:effectLst/>
                <a:latin typeface="+mn-lt"/>
                <a:ea typeface="+mn-ea"/>
                <a:cs typeface="+mn-cs"/>
              </a:rPr>
              <a:t>-Extension: the rest concepts in NCCD that cannot find any match will be added into </a:t>
            </a:r>
            <a:r>
              <a:rPr lang="en-US" sz="1200" kern="1200" dirty="0" err="1">
                <a:solidFill>
                  <a:schemeClr val="tx1"/>
                </a:solidFill>
                <a:effectLst/>
                <a:latin typeface="+mn-lt"/>
                <a:ea typeface="+mn-ea"/>
                <a:cs typeface="+mn-cs"/>
              </a:rPr>
              <a:t>RxNorm</a:t>
            </a:r>
            <a:r>
              <a:rPr lang="en-US" sz="1200" kern="1200" dirty="0">
                <a:solidFill>
                  <a:schemeClr val="tx1"/>
                </a:solidFill>
                <a:effectLst/>
                <a:latin typeface="+mn-lt"/>
                <a:ea typeface="+mn-ea"/>
                <a:cs typeface="+mn-cs"/>
              </a:rPr>
              <a:t>-Extension.</a:t>
            </a:r>
          </a:p>
          <a:p>
            <a:endParaRPr lang="en-US" dirty="0"/>
          </a:p>
        </p:txBody>
      </p:sp>
      <p:sp>
        <p:nvSpPr>
          <p:cNvPr id="4" name="Slide Number Placeholder 3"/>
          <p:cNvSpPr>
            <a:spLocks noGrp="1"/>
          </p:cNvSpPr>
          <p:nvPr>
            <p:ph type="sldNum" sz="quarter" idx="5"/>
          </p:nvPr>
        </p:nvSpPr>
        <p:spPr/>
        <p:txBody>
          <a:bodyPr/>
          <a:lstStyle/>
          <a:p>
            <a:fld id="{66D3E2C9-234B-0B4D-BAA9-7421ABA20CF5}" type="slidenum">
              <a:rPr lang="en-US" smtClean="0"/>
              <a:t>8</a:t>
            </a:fld>
            <a:endParaRPr lang="en-US"/>
          </a:p>
        </p:txBody>
      </p:sp>
    </p:spTree>
    <p:extLst>
      <p:ext uri="{BB962C8B-B14F-4D97-AF65-F5344CB8AC3E}">
        <p14:creationId xmlns:p14="http://schemas.microsoft.com/office/powerpoint/2010/main" val="4632257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workflow of mapping drug concepts in NCCD to </a:t>
            </a:r>
            <a:r>
              <a:rPr lang="en-US" sz="1200" kern="1200" dirty="0" err="1">
                <a:solidFill>
                  <a:schemeClr val="tx1"/>
                </a:solidFill>
                <a:effectLst/>
                <a:latin typeface="+mn-lt"/>
                <a:ea typeface="+mn-ea"/>
                <a:cs typeface="+mn-cs"/>
              </a:rPr>
              <a:t>RxNorm</a:t>
            </a:r>
            <a:r>
              <a:rPr lang="en-US" sz="1200" kern="1200" dirty="0">
                <a:solidFill>
                  <a:schemeClr val="tx1"/>
                </a:solidFill>
                <a:effectLst/>
                <a:latin typeface="+mn-lt"/>
                <a:ea typeface="+mn-ea"/>
                <a:cs typeface="+mn-cs"/>
              </a:rPr>
              <a:t> and </a:t>
            </a:r>
            <a:r>
              <a:rPr lang="en-US" sz="1200" kern="1200" dirty="0" err="1">
                <a:solidFill>
                  <a:schemeClr val="tx1"/>
                </a:solidFill>
                <a:effectLst/>
                <a:latin typeface="+mn-lt"/>
                <a:ea typeface="+mn-ea"/>
                <a:cs typeface="+mn-cs"/>
              </a:rPr>
              <a:t>RxNorm</a:t>
            </a:r>
            <a:r>
              <a:rPr lang="en-US" sz="1200" kern="1200" dirty="0">
                <a:solidFill>
                  <a:schemeClr val="tx1"/>
                </a:solidFill>
                <a:effectLst/>
                <a:latin typeface="+mn-lt"/>
                <a:ea typeface="+mn-ea"/>
                <a:cs typeface="+mn-cs"/>
              </a:rPr>
              <a:t> Extensions is illustrated in Figure 1: (1) Data cleanup: The NCCD was first cleaned up to remove concepts of Chinese Patent Drugs and noises of mislabels; (2) Concept translation: Terms (Synonyms) of drug concepts in NCCD were translated into English, by using known Chinese-English term pairs in existing resources,</a:t>
            </a:r>
            <a:r>
              <a:rPr lang="en-US" sz="1200" kern="1200" baseline="30000" dirty="0">
                <a:solidFill>
                  <a:schemeClr val="tx1"/>
                </a:solidFill>
                <a:effectLst/>
                <a:latin typeface="+mn-lt"/>
                <a:ea typeface="+mn-ea"/>
                <a:cs typeface="+mn-cs"/>
              </a:rPr>
              <a:t>5</a:t>
            </a:r>
            <a:r>
              <a:rPr lang="en-US" sz="1200" kern="1200" dirty="0">
                <a:solidFill>
                  <a:schemeClr val="tx1"/>
                </a:solidFill>
                <a:effectLst/>
                <a:latin typeface="+mn-lt"/>
                <a:ea typeface="+mn-ea"/>
                <a:cs typeface="+mn-cs"/>
              </a:rPr>
              <a:t> and manual check based on output from auto-translators. (3) Concept matching: To process English translations that cannot find exact string match in </a:t>
            </a:r>
            <a:r>
              <a:rPr lang="en-US" sz="1200" kern="1200" dirty="0" err="1">
                <a:solidFill>
                  <a:schemeClr val="tx1"/>
                </a:solidFill>
                <a:effectLst/>
                <a:latin typeface="+mn-lt"/>
                <a:ea typeface="+mn-ea"/>
                <a:cs typeface="+mn-cs"/>
              </a:rPr>
              <a:t>RxNorm</a:t>
            </a:r>
            <a:r>
              <a:rPr lang="en-US" sz="1200" kern="1200" dirty="0">
                <a:solidFill>
                  <a:schemeClr val="tx1"/>
                </a:solidFill>
                <a:effectLst/>
                <a:latin typeface="+mn-lt"/>
                <a:ea typeface="+mn-ea"/>
                <a:cs typeface="+mn-cs"/>
              </a:rPr>
              <a:t> terms, a search engine with indexed </a:t>
            </a:r>
            <a:r>
              <a:rPr lang="en-US" sz="1200" kern="1200" dirty="0" err="1">
                <a:solidFill>
                  <a:schemeClr val="tx1"/>
                </a:solidFill>
                <a:effectLst/>
                <a:latin typeface="+mn-lt"/>
                <a:ea typeface="+mn-ea"/>
                <a:cs typeface="+mn-cs"/>
              </a:rPr>
              <a:t>RxNorm</a:t>
            </a:r>
            <a:r>
              <a:rPr lang="en-US" sz="1200" kern="1200" dirty="0">
                <a:solidFill>
                  <a:schemeClr val="tx1"/>
                </a:solidFill>
                <a:effectLst/>
                <a:latin typeface="+mn-lt"/>
                <a:ea typeface="+mn-ea"/>
                <a:cs typeface="+mn-cs"/>
              </a:rPr>
              <a:t> terms was built. By querying the search engine, the semantic similarity will be calculated between the English translation and each </a:t>
            </a:r>
            <a:r>
              <a:rPr lang="en-US" sz="1200" kern="1200" dirty="0" err="1">
                <a:solidFill>
                  <a:schemeClr val="tx1"/>
                </a:solidFill>
                <a:effectLst/>
                <a:latin typeface="+mn-lt"/>
                <a:ea typeface="+mn-ea"/>
                <a:cs typeface="+mn-cs"/>
              </a:rPr>
              <a:t>RxNorm</a:t>
            </a:r>
            <a:r>
              <a:rPr lang="en-US" sz="1200" kern="1200" dirty="0">
                <a:solidFill>
                  <a:schemeClr val="tx1"/>
                </a:solidFill>
                <a:effectLst/>
                <a:latin typeface="+mn-lt"/>
                <a:ea typeface="+mn-ea"/>
                <a:cs typeface="+mn-cs"/>
              </a:rPr>
              <a:t> term of the same semantic type using the BM25 information retrieval model.</a:t>
            </a:r>
            <a:r>
              <a:rPr lang="en-US" sz="1200" kern="1200" baseline="30000" dirty="0">
                <a:solidFill>
                  <a:schemeClr val="tx1"/>
                </a:solidFill>
                <a:effectLst/>
                <a:latin typeface="+mn-lt"/>
                <a:ea typeface="+mn-ea"/>
                <a:cs typeface="+mn-cs"/>
              </a:rPr>
              <a:t>6</a:t>
            </a:r>
            <a:r>
              <a:rPr lang="en-US" sz="1200" kern="1200" dirty="0">
                <a:solidFill>
                  <a:schemeClr val="tx1"/>
                </a:solidFill>
                <a:effectLst/>
                <a:latin typeface="+mn-lt"/>
                <a:ea typeface="+mn-ea"/>
                <a:cs typeface="+mn-cs"/>
              </a:rPr>
              <a:t> The most semantically similar </a:t>
            </a:r>
            <a:r>
              <a:rPr lang="en-US" sz="1200" kern="1200" dirty="0" err="1">
                <a:solidFill>
                  <a:schemeClr val="tx1"/>
                </a:solidFill>
                <a:effectLst/>
                <a:latin typeface="+mn-lt"/>
                <a:ea typeface="+mn-ea"/>
                <a:cs typeface="+mn-cs"/>
              </a:rPr>
              <a:t>RxNorm</a:t>
            </a:r>
            <a:r>
              <a:rPr lang="en-US" sz="1200" kern="1200" dirty="0">
                <a:solidFill>
                  <a:schemeClr val="tx1"/>
                </a:solidFill>
                <a:effectLst/>
                <a:latin typeface="+mn-lt"/>
                <a:ea typeface="+mn-ea"/>
                <a:cs typeface="+mn-cs"/>
              </a:rPr>
              <a:t> terms will be returned for manual review. Semantic drugs that cannot find matches in </a:t>
            </a:r>
            <a:r>
              <a:rPr lang="en-US" sz="1200" kern="1200" dirty="0" err="1">
                <a:solidFill>
                  <a:schemeClr val="tx1"/>
                </a:solidFill>
                <a:effectLst/>
                <a:latin typeface="+mn-lt"/>
                <a:ea typeface="+mn-ea"/>
                <a:cs typeface="+mn-cs"/>
              </a:rPr>
              <a:t>RxNorm</a:t>
            </a:r>
            <a:r>
              <a:rPr lang="en-US" sz="1200" kern="1200" dirty="0">
                <a:solidFill>
                  <a:schemeClr val="tx1"/>
                </a:solidFill>
                <a:effectLst/>
                <a:latin typeface="+mn-lt"/>
                <a:ea typeface="+mn-ea"/>
                <a:cs typeface="+mn-cs"/>
              </a:rPr>
              <a:t> will further go through </a:t>
            </a:r>
            <a:r>
              <a:rPr lang="en-US" sz="1200" kern="1200" dirty="0" err="1">
                <a:solidFill>
                  <a:schemeClr val="tx1"/>
                </a:solidFill>
                <a:effectLst/>
                <a:latin typeface="+mn-lt"/>
                <a:ea typeface="+mn-ea"/>
                <a:cs typeface="+mn-cs"/>
              </a:rPr>
              <a:t>RxNorm</a:t>
            </a:r>
            <a:r>
              <a:rPr lang="en-US" sz="1200" kern="1200" dirty="0">
                <a:solidFill>
                  <a:schemeClr val="tx1"/>
                </a:solidFill>
                <a:effectLst/>
                <a:latin typeface="+mn-lt"/>
                <a:ea typeface="+mn-ea"/>
                <a:cs typeface="+mn-cs"/>
              </a:rPr>
              <a:t>-Extension to increase the coverage. (4) Enrich </a:t>
            </a:r>
            <a:r>
              <a:rPr lang="en-US" sz="1200" kern="1200" dirty="0" err="1">
                <a:solidFill>
                  <a:schemeClr val="tx1"/>
                </a:solidFill>
                <a:effectLst/>
                <a:latin typeface="+mn-lt"/>
                <a:ea typeface="+mn-ea"/>
                <a:cs typeface="+mn-cs"/>
              </a:rPr>
              <a:t>RxNorm</a:t>
            </a:r>
            <a:r>
              <a:rPr lang="en-US" sz="1200" kern="1200" dirty="0">
                <a:solidFill>
                  <a:schemeClr val="tx1"/>
                </a:solidFill>
                <a:effectLst/>
                <a:latin typeface="+mn-lt"/>
                <a:ea typeface="+mn-ea"/>
                <a:cs typeface="+mn-cs"/>
              </a:rPr>
              <a:t>-Extension: the rest concepts in NCCD that cannot find any match will be added into </a:t>
            </a:r>
            <a:r>
              <a:rPr lang="en-US" sz="1200" kern="1200" dirty="0" err="1">
                <a:solidFill>
                  <a:schemeClr val="tx1"/>
                </a:solidFill>
                <a:effectLst/>
                <a:latin typeface="+mn-lt"/>
                <a:ea typeface="+mn-ea"/>
                <a:cs typeface="+mn-cs"/>
              </a:rPr>
              <a:t>RxNorm</a:t>
            </a:r>
            <a:r>
              <a:rPr lang="en-US" sz="1200" kern="1200" dirty="0">
                <a:solidFill>
                  <a:schemeClr val="tx1"/>
                </a:solidFill>
                <a:effectLst/>
                <a:latin typeface="+mn-lt"/>
                <a:ea typeface="+mn-ea"/>
                <a:cs typeface="+mn-cs"/>
              </a:rPr>
              <a:t>-Extension.</a:t>
            </a:r>
          </a:p>
          <a:p>
            <a:endParaRPr lang="en-US" dirty="0"/>
          </a:p>
        </p:txBody>
      </p:sp>
      <p:sp>
        <p:nvSpPr>
          <p:cNvPr id="4" name="Slide Number Placeholder 3"/>
          <p:cNvSpPr>
            <a:spLocks noGrp="1"/>
          </p:cNvSpPr>
          <p:nvPr>
            <p:ph type="sldNum" sz="quarter" idx="5"/>
          </p:nvPr>
        </p:nvSpPr>
        <p:spPr/>
        <p:txBody>
          <a:bodyPr/>
          <a:lstStyle/>
          <a:p>
            <a:fld id="{66D3E2C9-234B-0B4D-BAA9-7421ABA20CF5}" type="slidenum">
              <a:rPr lang="en-US" smtClean="0"/>
              <a:t>9</a:t>
            </a:fld>
            <a:endParaRPr lang="en-US"/>
          </a:p>
        </p:txBody>
      </p:sp>
    </p:spTree>
    <p:extLst>
      <p:ext uri="{BB962C8B-B14F-4D97-AF65-F5344CB8AC3E}">
        <p14:creationId xmlns:p14="http://schemas.microsoft.com/office/powerpoint/2010/main" val="16120454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6D3E2C9-234B-0B4D-BAA9-7421ABA20CF5}" type="slidenum">
              <a:rPr lang="en-US" smtClean="0"/>
              <a:t>10</a:t>
            </a:fld>
            <a:endParaRPr lang="en-US"/>
          </a:p>
        </p:txBody>
      </p:sp>
    </p:spTree>
    <p:extLst>
      <p:ext uri="{BB962C8B-B14F-4D97-AF65-F5344CB8AC3E}">
        <p14:creationId xmlns:p14="http://schemas.microsoft.com/office/powerpoint/2010/main" val="36248559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Plain tablets refer to the tablets that are formed by pressing machine but not coated</a:t>
            </a:r>
          </a:p>
          <a:p>
            <a:endParaRPr lang="en-US" dirty="0"/>
          </a:p>
          <a:p>
            <a:endParaRPr lang="en-US" dirty="0"/>
          </a:p>
        </p:txBody>
      </p:sp>
      <p:sp>
        <p:nvSpPr>
          <p:cNvPr id="4" name="Slide Number Placeholder 3"/>
          <p:cNvSpPr>
            <a:spLocks noGrp="1"/>
          </p:cNvSpPr>
          <p:nvPr>
            <p:ph type="sldNum" sz="quarter" idx="5"/>
          </p:nvPr>
        </p:nvSpPr>
        <p:spPr/>
        <p:txBody>
          <a:bodyPr/>
          <a:lstStyle/>
          <a:p>
            <a:fld id="{66D3E2C9-234B-0B4D-BAA9-7421ABA20CF5}" type="slidenum">
              <a:rPr lang="en-US" smtClean="0"/>
              <a:t>14</a:t>
            </a:fld>
            <a:endParaRPr lang="en-US"/>
          </a:p>
        </p:txBody>
      </p:sp>
    </p:spTree>
    <p:extLst>
      <p:ext uri="{BB962C8B-B14F-4D97-AF65-F5344CB8AC3E}">
        <p14:creationId xmlns:p14="http://schemas.microsoft.com/office/powerpoint/2010/main" val="17619094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F54D153-2520-4BEE-9A88-278156F3D301}"/>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215742EA-7F1C-4BB8-ACDB-33DC1BC193F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AF33D7A9-CF67-40C9-8809-6BAE36846AEF}"/>
              </a:ext>
            </a:extLst>
          </p:cNvPr>
          <p:cNvSpPr>
            <a:spLocks noGrp="1"/>
          </p:cNvSpPr>
          <p:nvPr>
            <p:ph type="dt" sz="half" idx="10"/>
          </p:nvPr>
        </p:nvSpPr>
        <p:spPr/>
        <p:txBody>
          <a:bodyPr/>
          <a:lstStyle/>
          <a:p>
            <a:fld id="{8CCC6456-A50A-4000-95D9-2134AB276F24}" type="datetimeFigureOut">
              <a:rPr lang="zh-CN" altLang="en-US" smtClean="0"/>
              <a:t>2020/7/28</a:t>
            </a:fld>
            <a:endParaRPr lang="zh-CN" altLang="en-US"/>
          </a:p>
        </p:txBody>
      </p:sp>
      <p:sp>
        <p:nvSpPr>
          <p:cNvPr id="5" name="页脚占位符 4">
            <a:extLst>
              <a:ext uri="{FF2B5EF4-FFF2-40B4-BE49-F238E27FC236}">
                <a16:creationId xmlns:a16="http://schemas.microsoft.com/office/drawing/2014/main" id="{D2AAF4E0-279E-4F16-8A18-1769F02C0EF1}"/>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44A6163E-872A-47EA-AF3F-35D17F0D5C25}"/>
              </a:ext>
            </a:extLst>
          </p:cNvPr>
          <p:cNvSpPr>
            <a:spLocks noGrp="1"/>
          </p:cNvSpPr>
          <p:nvPr>
            <p:ph type="sldNum" sz="quarter" idx="12"/>
          </p:nvPr>
        </p:nvSpPr>
        <p:spPr/>
        <p:txBody>
          <a:bodyPr/>
          <a:lstStyle/>
          <a:p>
            <a:fld id="{7E0B87B3-93A4-49E4-9916-B3DE8AD3AE85}" type="slidenum">
              <a:rPr lang="zh-CN" altLang="en-US" smtClean="0"/>
              <a:t>‹#›</a:t>
            </a:fld>
            <a:endParaRPr lang="zh-CN" altLang="en-US"/>
          </a:p>
        </p:txBody>
      </p:sp>
    </p:spTree>
    <p:extLst>
      <p:ext uri="{BB962C8B-B14F-4D97-AF65-F5344CB8AC3E}">
        <p14:creationId xmlns:p14="http://schemas.microsoft.com/office/powerpoint/2010/main" val="16073794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A433B23-B4DC-447E-883A-763554E3896F}"/>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68C05A93-61D5-4BAD-82FC-1911CE45DDF7}"/>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012E8834-5982-40B0-912B-A57343759ADF}"/>
              </a:ext>
            </a:extLst>
          </p:cNvPr>
          <p:cNvSpPr>
            <a:spLocks noGrp="1"/>
          </p:cNvSpPr>
          <p:nvPr>
            <p:ph type="dt" sz="half" idx="10"/>
          </p:nvPr>
        </p:nvSpPr>
        <p:spPr/>
        <p:txBody>
          <a:bodyPr/>
          <a:lstStyle/>
          <a:p>
            <a:fld id="{8CCC6456-A50A-4000-95D9-2134AB276F24}" type="datetimeFigureOut">
              <a:rPr lang="zh-CN" altLang="en-US" smtClean="0"/>
              <a:t>2020/7/28</a:t>
            </a:fld>
            <a:endParaRPr lang="zh-CN" altLang="en-US"/>
          </a:p>
        </p:txBody>
      </p:sp>
      <p:sp>
        <p:nvSpPr>
          <p:cNvPr id="5" name="页脚占位符 4">
            <a:extLst>
              <a:ext uri="{FF2B5EF4-FFF2-40B4-BE49-F238E27FC236}">
                <a16:creationId xmlns:a16="http://schemas.microsoft.com/office/drawing/2014/main" id="{72479F5F-14EA-4F85-B3DD-6A654DF886CF}"/>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E92CE351-DA1B-4656-8026-CD9F2563C2AE}"/>
              </a:ext>
            </a:extLst>
          </p:cNvPr>
          <p:cNvSpPr>
            <a:spLocks noGrp="1"/>
          </p:cNvSpPr>
          <p:nvPr>
            <p:ph type="sldNum" sz="quarter" idx="12"/>
          </p:nvPr>
        </p:nvSpPr>
        <p:spPr/>
        <p:txBody>
          <a:bodyPr/>
          <a:lstStyle/>
          <a:p>
            <a:fld id="{7E0B87B3-93A4-49E4-9916-B3DE8AD3AE85}" type="slidenum">
              <a:rPr lang="zh-CN" altLang="en-US" smtClean="0"/>
              <a:t>‹#›</a:t>
            </a:fld>
            <a:endParaRPr lang="zh-CN" altLang="en-US"/>
          </a:p>
        </p:txBody>
      </p:sp>
    </p:spTree>
    <p:extLst>
      <p:ext uri="{BB962C8B-B14F-4D97-AF65-F5344CB8AC3E}">
        <p14:creationId xmlns:p14="http://schemas.microsoft.com/office/powerpoint/2010/main" val="8579390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096906D-8916-4D3A-A5A7-9DFBB868109B}"/>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D02DF7E1-4894-4E60-B305-7246E9FC811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1B7E33C0-17D0-4A84-892E-E302003404E1}"/>
              </a:ext>
            </a:extLst>
          </p:cNvPr>
          <p:cNvSpPr>
            <a:spLocks noGrp="1"/>
          </p:cNvSpPr>
          <p:nvPr>
            <p:ph type="dt" sz="half" idx="10"/>
          </p:nvPr>
        </p:nvSpPr>
        <p:spPr/>
        <p:txBody>
          <a:bodyPr/>
          <a:lstStyle/>
          <a:p>
            <a:fld id="{8CCC6456-A50A-4000-95D9-2134AB276F24}" type="datetimeFigureOut">
              <a:rPr lang="zh-CN" altLang="en-US" smtClean="0"/>
              <a:t>2020/7/28</a:t>
            </a:fld>
            <a:endParaRPr lang="zh-CN" altLang="en-US"/>
          </a:p>
        </p:txBody>
      </p:sp>
      <p:sp>
        <p:nvSpPr>
          <p:cNvPr id="5" name="页脚占位符 4">
            <a:extLst>
              <a:ext uri="{FF2B5EF4-FFF2-40B4-BE49-F238E27FC236}">
                <a16:creationId xmlns:a16="http://schemas.microsoft.com/office/drawing/2014/main" id="{EBB372C0-6459-488B-9261-3B63793FF055}"/>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8E2700E8-1698-4DA1-ACBC-7128ADAA9227}"/>
              </a:ext>
            </a:extLst>
          </p:cNvPr>
          <p:cNvSpPr>
            <a:spLocks noGrp="1"/>
          </p:cNvSpPr>
          <p:nvPr>
            <p:ph type="sldNum" sz="quarter" idx="12"/>
          </p:nvPr>
        </p:nvSpPr>
        <p:spPr/>
        <p:txBody>
          <a:bodyPr/>
          <a:lstStyle/>
          <a:p>
            <a:fld id="{7E0B87B3-93A4-49E4-9916-B3DE8AD3AE85}" type="slidenum">
              <a:rPr lang="zh-CN" altLang="en-US" smtClean="0"/>
              <a:t>‹#›</a:t>
            </a:fld>
            <a:endParaRPr lang="zh-CN" altLang="en-US"/>
          </a:p>
        </p:txBody>
      </p:sp>
    </p:spTree>
    <p:extLst>
      <p:ext uri="{BB962C8B-B14F-4D97-AF65-F5344CB8AC3E}">
        <p14:creationId xmlns:p14="http://schemas.microsoft.com/office/powerpoint/2010/main" val="37499950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093F6B3-224C-465E-BD24-F2EB6DE7C15E}"/>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543B1C09-29C3-4995-A2F5-DD931F5626B1}"/>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4D3515B9-F61C-4F65-9FD2-8BD1325BBC7E}"/>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E9F7324E-BAEE-4ABD-B149-A0C3722C26D0}"/>
              </a:ext>
            </a:extLst>
          </p:cNvPr>
          <p:cNvSpPr>
            <a:spLocks noGrp="1"/>
          </p:cNvSpPr>
          <p:nvPr>
            <p:ph type="dt" sz="half" idx="10"/>
          </p:nvPr>
        </p:nvSpPr>
        <p:spPr/>
        <p:txBody>
          <a:bodyPr/>
          <a:lstStyle/>
          <a:p>
            <a:fld id="{8CCC6456-A50A-4000-95D9-2134AB276F24}" type="datetimeFigureOut">
              <a:rPr lang="zh-CN" altLang="en-US" smtClean="0"/>
              <a:t>2020/7/28</a:t>
            </a:fld>
            <a:endParaRPr lang="zh-CN" altLang="en-US"/>
          </a:p>
        </p:txBody>
      </p:sp>
      <p:sp>
        <p:nvSpPr>
          <p:cNvPr id="6" name="页脚占位符 5">
            <a:extLst>
              <a:ext uri="{FF2B5EF4-FFF2-40B4-BE49-F238E27FC236}">
                <a16:creationId xmlns:a16="http://schemas.microsoft.com/office/drawing/2014/main" id="{9E9B4958-F2DF-46AC-BE94-E404002D6F85}"/>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B19B01AE-2F3F-4E9B-9562-3BD76EB982CE}"/>
              </a:ext>
            </a:extLst>
          </p:cNvPr>
          <p:cNvSpPr>
            <a:spLocks noGrp="1"/>
          </p:cNvSpPr>
          <p:nvPr>
            <p:ph type="sldNum" sz="quarter" idx="12"/>
          </p:nvPr>
        </p:nvSpPr>
        <p:spPr/>
        <p:txBody>
          <a:bodyPr/>
          <a:lstStyle/>
          <a:p>
            <a:fld id="{7E0B87B3-93A4-49E4-9916-B3DE8AD3AE85}" type="slidenum">
              <a:rPr lang="zh-CN" altLang="en-US" smtClean="0"/>
              <a:t>‹#›</a:t>
            </a:fld>
            <a:endParaRPr lang="zh-CN" altLang="en-US"/>
          </a:p>
        </p:txBody>
      </p:sp>
    </p:spTree>
    <p:extLst>
      <p:ext uri="{BB962C8B-B14F-4D97-AF65-F5344CB8AC3E}">
        <p14:creationId xmlns:p14="http://schemas.microsoft.com/office/powerpoint/2010/main" val="16400406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B6FC301-2332-4B43-9B12-0542ECB40035}"/>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DFA9DA20-5703-43A8-9EED-59AEBDF0553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143CB7BE-0ABA-4668-A723-7C75BCCB444E}"/>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66426763-ABC6-4322-8E4B-B590E19447F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22599697-9906-4933-8C7C-ECEE16DB8101}"/>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211DBBB0-65BA-4741-87C8-C7C366CC1007}"/>
              </a:ext>
            </a:extLst>
          </p:cNvPr>
          <p:cNvSpPr>
            <a:spLocks noGrp="1"/>
          </p:cNvSpPr>
          <p:nvPr>
            <p:ph type="dt" sz="half" idx="10"/>
          </p:nvPr>
        </p:nvSpPr>
        <p:spPr/>
        <p:txBody>
          <a:bodyPr/>
          <a:lstStyle/>
          <a:p>
            <a:fld id="{8CCC6456-A50A-4000-95D9-2134AB276F24}" type="datetimeFigureOut">
              <a:rPr lang="zh-CN" altLang="en-US" smtClean="0"/>
              <a:t>2020/7/28</a:t>
            </a:fld>
            <a:endParaRPr lang="zh-CN" altLang="en-US"/>
          </a:p>
        </p:txBody>
      </p:sp>
      <p:sp>
        <p:nvSpPr>
          <p:cNvPr id="8" name="页脚占位符 7">
            <a:extLst>
              <a:ext uri="{FF2B5EF4-FFF2-40B4-BE49-F238E27FC236}">
                <a16:creationId xmlns:a16="http://schemas.microsoft.com/office/drawing/2014/main" id="{FC35EC06-DF92-4C2A-8B88-A79CA565EDBA}"/>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C877426C-728E-4995-9ECA-9ED05840CC4B}"/>
              </a:ext>
            </a:extLst>
          </p:cNvPr>
          <p:cNvSpPr>
            <a:spLocks noGrp="1"/>
          </p:cNvSpPr>
          <p:nvPr>
            <p:ph type="sldNum" sz="quarter" idx="12"/>
          </p:nvPr>
        </p:nvSpPr>
        <p:spPr/>
        <p:txBody>
          <a:bodyPr/>
          <a:lstStyle/>
          <a:p>
            <a:fld id="{7E0B87B3-93A4-49E4-9916-B3DE8AD3AE85}" type="slidenum">
              <a:rPr lang="zh-CN" altLang="en-US" smtClean="0"/>
              <a:t>‹#›</a:t>
            </a:fld>
            <a:endParaRPr lang="zh-CN" altLang="en-US"/>
          </a:p>
        </p:txBody>
      </p:sp>
    </p:spTree>
    <p:extLst>
      <p:ext uri="{BB962C8B-B14F-4D97-AF65-F5344CB8AC3E}">
        <p14:creationId xmlns:p14="http://schemas.microsoft.com/office/powerpoint/2010/main" val="18901965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FB43719-CC7C-42C6-B182-624F10BAC151}"/>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1CC6F5A2-3B81-4322-B3C9-2409907DBCCC}"/>
              </a:ext>
            </a:extLst>
          </p:cNvPr>
          <p:cNvSpPr>
            <a:spLocks noGrp="1"/>
          </p:cNvSpPr>
          <p:nvPr>
            <p:ph type="dt" sz="half" idx="10"/>
          </p:nvPr>
        </p:nvSpPr>
        <p:spPr/>
        <p:txBody>
          <a:bodyPr/>
          <a:lstStyle/>
          <a:p>
            <a:fld id="{8CCC6456-A50A-4000-95D9-2134AB276F24}" type="datetimeFigureOut">
              <a:rPr lang="zh-CN" altLang="en-US" smtClean="0"/>
              <a:t>2020/7/28</a:t>
            </a:fld>
            <a:endParaRPr lang="zh-CN" altLang="en-US"/>
          </a:p>
        </p:txBody>
      </p:sp>
      <p:sp>
        <p:nvSpPr>
          <p:cNvPr id="4" name="页脚占位符 3">
            <a:extLst>
              <a:ext uri="{FF2B5EF4-FFF2-40B4-BE49-F238E27FC236}">
                <a16:creationId xmlns:a16="http://schemas.microsoft.com/office/drawing/2014/main" id="{9640C580-7F7A-4AC3-AD85-A0AAFF2729F9}"/>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A25D77C7-5FFB-45D3-8CFE-4EFC33434147}"/>
              </a:ext>
            </a:extLst>
          </p:cNvPr>
          <p:cNvSpPr>
            <a:spLocks noGrp="1"/>
          </p:cNvSpPr>
          <p:nvPr>
            <p:ph type="sldNum" sz="quarter" idx="12"/>
          </p:nvPr>
        </p:nvSpPr>
        <p:spPr/>
        <p:txBody>
          <a:bodyPr/>
          <a:lstStyle/>
          <a:p>
            <a:fld id="{7E0B87B3-93A4-49E4-9916-B3DE8AD3AE85}" type="slidenum">
              <a:rPr lang="zh-CN" altLang="en-US" smtClean="0"/>
              <a:t>‹#›</a:t>
            </a:fld>
            <a:endParaRPr lang="zh-CN" altLang="en-US"/>
          </a:p>
        </p:txBody>
      </p:sp>
    </p:spTree>
    <p:extLst>
      <p:ext uri="{BB962C8B-B14F-4D97-AF65-F5344CB8AC3E}">
        <p14:creationId xmlns:p14="http://schemas.microsoft.com/office/powerpoint/2010/main" val="3679884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7F31A4A0-8003-4128-BC2A-9E3558EE2479}"/>
              </a:ext>
            </a:extLst>
          </p:cNvPr>
          <p:cNvSpPr>
            <a:spLocks noGrp="1"/>
          </p:cNvSpPr>
          <p:nvPr>
            <p:ph type="dt" sz="half" idx="10"/>
          </p:nvPr>
        </p:nvSpPr>
        <p:spPr/>
        <p:txBody>
          <a:bodyPr/>
          <a:lstStyle/>
          <a:p>
            <a:fld id="{8CCC6456-A50A-4000-95D9-2134AB276F24}" type="datetimeFigureOut">
              <a:rPr lang="zh-CN" altLang="en-US" smtClean="0"/>
              <a:t>2020/7/28</a:t>
            </a:fld>
            <a:endParaRPr lang="zh-CN" altLang="en-US"/>
          </a:p>
        </p:txBody>
      </p:sp>
      <p:sp>
        <p:nvSpPr>
          <p:cNvPr id="3" name="页脚占位符 2">
            <a:extLst>
              <a:ext uri="{FF2B5EF4-FFF2-40B4-BE49-F238E27FC236}">
                <a16:creationId xmlns:a16="http://schemas.microsoft.com/office/drawing/2014/main" id="{588DE05F-899F-4EF3-9D28-EEBE5C91E5D0}"/>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266B272D-23BE-4B3E-BD4A-A0659EBAB75F}"/>
              </a:ext>
            </a:extLst>
          </p:cNvPr>
          <p:cNvSpPr>
            <a:spLocks noGrp="1"/>
          </p:cNvSpPr>
          <p:nvPr>
            <p:ph type="sldNum" sz="quarter" idx="12"/>
          </p:nvPr>
        </p:nvSpPr>
        <p:spPr/>
        <p:txBody>
          <a:bodyPr/>
          <a:lstStyle/>
          <a:p>
            <a:fld id="{7E0B87B3-93A4-49E4-9916-B3DE8AD3AE85}" type="slidenum">
              <a:rPr lang="zh-CN" altLang="en-US" smtClean="0"/>
              <a:t>‹#›</a:t>
            </a:fld>
            <a:endParaRPr lang="zh-CN" altLang="en-US"/>
          </a:p>
        </p:txBody>
      </p:sp>
    </p:spTree>
    <p:extLst>
      <p:ext uri="{BB962C8B-B14F-4D97-AF65-F5344CB8AC3E}">
        <p14:creationId xmlns:p14="http://schemas.microsoft.com/office/powerpoint/2010/main" val="4256052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35105DF-E87F-400A-A9E5-F62D6124F1D2}"/>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19F622BF-1AAE-44DA-9A04-BDF70AD6D28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5D039A87-0D53-40E5-AB1D-5FE1A4174F6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C295392A-EEE9-418A-B5E0-84059EF643CF}"/>
              </a:ext>
            </a:extLst>
          </p:cNvPr>
          <p:cNvSpPr>
            <a:spLocks noGrp="1"/>
          </p:cNvSpPr>
          <p:nvPr>
            <p:ph type="dt" sz="half" idx="10"/>
          </p:nvPr>
        </p:nvSpPr>
        <p:spPr/>
        <p:txBody>
          <a:bodyPr/>
          <a:lstStyle/>
          <a:p>
            <a:fld id="{8CCC6456-A50A-4000-95D9-2134AB276F24}" type="datetimeFigureOut">
              <a:rPr lang="zh-CN" altLang="en-US" smtClean="0"/>
              <a:t>2020/7/28</a:t>
            </a:fld>
            <a:endParaRPr lang="zh-CN" altLang="en-US"/>
          </a:p>
        </p:txBody>
      </p:sp>
      <p:sp>
        <p:nvSpPr>
          <p:cNvPr id="6" name="页脚占位符 5">
            <a:extLst>
              <a:ext uri="{FF2B5EF4-FFF2-40B4-BE49-F238E27FC236}">
                <a16:creationId xmlns:a16="http://schemas.microsoft.com/office/drawing/2014/main" id="{4CE3C794-CB5C-4409-BA8E-CC065BEF0B1B}"/>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4E957549-BD3A-458F-B776-688A307CBC3F}"/>
              </a:ext>
            </a:extLst>
          </p:cNvPr>
          <p:cNvSpPr>
            <a:spLocks noGrp="1"/>
          </p:cNvSpPr>
          <p:nvPr>
            <p:ph type="sldNum" sz="quarter" idx="12"/>
          </p:nvPr>
        </p:nvSpPr>
        <p:spPr/>
        <p:txBody>
          <a:bodyPr/>
          <a:lstStyle/>
          <a:p>
            <a:fld id="{7E0B87B3-93A4-49E4-9916-B3DE8AD3AE85}" type="slidenum">
              <a:rPr lang="zh-CN" altLang="en-US" smtClean="0"/>
              <a:t>‹#›</a:t>
            </a:fld>
            <a:endParaRPr lang="zh-CN" altLang="en-US"/>
          </a:p>
        </p:txBody>
      </p:sp>
    </p:spTree>
    <p:extLst>
      <p:ext uri="{BB962C8B-B14F-4D97-AF65-F5344CB8AC3E}">
        <p14:creationId xmlns:p14="http://schemas.microsoft.com/office/powerpoint/2010/main" val="27471492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E67CCEF-3618-49E3-8F22-FDA706F4FCC8}"/>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680875B6-2266-45FE-8D19-7351B1E7D3E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A1F45BD7-4958-4407-AD7D-37B281A1871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844A148C-DB71-411D-8F47-D0D66EF0B9A4}"/>
              </a:ext>
            </a:extLst>
          </p:cNvPr>
          <p:cNvSpPr>
            <a:spLocks noGrp="1"/>
          </p:cNvSpPr>
          <p:nvPr>
            <p:ph type="dt" sz="half" idx="10"/>
          </p:nvPr>
        </p:nvSpPr>
        <p:spPr/>
        <p:txBody>
          <a:bodyPr/>
          <a:lstStyle/>
          <a:p>
            <a:fld id="{8CCC6456-A50A-4000-95D9-2134AB276F24}" type="datetimeFigureOut">
              <a:rPr lang="zh-CN" altLang="en-US" smtClean="0"/>
              <a:t>2020/7/28</a:t>
            </a:fld>
            <a:endParaRPr lang="zh-CN" altLang="en-US"/>
          </a:p>
        </p:txBody>
      </p:sp>
      <p:sp>
        <p:nvSpPr>
          <p:cNvPr id="6" name="页脚占位符 5">
            <a:extLst>
              <a:ext uri="{FF2B5EF4-FFF2-40B4-BE49-F238E27FC236}">
                <a16:creationId xmlns:a16="http://schemas.microsoft.com/office/drawing/2014/main" id="{3BCE70AB-A2E2-4796-BC80-393B545A9296}"/>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C2294148-29A6-4F69-9A35-DC0563072B24}"/>
              </a:ext>
            </a:extLst>
          </p:cNvPr>
          <p:cNvSpPr>
            <a:spLocks noGrp="1"/>
          </p:cNvSpPr>
          <p:nvPr>
            <p:ph type="sldNum" sz="quarter" idx="12"/>
          </p:nvPr>
        </p:nvSpPr>
        <p:spPr/>
        <p:txBody>
          <a:bodyPr/>
          <a:lstStyle/>
          <a:p>
            <a:fld id="{7E0B87B3-93A4-49E4-9916-B3DE8AD3AE85}" type="slidenum">
              <a:rPr lang="zh-CN" altLang="en-US" smtClean="0"/>
              <a:t>‹#›</a:t>
            </a:fld>
            <a:endParaRPr lang="zh-CN" altLang="en-US"/>
          </a:p>
        </p:txBody>
      </p:sp>
    </p:spTree>
    <p:extLst>
      <p:ext uri="{BB962C8B-B14F-4D97-AF65-F5344CB8AC3E}">
        <p14:creationId xmlns:p14="http://schemas.microsoft.com/office/powerpoint/2010/main" val="2908191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AB49B55-7023-42EA-9B00-8A864ADFDCC0}"/>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BA3F0AD7-8034-43BF-B7E8-6BFE482CE96C}"/>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7B09BFEB-A7A7-4F2D-AF61-06EB173AB104}"/>
              </a:ext>
            </a:extLst>
          </p:cNvPr>
          <p:cNvSpPr>
            <a:spLocks noGrp="1"/>
          </p:cNvSpPr>
          <p:nvPr>
            <p:ph type="dt" sz="half" idx="10"/>
          </p:nvPr>
        </p:nvSpPr>
        <p:spPr/>
        <p:txBody>
          <a:bodyPr/>
          <a:lstStyle/>
          <a:p>
            <a:fld id="{8CCC6456-A50A-4000-95D9-2134AB276F24}" type="datetimeFigureOut">
              <a:rPr lang="zh-CN" altLang="en-US" smtClean="0"/>
              <a:t>2020/7/28</a:t>
            </a:fld>
            <a:endParaRPr lang="zh-CN" altLang="en-US"/>
          </a:p>
        </p:txBody>
      </p:sp>
      <p:sp>
        <p:nvSpPr>
          <p:cNvPr id="5" name="页脚占位符 4">
            <a:extLst>
              <a:ext uri="{FF2B5EF4-FFF2-40B4-BE49-F238E27FC236}">
                <a16:creationId xmlns:a16="http://schemas.microsoft.com/office/drawing/2014/main" id="{6AC58A04-5234-4412-B692-DF4F6BAD02A7}"/>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9DFCBFA7-5189-4D06-8E23-2EF630705D56}"/>
              </a:ext>
            </a:extLst>
          </p:cNvPr>
          <p:cNvSpPr>
            <a:spLocks noGrp="1"/>
          </p:cNvSpPr>
          <p:nvPr>
            <p:ph type="sldNum" sz="quarter" idx="12"/>
          </p:nvPr>
        </p:nvSpPr>
        <p:spPr/>
        <p:txBody>
          <a:bodyPr/>
          <a:lstStyle/>
          <a:p>
            <a:fld id="{7E0B87B3-93A4-49E4-9916-B3DE8AD3AE85}" type="slidenum">
              <a:rPr lang="zh-CN" altLang="en-US" smtClean="0"/>
              <a:t>‹#›</a:t>
            </a:fld>
            <a:endParaRPr lang="zh-CN" altLang="en-US"/>
          </a:p>
        </p:txBody>
      </p:sp>
    </p:spTree>
    <p:extLst>
      <p:ext uri="{BB962C8B-B14F-4D97-AF65-F5344CB8AC3E}">
        <p14:creationId xmlns:p14="http://schemas.microsoft.com/office/powerpoint/2010/main" val="41290341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688889FF-2B4F-4C0C-B492-5D6A1219DC3F}"/>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630FD78A-F248-4218-802F-24BAC94F3B49}"/>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16B33C0E-7691-499C-995C-1D909244A269}"/>
              </a:ext>
            </a:extLst>
          </p:cNvPr>
          <p:cNvSpPr>
            <a:spLocks noGrp="1"/>
          </p:cNvSpPr>
          <p:nvPr>
            <p:ph type="dt" sz="half" idx="10"/>
          </p:nvPr>
        </p:nvSpPr>
        <p:spPr/>
        <p:txBody>
          <a:bodyPr/>
          <a:lstStyle/>
          <a:p>
            <a:fld id="{8CCC6456-A50A-4000-95D9-2134AB276F24}" type="datetimeFigureOut">
              <a:rPr lang="zh-CN" altLang="en-US" smtClean="0"/>
              <a:t>2020/7/28</a:t>
            </a:fld>
            <a:endParaRPr lang="zh-CN" altLang="en-US"/>
          </a:p>
        </p:txBody>
      </p:sp>
      <p:sp>
        <p:nvSpPr>
          <p:cNvPr id="5" name="页脚占位符 4">
            <a:extLst>
              <a:ext uri="{FF2B5EF4-FFF2-40B4-BE49-F238E27FC236}">
                <a16:creationId xmlns:a16="http://schemas.microsoft.com/office/drawing/2014/main" id="{836FAAAC-42E8-40CD-A252-8FD636E28A64}"/>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6AA98A1F-36F3-406A-A28E-A1780BF928DA}"/>
              </a:ext>
            </a:extLst>
          </p:cNvPr>
          <p:cNvSpPr>
            <a:spLocks noGrp="1"/>
          </p:cNvSpPr>
          <p:nvPr>
            <p:ph type="sldNum" sz="quarter" idx="12"/>
          </p:nvPr>
        </p:nvSpPr>
        <p:spPr/>
        <p:txBody>
          <a:bodyPr/>
          <a:lstStyle/>
          <a:p>
            <a:fld id="{7E0B87B3-93A4-49E4-9916-B3DE8AD3AE85}" type="slidenum">
              <a:rPr lang="zh-CN" altLang="en-US" smtClean="0"/>
              <a:t>‹#›</a:t>
            </a:fld>
            <a:endParaRPr lang="zh-CN" altLang="en-US"/>
          </a:p>
        </p:txBody>
      </p:sp>
    </p:spTree>
    <p:extLst>
      <p:ext uri="{BB962C8B-B14F-4D97-AF65-F5344CB8AC3E}">
        <p14:creationId xmlns:p14="http://schemas.microsoft.com/office/powerpoint/2010/main" val="35663617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4CABB4E3-D9A6-401A-85F5-A4241C9F730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E0F6211A-5C7B-4971-A829-F3110105A4D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989D6713-41B1-49E2-9D16-BF7715C039C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CCC6456-A50A-4000-95D9-2134AB276F24}" type="datetimeFigureOut">
              <a:rPr lang="zh-CN" altLang="en-US" smtClean="0"/>
              <a:t>2020/7/28</a:t>
            </a:fld>
            <a:endParaRPr lang="zh-CN" altLang="en-US"/>
          </a:p>
        </p:txBody>
      </p:sp>
      <p:sp>
        <p:nvSpPr>
          <p:cNvPr id="5" name="页脚占位符 4">
            <a:extLst>
              <a:ext uri="{FF2B5EF4-FFF2-40B4-BE49-F238E27FC236}">
                <a16:creationId xmlns:a16="http://schemas.microsoft.com/office/drawing/2014/main" id="{F02A71AA-B9D2-453A-9ED7-D83B7E2C6ED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8F1513E7-0159-4898-A65F-8E035913DC0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0B87B3-93A4-49E4-9916-B3DE8AD3AE85}" type="slidenum">
              <a:rPr lang="zh-CN" altLang="en-US" smtClean="0"/>
              <a:t>‹#›</a:t>
            </a:fld>
            <a:endParaRPr lang="zh-CN" altLang="en-US"/>
          </a:p>
        </p:txBody>
      </p:sp>
    </p:spTree>
    <p:extLst>
      <p:ext uri="{BB962C8B-B14F-4D97-AF65-F5344CB8AC3E}">
        <p14:creationId xmlns:p14="http://schemas.microsoft.com/office/powerpoint/2010/main" val="6901894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hyperlink" Target="https://www.ohdsi.org/web/wiki/doku.php?id=documentation:international_drugs" TargetMode="External"/><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EE62BC33-5037-9F4F-8A70-6FA4CFAD82AB}"/>
              </a:ext>
            </a:extLst>
          </p:cNvPr>
          <p:cNvSpPr>
            <a:spLocks noGrp="1"/>
          </p:cNvSpPr>
          <p:nvPr>
            <p:ph idx="1"/>
          </p:nvPr>
        </p:nvSpPr>
        <p:spPr>
          <a:xfrm>
            <a:off x="838200" y="135467"/>
            <a:ext cx="10515600" cy="6434666"/>
          </a:xfrm>
        </p:spPr>
        <p:txBody>
          <a:bodyPr>
            <a:normAutofit fontScale="85000" lnSpcReduction="20000"/>
          </a:bodyPr>
          <a:lstStyle/>
          <a:p>
            <a:pPr marL="0" indent="0">
              <a:buNone/>
            </a:pPr>
            <a:endParaRPr lang="en-US" dirty="0"/>
          </a:p>
          <a:p>
            <a:pPr marL="0" indent="0">
              <a:buNone/>
            </a:pPr>
            <a:endParaRPr lang="en-US" dirty="0"/>
          </a:p>
          <a:p>
            <a:pPr marL="0" indent="0">
              <a:buNone/>
            </a:pPr>
            <a:endParaRPr lang="en-US" dirty="0"/>
          </a:p>
          <a:p>
            <a:pPr marL="0" indent="0" algn="ctr">
              <a:lnSpc>
                <a:spcPct val="170000"/>
              </a:lnSpc>
              <a:buNone/>
            </a:pPr>
            <a:r>
              <a:rPr lang="en-US" sz="4600" b="1" dirty="0"/>
              <a:t>NCCD – </a:t>
            </a:r>
            <a:r>
              <a:rPr lang="en-US" sz="4600" b="1" dirty="0" err="1"/>
              <a:t>RxNorm</a:t>
            </a:r>
            <a:r>
              <a:rPr lang="en-US" altLang="zh-CN" sz="4600" b="1" dirty="0"/>
              <a:t>/Extension</a:t>
            </a:r>
            <a:r>
              <a:rPr lang="en-US" sz="4600" b="1" dirty="0"/>
              <a:t>: Linking Chinese Clinical Drugs to International Drug Vocabulary</a:t>
            </a:r>
            <a:endParaRPr lang="en-US" sz="4600" dirty="0"/>
          </a:p>
          <a:p>
            <a:pPr marL="0" indent="0" algn="ctr">
              <a:buNone/>
            </a:pPr>
            <a:endParaRPr lang="en-US" sz="4000" b="1" dirty="0">
              <a:latin typeface="Arial" panose="020B0604020202020204" pitchFamily="34" charset="0"/>
              <a:cs typeface="Arial" panose="020B0604020202020204" pitchFamily="34" charset="0"/>
            </a:endParaRPr>
          </a:p>
          <a:p>
            <a:pPr marL="0" indent="0" algn="ctr">
              <a:buNone/>
            </a:pPr>
            <a:r>
              <a:rPr lang="en-US" b="1" dirty="0" err="1"/>
              <a:t>Yaoyun</a:t>
            </a:r>
            <a:r>
              <a:rPr lang="en-US" b="1" dirty="0"/>
              <a:t> Zhang, Hua Xu, Jing Li, Mui Van Zandt</a:t>
            </a:r>
            <a:endParaRPr lang="en-US" b="1" baseline="30000" dirty="0"/>
          </a:p>
          <a:p>
            <a:pPr marL="0" indent="0" algn="ctr">
              <a:buNone/>
            </a:pPr>
            <a:endParaRPr lang="en-US" dirty="0"/>
          </a:p>
          <a:p>
            <a:pPr marL="0" indent="0" algn="ctr">
              <a:buNone/>
            </a:pPr>
            <a:r>
              <a:rPr lang="en-US" sz="2200" dirty="0" err="1">
                <a:latin typeface="Arial" panose="020B0604020202020204" pitchFamily="34" charset="0"/>
                <a:cs typeface="Arial" panose="020B0604020202020204" pitchFamily="34" charset="0"/>
              </a:rPr>
              <a:t>Melax</a:t>
            </a:r>
            <a:r>
              <a:rPr lang="en-US" sz="2200" dirty="0">
                <a:latin typeface="Arial" panose="020B0604020202020204" pitchFamily="34" charset="0"/>
                <a:cs typeface="Arial" panose="020B0604020202020204" pitchFamily="34" charset="0"/>
              </a:rPr>
              <a:t> Technologies, Inc, 7000 Fannin St Suite 1900, Houston, TX, USA; </a:t>
            </a:r>
          </a:p>
          <a:p>
            <a:pPr marL="0" indent="0" algn="ctr">
              <a:buNone/>
            </a:pPr>
            <a:r>
              <a:rPr lang="en-US" sz="2200" dirty="0">
                <a:latin typeface="Arial" panose="020B0604020202020204" pitchFamily="34" charset="0"/>
                <a:cs typeface="Arial" panose="020B0604020202020204" pitchFamily="34" charset="0"/>
              </a:rPr>
              <a:t>Real World Solutions, IQVIA, Durham, NC, USA</a:t>
            </a:r>
          </a:p>
          <a:p>
            <a:pPr marL="0" indent="0" algn="ctr">
              <a:buNone/>
            </a:pPr>
            <a:r>
              <a:rPr lang="en-US" sz="2200" dirty="0">
                <a:latin typeface="Arial" panose="020B0604020202020204" pitchFamily="34" charset="0"/>
                <a:cs typeface="Arial" panose="020B0604020202020204" pitchFamily="34" charset="0"/>
              </a:rPr>
              <a:t>Observational Health Data Science and Informatics (OHDSI), China Working Group</a:t>
            </a:r>
          </a:p>
          <a:p>
            <a:pPr marL="0" indent="0" algn="ctr">
              <a:buNone/>
            </a:pPr>
            <a:endParaRPr lang="en-US" sz="2200" dirty="0">
              <a:latin typeface="Arial" panose="020B0604020202020204" pitchFamily="34" charset="0"/>
              <a:cs typeface="Arial" panose="020B0604020202020204" pitchFamily="34" charset="0"/>
            </a:endParaRPr>
          </a:p>
          <a:p>
            <a:pPr marL="0" indent="0">
              <a:buNone/>
            </a:pPr>
            <a:endParaRPr lang="en-US" dirty="0"/>
          </a:p>
        </p:txBody>
      </p:sp>
    </p:spTree>
    <p:extLst>
      <p:ext uri="{BB962C8B-B14F-4D97-AF65-F5344CB8AC3E}">
        <p14:creationId xmlns:p14="http://schemas.microsoft.com/office/powerpoint/2010/main" val="33783000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E78996-B088-BC48-B30A-99DF0FF4C9F6}"/>
              </a:ext>
            </a:extLst>
          </p:cNvPr>
          <p:cNvSpPr>
            <a:spLocks noGrp="1"/>
          </p:cNvSpPr>
          <p:nvPr>
            <p:ph type="title"/>
          </p:nvPr>
        </p:nvSpPr>
        <p:spPr/>
        <p:txBody>
          <a:bodyPr/>
          <a:lstStyle/>
          <a:p>
            <a:r>
              <a:rPr lang="en-US" dirty="0">
                <a:latin typeface="Arial" panose="020B0604020202020204" pitchFamily="34" charset="0"/>
                <a:cs typeface="Arial" panose="020B0604020202020204" pitchFamily="34" charset="0"/>
              </a:rPr>
              <a:t>Outline</a:t>
            </a:r>
          </a:p>
        </p:txBody>
      </p:sp>
      <p:sp>
        <p:nvSpPr>
          <p:cNvPr id="3" name="Content Placeholder 2">
            <a:extLst>
              <a:ext uri="{FF2B5EF4-FFF2-40B4-BE49-F238E27FC236}">
                <a16:creationId xmlns:a16="http://schemas.microsoft.com/office/drawing/2014/main" id="{D7ED1DBB-A2F7-5C4E-9DFF-02EC361A29EF}"/>
              </a:ext>
            </a:extLst>
          </p:cNvPr>
          <p:cNvSpPr>
            <a:spLocks noGrp="1"/>
          </p:cNvSpPr>
          <p:nvPr>
            <p:ph idx="1"/>
          </p:nvPr>
        </p:nvSpPr>
        <p:spPr/>
        <p:txBody>
          <a:bodyPr>
            <a:normAutofit lnSpcReduction="10000"/>
          </a:bodyPr>
          <a:lstStyle/>
          <a:p>
            <a:r>
              <a:rPr lang="en-US" dirty="0">
                <a:latin typeface="Arial" panose="020B0604020202020204" pitchFamily="34" charset="0"/>
                <a:cs typeface="Arial" panose="020B0604020202020204" pitchFamily="34" charset="0"/>
              </a:rPr>
              <a:t>Introduction</a:t>
            </a:r>
          </a:p>
          <a:p>
            <a:pPr lvl="1"/>
            <a:r>
              <a:rPr lang="en-US" dirty="0">
                <a:latin typeface="Arial" panose="020B0604020202020204" pitchFamily="34" charset="0"/>
                <a:cs typeface="Arial" panose="020B0604020202020204" pitchFamily="34" charset="0"/>
              </a:rPr>
              <a:t>Background</a:t>
            </a:r>
          </a:p>
          <a:p>
            <a:pPr lvl="1"/>
            <a:r>
              <a:rPr lang="en-US" dirty="0">
                <a:latin typeface="Arial" panose="020B0604020202020204" pitchFamily="34" charset="0"/>
                <a:cs typeface="Arial" panose="020B0604020202020204" pitchFamily="34" charset="0"/>
              </a:rPr>
              <a:t>NCCD</a:t>
            </a:r>
          </a:p>
          <a:p>
            <a:pPr lvl="1"/>
            <a:r>
              <a:rPr lang="en-US" dirty="0" err="1">
                <a:latin typeface="Arial" panose="020B0604020202020204" pitchFamily="34" charset="0"/>
                <a:cs typeface="Arial" panose="020B0604020202020204" pitchFamily="34" charset="0"/>
              </a:rPr>
              <a:t>RxNorm</a:t>
            </a:r>
            <a:endParaRPr lang="en-US" dirty="0">
              <a:latin typeface="Arial" panose="020B0604020202020204" pitchFamily="34" charset="0"/>
              <a:cs typeface="Arial" panose="020B0604020202020204" pitchFamily="34" charset="0"/>
            </a:endParaRPr>
          </a:p>
          <a:p>
            <a:pPr lvl="1"/>
            <a:r>
              <a:rPr lang="en-US" dirty="0" err="1">
                <a:latin typeface="Arial" panose="020B0604020202020204" pitchFamily="34" charset="0"/>
                <a:cs typeface="Arial" panose="020B0604020202020204" pitchFamily="34" charset="0"/>
              </a:rPr>
              <a:t>RxNorm</a:t>
            </a:r>
            <a:r>
              <a:rPr lang="en-US" dirty="0">
                <a:latin typeface="Arial" panose="020B0604020202020204" pitchFamily="34" charset="0"/>
                <a:cs typeface="Arial" panose="020B0604020202020204" pitchFamily="34" charset="0"/>
              </a:rPr>
              <a:t>-Extension</a:t>
            </a:r>
          </a:p>
          <a:p>
            <a:r>
              <a:rPr lang="en-US" dirty="0">
                <a:latin typeface="Arial" panose="020B0604020202020204" pitchFamily="34" charset="0"/>
                <a:cs typeface="Arial" panose="020B0604020202020204" pitchFamily="34" charset="0"/>
              </a:rPr>
              <a:t>Workflow of drug concept mapping</a:t>
            </a:r>
          </a:p>
          <a:p>
            <a:r>
              <a:rPr lang="en-US" dirty="0">
                <a:latin typeface="Arial" panose="020B0604020202020204" pitchFamily="34" charset="0"/>
                <a:cs typeface="Arial" panose="020B0604020202020204" pitchFamily="34" charset="0"/>
              </a:rPr>
              <a:t>Results</a:t>
            </a:r>
          </a:p>
          <a:p>
            <a:pPr lvl="1"/>
            <a:r>
              <a:rPr lang="en-US" dirty="0">
                <a:latin typeface="Arial" panose="020B0604020202020204" pitchFamily="34" charset="0"/>
                <a:cs typeface="Arial" panose="020B0604020202020204" pitchFamily="34" charset="0"/>
              </a:rPr>
              <a:t>Coverage of NCCD in </a:t>
            </a:r>
            <a:r>
              <a:rPr lang="en-US" dirty="0" err="1">
                <a:latin typeface="Arial" panose="020B0604020202020204" pitchFamily="34" charset="0"/>
                <a:cs typeface="Arial" panose="020B0604020202020204" pitchFamily="34" charset="0"/>
              </a:rPr>
              <a:t>RxNorm</a:t>
            </a:r>
            <a:r>
              <a:rPr lang="en-US" dirty="0">
                <a:latin typeface="Arial" panose="020B0604020202020204" pitchFamily="34" charset="0"/>
                <a:cs typeface="Arial" panose="020B0604020202020204" pitchFamily="34" charset="0"/>
              </a:rPr>
              <a:t>/</a:t>
            </a:r>
            <a:r>
              <a:rPr lang="en-US" dirty="0" err="1">
                <a:latin typeface="Arial" panose="020B0604020202020204" pitchFamily="34" charset="0"/>
                <a:cs typeface="Arial" panose="020B0604020202020204" pitchFamily="34" charset="0"/>
              </a:rPr>
              <a:t>Extention</a:t>
            </a:r>
            <a:endParaRPr lang="en-US" dirty="0">
              <a:latin typeface="Arial" panose="020B0604020202020204" pitchFamily="34" charset="0"/>
              <a:cs typeface="Arial" panose="020B0604020202020204" pitchFamily="34" charset="0"/>
            </a:endParaRPr>
          </a:p>
          <a:p>
            <a:pPr lvl="1"/>
            <a:r>
              <a:rPr lang="en-US" dirty="0">
                <a:latin typeface="Arial" panose="020B0604020202020204" pitchFamily="34" charset="0"/>
                <a:cs typeface="Arial" panose="020B0604020202020204" pitchFamily="34" charset="0"/>
              </a:rPr>
              <a:t>Validation in frequent clinical drugs in China</a:t>
            </a:r>
          </a:p>
          <a:p>
            <a:r>
              <a:rPr lang="en-US" dirty="0">
                <a:latin typeface="Arial" panose="020B0604020202020204" pitchFamily="34" charset="0"/>
                <a:cs typeface="Arial" panose="020B0604020202020204" pitchFamily="34" charset="0"/>
              </a:rPr>
              <a:t>Discussion &amp; Conclusion</a:t>
            </a:r>
          </a:p>
          <a:p>
            <a:endParaRPr lang="en-US" dirty="0"/>
          </a:p>
        </p:txBody>
      </p:sp>
    </p:spTree>
    <p:extLst>
      <p:ext uri="{BB962C8B-B14F-4D97-AF65-F5344CB8AC3E}">
        <p14:creationId xmlns:p14="http://schemas.microsoft.com/office/powerpoint/2010/main" val="24771088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5CF755-D88F-8144-BC6E-FC717738FA5A}"/>
              </a:ext>
            </a:extLst>
          </p:cNvPr>
          <p:cNvSpPr>
            <a:spLocks noGrp="1"/>
          </p:cNvSpPr>
          <p:nvPr>
            <p:ph type="title"/>
          </p:nvPr>
        </p:nvSpPr>
        <p:spPr/>
        <p:txBody>
          <a:bodyPr/>
          <a:lstStyle/>
          <a:p>
            <a:r>
              <a:rPr lang="en-US" dirty="0">
                <a:latin typeface="Arial" panose="020B0604020202020204" pitchFamily="34" charset="0"/>
                <a:cs typeface="Arial" panose="020B0604020202020204" pitchFamily="34" charset="0"/>
              </a:rPr>
              <a:t>Background</a:t>
            </a:r>
          </a:p>
        </p:txBody>
      </p:sp>
      <p:sp>
        <p:nvSpPr>
          <p:cNvPr id="3" name="Content Placeholder 2">
            <a:extLst>
              <a:ext uri="{FF2B5EF4-FFF2-40B4-BE49-F238E27FC236}">
                <a16:creationId xmlns:a16="http://schemas.microsoft.com/office/drawing/2014/main" id="{72F4AD0B-F98D-7748-AE58-E9A54ABE523A}"/>
              </a:ext>
            </a:extLst>
          </p:cNvPr>
          <p:cNvSpPr>
            <a:spLocks noGrp="1"/>
          </p:cNvSpPr>
          <p:nvPr>
            <p:ph idx="1"/>
          </p:nvPr>
        </p:nvSpPr>
        <p:spPr/>
        <p:txBody>
          <a:bodyPr/>
          <a:lstStyle/>
          <a:p>
            <a:r>
              <a:rPr lang="en-US" dirty="0">
                <a:latin typeface="Arial" panose="020B0604020202020204" pitchFamily="34" charset="0"/>
                <a:cs typeface="Arial" panose="020B0604020202020204" pitchFamily="34" charset="0"/>
              </a:rPr>
              <a:t>Rapid development of Health Information systems in China</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Increasing large archives of clinical data</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Promoting interoperability locally and globally</a:t>
            </a: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902450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B07D1D-B255-5E4B-8B34-7731657B4F78}"/>
              </a:ext>
            </a:extLst>
          </p:cNvPr>
          <p:cNvSpPr>
            <a:spLocks noGrp="1"/>
          </p:cNvSpPr>
          <p:nvPr>
            <p:ph type="title"/>
          </p:nvPr>
        </p:nvSpPr>
        <p:spPr/>
        <p:txBody>
          <a:bodyPr/>
          <a:lstStyle/>
          <a:p>
            <a:r>
              <a:rPr lang="en-US" dirty="0">
                <a:latin typeface="Arial" panose="020B0604020202020204" pitchFamily="34" charset="0"/>
                <a:cs typeface="Arial" panose="020B0604020202020204" pitchFamily="34" charset="0"/>
              </a:rPr>
              <a:t>NCCD: Normalized Chinese Clinical Drug knowledge base</a:t>
            </a:r>
            <a:endParaRPr lang="en-US" dirty="0"/>
          </a:p>
        </p:txBody>
      </p:sp>
      <p:sp>
        <p:nvSpPr>
          <p:cNvPr id="4" name="矩形 4">
            <a:extLst>
              <a:ext uri="{FF2B5EF4-FFF2-40B4-BE49-F238E27FC236}">
                <a16:creationId xmlns:a16="http://schemas.microsoft.com/office/drawing/2014/main" id="{9F780E2C-4257-6F4A-9A97-E62E741C0279}"/>
              </a:ext>
            </a:extLst>
          </p:cNvPr>
          <p:cNvSpPr/>
          <p:nvPr/>
        </p:nvSpPr>
        <p:spPr>
          <a:xfrm>
            <a:off x="838200" y="1825625"/>
            <a:ext cx="7289800" cy="3416320"/>
          </a:xfrm>
          <a:prstGeom prst="rect">
            <a:avLst/>
          </a:prstGeom>
        </p:spPr>
        <p:txBody>
          <a:bodyPr wrap="square">
            <a:spAutoFit/>
          </a:bodyPr>
          <a:lstStyle/>
          <a:p>
            <a:pPr marL="285750" indent="-285750">
              <a:buFont typeface="Arial" panose="020B0604020202020204" pitchFamily="34" charset="0"/>
              <a:buChar char="•"/>
            </a:pPr>
            <a:r>
              <a:rPr lang="en-US" sz="2400" dirty="0">
                <a:latin typeface="Arial" panose="020B0604020202020204" pitchFamily="34" charset="0"/>
                <a:ea typeface="宋体" panose="02010600030101010101" pitchFamily="2" charset="-122"/>
                <a:cs typeface="Arial" panose="020B0604020202020204" pitchFamily="34" charset="0"/>
              </a:rPr>
              <a:t>Information sources</a:t>
            </a:r>
          </a:p>
          <a:p>
            <a:pPr marL="742950" lvl="1" indent="-285750">
              <a:buFont typeface="Arial" panose="020B0604020202020204" pitchFamily="34" charset="0"/>
              <a:buChar char="•"/>
            </a:pPr>
            <a:r>
              <a:rPr lang="en-US" sz="2400" dirty="0">
                <a:latin typeface="Arial" panose="020B0604020202020204" pitchFamily="34" charset="0"/>
                <a:ea typeface="宋体" panose="02010600030101010101" pitchFamily="2" charset="-122"/>
                <a:cs typeface="Arial" panose="020B0604020202020204" pitchFamily="34" charset="0"/>
              </a:rPr>
              <a:t>China Food and Drug Administration</a:t>
            </a:r>
          </a:p>
          <a:p>
            <a:pPr marL="742950" lvl="1" indent="-285750">
              <a:buFont typeface="Arial" panose="020B0604020202020204" pitchFamily="34" charset="0"/>
              <a:buChar char="•"/>
            </a:pPr>
            <a:r>
              <a:rPr lang="en-US" sz="2400" dirty="0">
                <a:latin typeface="Arial" panose="020B0604020202020204" pitchFamily="34" charset="0"/>
                <a:ea typeface="宋体" panose="02010600030101010101" pitchFamily="2" charset="-122"/>
                <a:cs typeface="Arial" panose="020B0604020202020204" pitchFamily="34" charset="0"/>
              </a:rPr>
              <a:t>China Health Insurance Systems</a:t>
            </a:r>
          </a:p>
          <a:p>
            <a:pPr marL="742950" lvl="1" indent="-285750">
              <a:buFont typeface="Arial" panose="020B0604020202020204" pitchFamily="34" charset="0"/>
              <a:buChar char="•"/>
            </a:pPr>
            <a:r>
              <a:rPr lang="en-US" sz="2400" dirty="0">
                <a:latin typeface="Arial" panose="020B0604020202020204" pitchFamily="34" charset="0"/>
                <a:ea typeface="宋体" panose="02010600030101010101" pitchFamily="2" charset="-122"/>
                <a:cs typeface="Arial" panose="020B0604020202020204" pitchFamily="34" charset="0"/>
              </a:rPr>
              <a:t>Hospital Pharmacy Systems</a:t>
            </a:r>
          </a:p>
          <a:p>
            <a:pPr marL="742950" lvl="1" indent="-285750">
              <a:buFont typeface="Arial" panose="020B0604020202020204" pitchFamily="34" charset="0"/>
              <a:buChar char="•"/>
            </a:pPr>
            <a:r>
              <a:rPr lang="en-US" sz="2400" dirty="0">
                <a:latin typeface="Arial" panose="020B0604020202020204" pitchFamily="34" charset="0"/>
                <a:ea typeface="宋体" panose="02010600030101010101" pitchFamily="2" charset="-122"/>
                <a:cs typeface="Arial" panose="020B0604020202020204" pitchFamily="34" charset="0"/>
              </a:rPr>
              <a:t>China Pharmacopoeia</a:t>
            </a:r>
          </a:p>
          <a:p>
            <a:pPr marL="742950" lvl="1" indent="-285750">
              <a:buFont typeface="Arial" panose="020B0604020202020204" pitchFamily="34" charset="0"/>
              <a:buChar char="•"/>
            </a:pPr>
            <a:endParaRPr lang="en-US" sz="2400" dirty="0">
              <a:latin typeface="Arial" panose="020B0604020202020204" pitchFamily="34" charset="0"/>
              <a:ea typeface="宋体" panose="02010600030101010101" pitchFamily="2" charset="-122"/>
              <a:cs typeface="Arial" panose="020B0604020202020204" pitchFamily="34" charset="0"/>
            </a:endParaRPr>
          </a:p>
          <a:p>
            <a:pPr marL="285750" indent="-285750">
              <a:buFont typeface="Arial" panose="020B0604020202020204" pitchFamily="34" charset="0"/>
              <a:buChar char="•"/>
            </a:pPr>
            <a:r>
              <a:rPr lang="en-US" sz="2400" dirty="0">
                <a:latin typeface="Arial" panose="020B0604020202020204" pitchFamily="34" charset="0"/>
                <a:ea typeface="宋体" panose="02010600030101010101" pitchFamily="2" charset="-122"/>
                <a:cs typeface="Arial" panose="020B0604020202020204" pitchFamily="34" charset="0"/>
              </a:rPr>
              <a:t>Drugs</a:t>
            </a:r>
          </a:p>
          <a:p>
            <a:pPr marL="742950" lvl="1" indent="-285750">
              <a:buFont typeface="Arial" panose="020B0604020202020204" pitchFamily="34" charset="0"/>
              <a:buChar char="•"/>
            </a:pPr>
            <a:r>
              <a:rPr lang="en-US" sz="2400" b="1" dirty="0">
                <a:latin typeface="Arial" panose="020B0604020202020204" pitchFamily="34" charset="0"/>
                <a:ea typeface="宋体" panose="02010600030101010101" pitchFamily="2" charset="-122"/>
                <a:cs typeface="Arial" panose="020B0604020202020204" pitchFamily="34" charset="0"/>
              </a:rPr>
              <a:t>Chemical drugs</a:t>
            </a:r>
          </a:p>
          <a:p>
            <a:pPr marL="742950" lvl="1" indent="-285750">
              <a:buFont typeface="Arial" panose="020B0604020202020204" pitchFamily="34" charset="0"/>
              <a:buChar char="•"/>
            </a:pPr>
            <a:r>
              <a:rPr lang="en-US" sz="2400" dirty="0">
                <a:latin typeface="Arial" panose="020B0604020202020204" pitchFamily="34" charset="0"/>
                <a:ea typeface="宋体" panose="02010600030101010101" pitchFamily="2" charset="-122"/>
                <a:cs typeface="Arial" panose="020B0604020202020204" pitchFamily="34" charset="0"/>
              </a:rPr>
              <a:t>Chinese patent drugs</a:t>
            </a:r>
          </a:p>
        </p:txBody>
      </p:sp>
      <p:sp>
        <p:nvSpPr>
          <p:cNvPr id="5" name="Rectangle 4">
            <a:extLst>
              <a:ext uri="{FF2B5EF4-FFF2-40B4-BE49-F238E27FC236}">
                <a16:creationId xmlns:a16="http://schemas.microsoft.com/office/drawing/2014/main" id="{DA3FA8A6-369B-B84E-A30C-1D5B4B08B8D7}"/>
              </a:ext>
            </a:extLst>
          </p:cNvPr>
          <p:cNvSpPr/>
          <p:nvPr/>
        </p:nvSpPr>
        <p:spPr>
          <a:xfrm>
            <a:off x="1016000" y="5569545"/>
            <a:ext cx="10515600" cy="923330"/>
          </a:xfrm>
          <a:prstGeom prst="rect">
            <a:avLst/>
          </a:prstGeom>
        </p:spPr>
        <p:txBody>
          <a:bodyPr wrap="square">
            <a:spAutoFit/>
          </a:bodyPr>
          <a:lstStyle/>
          <a:p>
            <a:r>
              <a:rPr lang="en-US" dirty="0">
                <a:solidFill>
                  <a:srgbClr val="222222"/>
                </a:solidFill>
                <a:latin typeface="Arial" panose="020B0604020202020204" pitchFamily="34" charset="0"/>
              </a:rPr>
              <a:t>Wang, L., Zhang, Y., Jiang, M., Wang, J., Dong, J., Liu, Y., Tao, C., Jiang, G., Zhou, Y. and Xu, H., 2018. Toward a normalized clinical drug knowledge base in China—applying the </a:t>
            </a:r>
            <a:r>
              <a:rPr lang="en-US" dirty="0" err="1">
                <a:solidFill>
                  <a:srgbClr val="222222"/>
                </a:solidFill>
                <a:latin typeface="Arial" panose="020B0604020202020204" pitchFamily="34" charset="0"/>
              </a:rPr>
              <a:t>RxNorm</a:t>
            </a:r>
            <a:r>
              <a:rPr lang="en-US" dirty="0">
                <a:solidFill>
                  <a:srgbClr val="222222"/>
                </a:solidFill>
                <a:latin typeface="Arial" panose="020B0604020202020204" pitchFamily="34" charset="0"/>
              </a:rPr>
              <a:t> model to Chinese clinical drugs. </a:t>
            </a:r>
            <a:r>
              <a:rPr lang="en-US" i="1" dirty="0">
                <a:solidFill>
                  <a:srgbClr val="222222"/>
                </a:solidFill>
                <a:latin typeface="Arial" panose="020B0604020202020204" pitchFamily="34" charset="0"/>
              </a:rPr>
              <a:t>Journal of the American Medical Informatics Association</a:t>
            </a:r>
            <a:r>
              <a:rPr lang="en-US" dirty="0">
                <a:solidFill>
                  <a:srgbClr val="222222"/>
                </a:solidFill>
                <a:latin typeface="Arial" panose="020B0604020202020204" pitchFamily="34" charset="0"/>
              </a:rPr>
              <a:t>, </a:t>
            </a:r>
            <a:r>
              <a:rPr lang="en-US" i="1" dirty="0">
                <a:solidFill>
                  <a:srgbClr val="222222"/>
                </a:solidFill>
                <a:latin typeface="Arial" panose="020B0604020202020204" pitchFamily="34" charset="0"/>
              </a:rPr>
              <a:t>25</a:t>
            </a:r>
            <a:r>
              <a:rPr lang="en-US" dirty="0">
                <a:solidFill>
                  <a:srgbClr val="222222"/>
                </a:solidFill>
                <a:latin typeface="Arial" panose="020B0604020202020204" pitchFamily="34" charset="0"/>
              </a:rPr>
              <a:t>(7), pp.809-818.</a:t>
            </a:r>
            <a:endParaRPr lang="en-US" dirty="0"/>
          </a:p>
        </p:txBody>
      </p:sp>
    </p:spTree>
    <p:extLst>
      <p:ext uri="{BB962C8B-B14F-4D97-AF65-F5344CB8AC3E}">
        <p14:creationId xmlns:p14="http://schemas.microsoft.com/office/powerpoint/2010/main" val="39075981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929A5-D2B6-CE4A-997A-4F2F6907B3F4}"/>
              </a:ext>
            </a:extLst>
          </p:cNvPr>
          <p:cNvSpPr>
            <a:spLocks noGrp="1"/>
          </p:cNvSpPr>
          <p:nvPr>
            <p:ph type="title"/>
          </p:nvPr>
        </p:nvSpPr>
        <p:spPr>
          <a:xfrm>
            <a:off x="838200" y="295852"/>
            <a:ext cx="10515600" cy="1325563"/>
          </a:xfrm>
        </p:spPr>
        <p:txBody>
          <a:bodyPr>
            <a:normAutofit/>
          </a:bodyPr>
          <a:lstStyle/>
          <a:p>
            <a:r>
              <a:rPr lang="en-US" dirty="0">
                <a:latin typeface="Arial" panose="020B0604020202020204" pitchFamily="34" charset="0"/>
                <a:cs typeface="Arial" panose="020B0604020202020204" pitchFamily="34" charset="0"/>
              </a:rPr>
              <a:t>Semantic network of Chemical drugs in NCCD</a:t>
            </a:r>
          </a:p>
        </p:txBody>
      </p:sp>
      <p:pic>
        <p:nvPicPr>
          <p:cNvPr id="3" name="New picture">
            <a:extLst>
              <a:ext uri="{FF2B5EF4-FFF2-40B4-BE49-F238E27FC236}">
                <a16:creationId xmlns:a16="http://schemas.microsoft.com/office/drawing/2014/main" id="{1AA04751-B9EB-084F-A1D3-D869D0DCAD64}"/>
              </a:ext>
            </a:extLst>
          </p:cNvPr>
          <p:cNvPicPr/>
          <p:nvPr/>
        </p:nvPicPr>
        <p:blipFill rotWithShape="1">
          <a:blip r:embed="rId3"/>
          <a:srcRect b="55601"/>
          <a:stretch/>
        </p:blipFill>
        <p:spPr>
          <a:xfrm>
            <a:off x="810488" y="1759527"/>
            <a:ext cx="10515599" cy="4802621"/>
          </a:xfrm>
          <a:prstGeom prst="rect">
            <a:avLst/>
          </a:prstGeom>
        </p:spPr>
      </p:pic>
      <p:sp>
        <p:nvSpPr>
          <p:cNvPr id="5" name="Rectangle 4">
            <a:extLst>
              <a:ext uri="{FF2B5EF4-FFF2-40B4-BE49-F238E27FC236}">
                <a16:creationId xmlns:a16="http://schemas.microsoft.com/office/drawing/2014/main" id="{7C6AACB1-2364-8B40-8393-BF06C192D2D5}"/>
              </a:ext>
            </a:extLst>
          </p:cNvPr>
          <p:cNvSpPr/>
          <p:nvPr/>
        </p:nvSpPr>
        <p:spPr>
          <a:xfrm>
            <a:off x="1669143" y="1759526"/>
            <a:ext cx="1988457" cy="4940733"/>
          </a:xfrm>
          <a:prstGeom prst="rect">
            <a:avLst/>
          </a:prstGeom>
          <a:noFill/>
          <a:ln w="28575"/>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7" name="Rectangle 6">
            <a:extLst>
              <a:ext uri="{FF2B5EF4-FFF2-40B4-BE49-F238E27FC236}">
                <a16:creationId xmlns:a16="http://schemas.microsoft.com/office/drawing/2014/main" id="{8098EA1A-60B4-9F4D-846D-5E41F10C463C}"/>
              </a:ext>
            </a:extLst>
          </p:cNvPr>
          <p:cNvSpPr/>
          <p:nvPr/>
        </p:nvSpPr>
        <p:spPr>
          <a:xfrm>
            <a:off x="4869543" y="4944534"/>
            <a:ext cx="1988457" cy="1168400"/>
          </a:xfrm>
          <a:prstGeom prst="rect">
            <a:avLst/>
          </a:prstGeom>
          <a:noFill/>
          <a:ln w="28575"/>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8" name="Rectangle 7">
            <a:extLst>
              <a:ext uri="{FF2B5EF4-FFF2-40B4-BE49-F238E27FC236}">
                <a16:creationId xmlns:a16="http://schemas.microsoft.com/office/drawing/2014/main" id="{D33BD72F-C3AD-EC44-A1BA-55926BC0FA77}"/>
              </a:ext>
            </a:extLst>
          </p:cNvPr>
          <p:cNvSpPr/>
          <p:nvPr/>
        </p:nvSpPr>
        <p:spPr>
          <a:xfrm>
            <a:off x="8097815" y="1707403"/>
            <a:ext cx="1988457" cy="4940733"/>
          </a:xfrm>
          <a:prstGeom prst="rect">
            <a:avLst/>
          </a:prstGeom>
          <a:noFill/>
          <a:ln w="28575"/>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559076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6158818-74A4-F14A-89BD-932C91A8771A}"/>
              </a:ext>
            </a:extLst>
          </p:cNvPr>
          <p:cNvPicPr>
            <a:picLocks noChangeAspect="1"/>
          </p:cNvPicPr>
          <p:nvPr/>
        </p:nvPicPr>
        <p:blipFill>
          <a:blip r:embed="rId3"/>
          <a:stretch>
            <a:fillRect/>
          </a:stretch>
        </p:blipFill>
        <p:spPr>
          <a:xfrm>
            <a:off x="419825" y="1528968"/>
            <a:ext cx="10061908" cy="5329032"/>
          </a:xfrm>
          <a:prstGeom prst="rect">
            <a:avLst/>
          </a:prstGeom>
        </p:spPr>
      </p:pic>
      <p:sp>
        <p:nvSpPr>
          <p:cNvPr id="2" name="Title 1">
            <a:extLst>
              <a:ext uri="{FF2B5EF4-FFF2-40B4-BE49-F238E27FC236}">
                <a16:creationId xmlns:a16="http://schemas.microsoft.com/office/drawing/2014/main" id="{D308921F-4EC8-5549-8DFC-716CB21329BC}"/>
              </a:ext>
            </a:extLst>
          </p:cNvPr>
          <p:cNvSpPr>
            <a:spLocks noGrp="1"/>
          </p:cNvSpPr>
          <p:nvPr>
            <p:ph type="title"/>
          </p:nvPr>
        </p:nvSpPr>
        <p:spPr/>
        <p:txBody>
          <a:bodyPr/>
          <a:lstStyle/>
          <a:p>
            <a:r>
              <a:rPr lang="en-US" dirty="0" err="1">
                <a:latin typeface="Arial" panose="020B0604020202020204" pitchFamily="34" charset="0"/>
                <a:cs typeface="Arial" panose="020B0604020202020204" pitchFamily="34" charset="0"/>
              </a:rPr>
              <a:t>RxNorm</a:t>
            </a:r>
            <a:r>
              <a:rPr lang="en-US" dirty="0">
                <a:latin typeface="Arial" panose="020B0604020202020204" pitchFamily="34" charset="0"/>
                <a:cs typeface="Arial" panose="020B0604020202020204" pitchFamily="34" charset="0"/>
              </a:rPr>
              <a:t>: A normalized naming system for generic and branded drugs in US</a:t>
            </a:r>
          </a:p>
        </p:txBody>
      </p:sp>
      <p:sp>
        <p:nvSpPr>
          <p:cNvPr id="5" name="Rectangle 4">
            <a:extLst>
              <a:ext uri="{FF2B5EF4-FFF2-40B4-BE49-F238E27FC236}">
                <a16:creationId xmlns:a16="http://schemas.microsoft.com/office/drawing/2014/main" id="{F7A9C2D9-F4BC-4E4F-90A5-09D57A600D14}"/>
              </a:ext>
            </a:extLst>
          </p:cNvPr>
          <p:cNvSpPr/>
          <p:nvPr/>
        </p:nvSpPr>
        <p:spPr>
          <a:xfrm>
            <a:off x="4013196" y="1898808"/>
            <a:ext cx="1828800" cy="757000"/>
          </a:xfrm>
          <a:prstGeom prst="rect">
            <a:avLst/>
          </a:prstGeom>
          <a:noFill/>
          <a:ln w="28575">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solidFill>
                <a:srgbClr val="FFFF00"/>
              </a:solidFill>
            </a:endParaRPr>
          </a:p>
        </p:txBody>
      </p:sp>
      <p:sp>
        <p:nvSpPr>
          <p:cNvPr id="7" name="Rectangle 1">
            <a:extLst>
              <a:ext uri="{FF2B5EF4-FFF2-40B4-BE49-F238E27FC236}">
                <a16:creationId xmlns:a16="http://schemas.microsoft.com/office/drawing/2014/main" id="{E375DA0C-7607-C44A-9A29-DEE182EC3B87}"/>
              </a:ext>
            </a:extLst>
          </p:cNvPr>
          <p:cNvSpPr>
            <a:spLocks noChangeArrowheads="1"/>
          </p:cNvSpPr>
          <p:nvPr/>
        </p:nvSpPr>
        <p:spPr bwMode="auto">
          <a:xfrm>
            <a:off x="9512545" y="2311174"/>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8" name="Rectangle 7">
            <a:extLst>
              <a:ext uri="{FF2B5EF4-FFF2-40B4-BE49-F238E27FC236}">
                <a16:creationId xmlns:a16="http://schemas.microsoft.com/office/drawing/2014/main" id="{B0D14F0F-BF34-4F4C-AF27-A4C5DD97D6C4}"/>
              </a:ext>
            </a:extLst>
          </p:cNvPr>
          <p:cNvSpPr/>
          <p:nvPr/>
        </p:nvSpPr>
        <p:spPr>
          <a:xfrm>
            <a:off x="10363200" y="4434149"/>
            <a:ext cx="1828800" cy="2246769"/>
          </a:xfrm>
          <a:prstGeom prst="rect">
            <a:avLst/>
          </a:prstGeom>
        </p:spPr>
        <p:txBody>
          <a:bodyPr wrap="square">
            <a:spAutoFit/>
          </a:bodyPr>
          <a:lstStyle/>
          <a:p>
            <a:pPr fontAlgn="t"/>
            <a:r>
              <a:rPr lang="en-US" sz="1400" dirty="0">
                <a:latin typeface="Arial" panose="020B0604020202020204" pitchFamily="34" charset="0"/>
              </a:rPr>
              <a:t>Liu, S., Ma, W., Moore, R., Ganesan, V. and Nelson, S., 2005. </a:t>
            </a:r>
            <a:r>
              <a:rPr lang="en-US" sz="1400" dirty="0" err="1">
                <a:latin typeface="Arial" panose="020B0604020202020204" pitchFamily="34" charset="0"/>
              </a:rPr>
              <a:t>RxNorm</a:t>
            </a:r>
            <a:r>
              <a:rPr lang="en-US" sz="1400" dirty="0">
                <a:latin typeface="Arial" panose="020B0604020202020204" pitchFamily="34" charset="0"/>
              </a:rPr>
              <a:t>: prescription for electronic drug information exchange. </a:t>
            </a:r>
            <a:r>
              <a:rPr lang="en-US" sz="1400" i="1" dirty="0">
                <a:latin typeface="Arial" panose="020B0604020202020204" pitchFamily="34" charset="0"/>
              </a:rPr>
              <a:t>IT professional</a:t>
            </a:r>
            <a:r>
              <a:rPr lang="en-US" sz="1400" dirty="0">
                <a:latin typeface="Arial" panose="020B0604020202020204" pitchFamily="34" charset="0"/>
              </a:rPr>
              <a:t>, </a:t>
            </a:r>
            <a:r>
              <a:rPr lang="en-US" sz="1400" i="1" dirty="0">
                <a:latin typeface="Arial" panose="020B0604020202020204" pitchFamily="34" charset="0"/>
              </a:rPr>
              <a:t>7</a:t>
            </a:r>
            <a:r>
              <a:rPr lang="en-US" sz="1400" dirty="0">
                <a:latin typeface="Arial" panose="020B0604020202020204" pitchFamily="34" charset="0"/>
              </a:rPr>
              <a:t>(5), pp.17-23.</a:t>
            </a:r>
          </a:p>
        </p:txBody>
      </p:sp>
    </p:spTree>
    <p:extLst>
      <p:ext uri="{BB962C8B-B14F-4D97-AF65-F5344CB8AC3E}">
        <p14:creationId xmlns:p14="http://schemas.microsoft.com/office/powerpoint/2010/main" val="1211490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8921F-4EC8-5549-8DFC-716CB21329BC}"/>
              </a:ext>
            </a:extLst>
          </p:cNvPr>
          <p:cNvSpPr>
            <a:spLocks noGrp="1"/>
          </p:cNvSpPr>
          <p:nvPr>
            <p:ph type="title"/>
          </p:nvPr>
        </p:nvSpPr>
        <p:spPr>
          <a:xfrm>
            <a:off x="618067" y="471951"/>
            <a:ext cx="11353800" cy="1325563"/>
          </a:xfrm>
        </p:spPr>
        <p:txBody>
          <a:bodyPr>
            <a:normAutofit/>
          </a:bodyPr>
          <a:lstStyle/>
          <a:p>
            <a:r>
              <a:rPr lang="en-US" dirty="0" err="1">
                <a:latin typeface="Arial" panose="020B0604020202020204" pitchFamily="34" charset="0"/>
                <a:cs typeface="Arial" panose="020B0604020202020204" pitchFamily="34" charset="0"/>
              </a:rPr>
              <a:t>RxNorm</a:t>
            </a:r>
            <a:r>
              <a:rPr lang="en-US" dirty="0">
                <a:latin typeface="Arial" panose="020B0604020202020204" pitchFamily="34" charset="0"/>
                <a:cs typeface="Arial" panose="020B0604020202020204" pitchFamily="34" charset="0"/>
              </a:rPr>
              <a:t>-Extension: an OHDSI resource to represent international drugs</a:t>
            </a:r>
          </a:p>
        </p:txBody>
      </p:sp>
      <p:sp>
        <p:nvSpPr>
          <p:cNvPr id="7" name="Rectangle 1">
            <a:extLst>
              <a:ext uri="{FF2B5EF4-FFF2-40B4-BE49-F238E27FC236}">
                <a16:creationId xmlns:a16="http://schemas.microsoft.com/office/drawing/2014/main" id="{E375DA0C-7607-C44A-9A29-DEE182EC3B87}"/>
              </a:ext>
            </a:extLst>
          </p:cNvPr>
          <p:cNvSpPr>
            <a:spLocks noChangeArrowheads="1"/>
          </p:cNvSpPr>
          <p:nvPr/>
        </p:nvSpPr>
        <p:spPr bwMode="auto">
          <a:xfrm>
            <a:off x="9512545" y="2311174"/>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8" name="Rectangle 7">
            <a:extLst>
              <a:ext uri="{FF2B5EF4-FFF2-40B4-BE49-F238E27FC236}">
                <a16:creationId xmlns:a16="http://schemas.microsoft.com/office/drawing/2014/main" id="{B0D14F0F-BF34-4F4C-AF27-A4C5DD97D6C4}"/>
              </a:ext>
            </a:extLst>
          </p:cNvPr>
          <p:cNvSpPr/>
          <p:nvPr/>
        </p:nvSpPr>
        <p:spPr>
          <a:xfrm>
            <a:off x="1079744" y="5276397"/>
            <a:ext cx="10413755" cy="369332"/>
          </a:xfrm>
          <a:prstGeom prst="rect">
            <a:avLst/>
          </a:prstGeom>
        </p:spPr>
        <p:txBody>
          <a:bodyPr wrap="square">
            <a:spAutoFit/>
          </a:bodyPr>
          <a:lstStyle/>
          <a:p>
            <a:pPr fontAlgn="t"/>
            <a:r>
              <a:rPr lang="en-US" dirty="0">
                <a:hlinkClick r:id="rId3"/>
              </a:rPr>
              <a:t>https://www.ohdsi.org/web/wiki/doku.php?id=documentation:international_drugs</a:t>
            </a:r>
            <a:endParaRPr lang="en-US" dirty="0">
              <a:latin typeface="Arial" panose="020B0604020202020204" pitchFamily="34" charset="0"/>
            </a:endParaRPr>
          </a:p>
        </p:txBody>
      </p:sp>
      <p:sp>
        <p:nvSpPr>
          <p:cNvPr id="9" name="矩形 4">
            <a:extLst>
              <a:ext uri="{FF2B5EF4-FFF2-40B4-BE49-F238E27FC236}">
                <a16:creationId xmlns:a16="http://schemas.microsoft.com/office/drawing/2014/main" id="{78042B37-C570-194B-AD71-D536507934DA}"/>
              </a:ext>
            </a:extLst>
          </p:cNvPr>
          <p:cNvSpPr/>
          <p:nvPr/>
        </p:nvSpPr>
        <p:spPr>
          <a:xfrm>
            <a:off x="698500" y="2041255"/>
            <a:ext cx="10795000" cy="3046988"/>
          </a:xfrm>
          <a:prstGeom prst="rect">
            <a:avLst/>
          </a:prstGeom>
        </p:spPr>
        <p:txBody>
          <a:bodyPr wrap="square">
            <a:spAutoFit/>
          </a:bodyPr>
          <a:lstStyle/>
          <a:p>
            <a:pPr marL="342900" indent="-342900">
              <a:buFont typeface="Arial" panose="020B0604020202020204" pitchFamily="34" charset="0"/>
              <a:buChar char="•"/>
            </a:pPr>
            <a:r>
              <a:rPr lang="en-US" sz="2400" dirty="0">
                <a:latin typeface="Arial" panose="020B0604020202020204" pitchFamily="34" charset="0"/>
                <a:cs typeface="Arial" panose="020B0604020202020204" pitchFamily="34" charset="0"/>
              </a:rPr>
              <a:t>To support the expansion of the OHDSI research network beyond the US</a:t>
            </a:r>
          </a:p>
          <a:p>
            <a:pPr marL="342900" indent="-342900">
              <a:buFont typeface="Arial" panose="020B0604020202020204" pitchFamily="34" charset="0"/>
              <a:buChar char="•"/>
            </a:pPr>
            <a:endParaRPr lang="en-US" sz="24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400" dirty="0">
                <a:latin typeface="Arial" panose="020B0604020202020204" pitchFamily="34" charset="0"/>
                <a:cs typeface="Arial" panose="020B0604020202020204" pitchFamily="34" charset="0"/>
              </a:rPr>
              <a:t>Include active ingredients, dose forms, brand names, relations, ATC classification, additional attributes necessary for foreign drug markets</a:t>
            </a:r>
          </a:p>
          <a:p>
            <a:pPr marL="342900" indent="-342900">
              <a:buFont typeface="Arial" panose="020B0604020202020204" pitchFamily="34" charset="0"/>
              <a:buChar char="•"/>
            </a:pPr>
            <a:endParaRPr lang="en-US" sz="24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400" dirty="0">
                <a:latin typeface="Arial" panose="020B0604020202020204" pitchFamily="34" charset="0"/>
                <a:cs typeface="Arial" panose="020B0604020202020204" pitchFamily="34" charset="0"/>
              </a:rPr>
              <a:t>Specific international drug markets in Canada (DPD), UK (</a:t>
            </a:r>
            <a:r>
              <a:rPr lang="en-US" sz="2400" dirty="0" err="1">
                <a:latin typeface="Arial" panose="020B0604020202020204" pitchFamily="34" charset="0"/>
                <a:cs typeface="Arial" panose="020B0604020202020204" pitchFamily="34" charset="0"/>
              </a:rPr>
              <a:t>dm+d</a:t>
            </a:r>
            <a:r>
              <a:rPr lang="en-US" sz="2400" dirty="0">
                <a:latin typeface="Arial" panose="020B0604020202020204" pitchFamily="34" charset="0"/>
                <a:cs typeface="Arial" panose="020B0604020202020204" pitchFamily="34" charset="0"/>
              </a:rPr>
              <a:t>), France (BDPM), Germany (AMIS), Japan (JMDB), Australia (AMT), etc. </a:t>
            </a:r>
            <a:br>
              <a:rPr lang="en-US" sz="2400" dirty="0">
                <a:latin typeface="Arial" panose="020B0604020202020204" pitchFamily="34" charset="0"/>
                <a:cs typeface="Arial" panose="020B0604020202020204" pitchFamily="34" charset="0"/>
              </a:rPr>
            </a:br>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645242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C12A920D-DE67-8F42-B4F1-53D10BCEA39F}"/>
              </a:ext>
            </a:extLst>
          </p:cNvPr>
          <p:cNvSpPr txBox="1">
            <a:spLocks/>
          </p:cNvSpPr>
          <p:nvPr/>
        </p:nvSpPr>
        <p:spPr>
          <a:xfrm>
            <a:off x="252067" y="1577068"/>
            <a:ext cx="416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dirty="0">
                <a:latin typeface="Arial" panose="020B0604020202020204" pitchFamily="34" charset="0"/>
                <a:cs typeface="Arial" panose="020B0604020202020204" pitchFamily="34" charset="0"/>
              </a:rPr>
              <a:t>Workflow of</a:t>
            </a:r>
          </a:p>
          <a:p>
            <a:r>
              <a:rPr lang="en-US" sz="2800" dirty="0">
                <a:latin typeface="Arial" panose="020B0604020202020204" pitchFamily="34" charset="0"/>
                <a:cs typeface="Arial" panose="020B0604020202020204" pitchFamily="34" charset="0"/>
              </a:rPr>
              <a:t>Drug Term Mapping</a:t>
            </a:r>
          </a:p>
        </p:txBody>
      </p:sp>
      <p:pic>
        <p:nvPicPr>
          <p:cNvPr id="2" name="Picture 1">
            <a:extLst>
              <a:ext uri="{FF2B5EF4-FFF2-40B4-BE49-F238E27FC236}">
                <a16:creationId xmlns:a16="http://schemas.microsoft.com/office/drawing/2014/main" id="{E56D9B33-850A-304A-B574-806D163D503C}"/>
              </a:ext>
            </a:extLst>
          </p:cNvPr>
          <p:cNvPicPr>
            <a:picLocks noChangeAspect="1"/>
          </p:cNvPicPr>
          <p:nvPr/>
        </p:nvPicPr>
        <p:blipFill>
          <a:blip r:embed="rId3"/>
          <a:stretch>
            <a:fillRect/>
          </a:stretch>
        </p:blipFill>
        <p:spPr>
          <a:xfrm>
            <a:off x="4451533" y="0"/>
            <a:ext cx="7701879" cy="6858000"/>
          </a:xfrm>
          <a:prstGeom prst="rect">
            <a:avLst/>
          </a:prstGeom>
        </p:spPr>
      </p:pic>
      <p:sp>
        <p:nvSpPr>
          <p:cNvPr id="5" name="Oval 4">
            <a:extLst>
              <a:ext uri="{FF2B5EF4-FFF2-40B4-BE49-F238E27FC236}">
                <a16:creationId xmlns:a16="http://schemas.microsoft.com/office/drawing/2014/main" id="{46CD66EC-02D9-C642-BFEC-56AEE1428555}"/>
              </a:ext>
            </a:extLst>
          </p:cNvPr>
          <p:cNvSpPr/>
          <p:nvPr/>
        </p:nvSpPr>
        <p:spPr>
          <a:xfrm>
            <a:off x="5280413" y="163176"/>
            <a:ext cx="1376288" cy="998929"/>
          </a:xfrm>
          <a:prstGeom prst="ellipse">
            <a:avLst/>
          </a:prstGeom>
          <a:ln/>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1800" b="1" dirty="0">
                <a:latin typeface="Arial" pitchFamily="34" charset="0"/>
                <a:cs typeface="Arial" pitchFamily="34" charset="0"/>
              </a:rPr>
              <a:t>NCCD</a:t>
            </a:r>
          </a:p>
        </p:txBody>
      </p:sp>
      <p:grpSp>
        <p:nvGrpSpPr>
          <p:cNvPr id="6" name="Group 23">
            <a:extLst>
              <a:ext uri="{FF2B5EF4-FFF2-40B4-BE49-F238E27FC236}">
                <a16:creationId xmlns:a16="http://schemas.microsoft.com/office/drawing/2014/main" id="{D8E2F155-2562-1843-89AB-104650EBEDCB}"/>
              </a:ext>
            </a:extLst>
          </p:cNvPr>
          <p:cNvGrpSpPr/>
          <p:nvPr/>
        </p:nvGrpSpPr>
        <p:grpSpPr>
          <a:xfrm>
            <a:off x="6784990" y="5442565"/>
            <a:ext cx="1747225" cy="753250"/>
            <a:chOff x="2817035" y="6451565"/>
            <a:chExt cx="1417652" cy="753250"/>
          </a:xfrm>
        </p:grpSpPr>
        <p:cxnSp>
          <p:nvCxnSpPr>
            <p:cNvPr id="7" name="Straight Connector 6">
              <a:extLst>
                <a:ext uri="{FF2B5EF4-FFF2-40B4-BE49-F238E27FC236}">
                  <a16:creationId xmlns:a16="http://schemas.microsoft.com/office/drawing/2014/main" id="{40E14D67-24C0-3746-95B9-5D318903A0F7}"/>
                </a:ext>
              </a:extLst>
            </p:cNvPr>
            <p:cNvCxnSpPr>
              <a:cxnSpLocks/>
            </p:cNvCxnSpPr>
            <p:nvPr/>
          </p:nvCxnSpPr>
          <p:spPr>
            <a:xfrm flipV="1">
              <a:off x="4229156" y="6451565"/>
              <a:ext cx="5531" cy="75325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74CFB5B8-7FB6-664F-AF6A-DD4350D1A1A4}"/>
                </a:ext>
              </a:extLst>
            </p:cNvPr>
            <p:cNvCxnSpPr>
              <a:cxnSpLocks/>
            </p:cNvCxnSpPr>
            <p:nvPr/>
          </p:nvCxnSpPr>
          <p:spPr>
            <a:xfrm flipH="1" flipV="1">
              <a:off x="2817035" y="7181334"/>
              <a:ext cx="1417525" cy="18200"/>
            </a:xfrm>
            <a:prstGeom prst="line">
              <a:avLst/>
            </a:prstGeom>
            <a:ln w="38100">
              <a:solidFill>
                <a:schemeClr val="bg1"/>
              </a:solidFill>
              <a:tailEnd type="triangle" w="lg" len="med"/>
            </a:ln>
          </p:spPr>
          <p:style>
            <a:lnRef idx="1">
              <a:schemeClr val="accent1"/>
            </a:lnRef>
            <a:fillRef idx="0">
              <a:schemeClr val="accent1"/>
            </a:fillRef>
            <a:effectRef idx="0">
              <a:schemeClr val="accent1"/>
            </a:effectRef>
            <a:fontRef idx="minor">
              <a:schemeClr val="tx1"/>
            </a:fontRef>
          </p:style>
        </p:cxnSp>
      </p:grpSp>
      <p:sp>
        <p:nvSpPr>
          <p:cNvPr id="9" name="Rectangle 8">
            <a:extLst>
              <a:ext uri="{FF2B5EF4-FFF2-40B4-BE49-F238E27FC236}">
                <a16:creationId xmlns:a16="http://schemas.microsoft.com/office/drawing/2014/main" id="{2F42AC3D-C564-1D42-9A14-AA1B033DA478}"/>
              </a:ext>
            </a:extLst>
          </p:cNvPr>
          <p:cNvSpPr/>
          <p:nvPr/>
        </p:nvSpPr>
        <p:spPr>
          <a:xfrm rot="2662881">
            <a:off x="5361026" y="3939479"/>
            <a:ext cx="1193718" cy="119371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p>
        </p:txBody>
      </p:sp>
      <p:cxnSp>
        <p:nvCxnSpPr>
          <p:cNvPr id="10" name="Straight Connector 29">
            <a:extLst>
              <a:ext uri="{FF2B5EF4-FFF2-40B4-BE49-F238E27FC236}">
                <a16:creationId xmlns:a16="http://schemas.microsoft.com/office/drawing/2014/main" id="{FB2D5892-7370-0B4F-BA62-0B42A5428D6C}"/>
              </a:ext>
            </a:extLst>
          </p:cNvPr>
          <p:cNvCxnSpPr>
            <a:cxnSpLocks/>
            <a:stCxn id="13" idx="3"/>
            <a:endCxn id="14" idx="1"/>
          </p:cNvCxnSpPr>
          <p:nvPr/>
        </p:nvCxnSpPr>
        <p:spPr>
          <a:xfrm flipV="1">
            <a:off x="6772894" y="1899389"/>
            <a:ext cx="845518" cy="2675046"/>
          </a:xfrm>
          <a:prstGeom prst="bentConnector3">
            <a:avLst>
              <a:gd name="adj1" fmla="val 50000"/>
            </a:avLst>
          </a:prstGeom>
          <a:ln w="38100">
            <a:solidFill>
              <a:schemeClr val="bg1"/>
            </a:solidFill>
            <a:tailEnd type="triangle" w="lg" len="med"/>
          </a:ln>
        </p:spPr>
        <p:style>
          <a:lnRef idx="1">
            <a:schemeClr val="accent1"/>
          </a:lnRef>
          <a:fillRef idx="0">
            <a:schemeClr val="accent1"/>
          </a:fillRef>
          <a:effectRef idx="0">
            <a:schemeClr val="accent1"/>
          </a:effectRef>
          <a:fontRef idx="minor">
            <a:schemeClr val="tx1"/>
          </a:fontRef>
        </p:style>
      </p:cxnSp>
      <p:sp>
        <p:nvSpPr>
          <p:cNvPr id="11" name="Rounded Rectangle 10">
            <a:extLst>
              <a:ext uri="{FF2B5EF4-FFF2-40B4-BE49-F238E27FC236}">
                <a16:creationId xmlns:a16="http://schemas.microsoft.com/office/drawing/2014/main" id="{2A957C34-F19C-F549-B6F9-F6A753B2DD20}"/>
              </a:ext>
            </a:extLst>
          </p:cNvPr>
          <p:cNvSpPr/>
          <p:nvPr/>
        </p:nvSpPr>
        <p:spPr>
          <a:xfrm>
            <a:off x="4983383" y="1463627"/>
            <a:ext cx="1966124" cy="84262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chemeClr val="tx1">
                    <a:lumMod val="75000"/>
                    <a:lumOff val="25000"/>
                  </a:schemeClr>
                </a:solidFill>
              </a:rPr>
              <a:t>Data cleanup</a:t>
            </a:r>
          </a:p>
        </p:txBody>
      </p:sp>
      <p:sp>
        <p:nvSpPr>
          <p:cNvPr id="12" name="Rounded Rectangle 11">
            <a:extLst>
              <a:ext uri="{FF2B5EF4-FFF2-40B4-BE49-F238E27FC236}">
                <a16:creationId xmlns:a16="http://schemas.microsoft.com/office/drawing/2014/main" id="{34AF1047-24B7-2148-9B68-7A3CC0E51304}"/>
              </a:ext>
            </a:extLst>
          </p:cNvPr>
          <p:cNvSpPr/>
          <p:nvPr/>
        </p:nvSpPr>
        <p:spPr>
          <a:xfrm>
            <a:off x="7543314" y="2625501"/>
            <a:ext cx="1966124" cy="842624"/>
          </a:xfrm>
          <a:prstGeom prst="roundRect">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1800" b="1" dirty="0"/>
              <a:t>Manual check</a:t>
            </a:r>
          </a:p>
        </p:txBody>
      </p:sp>
      <p:sp>
        <p:nvSpPr>
          <p:cNvPr id="13" name="TextBox 12">
            <a:extLst>
              <a:ext uri="{FF2B5EF4-FFF2-40B4-BE49-F238E27FC236}">
                <a16:creationId xmlns:a16="http://schemas.microsoft.com/office/drawing/2014/main" id="{B09C5708-B482-9446-949D-BA4FCCA93AD9}"/>
              </a:ext>
            </a:extLst>
          </p:cNvPr>
          <p:cNvSpPr txBox="1"/>
          <p:nvPr/>
        </p:nvSpPr>
        <p:spPr>
          <a:xfrm>
            <a:off x="5113848" y="4389769"/>
            <a:ext cx="1659046" cy="369332"/>
          </a:xfrm>
          <a:prstGeom prst="rect">
            <a:avLst/>
          </a:prstGeom>
          <a:noFill/>
        </p:spPr>
        <p:txBody>
          <a:bodyPr wrap="square" rtlCol="0">
            <a:spAutoFit/>
          </a:bodyPr>
          <a:lstStyle/>
          <a:p>
            <a:pPr algn="ctr"/>
            <a:r>
              <a:rPr lang="en-US" sz="1800" b="1" dirty="0">
                <a:solidFill>
                  <a:schemeClr val="tx1">
                    <a:lumMod val="75000"/>
                    <a:lumOff val="25000"/>
                  </a:schemeClr>
                </a:solidFill>
                <a:latin typeface="Arial" pitchFamily="34" charset="0"/>
                <a:cs typeface="Arial" pitchFamily="34" charset="0"/>
              </a:rPr>
              <a:t>Exact match</a:t>
            </a:r>
          </a:p>
        </p:txBody>
      </p:sp>
      <p:sp>
        <p:nvSpPr>
          <p:cNvPr id="14" name="Rounded Rectangle 13">
            <a:extLst>
              <a:ext uri="{FF2B5EF4-FFF2-40B4-BE49-F238E27FC236}">
                <a16:creationId xmlns:a16="http://schemas.microsoft.com/office/drawing/2014/main" id="{1C151C33-CE0A-2C43-B483-BA02BCB40E44}"/>
              </a:ext>
            </a:extLst>
          </p:cNvPr>
          <p:cNvSpPr/>
          <p:nvPr/>
        </p:nvSpPr>
        <p:spPr>
          <a:xfrm>
            <a:off x="7618412" y="1478077"/>
            <a:ext cx="1966124" cy="84262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chemeClr val="tx1">
                    <a:lumMod val="75000"/>
                    <a:lumOff val="25000"/>
                  </a:schemeClr>
                </a:solidFill>
              </a:rPr>
              <a:t>Semantic similarity match</a:t>
            </a:r>
          </a:p>
        </p:txBody>
      </p:sp>
      <p:sp>
        <p:nvSpPr>
          <p:cNvPr id="15" name="Rounded Rectangle 14">
            <a:extLst>
              <a:ext uri="{FF2B5EF4-FFF2-40B4-BE49-F238E27FC236}">
                <a16:creationId xmlns:a16="http://schemas.microsoft.com/office/drawing/2014/main" id="{D4EB9476-CC35-6B48-8858-984EF68B9000}"/>
              </a:ext>
            </a:extLst>
          </p:cNvPr>
          <p:cNvSpPr/>
          <p:nvPr/>
        </p:nvSpPr>
        <p:spPr>
          <a:xfrm>
            <a:off x="4981093" y="2621077"/>
            <a:ext cx="1966124" cy="842624"/>
          </a:xfrm>
          <a:prstGeom prst="round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t>English translation</a:t>
            </a:r>
          </a:p>
        </p:txBody>
      </p:sp>
      <p:sp>
        <p:nvSpPr>
          <p:cNvPr id="16" name="Oval 15">
            <a:extLst>
              <a:ext uri="{FF2B5EF4-FFF2-40B4-BE49-F238E27FC236}">
                <a16:creationId xmlns:a16="http://schemas.microsoft.com/office/drawing/2014/main" id="{63C35A6C-705F-794B-920E-F7623F8E3B15}"/>
              </a:ext>
            </a:extLst>
          </p:cNvPr>
          <p:cNvSpPr/>
          <p:nvPr/>
        </p:nvSpPr>
        <p:spPr>
          <a:xfrm>
            <a:off x="5169997" y="5681189"/>
            <a:ext cx="1609313" cy="992851"/>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err="1">
                <a:latin typeface="Arial" pitchFamily="34" charset="0"/>
                <a:cs typeface="Arial" pitchFamily="34" charset="0"/>
              </a:rPr>
              <a:t>RxNorm</a:t>
            </a:r>
            <a:r>
              <a:rPr lang="en-US" altLang="zh-CN" sz="1500" b="1" dirty="0">
                <a:latin typeface="Arial" pitchFamily="34" charset="0"/>
                <a:cs typeface="Arial" pitchFamily="34" charset="0"/>
              </a:rPr>
              <a:t>/</a:t>
            </a:r>
          </a:p>
          <a:p>
            <a:pPr algn="ctr"/>
            <a:r>
              <a:rPr lang="en-US" altLang="zh-CN" sz="1500" b="1" dirty="0">
                <a:latin typeface="Arial" pitchFamily="34" charset="0"/>
                <a:cs typeface="Arial" pitchFamily="34" charset="0"/>
              </a:rPr>
              <a:t>Extension</a:t>
            </a:r>
            <a:endParaRPr lang="en-US" sz="1500" b="1" dirty="0">
              <a:latin typeface="Arial" pitchFamily="34" charset="0"/>
              <a:cs typeface="Arial" pitchFamily="34" charset="0"/>
            </a:endParaRPr>
          </a:p>
        </p:txBody>
      </p:sp>
      <p:sp>
        <p:nvSpPr>
          <p:cNvPr id="17" name="Rectangle 16">
            <a:extLst>
              <a:ext uri="{FF2B5EF4-FFF2-40B4-BE49-F238E27FC236}">
                <a16:creationId xmlns:a16="http://schemas.microsoft.com/office/drawing/2014/main" id="{1DDAB3F7-3CAD-5E4F-B489-BDFA57C3A3FB}"/>
              </a:ext>
            </a:extLst>
          </p:cNvPr>
          <p:cNvSpPr/>
          <p:nvPr/>
        </p:nvSpPr>
        <p:spPr>
          <a:xfrm rot="2662881">
            <a:off x="7904825" y="4015202"/>
            <a:ext cx="1193718" cy="119371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p>
        </p:txBody>
      </p:sp>
      <p:sp>
        <p:nvSpPr>
          <p:cNvPr id="18" name="TextBox 17">
            <a:extLst>
              <a:ext uri="{FF2B5EF4-FFF2-40B4-BE49-F238E27FC236}">
                <a16:creationId xmlns:a16="http://schemas.microsoft.com/office/drawing/2014/main" id="{A17B5835-E086-FE4D-A27F-F4C8456684AB}"/>
              </a:ext>
            </a:extLst>
          </p:cNvPr>
          <p:cNvSpPr txBox="1"/>
          <p:nvPr/>
        </p:nvSpPr>
        <p:spPr>
          <a:xfrm>
            <a:off x="7656944" y="4398421"/>
            <a:ext cx="1659046" cy="646331"/>
          </a:xfrm>
          <a:prstGeom prst="rect">
            <a:avLst/>
          </a:prstGeom>
          <a:noFill/>
        </p:spPr>
        <p:txBody>
          <a:bodyPr wrap="square" rtlCol="0">
            <a:spAutoFit/>
          </a:bodyPr>
          <a:lstStyle/>
          <a:p>
            <a:pPr algn="ctr"/>
            <a:r>
              <a:rPr lang="en-US" sz="1800" b="1" dirty="0">
                <a:solidFill>
                  <a:schemeClr val="tx1">
                    <a:lumMod val="75000"/>
                    <a:lumOff val="25000"/>
                  </a:schemeClr>
                </a:solidFill>
                <a:latin typeface="Arial" pitchFamily="34" charset="0"/>
                <a:cs typeface="Arial" pitchFamily="34" charset="0"/>
              </a:rPr>
              <a:t>Semantically match</a:t>
            </a:r>
          </a:p>
        </p:txBody>
      </p:sp>
      <p:cxnSp>
        <p:nvCxnSpPr>
          <p:cNvPr id="19" name="Straight Arrow Connector 18">
            <a:extLst>
              <a:ext uri="{FF2B5EF4-FFF2-40B4-BE49-F238E27FC236}">
                <a16:creationId xmlns:a16="http://schemas.microsoft.com/office/drawing/2014/main" id="{02C9E8F6-89CE-A74A-AED9-DA62B085999D}"/>
              </a:ext>
            </a:extLst>
          </p:cNvPr>
          <p:cNvCxnSpPr>
            <a:cxnSpLocks/>
            <a:stCxn id="5" idx="4"/>
            <a:endCxn id="11" idx="0"/>
          </p:cNvCxnSpPr>
          <p:nvPr/>
        </p:nvCxnSpPr>
        <p:spPr>
          <a:xfrm flipH="1">
            <a:off x="5966445" y="1162105"/>
            <a:ext cx="2112" cy="301522"/>
          </a:xfrm>
          <a:prstGeom prst="straightConnector1">
            <a:avLst/>
          </a:prstGeom>
          <a:ln w="38100">
            <a:solidFill>
              <a:schemeClr val="bg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6894D4C1-5505-6841-94CE-51958951593A}"/>
              </a:ext>
            </a:extLst>
          </p:cNvPr>
          <p:cNvCxnSpPr>
            <a:cxnSpLocks/>
          </p:cNvCxnSpPr>
          <p:nvPr/>
        </p:nvCxnSpPr>
        <p:spPr>
          <a:xfrm flipH="1">
            <a:off x="5964155" y="2292655"/>
            <a:ext cx="2112" cy="301522"/>
          </a:xfrm>
          <a:prstGeom prst="straightConnector1">
            <a:avLst/>
          </a:prstGeom>
          <a:ln w="38100">
            <a:solidFill>
              <a:schemeClr val="bg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F14F2698-8061-004E-83C0-ADC7CA8F9B08}"/>
              </a:ext>
            </a:extLst>
          </p:cNvPr>
          <p:cNvCxnSpPr>
            <a:cxnSpLocks/>
          </p:cNvCxnSpPr>
          <p:nvPr/>
        </p:nvCxnSpPr>
        <p:spPr>
          <a:xfrm flipH="1">
            <a:off x="5947777" y="3435675"/>
            <a:ext cx="2112" cy="301522"/>
          </a:xfrm>
          <a:prstGeom prst="straightConnector1">
            <a:avLst/>
          </a:prstGeom>
          <a:ln w="38100">
            <a:solidFill>
              <a:schemeClr val="bg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49A64578-B90C-0640-9E68-FBFB2EA7E329}"/>
              </a:ext>
            </a:extLst>
          </p:cNvPr>
          <p:cNvCxnSpPr>
            <a:cxnSpLocks/>
          </p:cNvCxnSpPr>
          <p:nvPr/>
        </p:nvCxnSpPr>
        <p:spPr>
          <a:xfrm flipH="1">
            <a:off x="5952048" y="5353548"/>
            <a:ext cx="2112" cy="301522"/>
          </a:xfrm>
          <a:prstGeom prst="straightConnector1">
            <a:avLst/>
          </a:prstGeom>
          <a:ln w="38100">
            <a:solidFill>
              <a:schemeClr val="bg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10C4E3CA-8CCE-9B41-A58F-DD04A32B1DEA}"/>
              </a:ext>
            </a:extLst>
          </p:cNvPr>
          <p:cNvCxnSpPr>
            <a:cxnSpLocks/>
          </p:cNvCxnSpPr>
          <p:nvPr/>
        </p:nvCxnSpPr>
        <p:spPr>
          <a:xfrm flipH="1">
            <a:off x="8491461" y="2323979"/>
            <a:ext cx="2112" cy="301522"/>
          </a:xfrm>
          <a:prstGeom prst="straightConnector1">
            <a:avLst/>
          </a:prstGeom>
          <a:ln w="38100">
            <a:solidFill>
              <a:schemeClr val="bg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556E0425-C3D9-DA46-BDC7-5EC02C705325}"/>
              </a:ext>
            </a:extLst>
          </p:cNvPr>
          <p:cNvCxnSpPr>
            <a:cxnSpLocks/>
          </p:cNvCxnSpPr>
          <p:nvPr/>
        </p:nvCxnSpPr>
        <p:spPr>
          <a:xfrm flipH="1">
            <a:off x="8480333" y="3465576"/>
            <a:ext cx="2112" cy="301522"/>
          </a:xfrm>
          <a:prstGeom prst="straightConnector1">
            <a:avLst/>
          </a:prstGeom>
          <a:ln w="38100">
            <a:solidFill>
              <a:schemeClr val="bg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DD8D32C0-FBE2-E04D-9166-00D25F8776AF}"/>
              </a:ext>
            </a:extLst>
          </p:cNvPr>
          <p:cNvCxnSpPr>
            <a:cxnSpLocks/>
          </p:cNvCxnSpPr>
          <p:nvPr/>
        </p:nvCxnSpPr>
        <p:spPr>
          <a:xfrm>
            <a:off x="9304848" y="4606701"/>
            <a:ext cx="762000" cy="0"/>
          </a:xfrm>
          <a:prstGeom prst="straightConnector1">
            <a:avLst/>
          </a:prstGeom>
          <a:ln w="38100">
            <a:solidFill>
              <a:schemeClr val="bg1"/>
            </a:solidFill>
            <a:tailEnd type="triangle" w="lg" len="med"/>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1AB721ED-0F60-3042-A835-2AEB5F242F6A}"/>
              </a:ext>
            </a:extLst>
          </p:cNvPr>
          <p:cNvSpPr txBox="1"/>
          <p:nvPr/>
        </p:nvSpPr>
        <p:spPr>
          <a:xfrm>
            <a:off x="6075510" y="5304169"/>
            <a:ext cx="660509" cy="369332"/>
          </a:xfrm>
          <a:prstGeom prst="rect">
            <a:avLst/>
          </a:prstGeom>
          <a:noFill/>
        </p:spPr>
        <p:txBody>
          <a:bodyPr wrap="square" rtlCol="0">
            <a:spAutoFit/>
          </a:bodyPr>
          <a:lstStyle/>
          <a:p>
            <a:r>
              <a:rPr lang="en-US" sz="1800" b="1" dirty="0"/>
              <a:t>yes</a:t>
            </a:r>
          </a:p>
        </p:txBody>
      </p:sp>
      <p:sp>
        <p:nvSpPr>
          <p:cNvPr id="27" name="TextBox 26">
            <a:extLst>
              <a:ext uri="{FF2B5EF4-FFF2-40B4-BE49-F238E27FC236}">
                <a16:creationId xmlns:a16="http://schemas.microsoft.com/office/drawing/2014/main" id="{3EFD963F-F32E-F849-84B2-BC8D07840F6B}"/>
              </a:ext>
            </a:extLst>
          </p:cNvPr>
          <p:cNvSpPr txBox="1"/>
          <p:nvPr/>
        </p:nvSpPr>
        <p:spPr>
          <a:xfrm>
            <a:off x="8555761" y="5368701"/>
            <a:ext cx="660509" cy="369332"/>
          </a:xfrm>
          <a:prstGeom prst="rect">
            <a:avLst/>
          </a:prstGeom>
          <a:noFill/>
        </p:spPr>
        <p:txBody>
          <a:bodyPr wrap="square" rtlCol="0">
            <a:spAutoFit/>
          </a:bodyPr>
          <a:lstStyle/>
          <a:p>
            <a:r>
              <a:rPr lang="en-US" sz="1800" b="1" dirty="0"/>
              <a:t>yes</a:t>
            </a:r>
          </a:p>
        </p:txBody>
      </p:sp>
      <p:sp>
        <p:nvSpPr>
          <p:cNvPr id="28" name="TextBox 27">
            <a:extLst>
              <a:ext uri="{FF2B5EF4-FFF2-40B4-BE49-F238E27FC236}">
                <a16:creationId xmlns:a16="http://schemas.microsoft.com/office/drawing/2014/main" id="{25C1871A-B2AB-AF4F-9DF9-EF0A5355C7EE}"/>
              </a:ext>
            </a:extLst>
          </p:cNvPr>
          <p:cNvSpPr txBox="1"/>
          <p:nvPr/>
        </p:nvSpPr>
        <p:spPr>
          <a:xfrm>
            <a:off x="9422212" y="4176374"/>
            <a:ext cx="660509" cy="369332"/>
          </a:xfrm>
          <a:prstGeom prst="rect">
            <a:avLst/>
          </a:prstGeom>
          <a:noFill/>
        </p:spPr>
        <p:txBody>
          <a:bodyPr wrap="square" rtlCol="0">
            <a:spAutoFit/>
          </a:bodyPr>
          <a:lstStyle/>
          <a:p>
            <a:r>
              <a:rPr lang="en-US" sz="1800" b="1" dirty="0"/>
              <a:t>no</a:t>
            </a:r>
          </a:p>
        </p:txBody>
      </p:sp>
      <p:sp>
        <p:nvSpPr>
          <p:cNvPr id="29" name="Oval 28">
            <a:extLst>
              <a:ext uri="{FF2B5EF4-FFF2-40B4-BE49-F238E27FC236}">
                <a16:creationId xmlns:a16="http://schemas.microsoft.com/office/drawing/2014/main" id="{DE18BCFA-9926-AF4B-B0F4-1B97062ED53F}"/>
              </a:ext>
            </a:extLst>
          </p:cNvPr>
          <p:cNvSpPr/>
          <p:nvPr/>
        </p:nvSpPr>
        <p:spPr>
          <a:xfrm>
            <a:off x="10085025" y="4139853"/>
            <a:ext cx="1342239" cy="976323"/>
          </a:xfrm>
          <a:prstGeom prst="ellipse">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1500" b="1" dirty="0">
                <a:latin typeface="Arial" pitchFamily="34" charset="0"/>
                <a:cs typeface="Arial" pitchFamily="34" charset="0"/>
              </a:rPr>
              <a:t>unfound</a:t>
            </a:r>
          </a:p>
        </p:txBody>
      </p:sp>
      <p:sp>
        <p:nvSpPr>
          <p:cNvPr id="30" name="Oval 29">
            <a:extLst>
              <a:ext uri="{FF2B5EF4-FFF2-40B4-BE49-F238E27FC236}">
                <a16:creationId xmlns:a16="http://schemas.microsoft.com/office/drawing/2014/main" id="{B8A38CBA-7E69-C447-A6C6-1D50B466D4F4}"/>
              </a:ext>
            </a:extLst>
          </p:cNvPr>
          <p:cNvSpPr/>
          <p:nvPr/>
        </p:nvSpPr>
        <p:spPr>
          <a:xfrm>
            <a:off x="10253441" y="1396654"/>
            <a:ext cx="1682502" cy="976322"/>
          </a:xfrm>
          <a:prstGeom prst="ellipse">
            <a:avLst/>
          </a:prstGeom>
          <a:ln/>
        </p:spPr>
        <p:style>
          <a:lnRef idx="1">
            <a:schemeClr val="accent5"/>
          </a:lnRef>
          <a:fillRef idx="3">
            <a:schemeClr val="accent5"/>
          </a:fillRef>
          <a:effectRef idx="2">
            <a:schemeClr val="accent5"/>
          </a:effectRef>
          <a:fontRef idx="minor">
            <a:schemeClr val="lt1"/>
          </a:fontRef>
        </p:style>
        <p:txBody>
          <a:bodyPr rtlCol="0" anchor="ctr"/>
          <a:lstStyle/>
          <a:p>
            <a:pPr algn="ctr"/>
            <a:r>
              <a:rPr lang="en-US" sz="1600" b="1" dirty="0" err="1">
                <a:latin typeface="Arial" pitchFamily="34" charset="0"/>
                <a:cs typeface="Arial" pitchFamily="34" charset="0"/>
              </a:rPr>
              <a:t>RxNorm</a:t>
            </a:r>
            <a:r>
              <a:rPr lang="en-US" sz="1600" b="1" dirty="0">
                <a:latin typeface="Arial" pitchFamily="34" charset="0"/>
                <a:cs typeface="Arial" pitchFamily="34" charset="0"/>
              </a:rPr>
              <a:t>/</a:t>
            </a:r>
          </a:p>
          <a:p>
            <a:pPr algn="ctr"/>
            <a:r>
              <a:rPr lang="en-US" sz="1600" b="1" dirty="0">
                <a:latin typeface="Arial" pitchFamily="34" charset="0"/>
                <a:cs typeface="Arial" pitchFamily="34" charset="0"/>
              </a:rPr>
              <a:t>Extension</a:t>
            </a:r>
          </a:p>
          <a:p>
            <a:pPr algn="ctr"/>
            <a:r>
              <a:rPr lang="en-US" sz="1600" b="1" dirty="0">
                <a:latin typeface="Arial" pitchFamily="34" charset="0"/>
                <a:cs typeface="Arial" pitchFamily="34" charset="0"/>
              </a:rPr>
              <a:t>Index</a:t>
            </a:r>
          </a:p>
        </p:txBody>
      </p:sp>
      <p:cxnSp>
        <p:nvCxnSpPr>
          <p:cNvPr id="31" name="Straight Arrow Connector 30">
            <a:extLst>
              <a:ext uri="{FF2B5EF4-FFF2-40B4-BE49-F238E27FC236}">
                <a16:creationId xmlns:a16="http://schemas.microsoft.com/office/drawing/2014/main" id="{210C80A1-E1D1-A542-AAB9-4F86801EBE37}"/>
              </a:ext>
            </a:extLst>
          </p:cNvPr>
          <p:cNvCxnSpPr>
            <a:cxnSpLocks/>
            <a:stCxn id="30" idx="2"/>
            <a:endCxn id="14" idx="3"/>
          </p:cNvCxnSpPr>
          <p:nvPr/>
        </p:nvCxnSpPr>
        <p:spPr>
          <a:xfrm flipH="1">
            <a:off x="9584536" y="1884815"/>
            <a:ext cx="668905" cy="14574"/>
          </a:xfrm>
          <a:prstGeom prst="straightConnector1">
            <a:avLst/>
          </a:prstGeom>
          <a:ln w="38100">
            <a:solidFill>
              <a:schemeClr val="bg1"/>
            </a:solidFill>
            <a:tailEnd type="triangle" w="lg" len="med"/>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809DB391-6C8B-B047-85A2-C1B3B1890801}"/>
              </a:ext>
            </a:extLst>
          </p:cNvPr>
          <p:cNvSpPr txBox="1"/>
          <p:nvPr/>
        </p:nvSpPr>
        <p:spPr>
          <a:xfrm>
            <a:off x="6723161" y="4232003"/>
            <a:ext cx="660509" cy="369332"/>
          </a:xfrm>
          <a:prstGeom prst="rect">
            <a:avLst/>
          </a:prstGeom>
          <a:noFill/>
        </p:spPr>
        <p:txBody>
          <a:bodyPr wrap="square" rtlCol="0">
            <a:spAutoFit/>
          </a:bodyPr>
          <a:lstStyle/>
          <a:p>
            <a:r>
              <a:rPr lang="en-US" sz="1800" b="1" dirty="0"/>
              <a:t>no</a:t>
            </a:r>
          </a:p>
        </p:txBody>
      </p:sp>
      <p:sp>
        <p:nvSpPr>
          <p:cNvPr id="33" name="Oval 32">
            <a:extLst>
              <a:ext uri="{FF2B5EF4-FFF2-40B4-BE49-F238E27FC236}">
                <a16:creationId xmlns:a16="http://schemas.microsoft.com/office/drawing/2014/main" id="{67A94CB9-58F3-0B49-90BA-A36E9F41AD7A}"/>
              </a:ext>
            </a:extLst>
          </p:cNvPr>
          <p:cNvSpPr/>
          <p:nvPr/>
        </p:nvSpPr>
        <p:spPr>
          <a:xfrm>
            <a:off x="9940664" y="5458427"/>
            <a:ext cx="1609313" cy="992851"/>
          </a:xfrm>
          <a:prstGeom prst="ellipse">
            <a:avLst/>
          </a:prstGeom>
          <a:ln/>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500" b="1" dirty="0" err="1">
                <a:latin typeface="Arial" pitchFamily="34" charset="0"/>
                <a:cs typeface="Arial" pitchFamily="34" charset="0"/>
              </a:rPr>
              <a:t>RxNorm</a:t>
            </a:r>
            <a:endParaRPr lang="en-US" altLang="zh-CN" sz="1500" b="1" dirty="0">
              <a:latin typeface="Arial" pitchFamily="34" charset="0"/>
              <a:cs typeface="Arial" pitchFamily="34" charset="0"/>
            </a:endParaRPr>
          </a:p>
          <a:p>
            <a:pPr algn="ctr"/>
            <a:r>
              <a:rPr lang="en-US" altLang="zh-CN" sz="1500" b="1" dirty="0">
                <a:latin typeface="Arial" pitchFamily="34" charset="0"/>
                <a:cs typeface="Arial" pitchFamily="34" charset="0"/>
              </a:rPr>
              <a:t>Extension</a:t>
            </a:r>
            <a:endParaRPr lang="en-US" sz="1500" b="1" dirty="0">
              <a:latin typeface="Arial" pitchFamily="34" charset="0"/>
              <a:cs typeface="Arial" pitchFamily="34" charset="0"/>
            </a:endParaRPr>
          </a:p>
        </p:txBody>
      </p:sp>
      <p:cxnSp>
        <p:nvCxnSpPr>
          <p:cNvPr id="34" name="Straight Arrow Connector 33">
            <a:extLst>
              <a:ext uri="{FF2B5EF4-FFF2-40B4-BE49-F238E27FC236}">
                <a16:creationId xmlns:a16="http://schemas.microsoft.com/office/drawing/2014/main" id="{CB0EA60F-A3AA-584D-BDF0-A7C8CE6D8FF0}"/>
              </a:ext>
            </a:extLst>
          </p:cNvPr>
          <p:cNvCxnSpPr>
            <a:cxnSpLocks/>
          </p:cNvCxnSpPr>
          <p:nvPr/>
        </p:nvCxnSpPr>
        <p:spPr>
          <a:xfrm flipH="1">
            <a:off x="10722715" y="5130786"/>
            <a:ext cx="2112" cy="301522"/>
          </a:xfrm>
          <a:prstGeom prst="straightConnector1">
            <a:avLst/>
          </a:prstGeom>
          <a:ln w="38100">
            <a:solidFill>
              <a:schemeClr val="bg1"/>
            </a:solidFill>
            <a:tailEnd type="triangl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0813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2"/>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1"/>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0"/>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23"/>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2"/>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24"/>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8"/>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17"/>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27"/>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6"/>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0" nodeType="clickEffect">
                                  <p:stCondLst>
                                    <p:cond delay="0"/>
                                  </p:stCondLst>
                                  <p:childTnLst>
                                    <p:set>
                                      <p:cBhvr>
                                        <p:cTn id="68" dur="1" fill="hold">
                                          <p:stCondLst>
                                            <p:cond delay="0"/>
                                          </p:stCondLst>
                                        </p:cTn>
                                        <p:tgtEl>
                                          <p:spTgt spid="28"/>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25"/>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29"/>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nodeType="clickEffect">
                                  <p:stCondLst>
                                    <p:cond delay="0"/>
                                  </p:stCondLst>
                                  <p:childTnLst>
                                    <p:set>
                                      <p:cBhvr>
                                        <p:cTn id="76" dur="1" fill="hold">
                                          <p:stCondLst>
                                            <p:cond delay="0"/>
                                          </p:stCondLst>
                                        </p:cTn>
                                        <p:tgtEl>
                                          <p:spTgt spid="34"/>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2" grpId="0" animBg="1"/>
      <p:bldP spid="13" grpId="0"/>
      <p:bldP spid="14" grpId="0" animBg="1"/>
      <p:bldP spid="15" grpId="0" animBg="1"/>
      <p:bldP spid="16" grpId="0" animBg="1"/>
      <p:bldP spid="17" grpId="0" animBg="1"/>
      <p:bldP spid="18" grpId="0"/>
      <p:bldP spid="26" grpId="0"/>
      <p:bldP spid="27" grpId="0"/>
      <p:bldP spid="28" grpId="0"/>
      <p:bldP spid="29" grpId="0" animBg="1"/>
      <p:bldP spid="30" grpId="0" animBg="1"/>
      <p:bldP spid="32" grpId="0"/>
      <p:bldP spid="33" grpId="0" animBg="1"/>
    </p:bldLst>
  </p:timing>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C12A920D-DE67-8F42-B4F1-53D10BCEA39F}"/>
              </a:ext>
            </a:extLst>
          </p:cNvPr>
          <p:cNvSpPr txBox="1">
            <a:spLocks/>
          </p:cNvSpPr>
          <p:nvPr/>
        </p:nvSpPr>
        <p:spPr>
          <a:xfrm>
            <a:off x="252067" y="1577068"/>
            <a:ext cx="416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dirty="0">
                <a:latin typeface="Arial" panose="020B0604020202020204" pitchFamily="34" charset="0"/>
                <a:cs typeface="Arial" panose="020B0604020202020204" pitchFamily="34" charset="0"/>
              </a:rPr>
              <a:t>Workflow of</a:t>
            </a:r>
          </a:p>
          <a:p>
            <a:r>
              <a:rPr lang="en-US" sz="2800" dirty="0">
                <a:latin typeface="Arial" panose="020B0604020202020204" pitchFamily="34" charset="0"/>
                <a:cs typeface="Arial" panose="020B0604020202020204" pitchFamily="34" charset="0"/>
              </a:rPr>
              <a:t>NCCD-</a:t>
            </a:r>
            <a:r>
              <a:rPr lang="en-US" sz="2800" dirty="0" err="1">
                <a:latin typeface="Arial" panose="020B0604020202020204" pitchFamily="34" charset="0"/>
                <a:cs typeface="Arial" panose="020B0604020202020204" pitchFamily="34" charset="0"/>
              </a:rPr>
              <a:t>RxNorm</a:t>
            </a:r>
            <a:r>
              <a:rPr lang="en-US" sz="2800" dirty="0">
                <a:latin typeface="Arial" panose="020B0604020202020204" pitchFamily="34" charset="0"/>
                <a:cs typeface="Arial" panose="020B0604020202020204" pitchFamily="34" charset="0"/>
              </a:rPr>
              <a:t> Mapping</a:t>
            </a:r>
          </a:p>
        </p:txBody>
      </p:sp>
      <p:pic>
        <p:nvPicPr>
          <p:cNvPr id="4" name="image1.png" descr="A close up of text on a white background&#10;&#10;Description automatically generated">
            <a:extLst>
              <a:ext uri="{FF2B5EF4-FFF2-40B4-BE49-F238E27FC236}">
                <a16:creationId xmlns:a16="http://schemas.microsoft.com/office/drawing/2014/main" id="{AF9E4016-9E55-5F4D-951A-2A259A9532D8}"/>
              </a:ext>
            </a:extLst>
          </p:cNvPr>
          <p:cNvPicPr/>
          <p:nvPr/>
        </p:nvPicPr>
        <p:blipFill>
          <a:blip r:embed="rId3"/>
          <a:srcRect l="4008" t="3125"/>
          <a:stretch>
            <a:fillRect/>
          </a:stretch>
        </p:blipFill>
        <p:spPr>
          <a:xfrm>
            <a:off x="4487335" y="423333"/>
            <a:ext cx="7181665" cy="6011334"/>
          </a:xfrm>
          <a:prstGeom prst="rect">
            <a:avLst/>
          </a:prstGeom>
          <a:ln/>
        </p:spPr>
      </p:pic>
    </p:spTree>
    <p:extLst>
      <p:ext uri="{BB962C8B-B14F-4D97-AF65-F5344CB8AC3E}">
        <p14:creationId xmlns:p14="http://schemas.microsoft.com/office/powerpoint/2010/main" val="7878684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F3A433-9BE8-C646-B017-AF45CEC13C6A}"/>
              </a:ext>
            </a:extLst>
          </p:cNvPr>
          <p:cNvSpPr>
            <a:spLocks noGrp="1"/>
          </p:cNvSpPr>
          <p:nvPr>
            <p:ph type="title"/>
          </p:nvPr>
        </p:nvSpPr>
        <p:spPr/>
        <p:txBody>
          <a:bodyPr/>
          <a:lstStyle/>
          <a:p>
            <a:r>
              <a:rPr lang="en-US" dirty="0">
                <a:latin typeface="Arial" panose="020B0604020202020204" pitchFamily="34" charset="0"/>
                <a:cs typeface="Arial" panose="020B0604020202020204" pitchFamily="34" charset="0"/>
              </a:rPr>
              <a:t>Results</a:t>
            </a:r>
          </a:p>
        </p:txBody>
      </p:sp>
      <p:graphicFrame>
        <p:nvGraphicFramePr>
          <p:cNvPr id="4" name="Table 3">
            <a:extLst>
              <a:ext uri="{FF2B5EF4-FFF2-40B4-BE49-F238E27FC236}">
                <a16:creationId xmlns:a16="http://schemas.microsoft.com/office/drawing/2014/main" id="{2DA39E54-BE4F-7449-8810-1A42A498B8E6}"/>
              </a:ext>
            </a:extLst>
          </p:cNvPr>
          <p:cNvGraphicFramePr>
            <a:graphicFrameLocks noGrp="1"/>
          </p:cNvGraphicFramePr>
          <p:nvPr>
            <p:extLst>
              <p:ext uri="{D42A27DB-BD31-4B8C-83A1-F6EECF244321}">
                <p14:modId xmlns:p14="http://schemas.microsoft.com/office/powerpoint/2010/main" val="984872459"/>
              </p:ext>
            </p:extLst>
          </p:nvPr>
        </p:nvGraphicFramePr>
        <p:xfrm>
          <a:off x="949990" y="1690688"/>
          <a:ext cx="10515600" cy="4056400"/>
        </p:xfrm>
        <a:graphic>
          <a:graphicData uri="http://schemas.openxmlformats.org/drawingml/2006/table">
            <a:tbl>
              <a:tblPr firstRow="1" bandCol="1">
                <a:tableStyleId>{7DF18680-E054-41AD-8BC1-D1AEF772440D}</a:tableStyleId>
              </a:tblPr>
              <a:tblGrid>
                <a:gridCol w="3966784">
                  <a:extLst>
                    <a:ext uri="{9D8B030D-6E8A-4147-A177-3AD203B41FA5}">
                      <a16:colId xmlns:a16="http://schemas.microsoft.com/office/drawing/2014/main" val="3956749841"/>
                    </a:ext>
                  </a:extLst>
                </a:gridCol>
                <a:gridCol w="4047344">
                  <a:extLst>
                    <a:ext uri="{9D8B030D-6E8A-4147-A177-3AD203B41FA5}">
                      <a16:colId xmlns:a16="http://schemas.microsoft.com/office/drawing/2014/main" val="882646295"/>
                    </a:ext>
                  </a:extLst>
                </a:gridCol>
                <a:gridCol w="2501472">
                  <a:extLst>
                    <a:ext uri="{9D8B030D-6E8A-4147-A177-3AD203B41FA5}">
                      <a16:colId xmlns:a16="http://schemas.microsoft.com/office/drawing/2014/main" val="118399285"/>
                    </a:ext>
                  </a:extLst>
                </a:gridCol>
              </a:tblGrid>
              <a:tr h="188002">
                <a:tc>
                  <a:txBody>
                    <a:bodyPr/>
                    <a:lstStyle/>
                    <a:p>
                      <a:pPr algn="l" fontAlgn="b"/>
                      <a:r>
                        <a:rPr lang="en-US" sz="2000" u="none" strike="noStrike" dirty="0">
                          <a:solidFill>
                            <a:schemeClr val="bg1"/>
                          </a:solidFill>
                          <a:effectLst/>
                          <a:latin typeface="Arial" panose="020B0604020202020204" pitchFamily="34" charset="0"/>
                          <a:cs typeface="Arial" panose="020B0604020202020204" pitchFamily="34" charset="0"/>
                        </a:rPr>
                        <a:t>NCCD Chemical Drug</a:t>
                      </a:r>
                      <a:endParaRPr lang="en-US" sz="2000" b="1" i="0" u="none" strike="noStrike" dirty="0">
                        <a:solidFill>
                          <a:schemeClr val="bg1"/>
                        </a:solidFill>
                        <a:effectLst/>
                        <a:latin typeface="Arial" panose="020B0604020202020204" pitchFamily="34" charset="0"/>
                        <a:cs typeface="Arial" panose="020B0604020202020204" pitchFamily="34" charset="0"/>
                      </a:endParaRPr>
                    </a:p>
                  </a:txBody>
                  <a:tcPr marL="9400" marR="9400" marT="9400" marB="0" anchor="b"/>
                </a:tc>
                <a:tc>
                  <a:txBody>
                    <a:bodyPr/>
                    <a:lstStyle/>
                    <a:p>
                      <a:pPr algn="l" fontAlgn="b"/>
                      <a:r>
                        <a:rPr lang="en-US" sz="2000" b="1" i="0" u="none" strike="noStrike" dirty="0" err="1">
                          <a:solidFill>
                            <a:schemeClr val="bg1"/>
                          </a:solidFill>
                          <a:effectLst/>
                          <a:latin typeface="Arial" panose="020B0604020202020204" pitchFamily="34" charset="0"/>
                          <a:cs typeface="Arial" panose="020B0604020202020204" pitchFamily="34" charset="0"/>
                        </a:rPr>
                        <a:t>RxNorm</a:t>
                      </a:r>
                      <a:endParaRPr lang="en-US" sz="2000" b="1" i="0" u="none" strike="noStrike" dirty="0">
                        <a:solidFill>
                          <a:schemeClr val="bg1"/>
                        </a:solidFill>
                        <a:effectLst/>
                        <a:latin typeface="Arial" panose="020B0604020202020204" pitchFamily="34" charset="0"/>
                        <a:cs typeface="Arial" panose="020B0604020202020204" pitchFamily="34" charset="0"/>
                      </a:endParaRPr>
                    </a:p>
                  </a:txBody>
                  <a:tcPr marL="9400" marR="9400" marT="9400" marB="0" anchor="b"/>
                </a:tc>
                <a:tc>
                  <a:txBody>
                    <a:bodyPr/>
                    <a:lstStyle/>
                    <a:p>
                      <a:pPr algn="l" fontAlgn="b"/>
                      <a:r>
                        <a:rPr lang="en-US" sz="2000" b="1" i="0" u="none" strike="noStrike" dirty="0">
                          <a:solidFill>
                            <a:schemeClr val="bg1"/>
                          </a:solidFill>
                          <a:effectLst/>
                          <a:latin typeface="Arial" panose="020B0604020202020204" pitchFamily="34" charset="0"/>
                          <a:cs typeface="Arial" panose="020B0604020202020204" pitchFamily="34" charset="0"/>
                        </a:rPr>
                        <a:t>Coverage</a:t>
                      </a:r>
                    </a:p>
                  </a:txBody>
                  <a:tcPr marL="9400" marR="9400" marT="9400" marB="0" anchor="b"/>
                </a:tc>
                <a:extLst>
                  <a:ext uri="{0D108BD9-81ED-4DB2-BD59-A6C34878D82A}">
                    <a16:rowId xmlns:a16="http://schemas.microsoft.com/office/drawing/2014/main" val="386716906"/>
                  </a:ext>
                </a:extLst>
              </a:tr>
              <a:tr h="188002">
                <a:tc rowSpan="3">
                  <a:txBody>
                    <a:bodyPr/>
                    <a:lstStyle/>
                    <a:p>
                      <a:pPr algn="l" fontAlgn="b"/>
                      <a:r>
                        <a:rPr lang="en-US" altLang="ja-JP" sz="2000" u="none" strike="noStrike" dirty="0">
                          <a:effectLst/>
                          <a:latin typeface="Arial" panose="020B0604020202020204" pitchFamily="34" charset="0"/>
                          <a:cs typeface="Arial" panose="020B0604020202020204" pitchFamily="34" charset="0"/>
                        </a:rPr>
                        <a:t>Ingredient (IN)</a:t>
                      </a:r>
                      <a:endParaRPr lang="ja-JP" altLang="en-US" sz="2000" u="none" strike="noStrike">
                        <a:effectLst/>
                        <a:latin typeface="Arial" panose="020B0604020202020204" pitchFamily="34" charset="0"/>
                        <a:cs typeface="Arial" panose="020B0604020202020204" pitchFamily="34" charset="0"/>
                      </a:endParaRPr>
                    </a:p>
                    <a:p>
                      <a:pPr algn="l" fontAlgn="b"/>
                      <a:endParaRPr lang="ja-JP" altLang="en-US" sz="2000" b="0" i="0" u="none" strike="noStrike">
                        <a:solidFill>
                          <a:srgbClr val="000000"/>
                        </a:solidFill>
                        <a:effectLst/>
                        <a:latin typeface="Arial" panose="020B0604020202020204" pitchFamily="34" charset="0"/>
                        <a:cs typeface="Arial" panose="020B0604020202020204" pitchFamily="34" charset="0"/>
                      </a:endParaRPr>
                    </a:p>
                  </a:txBody>
                  <a:tcPr marL="9400" marR="9400" marT="9400" marB="0" anchor="b"/>
                </a:tc>
                <a:tc>
                  <a:txBody>
                    <a:bodyPr/>
                    <a:lstStyle/>
                    <a:p>
                      <a:pPr algn="l" fontAlgn="b"/>
                      <a:r>
                        <a:rPr lang="en-US" sz="2000" u="none" strike="noStrike" dirty="0">
                          <a:effectLst/>
                          <a:latin typeface="Arial" panose="020B0604020202020204" pitchFamily="34" charset="0"/>
                          <a:cs typeface="Arial" panose="020B0604020202020204" pitchFamily="34" charset="0"/>
                        </a:rPr>
                        <a:t>Ingredient</a:t>
                      </a:r>
                      <a:endParaRPr lang="en-US" sz="2000" b="0" i="0" u="none" strike="noStrike" dirty="0">
                        <a:solidFill>
                          <a:srgbClr val="000000"/>
                        </a:solidFill>
                        <a:effectLst/>
                        <a:latin typeface="Arial" panose="020B0604020202020204" pitchFamily="34" charset="0"/>
                        <a:cs typeface="Arial" panose="020B0604020202020204" pitchFamily="34" charset="0"/>
                      </a:endParaRPr>
                    </a:p>
                  </a:txBody>
                  <a:tcPr marL="9400" marR="9400" marT="9400" marB="0" anchor="b"/>
                </a:tc>
                <a:tc>
                  <a:txBody>
                    <a:bodyPr/>
                    <a:lstStyle/>
                    <a:p>
                      <a:pPr algn="l" fontAlgn="b"/>
                      <a:r>
                        <a:rPr lang="en-US" sz="2000" kern="1200" dirty="0">
                          <a:solidFill>
                            <a:schemeClr val="accent2">
                              <a:lumMod val="75000"/>
                            </a:schemeClr>
                          </a:solidFill>
                          <a:latin typeface="Arial" panose="020B0604020202020204" pitchFamily="34" charset="0"/>
                          <a:ea typeface="+mn-ea"/>
                          <a:cs typeface="Arial" panose="020B0604020202020204" pitchFamily="34" charset="0"/>
                        </a:rPr>
                        <a:t>2 159 / 64.83%</a:t>
                      </a:r>
                    </a:p>
                  </a:txBody>
                  <a:tcPr marL="9400" marR="9400" marT="9400" marB="0" anchor="b"/>
                </a:tc>
                <a:extLst>
                  <a:ext uri="{0D108BD9-81ED-4DB2-BD59-A6C34878D82A}">
                    <a16:rowId xmlns:a16="http://schemas.microsoft.com/office/drawing/2014/main" val="1689954592"/>
                  </a:ext>
                </a:extLst>
              </a:tr>
              <a:tr h="188002">
                <a:tc vMerge="1">
                  <a:txBody>
                    <a:bodyPr/>
                    <a:lstStyle/>
                    <a:p>
                      <a:pPr algn="l" fontAlgn="b"/>
                      <a:endParaRPr lang="ja-JP" altLang="en-US" sz="1600" b="0" i="0" u="none" strike="noStrike">
                        <a:solidFill>
                          <a:srgbClr val="000000"/>
                        </a:solidFill>
                        <a:effectLst/>
                        <a:latin typeface="Arial" panose="020B0604020202020204" pitchFamily="34" charset="0"/>
                        <a:cs typeface="Arial" panose="020B0604020202020204" pitchFamily="34" charset="0"/>
                      </a:endParaRPr>
                    </a:p>
                  </a:txBody>
                  <a:tcPr marL="9400" marR="9400" marT="9400" marB="0" anchor="b"/>
                </a:tc>
                <a:tc>
                  <a:txBody>
                    <a:bodyPr/>
                    <a:lstStyle/>
                    <a:p>
                      <a:pPr algn="l" fontAlgn="b"/>
                      <a:r>
                        <a:rPr lang="en-US" sz="2000" u="none" strike="noStrike" dirty="0">
                          <a:effectLst/>
                          <a:latin typeface="Arial" panose="020B0604020202020204" pitchFamily="34" charset="0"/>
                          <a:cs typeface="Arial" panose="020B0604020202020204" pitchFamily="34" charset="0"/>
                        </a:rPr>
                        <a:t>Precise ingredient</a:t>
                      </a:r>
                      <a:endParaRPr lang="en-US" sz="2000" b="0" i="0" u="none" strike="noStrike" dirty="0">
                        <a:solidFill>
                          <a:srgbClr val="000000"/>
                        </a:solidFill>
                        <a:effectLst/>
                        <a:latin typeface="Arial" panose="020B0604020202020204" pitchFamily="34" charset="0"/>
                        <a:cs typeface="Arial" panose="020B0604020202020204" pitchFamily="34" charset="0"/>
                      </a:endParaRPr>
                    </a:p>
                  </a:txBody>
                  <a:tcPr marL="9400" marR="9400" marT="9400" marB="0" anchor="b"/>
                </a:tc>
                <a:tc>
                  <a:txBody>
                    <a:bodyPr/>
                    <a:lstStyle/>
                    <a:p>
                      <a:pPr algn="l" fontAlgn="b"/>
                      <a:r>
                        <a:rPr lang="en-US" sz="2000" kern="1200" dirty="0">
                          <a:solidFill>
                            <a:schemeClr val="accent2">
                              <a:lumMod val="75000"/>
                            </a:schemeClr>
                          </a:solidFill>
                          <a:latin typeface="Arial" panose="020B0604020202020204" pitchFamily="34" charset="0"/>
                          <a:ea typeface="+mn-ea"/>
                          <a:cs typeface="Arial" panose="020B0604020202020204" pitchFamily="34" charset="0"/>
                        </a:rPr>
                        <a:t>538 / 16.16%</a:t>
                      </a:r>
                    </a:p>
                  </a:txBody>
                  <a:tcPr marL="9400" marR="9400" marT="9400" marB="0" anchor="b"/>
                </a:tc>
                <a:extLst>
                  <a:ext uri="{0D108BD9-81ED-4DB2-BD59-A6C34878D82A}">
                    <a16:rowId xmlns:a16="http://schemas.microsoft.com/office/drawing/2014/main" val="184108151"/>
                  </a:ext>
                </a:extLst>
              </a:tr>
              <a:tr h="188002">
                <a:tc vMerge="1">
                  <a:txBody>
                    <a:bodyPr/>
                    <a:lstStyle/>
                    <a:p>
                      <a:pPr algn="l" fontAlgn="b"/>
                      <a:endParaRPr lang="ja-JP" altLang="en-US" sz="1600" b="0" i="0" u="none" strike="noStrike">
                        <a:solidFill>
                          <a:srgbClr val="000000"/>
                        </a:solidFill>
                        <a:effectLst/>
                        <a:latin typeface="Arial" panose="020B0604020202020204" pitchFamily="34" charset="0"/>
                        <a:cs typeface="Arial" panose="020B0604020202020204" pitchFamily="34" charset="0"/>
                      </a:endParaRPr>
                    </a:p>
                  </a:txBody>
                  <a:tcPr marL="9400" marR="9400" marT="9400" marB="0" anchor="b"/>
                </a:tc>
                <a:tc>
                  <a:txBody>
                    <a:bodyPr/>
                    <a:lstStyle/>
                    <a:p>
                      <a:pPr algn="l" fontAlgn="b"/>
                      <a:r>
                        <a:rPr lang="en-US" sz="2000" u="none" strike="noStrike" dirty="0">
                          <a:effectLst/>
                          <a:latin typeface="Arial" panose="020B0604020202020204" pitchFamily="34" charset="0"/>
                          <a:cs typeface="Arial" panose="020B0604020202020204" pitchFamily="34" charset="0"/>
                        </a:rPr>
                        <a:t>Unmatched</a:t>
                      </a:r>
                      <a:endParaRPr lang="en-US" sz="2000" b="0" i="0" u="none" strike="noStrike" dirty="0">
                        <a:solidFill>
                          <a:srgbClr val="000000"/>
                        </a:solidFill>
                        <a:effectLst/>
                        <a:latin typeface="Arial" panose="020B0604020202020204" pitchFamily="34" charset="0"/>
                        <a:cs typeface="Arial" panose="020B0604020202020204" pitchFamily="34" charset="0"/>
                      </a:endParaRPr>
                    </a:p>
                  </a:txBody>
                  <a:tcPr marL="9400" marR="9400" marT="9400" marB="0" anchor="b"/>
                </a:tc>
                <a:tc>
                  <a:txBody>
                    <a:bodyPr/>
                    <a:lstStyle/>
                    <a:p>
                      <a:pPr algn="l" fontAlgn="b"/>
                      <a:r>
                        <a:rPr lang="en-US" sz="2000" kern="1200" dirty="0">
                          <a:solidFill>
                            <a:schemeClr val="accent2">
                              <a:lumMod val="75000"/>
                            </a:schemeClr>
                          </a:solidFill>
                          <a:latin typeface="Arial" panose="020B0604020202020204" pitchFamily="34" charset="0"/>
                          <a:ea typeface="+mn-ea"/>
                          <a:cs typeface="Arial" panose="020B0604020202020204" pitchFamily="34" charset="0"/>
                        </a:rPr>
                        <a:t>633 / 19.00%</a:t>
                      </a:r>
                    </a:p>
                  </a:txBody>
                  <a:tcPr marL="9400" marR="9400" marT="9400" marB="0" anchor="b"/>
                </a:tc>
                <a:extLst>
                  <a:ext uri="{0D108BD9-81ED-4DB2-BD59-A6C34878D82A}">
                    <a16:rowId xmlns:a16="http://schemas.microsoft.com/office/drawing/2014/main" val="266912376"/>
                  </a:ext>
                </a:extLst>
              </a:tr>
              <a:tr h="188002">
                <a:tc>
                  <a:txBody>
                    <a:bodyPr/>
                    <a:lstStyle/>
                    <a:p>
                      <a:pPr algn="l" fontAlgn="b"/>
                      <a:r>
                        <a:rPr lang="en-US" altLang="ja-JP" sz="2000" u="none" strike="noStrike" dirty="0">
                          <a:effectLst/>
                          <a:latin typeface="Arial" panose="020B0604020202020204" pitchFamily="34" charset="0"/>
                          <a:cs typeface="Arial" panose="020B0604020202020204" pitchFamily="34" charset="0"/>
                        </a:rPr>
                        <a:t>Dose form (DF)</a:t>
                      </a:r>
                      <a:endParaRPr lang="ja-JP" altLang="en-US" sz="2000" b="0" i="0" u="none" strike="noStrike">
                        <a:solidFill>
                          <a:srgbClr val="000000"/>
                        </a:solidFill>
                        <a:effectLst/>
                        <a:latin typeface="Arial" panose="020B0604020202020204" pitchFamily="34" charset="0"/>
                        <a:cs typeface="Arial" panose="020B0604020202020204" pitchFamily="34" charset="0"/>
                      </a:endParaRPr>
                    </a:p>
                  </a:txBody>
                  <a:tcPr marL="9400" marR="9400" marT="9400" marB="0" anchor="b"/>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altLang="ja-JP" sz="2000" u="none" strike="noStrike" dirty="0">
                          <a:effectLst/>
                          <a:latin typeface="Arial" panose="020B0604020202020204" pitchFamily="34" charset="0"/>
                          <a:cs typeface="Arial" panose="020B0604020202020204" pitchFamily="34" charset="0"/>
                        </a:rPr>
                        <a:t>Dose form</a:t>
                      </a:r>
                      <a:endParaRPr lang="ja-JP" altLang="en-US" sz="2000" b="0" i="0" u="none" strike="noStrike">
                        <a:solidFill>
                          <a:srgbClr val="000000"/>
                        </a:solidFill>
                        <a:effectLst/>
                        <a:latin typeface="Arial" panose="020B0604020202020204" pitchFamily="34" charset="0"/>
                        <a:cs typeface="Arial" panose="020B0604020202020204" pitchFamily="34" charset="0"/>
                      </a:endParaRPr>
                    </a:p>
                  </a:txBody>
                  <a:tcPr marL="9400" marR="9400" marT="9400" marB="0" anchor="b"/>
                </a:tc>
                <a:tc>
                  <a:txBody>
                    <a:bodyPr/>
                    <a:lstStyle/>
                    <a:p>
                      <a:pPr algn="l" fontAlgn="b"/>
                      <a:r>
                        <a:rPr lang="en-US" sz="2000" kern="1200" dirty="0">
                          <a:solidFill>
                            <a:schemeClr val="accent2">
                              <a:lumMod val="75000"/>
                            </a:schemeClr>
                          </a:solidFill>
                          <a:latin typeface="Arial" panose="020B0604020202020204" pitchFamily="34" charset="0"/>
                          <a:ea typeface="+mn-ea"/>
                          <a:cs typeface="Arial" panose="020B0604020202020204" pitchFamily="34" charset="0"/>
                        </a:rPr>
                        <a:t>931 / 90.92%</a:t>
                      </a:r>
                    </a:p>
                  </a:txBody>
                  <a:tcPr marL="9400" marR="9400" marT="9400" marB="0" anchor="b"/>
                </a:tc>
                <a:extLst>
                  <a:ext uri="{0D108BD9-81ED-4DB2-BD59-A6C34878D82A}">
                    <a16:rowId xmlns:a16="http://schemas.microsoft.com/office/drawing/2014/main" val="1840280801"/>
                  </a:ext>
                </a:extLst>
              </a:tr>
              <a:tr h="188002">
                <a:tc>
                  <a:txBody>
                    <a:bodyPr/>
                    <a:lstStyle/>
                    <a:p>
                      <a:pPr algn="l" fontAlgn="b"/>
                      <a:r>
                        <a:rPr lang="en-US" altLang="ja-JP" sz="2000" u="none" strike="noStrike" dirty="0">
                          <a:effectLst/>
                          <a:latin typeface="Arial" panose="020B0604020202020204" pitchFamily="34" charset="0"/>
                          <a:cs typeface="Arial" panose="020B0604020202020204" pitchFamily="34" charset="0"/>
                        </a:rPr>
                        <a:t>Brand name (BN)</a:t>
                      </a:r>
                      <a:endParaRPr lang="ja-JP" altLang="en-US" sz="2000" b="0" i="0" u="none" strike="noStrike">
                        <a:solidFill>
                          <a:srgbClr val="000000"/>
                        </a:solidFill>
                        <a:effectLst/>
                        <a:latin typeface="Arial" panose="020B0604020202020204" pitchFamily="34" charset="0"/>
                        <a:cs typeface="Arial" panose="020B0604020202020204" pitchFamily="34" charset="0"/>
                      </a:endParaRPr>
                    </a:p>
                  </a:txBody>
                  <a:tcPr marL="9400" marR="9400" marT="9400" marB="0" anchor="b"/>
                </a:tc>
                <a:tc>
                  <a:txBody>
                    <a:bodyPr/>
                    <a:lstStyle/>
                    <a:p>
                      <a:pPr algn="l" fontAlgn="b"/>
                      <a:r>
                        <a:rPr lang="en-US" altLang="ja-JP" sz="2000" u="none" strike="noStrike" dirty="0">
                          <a:effectLst/>
                          <a:latin typeface="Arial" panose="020B0604020202020204" pitchFamily="34" charset="0"/>
                          <a:cs typeface="Arial" panose="020B0604020202020204" pitchFamily="34" charset="0"/>
                        </a:rPr>
                        <a:t>Brand name</a:t>
                      </a:r>
                      <a:endParaRPr lang="ja-JP" altLang="en-US" sz="2000" b="0" i="0" u="none" strike="noStrike">
                        <a:solidFill>
                          <a:srgbClr val="000000"/>
                        </a:solidFill>
                        <a:effectLst/>
                        <a:latin typeface="Arial" panose="020B0604020202020204" pitchFamily="34" charset="0"/>
                        <a:cs typeface="Arial" panose="020B0604020202020204" pitchFamily="34" charset="0"/>
                      </a:endParaRPr>
                    </a:p>
                  </a:txBody>
                  <a:tcPr marL="9400" marR="9400" marT="9400" marB="0" anchor="b"/>
                </a:tc>
                <a:tc>
                  <a:txBody>
                    <a:bodyPr/>
                    <a:lstStyle/>
                    <a:p>
                      <a:pPr algn="l" fontAlgn="b"/>
                      <a:r>
                        <a:rPr lang="en-US" sz="2000" kern="1200" dirty="0">
                          <a:solidFill>
                            <a:schemeClr val="accent2">
                              <a:lumMod val="75000"/>
                            </a:schemeClr>
                          </a:solidFill>
                          <a:latin typeface="Arial" panose="020B0604020202020204" pitchFamily="34" charset="0"/>
                          <a:ea typeface="+mn-ea"/>
                          <a:cs typeface="Arial" panose="020B0604020202020204" pitchFamily="34" charset="0"/>
                        </a:rPr>
                        <a:t>88 / 1.80%</a:t>
                      </a:r>
                    </a:p>
                  </a:txBody>
                  <a:tcPr marL="9400" marR="9400" marT="9400" marB="0" anchor="b"/>
                </a:tc>
                <a:extLst>
                  <a:ext uri="{0D108BD9-81ED-4DB2-BD59-A6C34878D82A}">
                    <a16:rowId xmlns:a16="http://schemas.microsoft.com/office/drawing/2014/main" val="1274101567"/>
                  </a:ext>
                </a:extLst>
              </a:tr>
              <a:tr h="188002">
                <a:tc>
                  <a:txBody>
                    <a:bodyPr/>
                    <a:lstStyle/>
                    <a:p>
                      <a:pPr algn="l" fontAlgn="b"/>
                      <a:endParaRPr lang="ja-JP" altLang="en-US" sz="2000" b="0" i="0" u="none" strike="noStrike">
                        <a:solidFill>
                          <a:srgbClr val="000000"/>
                        </a:solidFill>
                        <a:effectLst/>
                        <a:latin typeface="Arial" panose="020B0604020202020204" pitchFamily="34" charset="0"/>
                        <a:cs typeface="Arial" panose="020B0604020202020204" pitchFamily="34" charset="0"/>
                      </a:endParaRPr>
                    </a:p>
                  </a:txBody>
                  <a:tcPr marL="9400" marR="9400" marT="9400" marB="0" anchor="b">
                    <a:solidFill>
                      <a:schemeClr val="accent5"/>
                    </a:solid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2000" b="1" u="none" strike="noStrike" dirty="0" err="1">
                          <a:solidFill>
                            <a:schemeClr val="bg1"/>
                          </a:solidFill>
                          <a:effectLst/>
                          <a:latin typeface="Arial" panose="020B0604020202020204" pitchFamily="34" charset="0"/>
                          <a:cs typeface="Arial" panose="020B0604020202020204" pitchFamily="34" charset="0"/>
                        </a:rPr>
                        <a:t>RxNorm</a:t>
                      </a:r>
                      <a:r>
                        <a:rPr lang="en-US" sz="2000" b="1" u="none" strike="noStrike" dirty="0">
                          <a:solidFill>
                            <a:schemeClr val="bg1"/>
                          </a:solidFill>
                          <a:effectLst/>
                          <a:latin typeface="Arial" panose="020B0604020202020204" pitchFamily="34" charset="0"/>
                          <a:cs typeface="Arial" panose="020B0604020202020204" pitchFamily="34" charset="0"/>
                        </a:rPr>
                        <a:t> and </a:t>
                      </a:r>
                      <a:r>
                        <a:rPr lang="en-US" sz="2000" b="1" u="none" strike="noStrike" dirty="0" err="1">
                          <a:solidFill>
                            <a:schemeClr val="bg1"/>
                          </a:solidFill>
                          <a:effectLst/>
                          <a:latin typeface="Arial" panose="020B0604020202020204" pitchFamily="34" charset="0"/>
                          <a:cs typeface="Arial" panose="020B0604020202020204" pitchFamily="34" charset="0"/>
                        </a:rPr>
                        <a:t>RxNorm</a:t>
                      </a:r>
                      <a:r>
                        <a:rPr lang="en-US" sz="2000" b="1" u="none" strike="noStrike" dirty="0">
                          <a:solidFill>
                            <a:schemeClr val="bg1"/>
                          </a:solidFill>
                          <a:effectLst/>
                          <a:latin typeface="Arial" panose="020B0604020202020204" pitchFamily="34" charset="0"/>
                          <a:cs typeface="Arial" panose="020B0604020202020204" pitchFamily="34" charset="0"/>
                        </a:rPr>
                        <a:t> Extension</a:t>
                      </a:r>
                      <a:endParaRPr lang="en-US" sz="2000" b="1" i="0" u="none" strike="noStrike" dirty="0">
                        <a:solidFill>
                          <a:schemeClr val="bg1"/>
                        </a:solidFill>
                        <a:effectLst/>
                        <a:latin typeface="Arial" panose="020B0604020202020204" pitchFamily="34" charset="0"/>
                        <a:cs typeface="Arial" panose="020B0604020202020204" pitchFamily="34" charset="0"/>
                      </a:endParaRPr>
                    </a:p>
                  </a:txBody>
                  <a:tcPr marL="9400" marR="9400" marT="9400" marB="0" anchor="b">
                    <a:solidFill>
                      <a:schemeClr val="accent5"/>
                    </a:solidFill>
                  </a:tcPr>
                </a:tc>
                <a:tc>
                  <a:txBody>
                    <a:bodyPr/>
                    <a:lstStyle/>
                    <a:p>
                      <a:pPr algn="l" fontAlgn="b"/>
                      <a:endParaRPr lang="en-US" sz="2000" b="0" i="0" u="none" strike="noStrike" dirty="0">
                        <a:solidFill>
                          <a:srgbClr val="000000"/>
                        </a:solidFill>
                        <a:effectLst/>
                        <a:latin typeface="Arial" panose="020B0604020202020204" pitchFamily="34" charset="0"/>
                        <a:cs typeface="Arial" panose="020B0604020202020204" pitchFamily="34" charset="0"/>
                      </a:endParaRPr>
                    </a:p>
                  </a:txBody>
                  <a:tcPr marL="9400" marR="9400" marT="9400" marB="0" anchor="b">
                    <a:solidFill>
                      <a:schemeClr val="accent5"/>
                    </a:solidFill>
                  </a:tcPr>
                </a:tc>
                <a:extLst>
                  <a:ext uri="{0D108BD9-81ED-4DB2-BD59-A6C34878D82A}">
                    <a16:rowId xmlns:a16="http://schemas.microsoft.com/office/drawing/2014/main" val="901816024"/>
                  </a:ext>
                </a:extLst>
              </a:tr>
              <a:tr h="188002">
                <a:tc>
                  <a:txBody>
                    <a:bodyPr/>
                    <a:lstStyle/>
                    <a:p>
                      <a:pPr algn="l" fontAlgn="b"/>
                      <a:r>
                        <a:rPr lang="en-US" sz="2000" b="0" i="0" u="none" strike="noStrike" dirty="0">
                          <a:solidFill>
                            <a:srgbClr val="000000"/>
                          </a:solidFill>
                          <a:effectLst/>
                          <a:latin typeface="Arial" panose="020B0604020202020204" pitchFamily="34" charset="0"/>
                          <a:cs typeface="Arial" panose="020B0604020202020204" pitchFamily="34" charset="0"/>
                        </a:rPr>
                        <a:t>Semantic clinical drug form</a:t>
                      </a:r>
                    </a:p>
                  </a:txBody>
                  <a:tcPr marL="9400" marR="9400" marT="9400" marB="0" anchor="b"/>
                </a:tc>
                <a:tc>
                  <a:txBody>
                    <a:bodyPr/>
                    <a:lstStyle/>
                    <a:p>
                      <a:pPr algn="l" fontAlgn="b"/>
                      <a:r>
                        <a:rPr lang="en-US" sz="2000" b="0" i="0" u="none" strike="noStrike" dirty="0">
                          <a:solidFill>
                            <a:srgbClr val="000000"/>
                          </a:solidFill>
                          <a:effectLst/>
                          <a:latin typeface="Arial" panose="020B0604020202020204" pitchFamily="34" charset="0"/>
                          <a:cs typeface="Arial" panose="020B0604020202020204" pitchFamily="34" charset="0"/>
                        </a:rPr>
                        <a:t>Semantic clinical drug form</a:t>
                      </a:r>
                    </a:p>
                  </a:txBody>
                  <a:tcPr marL="9400" marR="9400" marT="9400" marB="0" anchor="b"/>
                </a:tc>
                <a:tc>
                  <a:txBody>
                    <a:bodyPr/>
                    <a:lstStyle/>
                    <a:p>
                      <a:pPr algn="l" fontAlgn="b"/>
                      <a:r>
                        <a:rPr lang="en-US" altLang="zh-CN" sz="2000" dirty="0">
                          <a:solidFill>
                            <a:schemeClr val="accent2">
                              <a:lumMod val="75000"/>
                            </a:schemeClr>
                          </a:solidFill>
                          <a:latin typeface="Arial" panose="020B0604020202020204" pitchFamily="34" charset="0"/>
                          <a:cs typeface="Arial" panose="020B0604020202020204" pitchFamily="34" charset="0"/>
                        </a:rPr>
                        <a:t>3 075 / 37.63%</a:t>
                      </a:r>
                    </a:p>
                    <a:p>
                      <a:pPr algn="l" fontAlgn="b"/>
                      <a:r>
                        <a:rPr lang="en-US" altLang="zh-CN" sz="2000" dirty="0">
                          <a:solidFill>
                            <a:schemeClr val="accent2">
                              <a:lumMod val="75000"/>
                            </a:schemeClr>
                          </a:solidFill>
                          <a:latin typeface="Arial" panose="020B0604020202020204" pitchFamily="34" charset="0"/>
                          <a:cs typeface="Arial" panose="020B0604020202020204" pitchFamily="34" charset="0"/>
                        </a:rPr>
                        <a:t>788 / 9.64%</a:t>
                      </a:r>
                    </a:p>
                  </a:txBody>
                  <a:tcPr marL="9400" marR="9400" marT="9400" marB="0" anchor="b"/>
                </a:tc>
                <a:extLst>
                  <a:ext uri="{0D108BD9-81ED-4DB2-BD59-A6C34878D82A}">
                    <a16:rowId xmlns:a16="http://schemas.microsoft.com/office/drawing/2014/main" val="1740005391"/>
                  </a:ext>
                </a:extLst>
              </a:tr>
              <a:tr h="188002">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2000" b="0" i="0" u="none" strike="noStrike" dirty="0">
                          <a:solidFill>
                            <a:srgbClr val="000000"/>
                          </a:solidFill>
                          <a:effectLst/>
                          <a:latin typeface="Arial" panose="020B0604020202020204" pitchFamily="34" charset="0"/>
                          <a:cs typeface="Arial" panose="020B0604020202020204" pitchFamily="34" charset="0"/>
                        </a:rPr>
                        <a:t>Semantic clinical drug component</a:t>
                      </a:r>
                    </a:p>
                  </a:txBody>
                  <a:tcPr marL="9400" marR="9400" marT="9400" marB="0" anchor="b"/>
                </a:tc>
                <a:tc>
                  <a:txBody>
                    <a:bodyPr/>
                    <a:lstStyle/>
                    <a:p>
                      <a:pPr algn="l" fontAlgn="b"/>
                      <a:r>
                        <a:rPr lang="en-US" sz="2000" b="0" i="0" u="none" strike="noStrike" dirty="0">
                          <a:solidFill>
                            <a:srgbClr val="000000"/>
                          </a:solidFill>
                          <a:effectLst/>
                          <a:latin typeface="Arial" panose="020B0604020202020204" pitchFamily="34" charset="0"/>
                          <a:cs typeface="Arial" panose="020B0604020202020204" pitchFamily="34" charset="0"/>
                        </a:rPr>
                        <a:t>Semantic clinical drug component</a:t>
                      </a:r>
                    </a:p>
                  </a:txBody>
                  <a:tcPr marL="9400" marR="9400" marT="9400" marB="0" anchor="b"/>
                </a:tc>
                <a:tc>
                  <a:txBody>
                    <a:bodyPr/>
                    <a:lstStyle/>
                    <a:p>
                      <a:pPr algn="l" fontAlgn="b"/>
                      <a:r>
                        <a:rPr lang="en-US" altLang="zh-CN" sz="2000" dirty="0">
                          <a:solidFill>
                            <a:schemeClr val="accent2">
                              <a:lumMod val="75000"/>
                            </a:schemeClr>
                          </a:solidFill>
                          <a:latin typeface="Arial" panose="020B0604020202020204" pitchFamily="34" charset="0"/>
                          <a:cs typeface="Arial" panose="020B0604020202020204" pitchFamily="34" charset="0"/>
                        </a:rPr>
                        <a:t>2 226 / 33.06%</a:t>
                      </a:r>
                    </a:p>
                    <a:p>
                      <a:pPr algn="l" fontAlgn="b"/>
                      <a:r>
                        <a:rPr lang="en-US" altLang="zh-CN" sz="2000" dirty="0">
                          <a:solidFill>
                            <a:schemeClr val="accent2">
                              <a:lumMod val="75000"/>
                            </a:schemeClr>
                          </a:solidFill>
                          <a:latin typeface="Arial" panose="020B0604020202020204" pitchFamily="34" charset="0"/>
                          <a:cs typeface="Arial" panose="020B0604020202020204" pitchFamily="34" charset="0"/>
                        </a:rPr>
                        <a:t>578 / 8.58%</a:t>
                      </a:r>
                      <a:endParaRPr lang="en-US" sz="2000" b="0" i="0" u="none" strike="noStrike" dirty="0">
                        <a:solidFill>
                          <a:schemeClr val="accent2">
                            <a:lumMod val="75000"/>
                          </a:schemeClr>
                        </a:solidFill>
                        <a:effectLst/>
                        <a:latin typeface="Arial" panose="020B0604020202020204" pitchFamily="34" charset="0"/>
                        <a:cs typeface="Arial" panose="020B0604020202020204" pitchFamily="34" charset="0"/>
                      </a:endParaRPr>
                    </a:p>
                  </a:txBody>
                  <a:tcPr marL="9400" marR="9400" marT="9400" marB="0" anchor="b"/>
                </a:tc>
                <a:extLst>
                  <a:ext uri="{0D108BD9-81ED-4DB2-BD59-A6C34878D82A}">
                    <a16:rowId xmlns:a16="http://schemas.microsoft.com/office/drawing/2014/main" val="388757715"/>
                  </a:ext>
                </a:extLst>
              </a:tr>
              <a:tr h="188002">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2000" b="0" i="0" u="none" strike="noStrike" dirty="0">
                          <a:solidFill>
                            <a:srgbClr val="000000"/>
                          </a:solidFill>
                          <a:effectLst/>
                          <a:latin typeface="Arial" panose="020B0604020202020204" pitchFamily="34" charset="0"/>
                          <a:cs typeface="Arial" panose="020B0604020202020204" pitchFamily="34" charset="0"/>
                        </a:rPr>
                        <a:t>Semantic clinical drug</a:t>
                      </a:r>
                    </a:p>
                  </a:txBody>
                  <a:tcPr marL="9400" marR="9400" marT="9400" marB="0" anchor="b"/>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2000" b="0" i="0" u="none" strike="noStrike" dirty="0">
                          <a:solidFill>
                            <a:srgbClr val="000000"/>
                          </a:solidFill>
                          <a:effectLst/>
                          <a:latin typeface="Arial" panose="020B0604020202020204" pitchFamily="34" charset="0"/>
                          <a:cs typeface="Arial" panose="020B0604020202020204" pitchFamily="34" charset="0"/>
                        </a:rPr>
                        <a:t>Semantic clinical drug</a:t>
                      </a:r>
                    </a:p>
                  </a:txBody>
                  <a:tcPr marL="9400" marR="9400" marT="9400" marB="0" anchor="b"/>
                </a:tc>
                <a:tc>
                  <a:txBody>
                    <a:bodyPr/>
                    <a:lstStyle/>
                    <a:p>
                      <a:pPr algn="l" fontAlgn="b"/>
                      <a:r>
                        <a:rPr lang="en-US" altLang="zh-CN" sz="2000" dirty="0">
                          <a:solidFill>
                            <a:schemeClr val="accent2">
                              <a:lumMod val="75000"/>
                            </a:schemeClr>
                          </a:solidFill>
                          <a:latin typeface="Arial" panose="020B0604020202020204" pitchFamily="34" charset="0"/>
                          <a:cs typeface="Arial" panose="020B0604020202020204" pitchFamily="34" charset="0"/>
                        </a:rPr>
                        <a:t>2 370 / 22.70%</a:t>
                      </a:r>
                    </a:p>
                    <a:p>
                      <a:pPr algn="l" fontAlgn="b"/>
                      <a:r>
                        <a:rPr lang="en-US" altLang="zh-CN" sz="2000" dirty="0">
                          <a:solidFill>
                            <a:schemeClr val="accent2">
                              <a:lumMod val="75000"/>
                            </a:schemeClr>
                          </a:solidFill>
                          <a:latin typeface="Arial" panose="020B0604020202020204" pitchFamily="34" charset="0"/>
                          <a:cs typeface="Arial" panose="020B0604020202020204" pitchFamily="34" charset="0"/>
                        </a:rPr>
                        <a:t>588 / 5.63%</a:t>
                      </a:r>
                      <a:endParaRPr lang="en-US" sz="2000" b="0" i="0" u="none" strike="noStrike" dirty="0">
                        <a:solidFill>
                          <a:schemeClr val="accent2">
                            <a:lumMod val="75000"/>
                          </a:schemeClr>
                        </a:solidFill>
                        <a:effectLst/>
                        <a:latin typeface="Arial" panose="020B0604020202020204" pitchFamily="34" charset="0"/>
                        <a:cs typeface="Arial" panose="020B0604020202020204" pitchFamily="34" charset="0"/>
                      </a:endParaRPr>
                    </a:p>
                  </a:txBody>
                  <a:tcPr marL="9400" marR="9400" marT="9400" marB="0" anchor="b"/>
                </a:tc>
                <a:extLst>
                  <a:ext uri="{0D108BD9-81ED-4DB2-BD59-A6C34878D82A}">
                    <a16:rowId xmlns:a16="http://schemas.microsoft.com/office/drawing/2014/main" val="685400397"/>
                  </a:ext>
                </a:extLst>
              </a:tr>
            </a:tbl>
          </a:graphicData>
        </a:graphic>
      </p:graphicFrame>
    </p:spTree>
    <p:extLst>
      <p:ext uri="{BB962C8B-B14F-4D97-AF65-F5344CB8AC3E}">
        <p14:creationId xmlns:p14="http://schemas.microsoft.com/office/powerpoint/2010/main" val="16225895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AE00C67-1A70-4976-AF62-AD0549909210}"/>
              </a:ext>
            </a:extLst>
          </p:cNvPr>
          <p:cNvSpPr>
            <a:spLocks noGrp="1"/>
          </p:cNvSpPr>
          <p:nvPr>
            <p:ph type="title"/>
          </p:nvPr>
        </p:nvSpPr>
        <p:spPr/>
        <p:txBody>
          <a:bodyPr/>
          <a:lstStyle/>
          <a:p>
            <a:r>
              <a:rPr lang="en-US" altLang="zh-CN" dirty="0">
                <a:latin typeface="Arial" panose="020B0604020202020204" pitchFamily="34" charset="0"/>
                <a:cs typeface="Arial" panose="020B0604020202020204" pitchFamily="34" charset="0"/>
              </a:rPr>
              <a:t>Ingredient mapping</a:t>
            </a:r>
            <a:endParaRPr lang="zh-CN" altLang="en-US" dirty="0">
              <a:latin typeface="Arial" panose="020B0604020202020204" pitchFamily="34" charset="0"/>
              <a:cs typeface="Arial" panose="020B0604020202020204" pitchFamily="34" charset="0"/>
            </a:endParaRPr>
          </a:p>
        </p:txBody>
      </p:sp>
      <p:sp>
        <p:nvSpPr>
          <p:cNvPr id="3" name="内容占位符 2">
            <a:extLst>
              <a:ext uri="{FF2B5EF4-FFF2-40B4-BE49-F238E27FC236}">
                <a16:creationId xmlns:a16="http://schemas.microsoft.com/office/drawing/2014/main" id="{A165DE28-AA53-4FAC-88FA-008A46174DC6}"/>
              </a:ext>
            </a:extLst>
          </p:cNvPr>
          <p:cNvSpPr>
            <a:spLocks noGrp="1"/>
          </p:cNvSpPr>
          <p:nvPr>
            <p:ph idx="1"/>
          </p:nvPr>
        </p:nvSpPr>
        <p:spPr/>
        <p:txBody>
          <a:bodyPr/>
          <a:lstStyle/>
          <a:p>
            <a:r>
              <a:rPr lang="en-US" altLang="zh-CN" dirty="0">
                <a:latin typeface="Arial" panose="020B0604020202020204" pitchFamily="34" charset="0"/>
                <a:cs typeface="Arial" panose="020B0604020202020204" pitchFamily="34" charset="0"/>
              </a:rPr>
              <a:t>Matched  : 2 159</a:t>
            </a:r>
          </a:p>
          <a:p>
            <a:endParaRPr lang="en-US" altLang="zh-CN" dirty="0">
              <a:latin typeface="Arial" panose="020B0604020202020204" pitchFamily="34" charset="0"/>
              <a:cs typeface="Arial" panose="020B0604020202020204" pitchFamily="34" charset="0"/>
            </a:endParaRPr>
          </a:p>
          <a:p>
            <a:endParaRPr lang="en-US" altLang="zh-CN" dirty="0">
              <a:latin typeface="Arial" panose="020B0604020202020204" pitchFamily="34" charset="0"/>
              <a:cs typeface="Arial" panose="020B0604020202020204" pitchFamily="34" charset="0"/>
            </a:endParaRPr>
          </a:p>
          <a:p>
            <a:endParaRPr lang="en-US" altLang="zh-CN" dirty="0">
              <a:latin typeface="Arial" panose="020B0604020202020204" pitchFamily="34" charset="0"/>
              <a:cs typeface="Arial" panose="020B0604020202020204" pitchFamily="34" charset="0"/>
            </a:endParaRPr>
          </a:p>
          <a:p>
            <a:r>
              <a:rPr lang="en-US" altLang="zh-CN" dirty="0">
                <a:latin typeface="Arial" panose="020B0604020202020204" pitchFamily="34" charset="0"/>
                <a:cs typeface="Arial" panose="020B0604020202020204" pitchFamily="34" charset="0"/>
              </a:rPr>
              <a:t>Unmatched : 633</a:t>
            </a:r>
          </a:p>
          <a:p>
            <a:endParaRPr lang="en-US" altLang="zh-CN" dirty="0">
              <a:latin typeface="Arial" panose="020B0604020202020204" pitchFamily="34" charset="0"/>
              <a:cs typeface="Arial" panose="020B0604020202020204" pitchFamily="34" charset="0"/>
            </a:endParaRPr>
          </a:p>
        </p:txBody>
      </p:sp>
      <p:graphicFrame>
        <p:nvGraphicFramePr>
          <p:cNvPr id="4" name="Table 3">
            <a:extLst>
              <a:ext uri="{FF2B5EF4-FFF2-40B4-BE49-F238E27FC236}">
                <a16:creationId xmlns:a16="http://schemas.microsoft.com/office/drawing/2014/main" id="{B45A3789-D87E-8244-BD96-039BC5E61639}"/>
              </a:ext>
            </a:extLst>
          </p:cNvPr>
          <p:cNvGraphicFramePr>
            <a:graphicFrameLocks noGrp="1"/>
          </p:cNvGraphicFramePr>
          <p:nvPr>
            <p:extLst>
              <p:ext uri="{D42A27DB-BD31-4B8C-83A1-F6EECF244321}">
                <p14:modId xmlns:p14="http://schemas.microsoft.com/office/powerpoint/2010/main" val="1971638857"/>
              </p:ext>
            </p:extLst>
          </p:nvPr>
        </p:nvGraphicFramePr>
        <p:xfrm>
          <a:off x="1007055" y="2305887"/>
          <a:ext cx="8886733" cy="1266200"/>
        </p:xfrm>
        <a:graphic>
          <a:graphicData uri="http://schemas.openxmlformats.org/drawingml/2006/table">
            <a:tbl>
              <a:tblPr firstRow="1" bandCol="1">
                <a:tableStyleId>{21E4AEA4-8DFA-4A89-87EB-49C32662AFE0}</a:tableStyleId>
              </a:tblPr>
              <a:tblGrid>
                <a:gridCol w="1490663">
                  <a:extLst>
                    <a:ext uri="{9D8B030D-6E8A-4147-A177-3AD203B41FA5}">
                      <a16:colId xmlns:a16="http://schemas.microsoft.com/office/drawing/2014/main" val="3956749841"/>
                    </a:ext>
                  </a:extLst>
                </a:gridCol>
                <a:gridCol w="1400175">
                  <a:extLst>
                    <a:ext uri="{9D8B030D-6E8A-4147-A177-3AD203B41FA5}">
                      <a16:colId xmlns:a16="http://schemas.microsoft.com/office/drawing/2014/main" val="882646295"/>
                    </a:ext>
                  </a:extLst>
                </a:gridCol>
                <a:gridCol w="1814512">
                  <a:extLst>
                    <a:ext uri="{9D8B030D-6E8A-4147-A177-3AD203B41FA5}">
                      <a16:colId xmlns:a16="http://schemas.microsoft.com/office/drawing/2014/main" val="118399285"/>
                    </a:ext>
                  </a:extLst>
                </a:gridCol>
                <a:gridCol w="1714500">
                  <a:extLst>
                    <a:ext uri="{9D8B030D-6E8A-4147-A177-3AD203B41FA5}">
                      <a16:colId xmlns:a16="http://schemas.microsoft.com/office/drawing/2014/main" val="1938787586"/>
                    </a:ext>
                  </a:extLst>
                </a:gridCol>
                <a:gridCol w="1228725">
                  <a:extLst>
                    <a:ext uri="{9D8B030D-6E8A-4147-A177-3AD203B41FA5}">
                      <a16:colId xmlns:a16="http://schemas.microsoft.com/office/drawing/2014/main" val="359964543"/>
                    </a:ext>
                  </a:extLst>
                </a:gridCol>
                <a:gridCol w="1238158">
                  <a:extLst>
                    <a:ext uri="{9D8B030D-6E8A-4147-A177-3AD203B41FA5}">
                      <a16:colId xmlns:a16="http://schemas.microsoft.com/office/drawing/2014/main" val="3113658724"/>
                    </a:ext>
                  </a:extLst>
                </a:gridCol>
              </a:tblGrid>
              <a:tr h="188002">
                <a:tc>
                  <a:txBody>
                    <a:bodyPr/>
                    <a:lstStyle/>
                    <a:p>
                      <a:pPr algn="l" fontAlgn="b"/>
                      <a:r>
                        <a:rPr lang="en-US" sz="1600" b="1" u="none" strike="noStrike" dirty="0">
                          <a:effectLst/>
                          <a:latin typeface="Arial" panose="020B0604020202020204" pitchFamily="34" charset="0"/>
                          <a:cs typeface="Arial" panose="020B0604020202020204" pitchFamily="34" charset="0"/>
                        </a:rPr>
                        <a:t>NCCD_NAME</a:t>
                      </a:r>
                      <a:endParaRPr lang="en-US" sz="1600" b="1" i="0" u="none" strike="noStrike" dirty="0">
                        <a:solidFill>
                          <a:srgbClr val="000000"/>
                        </a:solidFill>
                        <a:effectLst/>
                        <a:latin typeface="Arial" panose="020B0604020202020204" pitchFamily="34" charset="0"/>
                        <a:cs typeface="Arial" panose="020B0604020202020204" pitchFamily="34" charset="0"/>
                      </a:endParaRPr>
                    </a:p>
                  </a:txBody>
                  <a:tcPr marL="9400" marR="9400" marT="9400" marB="0" anchor="b"/>
                </a:tc>
                <a:tc>
                  <a:txBody>
                    <a:bodyPr/>
                    <a:lstStyle/>
                    <a:p>
                      <a:pPr algn="l" fontAlgn="b"/>
                      <a:r>
                        <a:rPr lang="en-US" sz="1600" b="1" u="none" strike="noStrike">
                          <a:effectLst/>
                          <a:latin typeface="Arial" panose="020B0604020202020204" pitchFamily="34" charset="0"/>
                          <a:cs typeface="Arial" panose="020B0604020202020204" pitchFamily="34" charset="0"/>
                        </a:rPr>
                        <a:t>NCCD_CODE</a:t>
                      </a:r>
                      <a:endParaRPr lang="en-US" sz="1600" b="1" i="0" u="none" strike="noStrike">
                        <a:solidFill>
                          <a:srgbClr val="000000"/>
                        </a:solidFill>
                        <a:effectLst/>
                        <a:latin typeface="Arial" panose="020B0604020202020204" pitchFamily="34" charset="0"/>
                        <a:cs typeface="Arial" panose="020B0604020202020204" pitchFamily="34" charset="0"/>
                      </a:endParaRPr>
                    </a:p>
                  </a:txBody>
                  <a:tcPr marL="9400" marR="9400" marT="9400" marB="0" anchor="b"/>
                </a:tc>
                <a:tc>
                  <a:txBody>
                    <a:bodyPr/>
                    <a:lstStyle/>
                    <a:p>
                      <a:pPr algn="l" fontAlgn="b"/>
                      <a:r>
                        <a:rPr lang="en-US" sz="1600" b="1" u="none" strike="noStrike">
                          <a:effectLst/>
                          <a:latin typeface="Arial" panose="020B0604020202020204" pitchFamily="34" charset="0"/>
                          <a:cs typeface="Arial" panose="020B0604020202020204" pitchFamily="34" charset="0"/>
                        </a:rPr>
                        <a:t>TRANSLATION</a:t>
                      </a:r>
                      <a:endParaRPr lang="en-US" sz="1600" b="1" i="0" u="none" strike="noStrike">
                        <a:solidFill>
                          <a:srgbClr val="000000"/>
                        </a:solidFill>
                        <a:effectLst/>
                        <a:latin typeface="Arial" panose="020B0604020202020204" pitchFamily="34" charset="0"/>
                        <a:cs typeface="Arial" panose="020B0604020202020204" pitchFamily="34" charset="0"/>
                      </a:endParaRPr>
                    </a:p>
                  </a:txBody>
                  <a:tcPr marL="9400" marR="9400" marT="9400" marB="0" anchor="b"/>
                </a:tc>
                <a:tc>
                  <a:txBody>
                    <a:bodyPr/>
                    <a:lstStyle/>
                    <a:p>
                      <a:pPr algn="l" fontAlgn="b"/>
                      <a:r>
                        <a:rPr lang="en-US" sz="1600" b="1" u="none" strike="noStrike">
                          <a:effectLst/>
                          <a:latin typeface="Arial" panose="020B0604020202020204" pitchFamily="34" charset="0"/>
                          <a:cs typeface="Arial" panose="020B0604020202020204" pitchFamily="34" charset="0"/>
                        </a:rPr>
                        <a:t>RXN_NAME</a:t>
                      </a:r>
                      <a:endParaRPr lang="en-US" sz="1600" b="1" i="0" u="none" strike="noStrike">
                        <a:solidFill>
                          <a:srgbClr val="000000"/>
                        </a:solidFill>
                        <a:effectLst/>
                        <a:latin typeface="Arial" panose="020B0604020202020204" pitchFamily="34" charset="0"/>
                        <a:cs typeface="Arial" panose="020B0604020202020204" pitchFamily="34" charset="0"/>
                      </a:endParaRPr>
                    </a:p>
                  </a:txBody>
                  <a:tcPr marL="9400" marR="9400" marT="9400" marB="0" anchor="b"/>
                </a:tc>
                <a:tc>
                  <a:txBody>
                    <a:bodyPr/>
                    <a:lstStyle/>
                    <a:p>
                      <a:pPr algn="l" fontAlgn="b"/>
                      <a:r>
                        <a:rPr lang="en-US" sz="1600" b="1" u="none" strike="noStrike">
                          <a:effectLst/>
                          <a:latin typeface="Arial" panose="020B0604020202020204" pitchFamily="34" charset="0"/>
                          <a:cs typeface="Arial" panose="020B0604020202020204" pitchFamily="34" charset="0"/>
                        </a:rPr>
                        <a:t>RXN_CODE</a:t>
                      </a:r>
                      <a:endParaRPr lang="en-US" sz="1600" b="1" i="0" u="none" strike="noStrike">
                        <a:solidFill>
                          <a:srgbClr val="000000"/>
                        </a:solidFill>
                        <a:effectLst/>
                        <a:latin typeface="Arial" panose="020B0604020202020204" pitchFamily="34" charset="0"/>
                        <a:cs typeface="Arial" panose="020B0604020202020204" pitchFamily="34" charset="0"/>
                      </a:endParaRPr>
                    </a:p>
                  </a:txBody>
                  <a:tcPr marL="9400" marR="9400" marT="9400" marB="0" anchor="b"/>
                </a:tc>
                <a:tc>
                  <a:txBody>
                    <a:bodyPr/>
                    <a:lstStyle/>
                    <a:p>
                      <a:pPr algn="l" fontAlgn="b"/>
                      <a:r>
                        <a:rPr lang="en-US" sz="1600" b="1" u="none" strike="noStrike">
                          <a:effectLst/>
                          <a:latin typeface="Arial" panose="020B0604020202020204" pitchFamily="34" charset="0"/>
                          <a:cs typeface="Arial" panose="020B0604020202020204" pitchFamily="34" charset="0"/>
                        </a:rPr>
                        <a:t>RXN_TYPE</a:t>
                      </a:r>
                      <a:endParaRPr lang="en-US" sz="1600" b="1" i="0" u="none" strike="noStrike">
                        <a:solidFill>
                          <a:srgbClr val="000000"/>
                        </a:solidFill>
                        <a:effectLst/>
                        <a:latin typeface="Arial" panose="020B0604020202020204" pitchFamily="34" charset="0"/>
                        <a:cs typeface="Arial" panose="020B0604020202020204" pitchFamily="34" charset="0"/>
                      </a:endParaRPr>
                    </a:p>
                  </a:txBody>
                  <a:tcPr marL="9400" marR="9400" marT="9400" marB="0" anchor="b"/>
                </a:tc>
                <a:extLst>
                  <a:ext uri="{0D108BD9-81ED-4DB2-BD59-A6C34878D82A}">
                    <a16:rowId xmlns:a16="http://schemas.microsoft.com/office/drawing/2014/main" val="386716906"/>
                  </a:ext>
                </a:extLst>
              </a:tr>
              <a:tr h="188002">
                <a:tc>
                  <a:txBody>
                    <a:bodyPr/>
                    <a:lstStyle/>
                    <a:p>
                      <a:pPr algn="l" fontAlgn="b"/>
                      <a:r>
                        <a:rPr lang="ja-JP" altLang="en-US" sz="1600" u="none" strike="noStrike">
                          <a:effectLst/>
                          <a:latin typeface="Arial" panose="020B0604020202020204" pitchFamily="34" charset="0"/>
                          <a:cs typeface="Arial" panose="020B0604020202020204" pitchFamily="34" charset="0"/>
                        </a:rPr>
                        <a:t>克林霉素磷酸酯</a:t>
                      </a:r>
                      <a:endParaRPr lang="ja-JP" altLang="en-US" sz="1600" b="0" i="0" u="none" strike="noStrike">
                        <a:solidFill>
                          <a:srgbClr val="000000"/>
                        </a:solidFill>
                        <a:effectLst/>
                        <a:latin typeface="Arial" panose="020B0604020202020204" pitchFamily="34" charset="0"/>
                        <a:cs typeface="Arial" panose="020B0604020202020204" pitchFamily="34" charset="0"/>
                      </a:endParaRPr>
                    </a:p>
                  </a:txBody>
                  <a:tcPr marL="9400" marR="9400" marT="9400" marB="0" anchor="b"/>
                </a:tc>
                <a:tc>
                  <a:txBody>
                    <a:bodyPr/>
                    <a:lstStyle/>
                    <a:p>
                      <a:pPr algn="r" fontAlgn="b"/>
                      <a:r>
                        <a:rPr lang="en-US" sz="1600" u="none" strike="noStrike">
                          <a:effectLst/>
                          <a:latin typeface="Arial" panose="020B0604020202020204" pitchFamily="34" charset="0"/>
                          <a:cs typeface="Arial" panose="020B0604020202020204" pitchFamily="34" charset="0"/>
                        </a:rPr>
                        <a:t>100378</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9400" marR="9400" marT="9400" marB="0" anchor="b"/>
                </a:tc>
                <a:tc>
                  <a:txBody>
                    <a:bodyPr/>
                    <a:lstStyle/>
                    <a:p>
                      <a:pPr algn="l" fontAlgn="b"/>
                      <a:r>
                        <a:rPr lang="en-US" sz="1600" u="none" strike="noStrike">
                          <a:effectLst/>
                          <a:latin typeface="Arial" panose="020B0604020202020204" pitchFamily="34" charset="0"/>
                          <a:cs typeface="Arial" panose="020B0604020202020204" pitchFamily="34" charset="0"/>
                        </a:rPr>
                        <a:t>clindamycin</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9400" marR="9400" marT="9400" marB="0" anchor="b"/>
                </a:tc>
                <a:tc>
                  <a:txBody>
                    <a:bodyPr/>
                    <a:lstStyle/>
                    <a:p>
                      <a:pPr algn="l" fontAlgn="b"/>
                      <a:r>
                        <a:rPr lang="en-US" sz="1600" u="none" strike="noStrike">
                          <a:effectLst/>
                          <a:latin typeface="Arial" panose="020B0604020202020204" pitchFamily="34" charset="0"/>
                          <a:cs typeface="Arial" panose="020B0604020202020204" pitchFamily="34" charset="0"/>
                        </a:rPr>
                        <a:t>clindamycin</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9400" marR="9400" marT="9400" marB="0" anchor="b"/>
                </a:tc>
                <a:tc>
                  <a:txBody>
                    <a:bodyPr/>
                    <a:lstStyle/>
                    <a:p>
                      <a:pPr algn="r" fontAlgn="b"/>
                      <a:r>
                        <a:rPr lang="en-US" sz="1600" u="none" strike="noStrike">
                          <a:effectLst/>
                          <a:latin typeface="Arial" panose="020B0604020202020204" pitchFamily="34" charset="0"/>
                          <a:cs typeface="Arial" panose="020B0604020202020204" pitchFamily="34" charset="0"/>
                        </a:rPr>
                        <a:t>2582</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9400" marR="9400" marT="9400" marB="0" anchor="b"/>
                </a:tc>
                <a:tc>
                  <a:txBody>
                    <a:bodyPr/>
                    <a:lstStyle/>
                    <a:p>
                      <a:pPr algn="l" fontAlgn="b"/>
                      <a:r>
                        <a:rPr lang="en-US" sz="1600" u="none" strike="noStrike">
                          <a:effectLst/>
                          <a:latin typeface="Arial" panose="020B0604020202020204" pitchFamily="34" charset="0"/>
                          <a:cs typeface="Arial" panose="020B0604020202020204" pitchFamily="34" charset="0"/>
                        </a:rPr>
                        <a:t>IN</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9400" marR="9400" marT="9400" marB="0" anchor="b"/>
                </a:tc>
                <a:extLst>
                  <a:ext uri="{0D108BD9-81ED-4DB2-BD59-A6C34878D82A}">
                    <a16:rowId xmlns:a16="http://schemas.microsoft.com/office/drawing/2014/main" val="1689954592"/>
                  </a:ext>
                </a:extLst>
              </a:tr>
              <a:tr h="188002">
                <a:tc>
                  <a:txBody>
                    <a:bodyPr/>
                    <a:lstStyle/>
                    <a:p>
                      <a:pPr algn="l" fontAlgn="b"/>
                      <a:r>
                        <a:rPr lang="ja-JP" altLang="en-US" sz="1600" u="none" strike="noStrike">
                          <a:effectLst/>
                          <a:latin typeface="Arial" panose="020B0604020202020204" pitchFamily="34" charset="0"/>
                          <a:cs typeface="Arial" panose="020B0604020202020204" pitchFamily="34" charset="0"/>
                        </a:rPr>
                        <a:t>硝苯地平</a:t>
                      </a:r>
                      <a:endParaRPr lang="ja-JP" altLang="en-US" sz="1600" b="0" i="0" u="none" strike="noStrike">
                        <a:solidFill>
                          <a:srgbClr val="000000"/>
                        </a:solidFill>
                        <a:effectLst/>
                        <a:latin typeface="Arial" panose="020B0604020202020204" pitchFamily="34" charset="0"/>
                        <a:cs typeface="Arial" panose="020B0604020202020204" pitchFamily="34" charset="0"/>
                      </a:endParaRPr>
                    </a:p>
                  </a:txBody>
                  <a:tcPr marL="9400" marR="9400" marT="9400" marB="0" anchor="b"/>
                </a:tc>
                <a:tc>
                  <a:txBody>
                    <a:bodyPr/>
                    <a:lstStyle/>
                    <a:p>
                      <a:pPr algn="r" fontAlgn="b"/>
                      <a:r>
                        <a:rPr lang="en-US" sz="1600" u="none" strike="noStrike" dirty="0">
                          <a:effectLst/>
                          <a:latin typeface="Arial" panose="020B0604020202020204" pitchFamily="34" charset="0"/>
                          <a:cs typeface="Arial" panose="020B0604020202020204" pitchFamily="34" charset="0"/>
                        </a:rPr>
                        <a:t>183394</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400" marR="9400" marT="9400" marB="0" anchor="b"/>
                </a:tc>
                <a:tc>
                  <a:txBody>
                    <a:bodyPr/>
                    <a:lstStyle/>
                    <a:p>
                      <a:pPr algn="l" fontAlgn="b"/>
                      <a:r>
                        <a:rPr lang="en-US" sz="1600" u="none" strike="noStrike">
                          <a:effectLst/>
                          <a:latin typeface="Arial" panose="020B0604020202020204" pitchFamily="34" charset="0"/>
                          <a:cs typeface="Arial" panose="020B0604020202020204" pitchFamily="34" charset="0"/>
                        </a:rPr>
                        <a:t>nifedipine</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9400" marR="9400" marT="9400" marB="0" anchor="b"/>
                </a:tc>
                <a:tc>
                  <a:txBody>
                    <a:bodyPr/>
                    <a:lstStyle/>
                    <a:p>
                      <a:pPr algn="l" fontAlgn="b"/>
                      <a:r>
                        <a:rPr lang="en-US" sz="1600" u="none" strike="noStrike">
                          <a:effectLst/>
                          <a:latin typeface="Arial" panose="020B0604020202020204" pitchFamily="34" charset="0"/>
                          <a:cs typeface="Arial" panose="020B0604020202020204" pitchFamily="34" charset="0"/>
                        </a:rPr>
                        <a:t>nifedipine</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9400" marR="9400" marT="9400" marB="0" anchor="b"/>
                </a:tc>
                <a:tc>
                  <a:txBody>
                    <a:bodyPr/>
                    <a:lstStyle/>
                    <a:p>
                      <a:pPr algn="r" fontAlgn="b"/>
                      <a:r>
                        <a:rPr lang="en-US" sz="1600" u="none" strike="noStrike">
                          <a:effectLst/>
                          <a:latin typeface="Arial" panose="020B0604020202020204" pitchFamily="34" charset="0"/>
                          <a:cs typeface="Arial" panose="020B0604020202020204" pitchFamily="34" charset="0"/>
                        </a:rPr>
                        <a:t>7417</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9400" marR="9400" marT="9400" marB="0" anchor="b"/>
                </a:tc>
                <a:tc>
                  <a:txBody>
                    <a:bodyPr/>
                    <a:lstStyle/>
                    <a:p>
                      <a:pPr algn="l" fontAlgn="b"/>
                      <a:r>
                        <a:rPr lang="en-US" sz="1600" u="none" strike="noStrike">
                          <a:effectLst/>
                          <a:latin typeface="Arial" panose="020B0604020202020204" pitchFamily="34" charset="0"/>
                          <a:cs typeface="Arial" panose="020B0604020202020204" pitchFamily="34" charset="0"/>
                        </a:rPr>
                        <a:t>IN</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9400" marR="9400" marT="9400" marB="0" anchor="b"/>
                </a:tc>
                <a:extLst>
                  <a:ext uri="{0D108BD9-81ED-4DB2-BD59-A6C34878D82A}">
                    <a16:rowId xmlns:a16="http://schemas.microsoft.com/office/drawing/2014/main" val="184108151"/>
                  </a:ext>
                </a:extLst>
              </a:tr>
              <a:tr h="188002">
                <a:tc>
                  <a:txBody>
                    <a:bodyPr/>
                    <a:lstStyle/>
                    <a:p>
                      <a:pPr algn="l" fontAlgn="b"/>
                      <a:r>
                        <a:rPr lang="ja-JP" altLang="en-US" sz="1600" u="none" strike="noStrike">
                          <a:effectLst/>
                          <a:latin typeface="Arial" panose="020B0604020202020204" pitchFamily="34" charset="0"/>
                          <a:cs typeface="Arial" panose="020B0604020202020204" pitchFamily="34" charset="0"/>
                        </a:rPr>
                        <a:t>阿莫西林</a:t>
                      </a:r>
                      <a:endParaRPr lang="ja-JP" altLang="en-US" sz="1600" b="0" i="0" u="none" strike="noStrike">
                        <a:solidFill>
                          <a:srgbClr val="000000"/>
                        </a:solidFill>
                        <a:effectLst/>
                        <a:latin typeface="Arial" panose="020B0604020202020204" pitchFamily="34" charset="0"/>
                        <a:cs typeface="Arial" panose="020B0604020202020204" pitchFamily="34" charset="0"/>
                      </a:endParaRPr>
                    </a:p>
                  </a:txBody>
                  <a:tcPr marL="9400" marR="9400" marT="9400" marB="0" anchor="b"/>
                </a:tc>
                <a:tc>
                  <a:txBody>
                    <a:bodyPr/>
                    <a:lstStyle/>
                    <a:p>
                      <a:pPr algn="r" fontAlgn="b"/>
                      <a:r>
                        <a:rPr lang="en-US" sz="1600" u="none" strike="noStrike" dirty="0">
                          <a:effectLst/>
                          <a:latin typeface="Arial" panose="020B0604020202020204" pitchFamily="34" charset="0"/>
                          <a:cs typeface="Arial" panose="020B0604020202020204" pitchFamily="34" charset="0"/>
                        </a:rPr>
                        <a:t>76759</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400" marR="9400" marT="9400" marB="0" anchor="b"/>
                </a:tc>
                <a:tc>
                  <a:txBody>
                    <a:bodyPr/>
                    <a:lstStyle/>
                    <a:p>
                      <a:pPr algn="l" fontAlgn="b"/>
                      <a:r>
                        <a:rPr lang="en-US" sz="1600" u="none" strike="noStrike">
                          <a:effectLst/>
                          <a:latin typeface="Arial" panose="020B0604020202020204" pitchFamily="34" charset="0"/>
                          <a:cs typeface="Arial" panose="020B0604020202020204" pitchFamily="34" charset="0"/>
                        </a:rPr>
                        <a:t>amoxicillin</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9400" marR="9400" marT="9400" marB="0" anchor="b"/>
                </a:tc>
                <a:tc>
                  <a:txBody>
                    <a:bodyPr/>
                    <a:lstStyle/>
                    <a:p>
                      <a:pPr algn="l" fontAlgn="b"/>
                      <a:r>
                        <a:rPr lang="en-US" sz="1600" u="none" strike="noStrike">
                          <a:effectLst/>
                          <a:latin typeface="Arial" panose="020B0604020202020204" pitchFamily="34" charset="0"/>
                          <a:cs typeface="Arial" panose="020B0604020202020204" pitchFamily="34" charset="0"/>
                        </a:rPr>
                        <a:t>amoxicillin</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9400" marR="9400" marT="9400" marB="0" anchor="b"/>
                </a:tc>
                <a:tc>
                  <a:txBody>
                    <a:bodyPr/>
                    <a:lstStyle/>
                    <a:p>
                      <a:pPr algn="r" fontAlgn="b"/>
                      <a:r>
                        <a:rPr lang="en-US" sz="1600" u="none" strike="noStrike">
                          <a:effectLst/>
                          <a:latin typeface="Arial" panose="020B0604020202020204" pitchFamily="34" charset="0"/>
                          <a:cs typeface="Arial" panose="020B0604020202020204" pitchFamily="34" charset="0"/>
                        </a:rPr>
                        <a:t>723</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9400" marR="9400" marT="9400" marB="0" anchor="b"/>
                </a:tc>
                <a:tc>
                  <a:txBody>
                    <a:bodyPr/>
                    <a:lstStyle/>
                    <a:p>
                      <a:pPr algn="l" fontAlgn="b"/>
                      <a:r>
                        <a:rPr lang="en-US" sz="1600" u="none" strike="noStrike">
                          <a:effectLst/>
                          <a:latin typeface="Arial" panose="020B0604020202020204" pitchFamily="34" charset="0"/>
                          <a:cs typeface="Arial" panose="020B0604020202020204" pitchFamily="34" charset="0"/>
                        </a:rPr>
                        <a:t>IN</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9400" marR="9400" marT="9400" marB="0" anchor="b"/>
                </a:tc>
                <a:extLst>
                  <a:ext uri="{0D108BD9-81ED-4DB2-BD59-A6C34878D82A}">
                    <a16:rowId xmlns:a16="http://schemas.microsoft.com/office/drawing/2014/main" val="266912376"/>
                  </a:ext>
                </a:extLst>
              </a:tr>
              <a:tr h="188002">
                <a:tc>
                  <a:txBody>
                    <a:bodyPr/>
                    <a:lstStyle/>
                    <a:p>
                      <a:pPr algn="l" fontAlgn="b"/>
                      <a:r>
                        <a:rPr lang="ja-JP" altLang="en-US" sz="1600" u="none" strike="noStrike">
                          <a:effectLst/>
                          <a:latin typeface="Arial" panose="020B0604020202020204" pitchFamily="34" charset="0"/>
                          <a:cs typeface="Arial" panose="020B0604020202020204" pitchFamily="34" charset="0"/>
                        </a:rPr>
                        <a:t>别嘌醇</a:t>
                      </a:r>
                      <a:endParaRPr lang="ja-JP" altLang="en-US" sz="1600" b="0" i="0" u="none" strike="noStrike">
                        <a:solidFill>
                          <a:srgbClr val="000000"/>
                        </a:solidFill>
                        <a:effectLst/>
                        <a:latin typeface="Arial" panose="020B0604020202020204" pitchFamily="34" charset="0"/>
                        <a:cs typeface="Arial" panose="020B0604020202020204" pitchFamily="34" charset="0"/>
                      </a:endParaRPr>
                    </a:p>
                  </a:txBody>
                  <a:tcPr marL="9400" marR="9400" marT="9400" marB="0" anchor="b"/>
                </a:tc>
                <a:tc>
                  <a:txBody>
                    <a:bodyPr/>
                    <a:lstStyle/>
                    <a:p>
                      <a:pPr algn="r" fontAlgn="b"/>
                      <a:r>
                        <a:rPr lang="en-US" sz="1600" u="none" strike="noStrike">
                          <a:effectLst/>
                          <a:latin typeface="Arial" panose="020B0604020202020204" pitchFamily="34" charset="0"/>
                          <a:cs typeface="Arial" panose="020B0604020202020204" pitchFamily="34" charset="0"/>
                        </a:rPr>
                        <a:t>76964</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9400" marR="9400" marT="9400" marB="0" anchor="b"/>
                </a:tc>
                <a:tc>
                  <a:txBody>
                    <a:bodyPr/>
                    <a:lstStyle/>
                    <a:p>
                      <a:pPr algn="l" fontAlgn="b"/>
                      <a:r>
                        <a:rPr lang="en-US" sz="1600" u="none" strike="noStrike">
                          <a:effectLst/>
                          <a:latin typeface="Arial" panose="020B0604020202020204" pitchFamily="34" charset="0"/>
                          <a:cs typeface="Arial" panose="020B0604020202020204" pitchFamily="34" charset="0"/>
                        </a:rPr>
                        <a:t>allopurinol</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9400" marR="9400" marT="9400" marB="0" anchor="b"/>
                </a:tc>
                <a:tc>
                  <a:txBody>
                    <a:bodyPr/>
                    <a:lstStyle/>
                    <a:p>
                      <a:pPr algn="l" fontAlgn="b"/>
                      <a:r>
                        <a:rPr lang="en-US" sz="1600" u="none" strike="noStrike">
                          <a:effectLst/>
                          <a:latin typeface="Arial" panose="020B0604020202020204" pitchFamily="34" charset="0"/>
                          <a:cs typeface="Arial" panose="020B0604020202020204" pitchFamily="34" charset="0"/>
                        </a:rPr>
                        <a:t>allopurinol</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9400" marR="9400" marT="9400" marB="0" anchor="b"/>
                </a:tc>
                <a:tc>
                  <a:txBody>
                    <a:bodyPr/>
                    <a:lstStyle/>
                    <a:p>
                      <a:pPr algn="r" fontAlgn="b"/>
                      <a:r>
                        <a:rPr lang="en-US" sz="1600" u="none" strike="noStrike">
                          <a:effectLst/>
                          <a:latin typeface="Arial" panose="020B0604020202020204" pitchFamily="34" charset="0"/>
                          <a:cs typeface="Arial" panose="020B0604020202020204" pitchFamily="34" charset="0"/>
                        </a:rPr>
                        <a:t>519</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9400" marR="9400" marT="9400" marB="0" anchor="b"/>
                </a:tc>
                <a:tc>
                  <a:txBody>
                    <a:bodyPr/>
                    <a:lstStyle/>
                    <a:p>
                      <a:pPr algn="l" fontAlgn="b"/>
                      <a:r>
                        <a:rPr lang="en-US" sz="1600" u="none" strike="noStrike" dirty="0">
                          <a:effectLst/>
                          <a:latin typeface="Arial" panose="020B0604020202020204" pitchFamily="34" charset="0"/>
                          <a:cs typeface="Arial" panose="020B0604020202020204" pitchFamily="34" charset="0"/>
                        </a:rPr>
                        <a:t>IN</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400" marR="9400" marT="9400" marB="0" anchor="b"/>
                </a:tc>
                <a:extLst>
                  <a:ext uri="{0D108BD9-81ED-4DB2-BD59-A6C34878D82A}">
                    <a16:rowId xmlns:a16="http://schemas.microsoft.com/office/drawing/2014/main" val="2543503390"/>
                  </a:ext>
                </a:extLst>
              </a:tr>
            </a:tbl>
          </a:graphicData>
        </a:graphic>
      </p:graphicFrame>
      <p:graphicFrame>
        <p:nvGraphicFramePr>
          <p:cNvPr id="6" name="Table 5">
            <a:extLst>
              <a:ext uri="{FF2B5EF4-FFF2-40B4-BE49-F238E27FC236}">
                <a16:creationId xmlns:a16="http://schemas.microsoft.com/office/drawing/2014/main" id="{10277E1C-8351-654D-8D1F-D9D09EA3706C}"/>
              </a:ext>
            </a:extLst>
          </p:cNvPr>
          <p:cNvGraphicFramePr>
            <a:graphicFrameLocks noGrp="1"/>
          </p:cNvGraphicFramePr>
          <p:nvPr>
            <p:extLst>
              <p:ext uri="{D42A27DB-BD31-4B8C-83A1-F6EECF244321}">
                <p14:modId xmlns:p14="http://schemas.microsoft.com/office/powerpoint/2010/main" val="3367297815"/>
              </p:ext>
            </p:extLst>
          </p:nvPr>
        </p:nvGraphicFramePr>
        <p:xfrm>
          <a:off x="1139818" y="4539831"/>
          <a:ext cx="8621206" cy="1772069"/>
        </p:xfrm>
        <a:graphic>
          <a:graphicData uri="http://schemas.openxmlformats.org/drawingml/2006/table">
            <a:tbl>
              <a:tblPr firstRow="1" bandCol="1">
                <a:tableStyleId>{93296810-A885-4BE3-A3E7-6D5BEEA58F35}</a:tableStyleId>
              </a:tblPr>
              <a:tblGrid>
                <a:gridCol w="2844520">
                  <a:extLst>
                    <a:ext uri="{9D8B030D-6E8A-4147-A177-3AD203B41FA5}">
                      <a16:colId xmlns:a16="http://schemas.microsoft.com/office/drawing/2014/main" val="4204124952"/>
                    </a:ext>
                  </a:extLst>
                </a:gridCol>
                <a:gridCol w="2104572">
                  <a:extLst>
                    <a:ext uri="{9D8B030D-6E8A-4147-A177-3AD203B41FA5}">
                      <a16:colId xmlns:a16="http://schemas.microsoft.com/office/drawing/2014/main" val="289438691"/>
                    </a:ext>
                  </a:extLst>
                </a:gridCol>
                <a:gridCol w="3672114">
                  <a:extLst>
                    <a:ext uri="{9D8B030D-6E8A-4147-A177-3AD203B41FA5}">
                      <a16:colId xmlns:a16="http://schemas.microsoft.com/office/drawing/2014/main" val="2279924635"/>
                    </a:ext>
                  </a:extLst>
                </a:gridCol>
              </a:tblGrid>
              <a:tr h="218042">
                <a:tc>
                  <a:txBody>
                    <a:bodyPr/>
                    <a:lstStyle/>
                    <a:p>
                      <a:pPr algn="l" fontAlgn="b"/>
                      <a:r>
                        <a:rPr lang="en-US" sz="1600" u="none" strike="noStrike" dirty="0">
                          <a:effectLst/>
                          <a:latin typeface="Arial" panose="020B0604020202020204" pitchFamily="34" charset="0"/>
                          <a:cs typeface="Arial" panose="020B0604020202020204" pitchFamily="34" charset="0"/>
                        </a:rPr>
                        <a:t>NCCD_NAME</a:t>
                      </a:r>
                      <a:endParaRPr lang="en-US" sz="1600" b="1" i="0" u="none" strike="noStrike" dirty="0">
                        <a:solidFill>
                          <a:srgbClr val="000000"/>
                        </a:solidFill>
                        <a:effectLst/>
                        <a:latin typeface="Arial" panose="020B0604020202020204" pitchFamily="34" charset="0"/>
                        <a:cs typeface="Arial" panose="020B0604020202020204" pitchFamily="34" charset="0"/>
                      </a:endParaRPr>
                    </a:p>
                  </a:txBody>
                  <a:tcPr marL="8039" marR="8039" marT="8039" marB="0" anchor="b"/>
                </a:tc>
                <a:tc>
                  <a:txBody>
                    <a:bodyPr/>
                    <a:lstStyle/>
                    <a:p>
                      <a:pPr algn="l" fontAlgn="b"/>
                      <a:r>
                        <a:rPr lang="en-US" sz="1600" u="none" strike="noStrike" dirty="0">
                          <a:effectLst/>
                          <a:latin typeface="Arial" panose="020B0604020202020204" pitchFamily="34" charset="0"/>
                          <a:cs typeface="Arial" panose="020B0604020202020204" pitchFamily="34" charset="0"/>
                        </a:rPr>
                        <a:t>NCCD_CODE</a:t>
                      </a:r>
                      <a:endParaRPr lang="en-US" sz="1600" b="1" i="0" u="none" strike="noStrike" dirty="0">
                        <a:solidFill>
                          <a:srgbClr val="000000"/>
                        </a:solidFill>
                        <a:effectLst/>
                        <a:latin typeface="Arial" panose="020B0604020202020204" pitchFamily="34" charset="0"/>
                        <a:cs typeface="Arial" panose="020B0604020202020204" pitchFamily="34" charset="0"/>
                      </a:endParaRPr>
                    </a:p>
                  </a:txBody>
                  <a:tcPr marL="8039" marR="8039" marT="8039" marB="0" anchor="b"/>
                </a:tc>
                <a:tc>
                  <a:txBody>
                    <a:bodyPr/>
                    <a:lstStyle/>
                    <a:p>
                      <a:pPr algn="l" fontAlgn="b"/>
                      <a:r>
                        <a:rPr lang="en-US" sz="1600" u="none" strike="noStrike" dirty="0">
                          <a:effectLst/>
                          <a:latin typeface="Arial" panose="020B0604020202020204" pitchFamily="34" charset="0"/>
                          <a:cs typeface="Arial" panose="020B0604020202020204" pitchFamily="34" charset="0"/>
                        </a:rPr>
                        <a:t>TRANSLATION</a:t>
                      </a:r>
                      <a:endParaRPr lang="en-US" sz="1600" b="1" i="0" u="none" strike="noStrike" dirty="0">
                        <a:solidFill>
                          <a:srgbClr val="000000"/>
                        </a:solidFill>
                        <a:effectLst/>
                        <a:latin typeface="Arial" panose="020B0604020202020204" pitchFamily="34" charset="0"/>
                        <a:cs typeface="Arial" panose="020B0604020202020204" pitchFamily="34" charset="0"/>
                      </a:endParaRPr>
                    </a:p>
                  </a:txBody>
                  <a:tcPr marL="8039" marR="8039" marT="8039" marB="0" anchor="b"/>
                </a:tc>
                <a:extLst>
                  <a:ext uri="{0D108BD9-81ED-4DB2-BD59-A6C34878D82A}">
                    <a16:rowId xmlns:a16="http://schemas.microsoft.com/office/drawing/2014/main" val="1136426875"/>
                  </a:ext>
                </a:extLst>
              </a:tr>
              <a:tr h="160789">
                <a:tc>
                  <a:txBody>
                    <a:bodyPr/>
                    <a:lstStyle/>
                    <a:p>
                      <a:pPr algn="l" fontAlgn="b"/>
                      <a:r>
                        <a:rPr lang="ja-JP" altLang="en-US" sz="1600" b="0" i="0" u="none" strike="noStrike" kern="1200">
                          <a:solidFill>
                            <a:srgbClr val="000000"/>
                          </a:solidFill>
                          <a:effectLst/>
                          <a:latin typeface="Arial" panose="020B0604020202020204" pitchFamily="34" charset="0"/>
                          <a:ea typeface="+mn-ea"/>
                          <a:cs typeface="Arial" panose="020B0604020202020204" pitchFamily="34" charset="0"/>
                        </a:rPr>
                        <a:t>复方维生素</a:t>
                      </a:r>
                      <a:r>
                        <a:rPr lang="en-US" sz="1600" b="0" i="0" u="none" strike="noStrike" kern="1200" dirty="0">
                          <a:solidFill>
                            <a:srgbClr val="000000"/>
                          </a:solidFill>
                          <a:effectLst/>
                          <a:latin typeface="Arial" panose="020B0604020202020204" pitchFamily="34" charset="0"/>
                          <a:ea typeface="+mn-ea"/>
                          <a:cs typeface="Arial" panose="020B0604020202020204" pitchFamily="34" charset="0"/>
                        </a:rPr>
                        <a:t>U</a:t>
                      </a:r>
                    </a:p>
                  </a:txBody>
                  <a:tcPr marL="9525" marR="9525" marT="9525" marB="0" anchor="b"/>
                </a:tc>
                <a:tc>
                  <a:txBody>
                    <a:bodyPr/>
                    <a:lstStyle/>
                    <a:p>
                      <a:pPr marL="0" algn="l" defTabSz="914400" rtl="0" eaLnBrk="1" fontAlgn="b" latinLnBrk="0" hangingPunct="1"/>
                      <a:r>
                        <a:rPr lang="en-US" sz="1600" b="0" i="0" u="none" strike="noStrike" kern="1200" dirty="0">
                          <a:solidFill>
                            <a:srgbClr val="000000"/>
                          </a:solidFill>
                          <a:effectLst/>
                          <a:latin typeface="Arial" panose="020B0604020202020204" pitchFamily="34" charset="0"/>
                          <a:ea typeface="+mn-ea"/>
                          <a:cs typeface="Arial" panose="020B0604020202020204" pitchFamily="34" charset="0"/>
                        </a:rPr>
                        <a:t>87252</a:t>
                      </a:r>
                    </a:p>
                  </a:txBody>
                  <a:tcPr marL="9525" marR="9525" marT="9525" marB="0" anchor="b"/>
                </a:tc>
                <a:tc>
                  <a:txBody>
                    <a:bodyPr/>
                    <a:lstStyle/>
                    <a:p>
                      <a:pPr marL="0" algn="l" defTabSz="914400" rtl="0" eaLnBrk="1" fontAlgn="b" latinLnBrk="0" hangingPunct="1"/>
                      <a:r>
                        <a:rPr lang="en-US" sz="1600" b="0" i="0" u="none" strike="noStrike" kern="1200" dirty="0">
                          <a:solidFill>
                            <a:srgbClr val="000000"/>
                          </a:solidFill>
                          <a:effectLst/>
                          <a:latin typeface="Arial" panose="020B0604020202020204" pitchFamily="34" charset="0"/>
                          <a:ea typeface="+mn-ea"/>
                          <a:cs typeface="Arial" panose="020B0604020202020204" pitchFamily="34" charset="0"/>
                        </a:rPr>
                        <a:t>vitamin u</a:t>
                      </a:r>
                    </a:p>
                  </a:txBody>
                  <a:tcPr marL="9525" marR="9525" marT="9525" marB="0" anchor="b"/>
                </a:tc>
                <a:extLst>
                  <a:ext uri="{0D108BD9-81ED-4DB2-BD59-A6C34878D82A}">
                    <a16:rowId xmlns:a16="http://schemas.microsoft.com/office/drawing/2014/main" val="3346879933"/>
                  </a:ext>
                </a:extLst>
              </a:tr>
              <a:tr h="160789">
                <a:tc>
                  <a:txBody>
                    <a:bodyPr/>
                    <a:lstStyle/>
                    <a:p>
                      <a:pPr algn="l" fontAlgn="b"/>
                      <a:r>
                        <a:rPr lang="ja-JP" altLang="en-US" sz="1600" b="0" i="0" u="none" strike="noStrike" kern="1200">
                          <a:solidFill>
                            <a:srgbClr val="000000"/>
                          </a:solidFill>
                          <a:effectLst/>
                          <a:latin typeface="Arial" panose="020B0604020202020204" pitchFamily="34" charset="0"/>
                          <a:ea typeface="+mn-ea"/>
                          <a:cs typeface="Arial" panose="020B0604020202020204" pitchFamily="34" charset="0"/>
                        </a:rPr>
                        <a:t>氨苯伪麻</a:t>
                      </a:r>
                    </a:p>
                  </a:txBody>
                  <a:tcPr marL="9525" marR="9525" marT="9525" marB="0" anchor="b"/>
                </a:tc>
                <a:tc>
                  <a:txBody>
                    <a:bodyPr/>
                    <a:lstStyle/>
                    <a:p>
                      <a:pPr marL="0" algn="l" defTabSz="914400" rtl="0" eaLnBrk="1" fontAlgn="b" latinLnBrk="0" hangingPunct="1"/>
                      <a:r>
                        <a:rPr lang="en-US" sz="1600" b="0" i="0" u="none" strike="noStrike" kern="1200" dirty="0">
                          <a:solidFill>
                            <a:srgbClr val="000000"/>
                          </a:solidFill>
                          <a:effectLst/>
                          <a:latin typeface="Arial" panose="020B0604020202020204" pitchFamily="34" charset="0"/>
                          <a:ea typeface="+mn-ea"/>
                          <a:cs typeface="Arial" panose="020B0604020202020204" pitchFamily="34" charset="0"/>
                        </a:rPr>
                        <a:t>134746</a:t>
                      </a:r>
                    </a:p>
                  </a:txBody>
                  <a:tcPr marL="9525" marR="9525" marT="9525" marB="0" anchor="b"/>
                </a:tc>
                <a:tc>
                  <a:txBody>
                    <a:bodyPr/>
                    <a:lstStyle/>
                    <a:p>
                      <a:pPr marL="0" algn="l" defTabSz="914400" rtl="0" eaLnBrk="1" fontAlgn="b" latinLnBrk="0" hangingPunct="1"/>
                      <a:r>
                        <a:rPr lang="en-US" sz="1600" b="0" i="0" u="none" strike="noStrike" kern="1200" dirty="0">
                          <a:solidFill>
                            <a:srgbClr val="000000"/>
                          </a:solidFill>
                          <a:effectLst/>
                          <a:latin typeface="Arial" panose="020B0604020202020204" pitchFamily="34" charset="0"/>
                          <a:ea typeface="+mn-ea"/>
                          <a:cs typeface="Arial" panose="020B0604020202020204" pitchFamily="34" charset="0"/>
                        </a:rPr>
                        <a:t>amphibian</a:t>
                      </a:r>
                    </a:p>
                  </a:txBody>
                  <a:tcPr marL="9525" marR="9525" marT="9525" marB="0" anchor="b"/>
                </a:tc>
                <a:extLst>
                  <a:ext uri="{0D108BD9-81ED-4DB2-BD59-A6C34878D82A}">
                    <a16:rowId xmlns:a16="http://schemas.microsoft.com/office/drawing/2014/main" val="3843055381"/>
                  </a:ext>
                </a:extLst>
              </a:tr>
              <a:tr h="160789">
                <a:tc>
                  <a:txBody>
                    <a:bodyPr/>
                    <a:lstStyle/>
                    <a:p>
                      <a:pPr algn="l" fontAlgn="b"/>
                      <a:r>
                        <a:rPr lang="ja-JP" altLang="en-US" sz="1600" b="0" i="0" u="none" strike="noStrike" kern="1200">
                          <a:solidFill>
                            <a:srgbClr val="000000"/>
                          </a:solidFill>
                          <a:effectLst/>
                          <a:latin typeface="Arial" panose="020B0604020202020204" pitchFamily="34" charset="0"/>
                          <a:ea typeface="+mn-ea"/>
                          <a:cs typeface="Arial" panose="020B0604020202020204" pitchFamily="34" charset="0"/>
                        </a:rPr>
                        <a:t>乙氧苯柳胺</a:t>
                      </a:r>
                    </a:p>
                  </a:txBody>
                  <a:tcPr marL="9525" marR="9525" marT="9525" marB="0" anchor="b"/>
                </a:tc>
                <a:tc>
                  <a:txBody>
                    <a:bodyPr/>
                    <a:lstStyle/>
                    <a:p>
                      <a:pPr marL="0" algn="l" defTabSz="914400" rtl="0" eaLnBrk="1" fontAlgn="b" latinLnBrk="0" hangingPunct="1"/>
                      <a:r>
                        <a:rPr lang="en-US" sz="1600" b="0" i="0" u="none" strike="noStrike" kern="1200" dirty="0">
                          <a:solidFill>
                            <a:srgbClr val="000000"/>
                          </a:solidFill>
                          <a:effectLst/>
                          <a:latin typeface="Arial" panose="020B0604020202020204" pitchFamily="34" charset="0"/>
                          <a:ea typeface="+mn-ea"/>
                          <a:cs typeface="Arial" panose="020B0604020202020204" pitchFamily="34" charset="0"/>
                        </a:rPr>
                        <a:t>115142</a:t>
                      </a:r>
                    </a:p>
                  </a:txBody>
                  <a:tcPr marL="9525" marR="9525" marT="9525" marB="0" anchor="b"/>
                </a:tc>
                <a:tc>
                  <a:txBody>
                    <a:bodyPr/>
                    <a:lstStyle/>
                    <a:p>
                      <a:pPr marL="0" algn="l" defTabSz="914400" rtl="0" eaLnBrk="1" fontAlgn="b" latinLnBrk="0" hangingPunct="1"/>
                      <a:r>
                        <a:rPr lang="en-US" sz="1600" b="0" i="0" u="none" strike="noStrike" kern="1200" dirty="0" err="1">
                          <a:solidFill>
                            <a:srgbClr val="000000"/>
                          </a:solidFill>
                          <a:effectLst/>
                          <a:latin typeface="Arial" panose="020B0604020202020204" pitchFamily="34" charset="0"/>
                          <a:ea typeface="+mn-ea"/>
                          <a:cs typeface="Arial" panose="020B0604020202020204" pitchFamily="34" charset="0"/>
                        </a:rPr>
                        <a:t>etofesalamide</a:t>
                      </a:r>
                      <a:endParaRPr lang="en-US" sz="16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marL="9525" marR="9525" marT="9525" marB="0" anchor="b"/>
                </a:tc>
                <a:extLst>
                  <a:ext uri="{0D108BD9-81ED-4DB2-BD59-A6C34878D82A}">
                    <a16:rowId xmlns:a16="http://schemas.microsoft.com/office/drawing/2014/main" val="1547848241"/>
                  </a:ext>
                </a:extLst>
              </a:tr>
              <a:tr h="160789">
                <a:tc>
                  <a:txBody>
                    <a:bodyPr/>
                    <a:lstStyle/>
                    <a:p>
                      <a:pPr marL="0" algn="l" defTabSz="914400" rtl="0" eaLnBrk="1" fontAlgn="b" latinLnBrk="0" hangingPunct="1"/>
                      <a:r>
                        <a:rPr lang="ja-JP" altLang="en-US" sz="1600" b="0" i="0" u="none" strike="noStrike" kern="1200">
                          <a:solidFill>
                            <a:srgbClr val="000000"/>
                          </a:solidFill>
                          <a:effectLst/>
                          <a:latin typeface="Arial" panose="020B0604020202020204" pitchFamily="34" charset="0"/>
                          <a:ea typeface="+mn-ea"/>
                          <a:cs typeface="Arial" panose="020B0604020202020204" pitchFamily="34" charset="0"/>
                        </a:rPr>
                        <a:t>复方甲麻</a:t>
                      </a:r>
                    </a:p>
                  </a:txBody>
                  <a:tcPr marL="9525" marR="9525" marT="9525" marB="0" anchor="b"/>
                </a:tc>
                <a:tc>
                  <a:txBody>
                    <a:bodyPr/>
                    <a:lstStyle/>
                    <a:p>
                      <a:pPr marL="0" algn="l" defTabSz="914400" rtl="0" eaLnBrk="1" fontAlgn="b" latinLnBrk="0" hangingPunct="1"/>
                      <a:r>
                        <a:rPr lang="en-US" sz="1600" b="0" i="0" u="none" strike="noStrike" kern="1200" dirty="0">
                          <a:solidFill>
                            <a:srgbClr val="000000"/>
                          </a:solidFill>
                          <a:effectLst/>
                          <a:latin typeface="Arial" panose="020B0604020202020204" pitchFamily="34" charset="0"/>
                          <a:ea typeface="+mn-ea"/>
                          <a:cs typeface="Arial" panose="020B0604020202020204" pitchFamily="34" charset="0"/>
                        </a:rPr>
                        <a:t>190447</a:t>
                      </a:r>
                    </a:p>
                  </a:txBody>
                  <a:tcPr marL="9525" marR="9525" marT="9525" marB="0" anchor="b"/>
                </a:tc>
                <a:tc>
                  <a:txBody>
                    <a:bodyPr/>
                    <a:lstStyle/>
                    <a:p>
                      <a:pPr marL="0" algn="l" defTabSz="914400" rtl="0" eaLnBrk="1" fontAlgn="b" latinLnBrk="0" hangingPunct="1"/>
                      <a:r>
                        <a:rPr lang="en-US" sz="1600" b="0" i="0" u="none" strike="noStrike" kern="1200" dirty="0">
                          <a:solidFill>
                            <a:srgbClr val="000000"/>
                          </a:solidFill>
                          <a:effectLst/>
                          <a:latin typeface="Arial" panose="020B0604020202020204" pitchFamily="34" charset="0"/>
                          <a:ea typeface="+mn-ea"/>
                          <a:cs typeface="Arial" panose="020B0604020202020204" pitchFamily="34" charset="0"/>
                        </a:rPr>
                        <a:t>Methylene</a:t>
                      </a:r>
                    </a:p>
                  </a:txBody>
                  <a:tcPr marL="9525" marR="9525" marT="9525" marB="0" anchor="b"/>
                </a:tc>
                <a:extLst>
                  <a:ext uri="{0D108BD9-81ED-4DB2-BD59-A6C34878D82A}">
                    <a16:rowId xmlns:a16="http://schemas.microsoft.com/office/drawing/2014/main" val="2612920282"/>
                  </a:ext>
                </a:extLst>
              </a:tr>
              <a:tr h="160789">
                <a:tc>
                  <a:txBody>
                    <a:bodyPr/>
                    <a:lstStyle/>
                    <a:p>
                      <a:pPr algn="l" fontAlgn="b"/>
                      <a:r>
                        <a:rPr lang="ja-JP" altLang="en-US" sz="1600" b="0" i="0" u="none" strike="noStrike">
                          <a:solidFill>
                            <a:srgbClr val="000000"/>
                          </a:solidFill>
                          <a:effectLst/>
                          <a:latin typeface="Arial" panose="020B0604020202020204" pitchFamily="34" charset="0"/>
                          <a:cs typeface="Arial" panose="020B0604020202020204" pitchFamily="34" charset="0"/>
                        </a:rPr>
                        <a:t>帕司烟肼</a:t>
                      </a:r>
                    </a:p>
                  </a:txBody>
                  <a:tcPr marL="9525" marR="9525" marT="9525" marB="0" anchor="b"/>
                </a:tc>
                <a:tc>
                  <a:txBody>
                    <a:bodyPr/>
                    <a:lstStyle/>
                    <a:p>
                      <a:pPr marL="0" algn="l" defTabSz="914400" rtl="0" eaLnBrk="1" fontAlgn="b" latinLnBrk="0" hangingPunct="1"/>
                      <a:r>
                        <a:rPr lang="en-US" sz="1600" b="0" i="0" u="none" strike="noStrike" kern="1200" dirty="0">
                          <a:solidFill>
                            <a:srgbClr val="000000"/>
                          </a:solidFill>
                          <a:effectLst/>
                          <a:latin typeface="Arial" panose="020B0604020202020204" pitchFamily="34" charset="0"/>
                          <a:ea typeface="+mn-ea"/>
                          <a:cs typeface="Arial" panose="020B0604020202020204" pitchFamily="34" charset="0"/>
                        </a:rPr>
                        <a:t>190444</a:t>
                      </a:r>
                    </a:p>
                  </a:txBody>
                  <a:tcPr marL="9525" marR="9525" marT="9525" marB="0" anchor="b"/>
                </a:tc>
                <a:tc>
                  <a:txBody>
                    <a:bodyPr/>
                    <a:lstStyle/>
                    <a:p>
                      <a:pPr algn="l" fontAlgn="b"/>
                      <a:r>
                        <a:rPr lang="en-US" sz="1600" b="0" i="0" u="none" strike="noStrike">
                          <a:solidFill>
                            <a:srgbClr val="000000"/>
                          </a:solidFill>
                          <a:effectLst/>
                          <a:latin typeface="Arial" panose="020B0604020202020204" pitchFamily="34" charset="0"/>
                          <a:cs typeface="Arial" panose="020B0604020202020204" pitchFamily="34" charset="0"/>
                        </a:rPr>
                        <a:t>pasiniazide</a:t>
                      </a:r>
                    </a:p>
                  </a:txBody>
                  <a:tcPr marL="9525" marR="9525" marT="9525" marB="0" anchor="b"/>
                </a:tc>
                <a:extLst>
                  <a:ext uri="{0D108BD9-81ED-4DB2-BD59-A6C34878D82A}">
                    <a16:rowId xmlns:a16="http://schemas.microsoft.com/office/drawing/2014/main" val="290416414"/>
                  </a:ext>
                </a:extLst>
              </a:tr>
              <a:tr h="160789">
                <a:tc>
                  <a:txBody>
                    <a:bodyPr/>
                    <a:lstStyle/>
                    <a:p>
                      <a:pPr algn="l" fontAlgn="b"/>
                      <a:r>
                        <a:rPr lang="ja-JP" altLang="en-US" sz="1600" b="0" i="0" u="none" strike="noStrike">
                          <a:solidFill>
                            <a:srgbClr val="000000"/>
                          </a:solidFill>
                          <a:effectLst/>
                          <a:latin typeface="Arial" panose="020B0604020202020204" pitchFamily="34" charset="0"/>
                          <a:cs typeface="Arial" panose="020B0604020202020204" pitchFamily="34" charset="0"/>
                        </a:rPr>
                        <a:t>重组人干扰素</a:t>
                      </a:r>
                      <a:r>
                        <a:rPr lang="el-GR" sz="1600" b="0" i="0" u="none" strike="noStrike" kern="1200" dirty="0">
                          <a:solidFill>
                            <a:srgbClr val="000000"/>
                          </a:solidFill>
                          <a:effectLst/>
                          <a:latin typeface="Arial" panose="020B0604020202020204" pitchFamily="34" charset="0"/>
                          <a:ea typeface="+mn-ea"/>
                          <a:cs typeface="Arial" panose="020B0604020202020204" pitchFamily="34" charset="0"/>
                        </a:rPr>
                        <a:t>α1</a:t>
                      </a:r>
                      <a:r>
                        <a:rPr lang="en-US" sz="1600" b="0" i="0" u="none" strike="noStrike" dirty="0">
                          <a:solidFill>
                            <a:srgbClr val="000000"/>
                          </a:solidFill>
                          <a:effectLst/>
                          <a:latin typeface="Arial" panose="020B0604020202020204" pitchFamily="34" charset="0"/>
                          <a:cs typeface="Arial" panose="020B0604020202020204" pitchFamily="34" charset="0"/>
                        </a:rPr>
                        <a:t>b</a:t>
                      </a:r>
                    </a:p>
                  </a:txBody>
                  <a:tcPr marL="9525" marR="9525" marT="9525" marB="0" anchor="b"/>
                </a:tc>
                <a:tc>
                  <a:txBody>
                    <a:bodyPr/>
                    <a:lstStyle/>
                    <a:p>
                      <a:pPr algn="l" fontAlgn="b"/>
                      <a:r>
                        <a:rPr lang="en-US" sz="1600" b="0" i="0" u="none" strike="noStrike" dirty="0">
                          <a:solidFill>
                            <a:srgbClr val="000000"/>
                          </a:solidFill>
                          <a:effectLst/>
                          <a:latin typeface="Arial" panose="020B0604020202020204" pitchFamily="34" charset="0"/>
                          <a:cs typeface="Arial" panose="020B0604020202020204" pitchFamily="34" charset="0"/>
                        </a:rPr>
                        <a:t>190672</a:t>
                      </a:r>
                    </a:p>
                  </a:txBody>
                  <a:tcPr marL="9525" marR="9525" marT="9525" marB="0" anchor="b"/>
                </a:tc>
                <a:tc>
                  <a:txBody>
                    <a:bodyPr/>
                    <a:lstStyle/>
                    <a:p>
                      <a:pPr algn="l" fontAlgn="b"/>
                      <a:r>
                        <a:rPr lang="en-US" sz="1600" b="0" i="0" u="none" strike="noStrike" dirty="0">
                          <a:solidFill>
                            <a:srgbClr val="000000"/>
                          </a:solidFill>
                          <a:effectLst/>
                          <a:latin typeface="Arial" panose="020B0604020202020204" pitchFamily="34" charset="0"/>
                          <a:cs typeface="Arial" panose="020B0604020202020204" pitchFamily="34" charset="0"/>
                        </a:rPr>
                        <a:t>recombinant human interferon </a:t>
                      </a:r>
                      <a:r>
                        <a:rPr lang="el-GR" sz="1600" b="0" i="0" u="none" strike="noStrike" dirty="0">
                          <a:solidFill>
                            <a:srgbClr val="000000"/>
                          </a:solidFill>
                          <a:effectLst/>
                          <a:latin typeface="Arial" panose="020B0604020202020204" pitchFamily="34" charset="0"/>
                          <a:cs typeface="Arial" panose="020B0604020202020204" pitchFamily="34" charset="0"/>
                        </a:rPr>
                        <a:t>α1</a:t>
                      </a:r>
                      <a:r>
                        <a:rPr lang="en-US" sz="1600" b="0" i="0" u="none" strike="noStrike" dirty="0">
                          <a:solidFill>
                            <a:srgbClr val="000000"/>
                          </a:solidFill>
                          <a:effectLst/>
                          <a:latin typeface="Arial" panose="020B0604020202020204" pitchFamily="34" charset="0"/>
                          <a:cs typeface="Arial" panose="020B0604020202020204" pitchFamily="34" charset="0"/>
                        </a:rPr>
                        <a:t>b</a:t>
                      </a:r>
                    </a:p>
                  </a:txBody>
                  <a:tcPr marL="9525" marR="9525" marT="9525" marB="0" anchor="b"/>
                </a:tc>
                <a:extLst>
                  <a:ext uri="{0D108BD9-81ED-4DB2-BD59-A6C34878D82A}">
                    <a16:rowId xmlns:a16="http://schemas.microsoft.com/office/drawing/2014/main" val="355754282"/>
                  </a:ext>
                </a:extLst>
              </a:tr>
            </a:tbl>
          </a:graphicData>
        </a:graphic>
      </p:graphicFrame>
    </p:spTree>
    <p:extLst>
      <p:ext uri="{BB962C8B-B14F-4D97-AF65-F5344CB8AC3E}">
        <p14:creationId xmlns:p14="http://schemas.microsoft.com/office/powerpoint/2010/main" val="28695506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AE00C67-1A70-4976-AF62-AD0549909210}"/>
              </a:ext>
            </a:extLst>
          </p:cNvPr>
          <p:cNvSpPr>
            <a:spLocks noGrp="1"/>
          </p:cNvSpPr>
          <p:nvPr>
            <p:ph type="title"/>
          </p:nvPr>
        </p:nvSpPr>
        <p:spPr/>
        <p:txBody>
          <a:bodyPr/>
          <a:lstStyle/>
          <a:p>
            <a:r>
              <a:rPr lang="en-US" altLang="zh-CN" dirty="0">
                <a:latin typeface="Arial" panose="020B0604020202020204" pitchFamily="34" charset="0"/>
                <a:cs typeface="Arial" panose="020B0604020202020204" pitchFamily="34" charset="0"/>
              </a:rPr>
              <a:t>Ingredient mapping</a:t>
            </a:r>
            <a:endParaRPr lang="zh-CN" altLang="en-US" dirty="0">
              <a:latin typeface="Arial" panose="020B0604020202020204" pitchFamily="34" charset="0"/>
              <a:cs typeface="Arial" panose="020B0604020202020204" pitchFamily="34" charset="0"/>
            </a:endParaRPr>
          </a:p>
        </p:txBody>
      </p:sp>
      <p:sp>
        <p:nvSpPr>
          <p:cNvPr id="3" name="内容占位符 2">
            <a:extLst>
              <a:ext uri="{FF2B5EF4-FFF2-40B4-BE49-F238E27FC236}">
                <a16:creationId xmlns:a16="http://schemas.microsoft.com/office/drawing/2014/main" id="{A165DE28-AA53-4FAC-88FA-008A46174DC6}"/>
              </a:ext>
            </a:extLst>
          </p:cNvPr>
          <p:cNvSpPr>
            <a:spLocks noGrp="1"/>
          </p:cNvSpPr>
          <p:nvPr>
            <p:ph idx="1"/>
          </p:nvPr>
        </p:nvSpPr>
        <p:spPr/>
        <p:txBody>
          <a:bodyPr/>
          <a:lstStyle/>
          <a:p>
            <a:r>
              <a:rPr lang="en-US" altLang="zh-CN" dirty="0">
                <a:latin typeface="Arial" panose="020B0604020202020204" pitchFamily="34" charset="0"/>
                <a:cs typeface="Arial" panose="020B0604020202020204" pitchFamily="34" charset="0"/>
              </a:rPr>
              <a:t>IN to </a:t>
            </a:r>
            <a:r>
              <a:rPr lang="en-US" altLang="zh-CN" dirty="0" err="1">
                <a:latin typeface="Arial" panose="020B0604020202020204" pitchFamily="34" charset="0"/>
                <a:cs typeface="Arial" panose="020B0604020202020204" pitchFamily="34" charset="0"/>
              </a:rPr>
              <a:t>RxN</a:t>
            </a:r>
            <a:r>
              <a:rPr lang="en-US" altLang="zh-CN" dirty="0">
                <a:latin typeface="Arial" panose="020B0604020202020204" pitchFamily="34" charset="0"/>
                <a:cs typeface="Arial" panose="020B0604020202020204" pitchFamily="34" charset="0"/>
              </a:rPr>
              <a:t> PIN (Precise Ingredient)</a:t>
            </a:r>
          </a:p>
          <a:p>
            <a:r>
              <a:rPr lang="en-US" altLang="zh-CN" dirty="0">
                <a:latin typeface="Arial" panose="020B0604020202020204" pitchFamily="34" charset="0"/>
                <a:cs typeface="Arial" panose="020B0604020202020204" pitchFamily="34" charset="0"/>
              </a:rPr>
              <a:t>Total Unique: 538</a:t>
            </a:r>
          </a:p>
        </p:txBody>
      </p:sp>
      <p:graphicFrame>
        <p:nvGraphicFramePr>
          <p:cNvPr id="4" name="Table 3">
            <a:extLst>
              <a:ext uri="{FF2B5EF4-FFF2-40B4-BE49-F238E27FC236}">
                <a16:creationId xmlns:a16="http://schemas.microsoft.com/office/drawing/2014/main" id="{6DE993F4-696D-D341-AA83-E504D436625B}"/>
              </a:ext>
            </a:extLst>
          </p:cNvPr>
          <p:cNvGraphicFramePr>
            <a:graphicFrameLocks noGrp="1"/>
          </p:cNvGraphicFramePr>
          <p:nvPr>
            <p:extLst>
              <p:ext uri="{D42A27DB-BD31-4B8C-83A1-F6EECF244321}">
                <p14:modId xmlns:p14="http://schemas.microsoft.com/office/powerpoint/2010/main" val="2845258994"/>
              </p:ext>
            </p:extLst>
          </p:nvPr>
        </p:nvGraphicFramePr>
        <p:xfrm>
          <a:off x="838200" y="3191782"/>
          <a:ext cx="10515600" cy="2762630"/>
        </p:xfrm>
        <a:graphic>
          <a:graphicData uri="http://schemas.openxmlformats.org/drawingml/2006/table">
            <a:tbl>
              <a:tblPr firstRow="1" bandCol="1">
                <a:tableStyleId>{00A15C55-8517-42AA-B614-E9B94910E393}</a:tableStyleId>
              </a:tblPr>
              <a:tblGrid>
                <a:gridCol w="1630346">
                  <a:extLst>
                    <a:ext uri="{9D8B030D-6E8A-4147-A177-3AD203B41FA5}">
                      <a16:colId xmlns:a16="http://schemas.microsoft.com/office/drawing/2014/main" val="4204124952"/>
                    </a:ext>
                  </a:extLst>
                </a:gridCol>
                <a:gridCol w="1303354">
                  <a:extLst>
                    <a:ext uri="{9D8B030D-6E8A-4147-A177-3AD203B41FA5}">
                      <a16:colId xmlns:a16="http://schemas.microsoft.com/office/drawing/2014/main" val="289438691"/>
                    </a:ext>
                  </a:extLst>
                </a:gridCol>
                <a:gridCol w="2571750">
                  <a:extLst>
                    <a:ext uri="{9D8B030D-6E8A-4147-A177-3AD203B41FA5}">
                      <a16:colId xmlns:a16="http://schemas.microsoft.com/office/drawing/2014/main" val="2279924635"/>
                    </a:ext>
                  </a:extLst>
                </a:gridCol>
                <a:gridCol w="2456208">
                  <a:extLst>
                    <a:ext uri="{9D8B030D-6E8A-4147-A177-3AD203B41FA5}">
                      <a16:colId xmlns:a16="http://schemas.microsoft.com/office/drawing/2014/main" val="3608227008"/>
                    </a:ext>
                  </a:extLst>
                </a:gridCol>
                <a:gridCol w="1358555">
                  <a:extLst>
                    <a:ext uri="{9D8B030D-6E8A-4147-A177-3AD203B41FA5}">
                      <a16:colId xmlns:a16="http://schemas.microsoft.com/office/drawing/2014/main" val="2485689162"/>
                    </a:ext>
                  </a:extLst>
                </a:gridCol>
                <a:gridCol w="1195387">
                  <a:extLst>
                    <a:ext uri="{9D8B030D-6E8A-4147-A177-3AD203B41FA5}">
                      <a16:colId xmlns:a16="http://schemas.microsoft.com/office/drawing/2014/main" val="857257128"/>
                    </a:ext>
                  </a:extLst>
                </a:gridCol>
              </a:tblGrid>
              <a:tr h="160789">
                <a:tc>
                  <a:txBody>
                    <a:bodyPr/>
                    <a:lstStyle/>
                    <a:p>
                      <a:pPr algn="l" fontAlgn="b"/>
                      <a:r>
                        <a:rPr lang="en-US" sz="1600" b="1" u="none" strike="noStrike" dirty="0">
                          <a:effectLst/>
                          <a:latin typeface="Arial" panose="020B0604020202020204" pitchFamily="34" charset="0"/>
                          <a:cs typeface="Arial" panose="020B0604020202020204" pitchFamily="34" charset="0"/>
                        </a:rPr>
                        <a:t>NCCD_NAME</a:t>
                      </a:r>
                      <a:endParaRPr lang="en-US" sz="1600" b="1" i="0" u="none" strike="noStrike" dirty="0">
                        <a:solidFill>
                          <a:srgbClr val="000000"/>
                        </a:solidFill>
                        <a:effectLst/>
                        <a:latin typeface="Arial" panose="020B0604020202020204" pitchFamily="34" charset="0"/>
                        <a:cs typeface="Arial" panose="020B0604020202020204" pitchFamily="34" charset="0"/>
                      </a:endParaRPr>
                    </a:p>
                  </a:txBody>
                  <a:tcPr marL="8039" marR="8039" marT="8039" marB="0" anchor="b"/>
                </a:tc>
                <a:tc>
                  <a:txBody>
                    <a:bodyPr/>
                    <a:lstStyle/>
                    <a:p>
                      <a:pPr algn="l" fontAlgn="b"/>
                      <a:r>
                        <a:rPr lang="en-US" sz="1600" b="1" u="none" strike="noStrike" dirty="0">
                          <a:effectLst/>
                          <a:latin typeface="Arial" panose="020B0604020202020204" pitchFamily="34" charset="0"/>
                          <a:cs typeface="Arial" panose="020B0604020202020204" pitchFamily="34" charset="0"/>
                        </a:rPr>
                        <a:t>NCCD_CODE</a:t>
                      </a:r>
                      <a:endParaRPr lang="en-US" sz="1600" b="1" i="0" u="none" strike="noStrike" dirty="0">
                        <a:solidFill>
                          <a:srgbClr val="000000"/>
                        </a:solidFill>
                        <a:effectLst/>
                        <a:latin typeface="Arial" panose="020B0604020202020204" pitchFamily="34" charset="0"/>
                        <a:cs typeface="Arial" panose="020B0604020202020204" pitchFamily="34" charset="0"/>
                      </a:endParaRPr>
                    </a:p>
                  </a:txBody>
                  <a:tcPr marL="8039" marR="8039" marT="8039" marB="0" anchor="b"/>
                </a:tc>
                <a:tc>
                  <a:txBody>
                    <a:bodyPr/>
                    <a:lstStyle/>
                    <a:p>
                      <a:pPr algn="l" fontAlgn="b"/>
                      <a:r>
                        <a:rPr lang="en-US" sz="1600" b="1" u="none" strike="noStrike" dirty="0">
                          <a:effectLst/>
                          <a:latin typeface="Arial" panose="020B0604020202020204" pitchFamily="34" charset="0"/>
                          <a:cs typeface="Arial" panose="020B0604020202020204" pitchFamily="34" charset="0"/>
                        </a:rPr>
                        <a:t>TRANSLATION</a:t>
                      </a:r>
                      <a:endParaRPr lang="en-US" sz="1600" b="1" i="0" u="none" strike="noStrike" dirty="0">
                        <a:solidFill>
                          <a:srgbClr val="000000"/>
                        </a:solidFill>
                        <a:effectLst/>
                        <a:latin typeface="Arial" panose="020B0604020202020204" pitchFamily="34" charset="0"/>
                        <a:cs typeface="Arial" panose="020B0604020202020204" pitchFamily="34" charset="0"/>
                      </a:endParaRPr>
                    </a:p>
                  </a:txBody>
                  <a:tcPr marL="8039" marR="8039" marT="8039" marB="0" anchor="b"/>
                </a:tc>
                <a:tc>
                  <a:txBody>
                    <a:bodyPr/>
                    <a:lstStyle/>
                    <a:p>
                      <a:pPr algn="l" fontAlgn="b"/>
                      <a:r>
                        <a:rPr lang="en-US" sz="1600" b="1" u="none" strike="noStrike" dirty="0">
                          <a:effectLst/>
                          <a:latin typeface="Arial" panose="020B0604020202020204" pitchFamily="34" charset="0"/>
                          <a:cs typeface="Arial" panose="020B0604020202020204" pitchFamily="34" charset="0"/>
                        </a:rPr>
                        <a:t>RXN_NAME</a:t>
                      </a:r>
                      <a:endParaRPr lang="en-US" sz="1600" b="1" i="0" u="none" strike="noStrike" dirty="0">
                        <a:solidFill>
                          <a:srgbClr val="000000"/>
                        </a:solidFill>
                        <a:effectLst/>
                        <a:latin typeface="Arial" panose="020B0604020202020204" pitchFamily="34" charset="0"/>
                        <a:cs typeface="Arial" panose="020B0604020202020204" pitchFamily="34" charset="0"/>
                      </a:endParaRPr>
                    </a:p>
                  </a:txBody>
                  <a:tcPr marL="8039" marR="8039" marT="8039" marB="0" anchor="b"/>
                </a:tc>
                <a:tc>
                  <a:txBody>
                    <a:bodyPr/>
                    <a:lstStyle/>
                    <a:p>
                      <a:pPr algn="l" fontAlgn="b"/>
                      <a:r>
                        <a:rPr lang="en-US" sz="1600" b="1" u="none" strike="noStrike" dirty="0">
                          <a:effectLst/>
                          <a:latin typeface="Arial" panose="020B0604020202020204" pitchFamily="34" charset="0"/>
                          <a:cs typeface="Arial" panose="020B0604020202020204" pitchFamily="34" charset="0"/>
                        </a:rPr>
                        <a:t>RXN_CODE</a:t>
                      </a:r>
                      <a:endParaRPr lang="en-US" sz="1600" b="1" i="0" u="none" strike="noStrike" dirty="0">
                        <a:solidFill>
                          <a:srgbClr val="000000"/>
                        </a:solidFill>
                        <a:effectLst/>
                        <a:latin typeface="Arial" panose="020B0604020202020204" pitchFamily="34" charset="0"/>
                        <a:cs typeface="Arial" panose="020B0604020202020204" pitchFamily="34" charset="0"/>
                      </a:endParaRPr>
                    </a:p>
                  </a:txBody>
                  <a:tcPr marL="8039" marR="8039" marT="8039" marB="0" anchor="b"/>
                </a:tc>
                <a:tc>
                  <a:txBody>
                    <a:bodyPr/>
                    <a:lstStyle/>
                    <a:p>
                      <a:pPr algn="l" fontAlgn="b"/>
                      <a:r>
                        <a:rPr lang="en-US" sz="1600" b="1" u="none" strike="noStrike" dirty="0">
                          <a:effectLst/>
                          <a:latin typeface="Arial" panose="020B0604020202020204" pitchFamily="34" charset="0"/>
                          <a:cs typeface="Arial" panose="020B0604020202020204" pitchFamily="34" charset="0"/>
                        </a:rPr>
                        <a:t>RXN_TYPE</a:t>
                      </a:r>
                      <a:endParaRPr lang="en-US" sz="1600" b="1" i="0" u="none" strike="noStrike" dirty="0">
                        <a:solidFill>
                          <a:srgbClr val="000000"/>
                        </a:solidFill>
                        <a:effectLst/>
                        <a:latin typeface="Arial" panose="020B0604020202020204" pitchFamily="34" charset="0"/>
                        <a:cs typeface="Arial" panose="020B0604020202020204" pitchFamily="34" charset="0"/>
                      </a:endParaRPr>
                    </a:p>
                  </a:txBody>
                  <a:tcPr marL="8039" marR="8039" marT="8039" marB="0" anchor="b"/>
                </a:tc>
                <a:extLst>
                  <a:ext uri="{0D108BD9-81ED-4DB2-BD59-A6C34878D82A}">
                    <a16:rowId xmlns:a16="http://schemas.microsoft.com/office/drawing/2014/main" val="1136426875"/>
                  </a:ext>
                </a:extLst>
              </a:tr>
              <a:tr h="160789">
                <a:tc>
                  <a:txBody>
                    <a:bodyPr/>
                    <a:lstStyle/>
                    <a:p>
                      <a:pPr algn="l" fontAlgn="b"/>
                      <a:r>
                        <a:rPr lang="ja-JP" altLang="en-US" sz="1600" u="none" strike="noStrike">
                          <a:effectLst/>
                          <a:latin typeface="Arial" panose="020B0604020202020204" pitchFamily="34" charset="0"/>
                          <a:cs typeface="Arial" panose="020B0604020202020204" pitchFamily="34" charset="0"/>
                        </a:rPr>
                        <a:t>利福霉素钠</a:t>
                      </a:r>
                      <a:endParaRPr lang="ja-JP" altLang="en-US" sz="1600" b="0" i="0" u="none" strike="noStrike">
                        <a:solidFill>
                          <a:srgbClr val="000000"/>
                        </a:solidFill>
                        <a:effectLst/>
                        <a:latin typeface="Arial" panose="020B0604020202020204" pitchFamily="34" charset="0"/>
                        <a:cs typeface="Arial" panose="020B0604020202020204" pitchFamily="34" charset="0"/>
                      </a:endParaRPr>
                    </a:p>
                  </a:txBody>
                  <a:tcPr marL="8039" marR="8039" marT="8039" marB="0" anchor="b"/>
                </a:tc>
                <a:tc>
                  <a:txBody>
                    <a:bodyPr/>
                    <a:lstStyle/>
                    <a:p>
                      <a:pPr algn="r" fontAlgn="b"/>
                      <a:r>
                        <a:rPr lang="en-US" sz="1600" u="none" strike="noStrike">
                          <a:effectLst/>
                          <a:latin typeface="Arial" panose="020B0604020202020204" pitchFamily="34" charset="0"/>
                          <a:cs typeface="Arial" panose="020B0604020202020204" pitchFamily="34" charset="0"/>
                        </a:rPr>
                        <a:t>87592</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8039" marR="8039" marT="8039" marB="0" anchor="b"/>
                </a:tc>
                <a:tc>
                  <a:txBody>
                    <a:bodyPr/>
                    <a:lstStyle/>
                    <a:p>
                      <a:pPr algn="l" fontAlgn="b"/>
                      <a:r>
                        <a:rPr lang="en-US" sz="1600" u="none" strike="noStrike" dirty="0">
                          <a:effectLst/>
                          <a:latin typeface="Arial" panose="020B0604020202020204" pitchFamily="34" charset="0"/>
                          <a:cs typeface="Arial" panose="020B0604020202020204" pitchFamily="34" charset="0"/>
                        </a:rPr>
                        <a:t>rifamycin sodium</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8039" marR="8039" marT="8039" marB="0" anchor="b"/>
                </a:tc>
                <a:tc>
                  <a:txBody>
                    <a:bodyPr/>
                    <a:lstStyle/>
                    <a:p>
                      <a:pPr algn="l" fontAlgn="b"/>
                      <a:r>
                        <a:rPr lang="en-US" sz="1600" u="none" strike="noStrike">
                          <a:effectLst/>
                          <a:latin typeface="Arial" panose="020B0604020202020204" pitchFamily="34" charset="0"/>
                          <a:cs typeface="Arial" panose="020B0604020202020204" pitchFamily="34" charset="0"/>
                        </a:rPr>
                        <a:t>rifamycin sodium</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8039" marR="8039" marT="8039" marB="0" anchor="b"/>
                </a:tc>
                <a:tc>
                  <a:txBody>
                    <a:bodyPr/>
                    <a:lstStyle/>
                    <a:p>
                      <a:pPr algn="r" fontAlgn="b"/>
                      <a:r>
                        <a:rPr lang="en-US" sz="1600" u="none" strike="noStrike" dirty="0">
                          <a:effectLst/>
                          <a:latin typeface="Arial" panose="020B0604020202020204" pitchFamily="34" charset="0"/>
                          <a:cs typeface="Arial" panose="020B0604020202020204" pitchFamily="34" charset="0"/>
                        </a:rPr>
                        <a:t>236475</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8039" marR="8039" marT="8039" marB="0" anchor="b"/>
                </a:tc>
                <a:tc>
                  <a:txBody>
                    <a:bodyPr/>
                    <a:lstStyle/>
                    <a:p>
                      <a:pPr algn="l" fontAlgn="b"/>
                      <a:r>
                        <a:rPr lang="en-US" sz="1600" u="none" strike="noStrike">
                          <a:effectLst/>
                          <a:latin typeface="Arial" panose="020B0604020202020204" pitchFamily="34" charset="0"/>
                          <a:cs typeface="Arial" panose="020B0604020202020204" pitchFamily="34" charset="0"/>
                        </a:rPr>
                        <a:t>PIN</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8039" marR="8039" marT="8039" marB="0" anchor="b"/>
                </a:tc>
                <a:extLst>
                  <a:ext uri="{0D108BD9-81ED-4DB2-BD59-A6C34878D82A}">
                    <a16:rowId xmlns:a16="http://schemas.microsoft.com/office/drawing/2014/main" val="3346879933"/>
                  </a:ext>
                </a:extLst>
              </a:tr>
              <a:tr h="160789">
                <a:tc>
                  <a:txBody>
                    <a:bodyPr/>
                    <a:lstStyle/>
                    <a:p>
                      <a:pPr algn="l" fontAlgn="b"/>
                      <a:r>
                        <a:rPr lang="ja-JP" altLang="en-US" sz="1600" u="none" strike="noStrike">
                          <a:effectLst/>
                          <a:latin typeface="Arial" panose="020B0604020202020204" pitchFamily="34" charset="0"/>
                          <a:cs typeface="Arial" panose="020B0604020202020204" pitchFamily="34" charset="0"/>
                        </a:rPr>
                        <a:t>硫酸阿米卡星</a:t>
                      </a:r>
                      <a:endParaRPr lang="ja-JP" altLang="en-US" sz="1600" b="0" i="0" u="none" strike="noStrike">
                        <a:solidFill>
                          <a:srgbClr val="000000"/>
                        </a:solidFill>
                        <a:effectLst/>
                        <a:latin typeface="Arial" panose="020B0604020202020204" pitchFamily="34" charset="0"/>
                        <a:cs typeface="Arial" panose="020B0604020202020204" pitchFamily="34" charset="0"/>
                      </a:endParaRPr>
                    </a:p>
                  </a:txBody>
                  <a:tcPr marL="8039" marR="8039" marT="8039" marB="0" anchor="b"/>
                </a:tc>
                <a:tc>
                  <a:txBody>
                    <a:bodyPr/>
                    <a:lstStyle/>
                    <a:p>
                      <a:pPr algn="r" fontAlgn="b"/>
                      <a:r>
                        <a:rPr lang="en-US" sz="1600" u="none" strike="noStrike">
                          <a:effectLst/>
                          <a:latin typeface="Arial" panose="020B0604020202020204" pitchFamily="34" charset="0"/>
                          <a:cs typeface="Arial" panose="020B0604020202020204" pitchFamily="34" charset="0"/>
                        </a:rPr>
                        <a:t>75472</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8039" marR="8039" marT="8039" marB="0" anchor="b"/>
                </a:tc>
                <a:tc>
                  <a:txBody>
                    <a:bodyPr/>
                    <a:lstStyle/>
                    <a:p>
                      <a:pPr algn="l" fontAlgn="b"/>
                      <a:r>
                        <a:rPr lang="en-US" sz="1600" u="none" strike="noStrike" dirty="0">
                          <a:effectLst/>
                          <a:latin typeface="Arial" panose="020B0604020202020204" pitchFamily="34" charset="0"/>
                          <a:cs typeface="Arial" panose="020B0604020202020204" pitchFamily="34" charset="0"/>
                        </a:rPr>
                        <a:t>amikacin sulfate</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8039" marR="8039" marT="8039" marB="0" anchor="b"/>
                </a:tc>
                <a:tc>
                  <a:txBody>
                    <a:bodyPr/>
                    <a:lstStyle/>
                    <a:p>
                      <a:pPr algn="l" fontAlgn="b"/>
                      <a:r>
                        <a:rPr lang="en-US" sz="1600" u="none" strike="noStrike">
                          <a:effectLst/>
                          <a:latin typeface="Arial" panose="020B0604020202020204" pitchFamily="34" charset="0"/>
                          <a:cs typeface="Arial" panose="020B0604020202020204" pitchFamily="34" charset="0"/>
                        </a:rPr>
                        <a:t>amikacin sulfate</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8039" marR="8039" marT="8039" marB="0" anchor="b"/>
                </a:tc>
                <a:tc>
                  <a:txBody>
                    <a:bodyPr/>
                    <a:lstStyle/>
                    <a:p>
                      <a:pPr algn="r" fontAlgn="b"/>
                      <a:r>
                        <a:rPr lang="en-US" sz="1600" u="none" strike="noStrike">
                          <a:effectLst/>
                          <a:latin typeface="Arial" panose="020B0604020202020204" pitchFamily="34" charset="0"/>
                          <a:cs typeface="Arial" panose="020B0604020202020204" pitchFamily="34" charset="0"/>
                        </a:rPr>
                        <a:t>643</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8039" marR="8039" marT="8039" marB="0" anchor="b"/>
                </a:tc>
                <a:tc>
                  <a:txBody>
                    <a:bodyPr/>
                    <a:lstStyle/>
                    <a:p>
                      <a:pPr algn="l" fontAlgn="b"/>
                      <a:r>
                        <a:rPr lang="en-US" sz="1600" u="none" strike="noStrike">
                          <a:effectLst/>
                          <a:latin typeface="Arial" panose="020B0604020202020204" pitchFamily="34" charset="0"/>
                          <a:cs typeface="Arial" panose="020B0604020202020204" pitchFamily="34" charset="0"/>
                        </a:rPr>
                        <a:t>PIN</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8039" marR="8039" marT="8039" marB="0" anchor="b"/>
                </a:tc>
                <a:extLst>
                  <a:ext uri="{0D108BD9-81ED-4DB2-BD59-A6C34878D82A}">
                    <a16:rowId xmlns:a16="http://schemas.microsoft.com/office/drawing/2014/main" val="3843055381"/>
                  </a:ext>
                </a:extLst>
              </a:tr>
              <a:tr h="160789">
                <a:tc>
                  <a:txBody>
                    <a:bodyPr/>
                    <a:lstStyle/>
                    <a:p>
                      <a:pPr algn="l" fontAlgn="b"/>
                      <a:r>
                        <a:rPr lang="ja-JP" altLang="en-US" sz="1600" u="none" strike="noStrike">
                          <a:effectLst/>
                          <a:latin typeface="Arial" panose="020B0604020202020204" pitchFamily="34" charset="0"/>
                          <a:cs typeface="Arial" panose="020B0604020202020204" pitchFamily="34" charset="0"/>
                        </a:rPr>
                        <a:t>氨苄西林钠</a:t>
                      </a:r>
                      <a:endParaRPr lang="ja-JP" altLang="en-US" sz="1600" b="0" i="0" u="none" strike="noStrike">
                        <a:solidFill>
                          <a:srgbClr val="000000"/>
                        </a:solidFill>
                        <a:effectLst/>
                        <a:latin typeface="Arial" panose="020B0604020202020204" pitchFamily="34" charset="0"/>
                        <a:cs typeface="Arial" panose="020B0604020202020204" pitchFamily="34" charset="0"/>
                      </a:endParaRPr>
                    </a:p>
                  </a:txBody>
                  <a:tcPr marL="8039" marR="8039" marT="8039" marB="0" anchor="b"/>
                </a:tc>
                <a:tc>
                  <a:txBody>
                    <a:bodyPr/>
                    <a:lstStyle/>
                    <a:p>
                      <a:pPr algn="r" fontAlgn="b"/>
                      <a:r>
                        <a:rPr lang="en-US" sz="1600" u="none" strike="noStrike">
                          <a:effectLst/>
                          <a:latin typeface="Arial" panose="020B0604020202020204" pitchFamily="34" charset="0"/>
                          <a:cs typeface="Arial" panose="020B0604020202020204" pitchFamily="34" charset="0"/>
                        </a:rPr>
                        <a:t>176941</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8039" marR="8039" marT="8039" marB="0" anchor="b"/>
                </a:tc>
                <a:tc>
                  <a:txBody>
                    <a:bodyPr/>
                    <a:lstStyle/>
                    <a:p>
                      <a:pPr algn="l" fontAlgn="b"/>
                      <a:r>
                        <a:rPr lang="en-US" sz="1600" u="none" strike="noStrike" dirty="0">
                          <a:effectLst/>
                          <a:latin typeface="Arial" panose="020B0604020202020204" pitchFamily="34" charset="0"/>
                          <a:cs typeface="Arial" panose="020B0604020202020204" pitchFamily="34" charset="0"/>
                        </a:rPr>
                        <a:t>ampicillin sodium</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8039" marR="8039" marT="8039" marB="0" anchor="b"/>
                </a:tc>
                <a:tc>
                  <a:txBody>
                    <a:bodyPr/>
                    <a:lstStyle/>
                    <a:p>
                      <a:pPr algn="l" fontAlgn="b"/>
                      <a:r>
                        <a:rPr lang="en-US" sz="1600" u="none" strike="noStrike">
                          <a:effectLst/>
                          <a:latin typeface="Arial" panose="020B0604020202020204" pitchFamily="34" charset="0"/>
                          <a:cs typeface="Arial" panose="020B0604020202020204" pitchFamily="34" charset="0"/>
                        </a:rPr>
                        <a:t>ampicillin sodium</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8039" marR="8039" marT="8039" marB="0" anchor="b"/>
                </a:tc>
                <a:tc>
                  <a:txBody>
                    <a:bodyPr/>
                    <a:lstStyle/>
                    <a:p>
                      <a:pPr algn="r" fontAlgn="b"/>
                      <a:r>
                        <a:rPr lang="en-US" sz="1600" u="none" strike="noStrike">
                          <a:effectLst/>
                          <a:latin typeface="Arial" panose="020B0604020202020204" pitchFamily="34" charset="0"/>
                          <a:cs typeface="Arial" panose="020B0604020202020204" pitchFamily="34" charset="0"/>
                        </a:rPr>
                        <a:t>81953</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8039" marR="8039" marT="8039" marB="0" anchor="b"/>
                </a:tc>
                <a:tc>
                  <a:txBody>
                    <a:bodyPr/>
                    <a:lstStyle/>
                    <a:p>
                      <a:pPr algn="l" fontAlgn="b"/>
                      <a:r>
                        <a:rPr lang="en-US" sz="1600" u="none" strike="noStrike">
                          <a:effectLst/>
                          <a:latin typeface="Arial" panose="020B0604020202020204" pitchFamily="34" charset="0"/>
                          <a:cs typeface="Arial" panose="020B0604020202020204" pitchFamily="34" charset="0"/>
                        </a:rPr>
                        <a:t>PIN</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8039" marR="8039" marT="8039" marB="0" anchor="b"/>
                </a:tc>
                <a:extLst>
                  <a:ext uri="{0D108BD9-81ED-4DB2-BD59-A6C34878D82A}">
                    <a16:rowId xmlns:a16="http://schemas.microsoft.com/office/drawing/2014/main" val="1547848241"/>
                  </a:ext>
                </a:extLst>
              </a:tr>
              <a:tr h="160789">
                <a:tc>
                  <a:txBody>
                    <a:bodyPr/>
                    <a:lstStyle/>
                    <a:p>
                      <a:pPr algn="l" fontAlgn="b"/>
                      <a:r>
                        <a:rPr lang="ja-JP" altLang="en-US" sz="1600" u="none" strike="noStrike">
                          <a:effectLst/>
                          <a:latin typeface="Arial" panose="020B0604020202020204" pitchFamily="34" charset="0"/>
                          <a:cs typeface="Arial" panose="020B0604020202020204" pitchFamily="34" charset="0"/>
                        </a:rPr>
                        <a:t>盐酸阿扑吗啡</a:t>
                      </a:r>
                      <a:endParaRPr lang="ja-JP" altLang="en-US" sz="1600" b="0" i="0" u="none" strike="noStrike">
                        <a:solidFill>
                          <a:srgbClr val="000000"/>
                        </a:solidFill>
                        <a:effectLst/>
                        <a:latin typeface="Arial" panose="020B0604020202020204" pitchFamily="34" charset="0"/>
                        <a:cs typeface="Arial" panose="020B0604020202020204" pitchFamily="34" charset="0"/>
                      </a:endParaRPr>
                    </a:p>
                  </a:txBody>
                  <a:tcPr marL="8039" marR="8039" marT="8039" marB="0" anchor="b"/>
                </a:tc>
                <a:tc>
                  <a:txBody>
                    <a:bodyPr/>
                    <a:lstStyle/>
                    <a:p>
                      <a:pPr algn="r" fontAlgn="b"/>
                      <a:r>
                        <a:rPr lang="en-US" sz="1600" u="none" strike="noStrike">
                          <a:effectLst/>
                          <a:latin typeface="Arial" panose="020B0604020202020204" pitchFamily="34" charset="0"/>
                          <a:cs typeface="Arial" panose="020B0604020202020204" pitchFamily="34" charset="0"/>
                        </a:rPr>
                        <a:t>89143</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8039" marR="8039" marT="8039" marB="0" anchor="b"/>
                </a:tc>
                <a:tc>
                  <a:txBody>
                    <a:bodyPr/>
                    <a:lstStyle/>
                    <a:p>
                      <a:pPr algn="l" fontAlgn="b"/>
                      <a:r>
                        <a:rPr lang="en-US" sz="1600" u="none" strike="noStrike">
                          <a:effectLst/>
                          <a:latin typeface="Arial" panose="020B0604020202020204" pitchFamily="34" charset="0"/>
                          <a:cs typeface="Arial" panose="020B0604020202020204" pitchFamily="34" charset="0"/>
                        </a:rPr>
                        <a:t>apomorphine hydrochloride</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8039" marR="8039" marT="8039" marB="0" anchor="b"/>
                </a:tc>
                <a:tc>
                  <a:txBody>
                    <a:bodyPr/>
                    <a:lstStyle/>
                    <a:p>
                      <a:pPr algn="l" fontAlgn="b"/>
                      <a:r>
                        <a:rPr lang="en-US" sz="1600" u="none" strike="noStrike">
                          <a:effectLst/>
                          <a:latin typeface="Arial" panose="020B0604020202020204" pitchFamily="34" charset="0"/>
                          <a:cs typeface="Arial" panose="020B0604020202020204" pitchFamily="34" charset="0"/>
                        </a:rPr>
                        <a:t>apomorphine hydrochloride</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8039" marR="8039" marT="8039" marB="0" anchor="b"/>
                </a:tc>
                <a:tc>
                  <a:txBody>
                    <a:bodyPr/>
                    <a:lstStyle/>
                    <a:p>
                      <a:pPr algn="r" fontAlgn="b"/>
                      <a:r>
                        <a:rPr lang="en-US" sz="1600" u="none" strike="noStrike">
                          <a:effectLst/>
                          <a:latin typeface="Arial" panose="020B0604020202020204" pitchFamily="34" charset="0"/>
                          <a:cs typeface="Arial" panose="020B0604020202020204" pitchFamily="34" charset="0"/>
                        </a:rPr>
                        <a:t>71225</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8039" marR="8039" marT="8039" marB="0" anchor="b"/>
                </a:tc>
                <a:tc>
                  <a:txBody>
                    <a:bodyPr/>
                    <a:lstStyle/>
                    <a:p>
                      <a:pPr algn="l" fontAlgn="b"/>
                      <a:r>
                        <a:rPr lang="en-US" sz="1600" u="none" strike="noStrike">
                          <a:effectLst/>
                          <a:latin typeface="Arial" panose="020B0604020202020204" pitchFamily="34" charset="0"/>
                          <a:cs typeface="Arial" panose="020B0604020202020204" pitchFamily="34" charset="0"/>
                        </a:rPr>
                        <a:t>PIN</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8039" marR="8039" marT="8039" marB="0" anchor="b"/>
                </a:tc>
                <a:extLst>
                  <a:ext uri="{0D108BD9-81ED-4DB2-BD59-A6C34878D82A}">
                    <a16:rowId xmlns:a16="http://schemas.microsoft.com/office/drawing/2014/main" val="2251278983"/>
                  </a:ext>
                </a:extLst>
              </a:tr>
              <a:tr h="160789">
                <a:tc>
                  <a:txBody>
                    <a:bodyPr/>
                    <a:lstStyle/>
                    <a:p>
                      <a:pPr algn="l" fontAlgn="b"/>
                      <a:r>
                        <a:rPr lang="ja-JP" altLang="en-US" sz="1600" u="none" strike="noStrike">
                          <a:effectLst/>
                          <a:latin typeface="Arial" panose="020B0604020202020204" pitchFamily="34" charset="0"/>
                          <a:cs typeface="Arial" panose="020B0604020202020204" pitchFamily="34" charset="0"/>
                        </a:rPr>
                        <a:t>萘普生钠</a:t>
                      </a:r>
                      <a:endParaRPr lang="ja-JP" altLang="en-US" sz="1600" b="0" i="0" u="none" strike="noStrike">
                        <a:solidFill>
                          <a:srgbClr val="000000"/>
                        </a:solidFill>
                        <a:effectLst/>
                        <a:latin typeface="Arial" panose="020B0604020202020204" pitchFamily="34" charset="0"/>
                        <a:cs typeface="Arial" panose="020B0604020202020204" pitchFamily="34" charset="0"/>
                      </a:endParaRPr>
                    </a:p>
                  </a:txBody>
                  <a:tcPr marL="8039" marR="8039" marT="8039" marB="0" anchor="b"/>
                </a:tc>
                <a:tc>
                  <a:txBody>
                    <a:bodyPr/>
                    <a:lstStyle/>
                    <a:p>
                      <a:pPr algn="r" fontAlgn="b"/>
                      <a:r>
                        <a:rPr lang="en-US" sz="1600" u="none" strike="noStrike">
                          <a:effectLst/>
                          <a:latin typeface="Arial" panose="020B0604020202020204" pitchFamily="34" charset="0"/>
                          <a:cs typeface="Arial" panose="020B0604020202020204" pitchFamily="34" charset="0"/>
                        </a:rPr>
                        <a:t>93469</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8039" marR="8039" marT="8039" marB="0" anchor="b"/>
                </a:tc>
                <a:tc>
                  <a:txBody>
                    <a:bodyPr/>
                    <a:lstStyle/>
                    <a:p>
                      <a:pPr algn="l" fontAlgn="b"/>
                      <a:r>
                        <a:rPr lang="en-US" sz="1600" u="none" strike="noStrike">
                          <a:effectLst/>
                          <a:latin typeface="Arial" panose="020B0604020202020204" pitchFamily="34" charset="0"/>
                          <a:cs typeface="Arial" panose="020B0604020202020204" pitchFamily="34" charset="0"/>
                        </a:rPr>
                        <a:t>naproxen sodium</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8039" marR="8039" marT="8039" marB="0" anchor="b"/>
                </a:tc>
                <a:tc>
                  <a:txBody>
                    <a:bodyPr/>
                    <a:lstStyle/>
                    <a:p>
                      <a:pPr algn="l" fontAlgn="b"/>
                      <a:r>
                        <a:rPr lang="en-US" sz="1600" u="none" strike="noStrike">
                          <a:effectLst/>
                          <a:latin typeface="Arial" panose="020B0604020202020204" pitchFamily="34" charset="0"/>
                          <a:cs typeface="Arial" panose="020B0604020202020204" pitchFamily="34" charset="0"/>
                        </a:rPr>
                        <a:t>naproxen sodium</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8039" marR="8039" marT="8039" marB="0" anchor="b"/>
                </a:tc>
                <a:tc>
                  <a:txBody>
                    <a:bodyPr/>
                    <a:lstStyle/>
                    <a:p>
                      <a:pPr algn="r" fontAlgn="b"/>
                      <a:r>
                        <a:rPr lang="en-US" sz="1600" u="none" strike="noStrike">
                          <a:effectLst/>
                          <a:latin typeface="Arial" panose="020B0604020202020204" pitchFamily="34" charset="0"/>
                          <a:cs typeface="Arial" panose="020B0604020202020204" pitchFamily="34" charset="0"/>
                        </a:rPr>
                        <a:t>142442</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8039" marR="8039" marT="8039" marB="0" anchor="b"/>
                </a:tc>
                <a:tc>
                  <a:txBody>
                    <a:bodyPr/>
                    <a:lstStyle/>
                    <a:p>
                      <a:pPr algn="l" fontAlgn="b"/>
                      <a:r>
                        <a:rPr lang="en-US" sz="1600" u="none" strike="noStrike">
                          <a:effectLst/>
                          <a:latin typeface="Arial" panose="020B0604020202020204" pitchFamily="34" charset="0"/>
                          <a:cs typeface="Arial" panose="020B0604020202020204" pitchFamily="34" charset="0"/>
                        </a:rPr>
                        <a:t>PIN</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8039" marR="8039" marT="8039" marB="0" anchor="b"/>
                </a:tc>
                <a:extLst>
                  <a:ext uri="{0D108BD9-81ED-4DB2-BD59-A6C34878D82A}">
                    <a16:rowId xmlns:a16="http://schemas.microsoft.com/office/drawing/2014/main" val="2612920282"/>
                  </a:ext>
                </a:extLst>
              </a:tr>
              <a:tr h="160789">
                <a:tc>
                  <a:txBody>
                    <a:bodyPr/>
                    <a:lstStyle/>
                    <a:p>
                      <a:pPr algn="l" fontAlgn="b"/>
                      <a:r>
                        <a:rPr lang="ja-JP" altLang="en-US" sz="1600" u="none" strike="noStrike">
                          <a:effectLst/>
                          <a:latin typeface="Arial" panose="020B0604020202020204" pitchFamily="34" charset="0"/>
                          <a:cs typeface="Arial" panose="020B0604020202020204" pitchFamily="34" charset="0"/>
                        </a:rPr>
                        <a:t>盐酸赖氨酸</a:t>
                      </a:r>
                      <a:endParaRPr lang="ja-JP" altLang="en-US" sz="1600" b="0" i="0" u="none" strike="noStrike">
                        <a:solidFill>
                          <a:srgbClr val="000000"/>
                        </a:solidFill>
                        <a:effectLst/>
                        <a:latin typeface="Arial" panose="020B0604020202020204" pitchFamily="34" charset="0"/>
                        <a:cs typeface="Arial" panose="020B0604020202020204" pitchFamily="34" charset="0"/>
                      </a:endParaRPr>
                    </a:p>
                  </a:txBody>
                  <a:tcPr marL="8039" marR="8039" marT="8039" marB="0" anchor="b"/>
                </a:tc>
                <a:tc>
                  <a:txBody>
                    <a:bodyPr/>
                    <a:lstStyle/>
                    <a:p>
                      <a:pPr algn="r" fontAlgn="b"/>
                      <a:r>
                        <a:rPr lang="en-US" sz="1600" u="none" strike="noStrike">
                          <a:effectLst/>
                          <a:latin typeface="Arial" panose="020B0604020202020204" pitchFamily="34" charset="0"/>
                          <a:cs typeface="Arial" panose="020B0604020202020204" pitchFamily="34" charset="0"/>
                        </a:rPr>
                        <a:t>76234</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8039" marR="8039" marT="8039" marB="0" anchor="b"/>
                </a:tc>
                <a:tc>
                  <a:txBody>
                    <a:bodyPr/>
                    <a:lstStyle/>
                    <a:p>
                      <a:pPr algn="l" fontAlgn="b"/>
                      <a:r>
                        <a:rPr lang="en-US" sz="1600" u="none" strike="noStrike">
                          <a:effectLst/>
                          <a:latin typeface="Arial" panose="020B0604020202020204" pitchFamily="34" charset="0"/>
                          <a:cs typeface="Arial" panose="020B0604020202020204" pitchFamily="34" charset="0"/>
                        </a:rPr>
                        <a:t>lysine hydrochloride</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8039" marR="8039" marT="8039" marB="0" anchor="b"/>
                </a:tc>
                <a:tc>
                  <a:txBody>
                    <a:bodyPr/>
                    <a:lstStyle/>
                    <a:p>
                      <a:pPr algn="l" fontAlgn="b"/>
                      <a:r>
                        <a:rPr lang="en-US" sz="1600" u="none" strike="noStrike">
                          <a:effectLst/>
                          <a:latin typeface="Arial" panose="020B0604020202020204" pitchFamily="34" charset="0"/>
                          <a:cs typeface="Arial" panose="020B0604020202020204" pitchFamily="34" charset="0"/>
                        </a:rPr>
                        <a:t>lysine hydrochloride</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8039" marR="8039" marT="8039" marB="0" anchor="b"/>
                </a:tc>
                <a:tc>
                  <a:txBody>
                    <a:bodyPr/>
                    <a:lstStyle/>
                    <a:p>
                      <a:pPr algn="r" fontAlgn="b"/>
                      <a:r>
                        <a:rPr lang="en-US" sz="1600" u="none" strike="noStrike">
                          <a:effectLst/>
                          <a:latin typeface="Arial" panose="020B0604020202020204" pitchFamily="34" charset="0"/>
                          <a:cs typeface="Arial" panose="020B0604020202020204" pitchFamily="34" charset="0"/>
                        </a:rPr>
                        <a:t>6538</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8039" marR="8039" marT="8039" marB="0" anchor="b"/>
                </a:tc>
                <a:tc>
                  <a:txBody>
                    <a:bodyPr/>
                    <a:lstStyle/>
                    <a:p>
                      <a:pPr algn="l" fontAlgn="b"/>
                      <a:r>
                        <a:rPr lang="en-US" sz="1600" u="none" strike="noStrike">
                          <a:effectLst/>
                          <a:latin typeface="Arial" panose="020B0604020202020204" pitchFamily="34" charset="0"/>
                          <a:cs typeface="Arial" panose="020B0604020202020204" pitchFamily="34" charset="0"/>
                        </a:rPr>
                        <a:t>PIN</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8039" marR="8039" marT="8039" marB="0" anchor="b"/>
                </a:tc>
                <a:extLst>
                  <a:ext uri="{0D108BD9-81ED-4DB2-BD59-A6C34878D82A}">
                    <a16:rowId xmlns:a16="http://schemas.microsoft.com/office/drawing/2014/main" val="290416414"/>
                  </a:ext>
                </a:extLst>
              </a:tr>
              <a:tr h="160789">
                <a:tc>
                  <a:txBody>
                    <a:bodyPr/>
                    <a:lstStyle/>
                    <a:p>
                      <a:pPr algn="l" fontAlgn="b"/>
                      <a:r>
                        <a:rPr lang="ja-JP" altLang="en-US" sz="1600" u="none" strike="noStrike">
                          <a:effectLst/>
                          <a:latin typeface="Arial" panose="020B0604020202020204" pitchFamily="34" charset="0"/>
                          <a:cs typeface="Arial" panose="020B0604020202020204" pitchFamily="34" charset="0"/>
                        </a:rPr>
                        <a:t>无水硫酸钠</a:t>
                      </a:r>
                      <a:endParaRPr lang="ja-JP" altLang="en-US" sz="1600" b="0" i="0" u="none" strike="noStrike">
                        <a:solidFill>
                          <a:srgbClr val="000000"/>
                        </a:solidFill>
                        <a:effectLst/>
                        <a:latin typeface="Arial" panose="020B0604020202020204" pitchFamily="34" charset="0"/>
                        <a:cs typeface="Arial" panose="020B0604020202020204" pitchFamily="34" charset="0"/>
                      </a:endParaRPr>
                    </a:p>
                  </a:txBody>
                  <a:tcPr marL="8039" marR="8039" marT="8039" marB="0" anchor="b"/>
                </a:tc>
                <a:tc>
                  <a:txBody>
                    <a:bodyPr/>
                    <a:lstStyle/>
                    <a:p>
                      <a:pPr algn="r" fontAlgn="b"/>
                      <a:r>
                        <a:rPr lang="en-US" sz="1600" u="none" strike="noStrike">
                          <a:effectLst/>
                          <a:latin typeface="Arial" panose="020B0604020202020204" pitchFamily="34" charset="0"/>
                          <a:cs typeface="Arial" panose="020B0604020202020204" pitchFamily="34" charset="0"/>
                        </a:rPr>
                        <a:t>117336</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8039" marR="8039" marT="8039" marB="0" anchor="b"/>
                </a:tc>
                <a:tc>
                  <a:txBody>
                    <a:bodyPr/>
                    <a:lstStyle/>
                    <a:p>
                      <a:pPr algn="l" fontAlgn="b"/>
                      <a:r>
                        <a:rPr lang="en-US" sz="1600" u="none" strike="noStrike">
                          <a:effectLst/>
                          <a:latin typeface="Arial" panose="020B0604020202020204" pitchFamily="34" charset="0"/>
                          <a:cs typeface="Arial" panose="020B0604020202020204" pitchFamily="34" charset="0"/>
                        </a:rPr>
                        <a:t>sodium sulfate anhydrous</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8039" marR="8039" marT="8039" marB="0" anchor="b"/>
                </a:tc>
                <a:tc>
                  <a:txBody>
                    <a:bodyPr/>
                    <a:lstStyle/>
                    <a:p>
                      <a:pPr algn="l" fontAlgn="b"/>
                      <a:r>
                        <a:rPr lang="en-US" sz="1600" u="none" strike="noStrike">
                          <a:effectLst/>
                          <a:latin typeface="Arial" panose="020B0604020202020204" pitchFamily="34" charset="0"/>
                          <a:cs typeface="Arial" panose="020B0604020202020204" pitchFamily="34" charset="0"/>
                        </a:rPr>
                        <a:t>sodium sulfate anhydrous</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8039" marR="8039" marT="8039" marB="0" anchor="b"/>
                </a:tc>
                <a:tc>
                  <a:txBody>
                    <a:bodyPr/>
                    <a:lstStyle/>
                    <a:p>
                      <a:pPr algn="r" fontAlgn="b"/>
                      <a:r>
                        <a:rPr lang="en-US" sz="1600" u="none" strike="noStrike">
                          <a:effectLst/>
                          <a:latin typeface="Arial" panose="020B0604020202020204" pitchFamily="34" charset="0"/>
                          <a:cs typeface="Arial" panose="020B0604020202020204" pitchFamily="34" charset="0"/>
                        </a:rPr>
                        <a:t>1299926</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8039" marR="8039" marT="8039" marB="0" anchor="b"/>
                </a:tc>
                <a:tc>
                  <a:txBody>
                    <a:bodyPr/>
                    <a:lstStyle/>
                    <a:p>
                      <a:pPr algn="l" fontAlgn="b"/>
                      <a:r>
                        <a:rPr lang="en-US" sz="1600" u="none" strike="noStrike">
                          <a:effectLst/>
                          <a:latin typeface="Arial" panose="020B0604020202020204" pitchFamily="34" charset="0"/>
                          <a:cs typeface="Arial" panose="020B0604020202020204" pitchFamily="34" charset="0"/>
                        </a:rPr>
                        <a:t>PIN</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8039" marR="8039" marT="8039" marB="0" anchor="b"/>
                </a:tc>
                <a:extLst>
                  <a:ext uri="{0D108BD9-81ED-4DB2-BD59-A6C34878D82A}">
                    <a16:rowId xmlns:a16="http://schemas.microsoft.com/office/drawing/2014/main" val="355754282"/>
                  </a:ext>
                </a:extLst>
              </a:tr>
              <a:tr h="160789">
                <a:tc>
                  <a:txBody>
                    <a:bodyPr/>
                    <a:lstStyle/>
                    <a:p>
                      <a:pPr algn="l" fontAlgn="b"/>
                      <a:r>
                        <a:rPr lang="ja-JP" altLang="en-US" sz="1600" u="none" strike="noStrike">
                          <a:effectLst/>
                          <a:latin typeface="Arial" panose="020B0604020202020204" pitchFamily="34" charset="0"/>
                          <a:cs typeface="Arial" panose="020B0604020202020204" pitchFamily="34" charset="0"/>
                        </a:rPr>
                        <a:t>醋酸可的松</a:t>
                      </a:r>
                      <a:endParaRPr lang="ja-JP" altLang="en-US" sz="1600" b="0" i="0" u="none" strike="noStrike">
                        <a:solidFill>
                          <a:srgbClr val="000000"/>
                        </a:solidFill>
                        <a:effectLst/>
                        <a:latin typeface="Arial" panose="020B0604020202020204" pitchFamily="34" charset="0"/>
                        <a:cs typeface="Arial" panose="020B0604020202020204" pitchFamily="34" charset="0"/>
                      </a:endParaRPr>
                    </a:p>
                  </a:txBody>
                  <a:tcPr marL="8039" marR="8039" marT="8039" marB="0" anchor="b"/>
                </a:tc>
                <a:tc>
                  <a:txBody>
                    <a:bodyPr/>
                    <a:lstStyle/>
                    <a:p>
                      <a:pPr algn="r" fontAlgn="b"/>
                      <a:r>
                        <a:rPr lang="en-US" sz="1600" u="none" strike="noStrike">
                          <a:effectLst/>
                          <a:latin typeface="Arial" panose="020B0604020202020204" pitchFamily="34" charset="0"/>
                          <a:cs typeface="Arial" panose="020B0604020202020204" pitchFamily="34" charset="0"/>
                        </a:rPr>
                        <a:t>77672</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8039" marR="8039" marT="8039" marB="0" anchor="b"/>
                </a:tc>
                <a:tc>
                  <a:txBody>
                    <a:bodyPr/>
                    <a:lstStyle/>
                    <a:p>
                      <a:pPr algn="l" fontAlgn="b"/>
                      <a:r>
                        <a:rPr lang="en-US" sz="1600" u="none" strike="noStrike">
                          <a:effectLst/>
                          <a:latin typeface="Arial" panose="020B0604020202020204" pitchFamily="34" charset="0"/>
                          <a:cs typeface="Arial" panose="020B0604020202020204" pitchFamily="34" charset="0"/>
                        </a:rPr>
                        <a:t>cortisone acetate</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8039" marR="8039" marT="8039" marB="0" anchor="b"/>
                </a:tc>
                <a:tc>
                  <a:txBody>
                    <a:bodyPr/>
                    <a:lstStyle/>
                    <a:p>
                      <a:pPr algn="l" fontAlgn="b"/>
                      <a:r>
                        <a:rPr lang="en-US" sz="1600" u="none" strike="noStrike">
                          <a:effectLst/>
                          <a:latin typeface="Arial" panose="020B0604020202020204" pitchFamily="34" charset="0"/>
                          <a:cs typeface="Arial" panose="020B0604020202020204" pitchFamily="34" charset="0"/>
                        </a:rPr>
                        <a:t>cortisone acetate</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8039" marR="8039" marT="8039" marB="0" anchor="b"/>
                </a:tc>
                <a:tc>
                  <a:txBody>
                    <a:bodyPr/>
                    <a:lstStyle/>
                    <a:p>
                      <a:pPr algn="r" fontAlgn="b"/>
                      <a:r>
                        <a:rPr lang="en-US" sz="1600" u="none" strike="noStrike">
                          <a:effectLst/>
                          <a:latin typeface="Arial" panose="020B0604020202020204" pitchFamily="34" charset="0"/>
                          <a:cs typeface="Arial" panose="020B0604020202020204" pitchFamily="34" charset="0"/>
                        </a:rPr>
                        <a:t>21655</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8039" marR="8039" marT="8039" marB="0" anchor="b"/>
                </a:tc>
                <a:tc>
                  <a:txBody>
                    <a:bodyPr/>
                    <a:lstStyle/>
                    <a:p>
                      <a:pPr algn="l" fontAlgn="b"/>
                      <a:r>
                        <a:rPr lang="en-US" sz="1600" u="none" strike="noStrike">
                          <a:effectLst/>
                          <a:latin typeface="Arial" panose="020B0604020202020204" pitchFamily="34" charset="0"/>
                          <a:cs typeface="Arial" panose="020B0604020202020204" pitchFamily="34" charset="0"/>
                        </a:rPr>
                        <a:t>PIN</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8039" marR="8039" marT="8039" marB="0" anchor="b"/>
                </a:tc>
                <a:extLst>
                  <a:ext uri="{0D108BD9-81ED-4DB2-BD59-A6C34878D82A}">
                    <a16:rowId xmlns:a16="http://schemas.microsoft.com/office/drawing/2014/main" val="1271020403"/>
                  </a:ext>
                </a:extLst>
              </a:tr>
              <a:tr h="160789">
                <a:tc>
                  <a:txBody>
                    <a:bodyPr/>
                    <a:lstStyle/>
                    <a:p>
                      <a:pPr algn="l" fontAlgn="b"/>
                      <a:r>
                        <a:rPr lang="ja-JP" altLang="en-US" sz="1600" u="none" strike="noStrike">
                          <a:effectLst/>
                          <a:latin typeface="Arial" panose="020B0604020202020204" pitchFamily="34" charset="0"/>
                          <a:cs typeface="Arial" panose="020B0604020202020204" pitchFamily="34" charset="0"/>
                        </a:rPr>
                        <a:t>头孢唑肟钠</a:t>
                      </a:r>
                      <a:endParaRPr lang="ja-JP" altLang="en-US" sz="1600" b="0" i="0" u="none" strike="noStrike">
                        <a:solidFill>
                          <a:srgbClr val="000000"/>
                        </a:solidFill>
                        <a:effectLst/>
                        <a:latin typeface="Arial" panose="020B0604020202020204" pitchFamily="34" charset="0"/>
                        <a:cs typeface="Arial" panose="020B0604020202020204" pitchFamily="34" charset="0"/>
                      </a:endParaRPr>
                    </a:p>
                  </a:txBody>
                  <a:tcPr marL="8039" marR="8039" marT="8039" marB="0" anchor="b"/>
                </a:tc>
                <a:tc>
                  <a:txBody>
                    <a:bodyPr/>
                    <a:lstStyle/>
                    <a:p>
                      <a:pPr algn="r" fontAlgn="b"/>
                      <a:r>
                        <a:rPr lang="en-US" sz="1600" u="none" strike="noStrike">
                          <a:effectLst/>
                          <a:latin typeface="Arial" panose="020B0604020202020204" pitchFamily="34" charset="0"/>
                          <a:cs typeface="Arial" panose="020B0604020202020204" pitchFamily="34" charset="0"/>
                        </a:rPr>
                        <a:t>94793</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8039" marR="8039" marT="8039" marB="0" anchor="b"/>
                </a:tc>
                <a:tc>
                  <a:txBody>
                    <a:bodyPr/>
                    <a:lstStyle/>
                    <a:p>
                      <a:pPr algn="l" fontAlgn="b"/>
                      <a:r>
                        <a:rPr lang="en-US" sz="1600" u="none" strike="noStrike">
                          <a:effectLst/>
                          <a:latin typeface="Arial" panose="020B0604020202020204" pitchFamily="34" charset="0"/>
                          <a:cs typeface="Arial" panose="020B0604020202020204" pitchFamily="34" charset="0"/>
                        </a:rPr>
                        <a:t>ceftizoxime sodium</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8039" marR="8039" marT="8039" marB="0" anchor="b"/>
                </a:tc>
                <a:tc>
                  <a:txBody>
                    <a:bodyPr/>
                    <a:lstStyle/>
                    <a:p>
                      <a:pPr algn="l" fontAlgn="b"/>
                      <a:r>
                        <a:rPr lang="en-US" sz="1600" u="none" strike="noStrike">
                          <a:effectLst/>
                          <a:latin typeface="Arial" panose="020B0604020202020204" pitchFamily="34" charset="0"/>
                          <a:cs typeface="Arial" panose="020B0604020202020204" pitchFamily="34" charset="0"/>
                        </a:rPr>
                        <a:t>ceftizoxime sodium</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8039" marR="8039" marT="8039" marB="0" anchor="b"/>
                </a:tc>
                <a:tc>
                  <a:txBody>
                    <a:bodyPr/>
                    <a:lstStyle/>
                    <a:p>
                      <a:pPr algn="r" fontAlgn="b"/>
                      <a:r>
                        <a:rPr lang="en-US" sz="1600" u="none" strike="noStrike">
                          <a:effectLst/>
                          <a:latin typeface="Arial" panose="020B0604020202020204" pitchFamily="34" charset="0"/>
                          <a:cs typeface="Arial" panose="020B0604020202020204" pitchFamily="34" charset="0"/>
                        </a:rPr>
                        <a:t>82126</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8039" marR="8039" marT="8039" marB="0" anchor="b"/>
                </a:tc>
                <a:tc>
                  <a:txBody>
                    <a:bodyPr/>
                    <a:lstStyle/>
                    <a:p>
                      <a:pPr algn="l" fontAlgn="b"/>
                      <a:r>
                        <a:rPr lang="en-US" sz="1600" u="none" strike="noStrike" dirty="0">
                          <a:effectLst/>
                          <a:latin typeface="Arial" panose="020B0604020202020204" pitchFamily="34" charset="0"/>
                          <a:cs typeface="Arial" panose="020B0604020202020204" pitchFamily="34" charset="0"/>
                        </a:rPr>
                        <a:t>PIN</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8039" marR="8039" marT="8039" marB="0" anchor="b"/>
                </a:tc>
                <a:extLst>
                  <a:ext uri="{0D108BD9-81ED-4DB2-BD59-A6C34878D82A}">
                    <a16:rowId xmlns:a16="http://schemas.microsoft.com/office/drawing/2014/main" val="1340424936"/>
                  </a:ext>
                </a:extLst>
              </a:tr>
            </a:tbl>
          </a:graphicData>
        </a:graphic>
      </p:graphicFrame>
    </p:spTree>
    <p:extLst>
      <p:ext uri="{BB962C8B-B14F-4D97-AF65-F5344CB8AC3E}">
        <p14:creationId xmlns:p14="http://schemas.microsoft.com/office/powerpoint/2010/main" val="35892271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BC7FB8-9188-134B-BB9F-69B9D5FD525E}"/>
              </a:ext>
            </a:extLst>
          </p:cNvPr>
          <p:cNvSpPr>
            <a:spLocks noGrp="1"/>
          </p:cNvSpPr>
          <p:nvPr>
            <p:ph type="title"/>
          </p:nvPr>
        </p:nvSpPr>
        <p:spPr/>
        <p:txBody>
          <a:bodyPr/>
          <a:lstStyle/>
          <a:p>
            <a:r>
              <a:rPr lang="en-US" dirty="0">
                <a:latin typeface="Arial" panose="020B0604020202020204" pitchFamily="34" charset="0"/>
                <a:cs typeface="Arial" panose="020B0604020202020204" pitchFamily="34" charset="0"/>
              </a:rPr>
              <a:t>Brand name mapping </a:t>
            </a:r>
            <a:endParaRPr lang="en-US" dirty="0"/>
          </a:p>
        </p:txBody>
      </p:sp>
      <p:sp>
        <p:nvSpPr>
          <p:cNvPr id="3" name="Content Placeholder 2">
            <a:extLst>
              <a:ext uri="{FF2B5EF4-FFF2-40B4-BE49-F238E27FC236}">
                <a16:creationId xmlns:a16="http://schemas.microsoft.com/office/drawing/2014/main" id="{FCEC79EF-BC1E-6D4E-AB40-8998369443AA}"/>
              </a:ext>
            </a:extLst>
          </p:cNvPr>
          <p:cNvSpPr>
            <a:spLocks noGrp="1"/>
          </p:cNvSpPr>
          <p:nvPr>
            <p:ph idx="1"/>
          </p:nvPr>
        </p:nvSpPr>
        <p:spPr>
          <a:xfrm>
            <a:off x="838200" y="1690688"/>
            <a:ext cx="10515600" cy="4351338"/>
          </a:xfrm>
        </p:spPr>
        <p:txBody>
          <a:bodyPr/>
          <a:lstStyle/>
          <a:p>
            <a:r>
              <a:rPr lang="en-US" dirty="0">
                <a:latin typeface="Arial" panose="020B0604020202020204" pitchFamily="34" charset="0"/>
                <a:cs typeface="Arial" panose="020B0604020202020204" pitchFamily="34" charset="0"/>
              </a:rPr>
              <a:t>Exact match: 88/4 875 (1.8%)</a:t>
            </a:r>
          </a:p>
          <a:p>
            <a:r>
              <a:rPr lang="en-US" dirty="0">
                <a:latin typeface="Arial" panose="020B0604020202020204" pitchFamily="34" charset="0"/>
                <a:cs typeface="Arial" panose="020B0604020202020204" pitchFamily="34" charset="0"/>
              </a:rPr>
              <a:t>Potential problem: Chinese Brands are not covered in </a:t>
            </a:r>
            <a:r>
              <a:rPr lang="en-US" dirty="0" err="1">
                <a:latin typeface="Arial" panose="020B0604020202020204" pitchFamily="34" charset="0"/>
                <a:cs typeface="Arial" panose="020B0604020202020204" pitchFamily="34" charset="0"/>
              </a:rPr>
              <a:t>RxNorm</a:t>
            </a:r>
            <a:endParaRPr lang="en-US" dirty="0">
              <a:latin typeface="Arial" panose="020B0604020202020204" pitchFamily="34" charset="0"/>
              <a:cs typeface="Arial" panose="020B0604020202020204" pitchFamily="34" charset="0"/>
            </a:endParaRPr>
          </a:p>
        </p:txBody>
      </p:sp>
      <p:graphicFrame>
        <p:nvGraphicFramePr>
          <p:cNvPr id="4" name="Table 3">
            <a:extLst>
              <a:ext uri="{FF2B5EF4-FFF2-40B4-BE49-F238E27FC236}">
                <a16:creationId xmlns:a16="http://schemas.microsoft.com/office/drawing/2014/main" id="{CF17CC87-86F7-054E-A495-F1BEFADC6879}"/>
              </a:ext>
            </a:extLst>
          </p:cNvPr>
          <p:cNvGraphicFramePr>
            <a:graphicFrameLocks noGrp="1"/>
          </p:cNvGraphicFramePr>
          <p:nvPr>
            <p:extLst>
              <p:ext uri="{D42A27DB-BD31-4B8C-83A1-F6EECF244321}">
                <p14:modId xmlns:p14="http://schemas.microsoft.com/office/powerpoint/2010/main" val="4079809267"/>
              </p:ext>
            </p:extLst>
          </p:nvPr>
        </p:nvGraphicFramePr>
        <p:xfrm>
          <a:off x="1643061" y="2815728"/>
          <a:ext cx="8905877" cy="3517338"/>
        </p:xfrm>
        <a:graphic>
          <a:graphicData uri="http://schemas.openxmlformats.org/drawingml/2006/table">
            <a:tbl>
              <a:tblPr firstRow="1" bandCol="1">
                <a:tableStyleId>{93296810-A885-4BE3-A3E7-6D5BEEA58F35}</a:tableStyleId>
              </a:tblPr>
              <a:tblGrid>
                <a:gridCol w="1339134">
                  <a:extLst>
                    <a:ext uri="{9D8B030D-6E8A-4147-A177-3AD203B41FA5}">
                      <a16:colId xmlns:a16="http://schemas.microsoft.com/office/drawing/2014/main" val="1338030635"/>
                    </a:ext>
                  </a:extLst>
                </a:gridCol>
                <a:gridCol w="1339134">
                  <a:extLst>
                    <a:ext uri="{9D8B030D-6E8A-4147-A177-3AD203B41FA5}">
                      <a16:colId xmlns:a16="http://schemas.microsoft.com/office/drawing/2014/main" val="4204124952"/>
                    </a:ext>
                  </a:extLst>
                </a:gridCol>
                <a:gridCol w="2279592">
                  <a:extLst>
                    <a:ext uri="{9D8B030D-6E8A-4147-A177-3AD203B41FA5}">
                      <a16:colId xmlns:a16="http://schemas.microsoft.com/office/drawing/2014/main" val="2279924635"/>
                    </a:ext>
                  </a:extLst>
                </a:gridCol>
                <a:gridCol w="1573429">
                  <a:extLst>
                    <a:ext uri="{9D8B030D-6E8A-4147-A177-3AD203B41FA5}">
                      <a16:colId xmlns:a16="http://schemas.microsoft.com/office/drawing/2014/main" val="3608227008"/>
                    </a:ext>
                  </a:extLst>
                </a:gridCol>
                <a:gridCol w="1293017">
                  <a:extLst>
                    <a:ext uri="{9D8B030D-6E8A-4147-A177-3AD203B41FA5}">
                      <a16:colId xmlns:a16="http://schemas.microsoft.com/office/drawing/2014/main" val="2485689162"/>
                    </a:ext>
                  </a:extLst>
                </a:gridCol>
                <a:gridCol w="1081571">
                  <a:extLst>
                    <a:ext uri="{9D8B030D-6E8A-4147-A177-3AD203B41FA5}">
                      <a16:colId xmlns:a16="http://schemas.microsoft.com/office/drawing/2014/main" val="857257128"/>
                    </a:ext>
                  </a:extLst>
                </a:gridCol>
              </a:tblGrid>
              <a:tr h="341034">
                <a:tc>
                  <a:txBody>
                    <a:bodyPr/>
                    <a:lstStyle/>
                    <a:p>
                      <a:pPr algn="l" fontAlgn="b"/>
                      <a:r>
                        <a:rPr lang="en-US" sz="1400" b="1" u="none" strike="noStrike" dirty="0">
                          <a:effectLst/>
                          <a:latin typeface="Arial" panose="020B0604020202020204" pitchFamily="34" charset="0"/>
                          <a:cs typeface="Arial" panose="020B0604020202020204" pitchFamily="34" charset="0"/>
                        </a:rPr>
                        <a:t>NCCD_NAME</a:t>
                      </a:r>
                      <a:endParaRPr lang="en-US" sz="1400" b="1" i="0" u="none" strike="noStrike" dirty="0">
                        <a:solidFill>
                          <a:srgbClr val="000000"/>
                        </a:solidFill>
                        <a:effectLst/>
                        <a:latin typeface="Arial" panose="020B0604020202020204" pitchFamily="34" charset="0"/>
                        <a:cs typeface="Arial" panose="020B0604020202020204" pitchFamily="34" charset="0"/>
                      </a:endParaRPr>
                    </a:p>
                  </a:txBody>
                  <a:tcPr marL="8039" marR="8039" marT="8039" marB="0" anchor="b"/>
                </a:tc>
                <a:tc>
                  <a:txBody>
                    <a:bodyPr/>
                    <a:lstStyle/>
                    <a:p>
                      <a:pPr algn="l" fontAlgn="b"/>
                      <a:r>
                        <a:rPr lang="en-US" sz="1400" b="1" u="none" strike="noStrike" dirty="0">
                          <a:effectLst/>
                          <a:latin typeface="Arial" panose="020B0604020202020204" pitchFamily="34" charset="0"/>
                          <a:cs typeface="Arial" panose="020B0604020202020204" pitchFamily="34" charset="0"/>
                        </a:rPr>
                        <a:t>NCCD_CODE</a:t>
                      </a:r>
                      <a:endParaRPr lang="en-US" sz="1400" b="1" i="0" u="none" strike="noStrike" dirty="0">
                        <a:solidFill>
                          <a:srgbClr val="000000"/>
                        </a:solidFill>
                        <a:effectLst/>
                        <a:latin typeface="Arial" panose="020B0604020202020204" pitchFamily="34" charset="0"/>
                        <a:cs typeface="Arial" panose="020B0604020202020204" pitchFamily="34" charset="0"/>
                      </a:endParaRPr>
                    </a:p>
                  </a:txBody>
                  <a:tcPr marL="8039" marR="8039" marT="8039" marB="0" anchor="b"/>
                </a:tc>
                <a:tc>
                  <a:txBody>
                    <a:bodyPr/>
                    <a:lstStyle/>
                    <a:p>
                      <a:pPr algn="l" fontAlgn="b"/>
                      <a:r>
                        <a:rPr lang="en-US" sz="1400" b="1" u="none" strike="noStrike" dirty="0">
                          <a:effectLst/>
                          <a:latin typeface="Arial" panose="020B0604020202020204" pitchFamily="34" charset="0"/>
                          <a:cs typeface="Arial" panose="020B0604020202020204" pitchFamily="34" charset="0"/>
                        </a:rPr>
                        <a:t>TRANSLATION</a:t>
                      </a:r>
                      <a:endParaRPr lang="en-US" sz="1400" b="1" i="0" u="none" strike="noStrike" dirty="0">
                        <a:solidFill>
                          <a:srgbClr val="000000"/>
                        </a:solidFill>
                        <a:effectLst/>
                        <a:latin typeface="Arial" panose="020B0604020202020204" pitchFamily="34" charset="0"/>
                        <a:cs typeface="Arial" panose="020B0604020202020204" pitchFamily="34" charset="0"/>
                      </a:endParaRPr>
                    </a:p>
                  </a:txBody>
                  <a:tcPr marL="8039" marR="8039" marT="8039" marB="0" anchor="b"/>
                </a:tc>
                <a:tc>
                  <a:txBody>
                    <a:bodyPr/>
                    <a:lstStyle/>
                    <a:p>
                      <a:pPr algn="l" fontAlgn="b"/>
                      <a:r>
                        <a:rPr lang="en-US" sz="1400" b="1" u="none" strike="noStrike" dirty="0">
                          <a:effectLst/>
                          <a:latin typeface="Arial" panose="020B0604020202020204" pitchFamily="34" charset="0"/>
                          <a:cs typeface="Arial" panose="020B0604020202020204" pitchFamily="34" charset="0"/>
                        </a:rPr>
                        <a:t>RXN_NAME</a:t>
                      </a:r>
                      <a:endParaRPr lang="en-US" sz="1400" b="1" i="0" u="none" strike="noStrike" dirty="0">
                        <a:solidFill>
                          <a:srgbClr val="000000"/>
                        </a:solidFill>
                        <a:effectLst/>
                        <a:latin typeface="Arial" panose="020B0604020202020204" pitchFamily="34" charset="0"/>
                        <a:cs typeface="Arial" panose="020B0604020202020204" pitchFamily="34" charset="0"/>
                      </a:endParaRPr>
                    </a:p>
                  </a:txBody>
                  <a:tcPr marL="8039" marR="8039" marT="8039" marB="0" anchor="b"/>
                </a:tc>
                <a:tc>
                  <a:txBody>
                    <a:bodyPr/>
                    <a:lstStyle/>
                    <a:p>
                      <a:pPr algn="l" fontAlgn="b"/>
                      <a:r>
                        <a:rPr lang="en-US" sz="1400" b="1" u="none" strike="noStrike" dirty="0">
                          <a:effectLst/>
                          <a:latin typeface="Arial" panose="020B0604020202020204" pitchFamily="34" charset="0"/>
                          <a:cs typeface="Arial" panose="020B0604020202020204" pitchFamily="34" charset="0"/>
                        </a:rPr>
                        <a:t>RXN_CODE</a:t>
                      </a:r>
                      <a:endParaRPr lang="en-US" sz="1400" b="1" i="0" u="none" strike="noStrike" dirty="0">
                        <a:solidFill>
                          <a:srgbClr val="000000"/>
                        </a:solidFill>
                        <a:effectLst/>
                        <a:latin typeface="Arial" panose="020B0604020202020204" pitchFamily="34" charset="0"/>
                        <a:cs typeface="Arial" panose="020B0604020202020204" pitchFamily="34" charset="0"/>
                      </a:endParaRPr>
                    </a:p>
                  </a:txBody>
                  <a:tcPr marL="8039" marR="8039" marT="8039" marB="0" anchor="b"/>
                </a:tc>
                <a:tc>
                  <a:txBody>
                    <a:bodyPr/>
                    <a:lstStyle/>
                    <a:p>
                      <a:pPr algn="l" fontAlgn="b"/>
                      <a:r>
                        <a:rPr lang="en-US" sz="1400" b="1" u="none" strike="noStrike" dirty="0">
                          <a:effectLst/>
                          <a:latin typeface="Arial" panose="020B0604020202020204" pitchFamily="34" charset="0"/>
                          <a:cs typeface="Arial" panose="020B0604020202020204" pitchFamily="34" charset="0"/>
                        </a:rPr>
                        <a:t>RXN_TYPE</a:t>
                      </a:r>
                      <a:endParaRPr lang="en-US" sz="1400" b="1" i="0" u="none" strike="noStrike" dirty="0">
                        <a:solidFill>
                          <a:srgbClr val="000000"/>
                        </a:solidFill>
                        <a:effectLst/>
                        <a:latin typeface="Arial" panose="020B0604020202020204" pitchFamily="34" charset="0"/>
                        <a:cs typeface="Arial" panose="020B0604020202020204" pitchFamily="34" charset="0"/>
                      </a:endParaRPr>
                    </a:p>
                  </a:txBody>
                  <a:tcPr marL="8039" marR="8039" marT="8039" marB="0" anchor="b"/>
                </a:tc>
                <a:extLst>
                  <a:ext uri="{0D108BD9-81ED-4DB2-BD59-A6C34878D82A}">
                    <a16:rowId xmlns:a16="http://schemas.microsoft.com/office/drawing/2014/main" val="1136426875"/>
                  </a:ext>
                </a:extLst>
              </a:tr>
              <a:tr h="439768">
                <a:tc>
                  <a:txBody>
                    <a:bodyPr/>
                    <a:lstStyle/>
                    <a:p>
                      <a:pPr algn="l" fontAlgn="b"/>
                      <a:r>
                        <a:rPr lang="ja-JP" altLang="en-US" sz="1400" b="0" i="0" u="none" strike="noStrike" kern="1200">
                          <a:solidFill>
                            <a:srgbClr val="000000"/>
                          </a:solidFill>
                          <a:effectLst/>
                          <a:latin typeface="Arial" panose="020B0604020202020204" pitchFamily="34" charset="0"/>
                          <a:ea typeface="+mn-ea"/>
                          <a:cs typeface="Arial" panose="020B0604020202020204" pitchFamily="34" charset="0"/>
                        </a:rPr>
                        <a:t>美卓乐</a:t>
                      </a:r>
                    </a:p>
                  </a:txBody>
                  <a:tcPr marL="9525" marR="9525" marT="9525" marB="0" anchor="b"/>
                </a:tc>
                <a:tc>
                  <a:txBody>
                    <a:bodyPr/>
                    <a:lstStyle/>
                    <a:p>
                      <a:pPr algn="r" fontAlgn="b"/>
                      <a:r>
                        <a:rPr lang="en-US" sz="1400" b="0" i="0" u="none" strike="noStrike" kern="1200" dirty="0">
                          <a:solidFill>
                            <a:srgbClr val="000000"/>
                          </a:solidFill>
                          <a:effectLst/>
                          <a:latin typeface="Arial" panose="020B0604020202020204" pitchFamily="34" charset="0"/>
                          <a:ea typeface="+mn-ea"/>
                          <a:cs typeface="Arial" panose="020B0604020202020204" pitchFamily="34" charset="0"/>
                        </a:rPr>
                        <a:t>174622</a:t>
                      </a:r>
                    </a:p>
                  </a:txBody>
                  <a:tcPr marL="9525" marR="9525" marT="9525" marB="0" anchor="b"/>
                </a:tc>
                <a:tc>
                  <a:txBody>
                    <a:bodyPr/>
                    <a:lstStyle/>
                    <a:p>
                      <a:pPr algn="l" fontAlgn="b"/>
                      <a:r>
                        <a:rPr lang="en-US" sz="1400" b="0" i="0" u="none" strike="noStrike" kern="1200">
                          <a:solidFill>
                            <a:srgbClr val="000000"/>
                          </a:solidFill>
                          <a:effectLst/>
                          <a:latin typeface="Arial" panose="020B0604020202020204" pitchFamily="34" charset="0"/>
                          <a:ea typeface="+mn-ea"/>
                          <a:cs typeface="Arial" panose="020B0604020202020204" pitchFamily="34" charset="0"/>
                        </a:rPr>
                        <a:t>medrol</a:t>
                      </a:r>
                    </a:p>
                  </a:txBody>
                  <a:tcPr marL="9525" marR="9525" marT="9525" marB="0" anchor="b"/>
                </a:tc>
                <a:tc>
                  <a:txBody>
                    <a:bodyPr/>
                    <a:lstStyle/>
                    <a:p>
                      <a:pPr algn="l" fontAlgn="b"/>
                      <a:r>
                        <a:rPr lang="en-US" sz="1400" b="0" i="0" u="none" strike="noStrike" kern="1200" dirty="0" err="1">
                          <a:solidFill>
                            <a:srgbClr val="000000"/>
                          </a:solidFill>
                          <a:effectLst/>
                          <a:latin typeface="Arial" panose="020B0604020202020204" pitchFamily="34" charset="0"/>
                          <a:ea typeface="+mn-ea"/>
                          <a:cs typeface="Arial" panose="020B0604020202020204" pitchFamily="34" charset="0"/>
                        </a:rPr>
                        <a:t>medrol</a:t>
                      </a:r>
                      <a:endParaRPr lang="en-US" sz="14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marL="9525" marR="9525" marT="9525" marB="0" anchor="b"/>
                </a:tc>
                <a:tc>
                  <a:txBody>
                    <a:bodyPr/>
                    <a:lstStyle/>
                    <a:p>
                      <a:pPr algn="r" fontAlgn="b"/>
                      <a:r>
                        <a:rPr lang="en-US" sz="1400" b="0" i="0" u="none" strike="noStrike" kern="1200">
                          <a:solidFill>
                            <a:srgbClr val="000000"/>
                          </a:solidFill>
                          <a:effectLst/>
                          <a:latin typeface="Arial" panose="020B0604020202020204" pitchFamily="34" charset="0"/>
                          <a:ea typeface="+mn-ea"/>
                          <a:cs typeface="Arial" panose="020B0604020202020204" pitchFamily="34" charset="0"/>
                        </a:rPr>
                        <a:t>202702</a:t>
                      </a:r>
                    </a:p>
                  </a:txBody>
                  <a:tcPr marL="9525" marR="9525" marT="9525" marB="0" anchor="b"/>
                </a:tc>
                <a:tc>
                  <a:txBody>
                    <a:bodyPr/>
                    <a:lstStyle/>
                    <a:p>
                      <a:pPr algn="l" fontAlgn="b"/>
                      <a:r>
                        <a:rPr lang="en-US" sz="1400" b="0" i="0" u="none" strike="noStrike" kern="1200">
                          <a:solidFill>
                            <a:srgbClr val="000000"/>
                          </a:solidFill>
                          <a:effectLst/>
                          <a:latin typeface="Arial" panose="020B0604020202020204" pitchFamily="34" charset="0"/>
                          <a:ea typeface="+mn-ea"/>
                          <a:cs typeface="Arial" panose="020B0604020202020204" pitchFamily="34" charset="0"/>
                        </a:rPr>
                        <a:t>BN</a:t>
                      </a:r>
                    </a:p>
                  </a:txBody>
                  <a:tcPr marL="9525" marR="9525" marT="9525" marB="0" anchor="b"/>
                </a:tc>
                <a:extLst>
                  <a:ext uri="{0D108BD9-81ED-4DB2-BD59-A6C34878D82A}">
                    <a16:rowId xmlns:a16="http://schemas.microsoft.com/office/drawing/2014/main" val="3346879933"/>
                  </a:ext>
                </a:extLst>
              </a:tr>
              <a:tr h="343324">
                <a:tc>
                  <a:txBody>
                    <a:bodyPr/>
                    <a:lstStyle/>
                    <a:p>
                      <a:pPr algn="l" fontAlgn="b"/>
                      <a:r>
                        <a:rPr lang="ja-JP" altLang="en-US" sz="1400" b="0" i="0" u="none" strike="noStrike" kern="1200">
                          <a:solidFill>
                            <a:srgbClr val="000000"/>
                          </a:solidFill>
                          <a:effectLst/>
                          <a:latin typeface="Arial" panose="020B0604020202020204" pitchFamily="34" charset="0"/>
                          <a:ea typeface="+mn-ea"/>
                          <a:cs typeface="Arial" panose="020B0604020202020204" pitchFamily="34" charset="0"/>
                        </a:rPr>
                        <a:t>保达琳</a:t>
                      </a:r>
                    </a:p>
                  </a:txBody>
                  <a:tcPr marL="9525" marR="9525" marT="9525" marB="0" anchor="b"/>
                </a:tc>
                <a:tc>
                  <a:txBody>
                    <a:bodyPr/>
                    <a:lstStyle/>
                    <a:p>
                      <a:pPr algn="r" fontAlgn="b"/>
                      <a:r>
                        <a:rPr lang="en-US" sz="1400" b="0" i="0" u="none" strike="noStrike" kern="1200" dirty="0">
                          <a:solidFill>
                            <a:srgbClr val="000000"/>
                          </a:solidFill>
                          <a:effectLst/>
                          <a:latin typeface="Arial" panose="020B0604020202020204" pitchFamily="34" charset="0"/>
                          <a:ea typeface="+mn-ea"/>
                          <a:cs typeface="Arial" panose="020B0604020202020204" pitchFamily="34" charset="0"/>
                        </a:rPr>
                        <a:t>174196</a:t>
                      </a:r>
                    </a:p>
                  </a:txBody>
                  <a:tcPr marL="9525" marR="9525" marT="9525" marB="0" anchor="b"/>
                </a:tc>
                <a:tc>
                  <a:txBody>
                    <a:bodyPr/>
                    <a:lstStyle/>
                    <a:p>
                      <a:pPr algn="l" fontAlgn="b"/>
                      <a:r>
                        <a:rPr lang="en-US" sz="1400" b="0" i="0" u="none" strike="noStrike" kern="1200" dirty="0" err="1">
                          <a:solidFill>
                            <a:srgbClr val="000000"/>
                          </a:solidFill>
                          <a:effectLst/>
                          <a:latin typeface="Arial" panose="020B0604020202020204" pitchFamily="34" charset="0"/>
                          <a:ea typeface="+mn-ea"/>
                          <a:cs typeface="Arial" panose="020B0604020202020204" pitchFamily="34" charset="0"/>
                        </a:rPr>
                        <a:t>fortolin</a:t>
                      </a:r>
                      <a:endParaRPr lang="en-US" sz="14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marL="9525" marR="9525" marT="9525" marB="0" anchor="b"/>
                </a:tc>
                <a:tc>
                  <a:txBody>
                    <a:bodyPr/>
                    <a:lstStyle/>
                    <a:p>
                      <a:pPr algn="l" fontAlgn="b"/>
                      <a:r>
                        <a:rPr lang="en-US" sz="1400" b="0" i="0" u="none" strike="noStrike" kern="1200">
                          <a:solidFill>
                            <a:srgbClr val="000000"/>
                          </a:solidFill>
                          <a:effectLst/>
                          <a:latin typeface="Arial" panose="020B0604020202020204" pitchFamily="34" charset="0"/>
                          <a:ea typeface="+mn-ea"/>
                          <a:cs typeface="Arial" panose="020B0604020202020204" pitchFamily="34" charset="0"/>
                        </a:rPr>
                        <a:t>fortolin</a:t>
                      </a:r>
                    </a:p>
                  </a:txBody>
                  <a:tcPr marL="9525" marR="9525" marT="9525" marB="0" anchor="b"/>
                </a:tc>
                <a:tc>
                  <a:txBody>
                    <a:bodyPr/>
                    <a:lstStyle/>
                    <a:p>
                      <a:pPr algn="r" fontAlgn="b"/>
                      <a:r>
                        <a:rPr lang="en-US" sz="1400" b="0" i="0" u="none" strike="noStrike" kern="1200">
                          <a:solidFill>
                            <a:srgbClr val="000000"/>
                          </a:solidFill>
                          <a:effectLst/>
                          <a:latin typeface="Arial" panose="020B0604020202020204" pitchFamily="34" charset="0"/>
                          <a:ea typeface="+mn-ea"/>
                          <a:cs typeface="Arial" panose="020B0604020202020204" pitchFamily="34" charset="0"/>
                        </a:rPr>
                        <a:t>1540829</a:t>
                      </a:r>
                    </a:p>
                  </a:txBody>
                  <a:tcPr marL="9525" marR="9525" marT="9525" marB="0" anchor="b"/>
                </a:tc>
                <a:tc>
                  <a:txBody>
                    <a:bodyPr/>
                    <a:lstStyle/>
                    <a:p>
                      <a:pPr algn="l" fontAlgn="b"/>
                      <a:r>
                        <a:rPr lang="en-US" sz="1400" b="0" i="0" u="none" strike="noStrike" kern="1200">
                          <a:solidFill>
                            <a:srgbClr val="000000"/>
                          </a:solidFill>
                          <a:effectLst/>
                          <a:latin typeface="Arial" panose="020B0604020202020204" pitchFamily="34" charset="0"/>
                          <a:ea typeface="+mn-ea"/>
                          <a:cs typeface="Arial" panose="020B0604020202020204" pitchFamily="34" charset="0"/>
                        </a:rPr>
                        <a:t>BN</a:t>
                      </a:r>
                    </a:p>
                  </a:txBody>
                  <a:tcPr marL="9525" marR="9525" marT="9525" marB="0" anchor="b"/>
                </a:tc>
                <a:extLst>
                  <a:ext uri="{0D108BD9-81ED-4DB2-BD59-A6C34878D82A}">
                    <a16:rowId xmlns:a16="http://schemas.microsoft.com/office/drawing/2014/main" val="3843055381"/>
                  </a:ext>
                </a:extLst>
              </a:tr>
              <a:tr h="343324">
                <a:tc>
                  <a:txBody>
                    <a:bodyPr/>
                    <a:lstStyle/>
                    <a:p>
                      <a:pPr algn="l" fontAlgn="b"/>
                      <a:r>
                        <a:rPr lang="ja-JP" altLang="en-US" sz="1400" b="0" i="0" u="none" strike="noStrike" kern="1200">
                          <a:solidFill>
                            <a:srgbClr val="000000"/>
                          </a:solidFill>
                          <a:effectLst/>
                          <a:latin typeface="Arial" panose="020B0604020202020204" pitchFamily="34" charset="0"/>
                          <a:ea typeface="+mn-ea"/>
                          <a:cs typeface="Arial" panose="020B0604020202020204" pitchFamily="34" charset="0"/>
                        </a:rPr>
                        <a:t>卢美根</a:t>
                      </a:r>
                    </a:p>
                  </a:txBody>
                  <a:tcPr marL="9525" marR="9525" marT="9525" marB="0" anchor="b"/>
                </a:tc>
                <a:tc>
                  <a:txBody>
                    <a:bodyPr/>
                    <a:lstStyle/>
                    <a:p>
                      <a:pPr algn="r" fontAlgn="b"/>
                      <a:r>
                        <a:rPr lang="en-US" sz="1400" b="0" i="0" u="none" strike="noStrike" kern="1200">
                          <a:solidFill>
                            <a:srgbClr val="000000"/>
                          </a:solidFill>
                          <a:effectLst/>
                          <a:latin typeface="Arial" panose="020B0604020202020204" pitchFamily="34" charset="0"/>
                          <a:ea typeface="+mn-ea"/>
                          <a:cs typeface="Arial" panose="020B0604020202020204" pitchFamily="34" charset="0"/>
                        </a:rPr>
                        <a:t>174268</a:t>
                      </a:r>
                    </a:p>
                  </a:txBody>
                  <a:tcPr marL="9525" marR="9525" marT="9525" marB="0" anchor="b"/>
                </a:tc>
                <a:tc>
                  <a:txBody>
                    <a:bodyPr/>
                    <a:lstStyle/>
                    <a:p>
                      <a:pPr algn="l" fontAlgn="b"/>
                      <a:r>
                        <a:rPr lang="en-US" sz="1400" b="0" i="0" u="none" strike="noStrike" kern="1200">
                          <a:solidFill>
                            <a:srgbClr val="000000"/>
                          </a:solidFill>
                          <a:effectLst/>
                          <a:latin typeface="Arial" panose="020B0604020202020204" pitchFamily="34" charset="0"/>
                          <a:ea typeface="+mn-ea"/>
                          <a:cs typeface="Arial" panose="020B0604020202020204" pitchFamily="34" charset="0"/>
                        </a:rPr>
                        <a:t>lumigan</a:t>
                      </a:r>
                    </a:p>
                  </a:txBody>
                  <a:tcPr marL="9525" marR="9525" marT="9525" marB="0" anchor="b"/>
                </a:tc>
                <a:tc>
                  <a:txBody>
                    <a:bodyPr/>
                    <a:lstStyle/>
                    <a:p>
                      <a:pPr algn="l" fontAlgn="b"/>
                      <a:r>
                        <a:rPr lang="en-US" sz="1400" b="0" i="0" u="none" strike="noStrike" kern="1200">
                          <a:solidFill>
                            <a:srgbClr val="000000"/>
                          </a:solidFill>
                          <a:effectLst/>
                          <a:latin typeface="Arial" panose="020B0604020202020204" pitchFamily="34" charset="0"/>
                          <a:ea typeface="+mn-ea"/>
                          <a:cs typeface="Arial" panose="020B0604020202020204" pitchFamily="34" charset="0"/>
                        </a:rPr>
                        <a:t>lumigan</a:t>
                      </a:r>
                    </a:p>
                  </a:txBody>
                  <a:tcPr marL="9525" marR="9525" marT="9525" marB="0" anchor="b"/>
                </a:tc>
                <a:tc>
                  <a:txBody>
                    <a:bodyPr/>
                    <a:lstStyle/>
                    <a:p>
                      <a:pPr algn="r" fontAlgn="b"/>
                      <a:r>
                        <a:rPr lang="en-US" sz="1400" b="0" i="0" u="none" strike="noStrike" kern="1200">
                          <a:solidFill>
                            <a:srgbClr val="000000"/>
                          </a:solidFill>
                          <a:effectLst/>
                          <a:latin typeface="Arial" panose="020B0604020202020204" pitchFamily="34" charset="0"/>
                          <a:ea typeface="+mn-ea"/>
                          <a:cs typeface="Arial" panose="020B0604020202020204" pitchFamily="34" charset="0"/>
                        </a:rPr>
                        <a:t>284771</a:t>
                      </a:r>
                    </a:p>
                  </a:txBody>
                  <a:tcPr marL="9525" marR="9525" marT="9525" marB="0" anchor="b"/>
                </a:tc>
                <a:tc>
                  <a:txBody>
                    <a:bodyPr/>
                    <a:lstStyle/>
                    <a:p>
                      <a:pPr algn="l" fontAlgn="b"/>
                      <a:r>
                        <a:rPr lang="en-US" sz="1400" b="0" i="0" u="none" strike="noStrike" kern="1200">
                          <a:solidFill>
                            <a:srgbClr val="000000"/>
                          </a:solidFill>
                          <a:effectLst/>
                          <a:latin typeface="Arial" panose="020B0604020202020204" pitchFamily="34" charset="0"/>
                          <a:ea typeface="+mn-ea"/>
                          <a:cs typeface="Arial" panose="020B0604020202020204" pitchFamily="34" charset="0"/>
                        </a:rPr>
                        <a:t>BN</a:t>
                      </a:r>
                    </a:p>
                  </a:txBody>
                  <a:tcPr marL="9525" marR="9525" marT="9525" marB="0" anchor="b"/>
                </a:tc>
                <a:extLst>
                  <a:ext uri="{0D108BD9-81ED-4DB2-BD59-A6C34878D82A}">
                    <a16:rowId xmlns:a16="http://schemas.microsoft.com/office/drawing/2014/main" val="1547848241"/>
                  </a:ext>
                </a:extLst>
              </a:tr>
              <a:tr h="333268">
                <a:tc>
                  <a:txBody>
                    <a:bodyPr/>
                    <a:lstStyle/>
                    <a:p>
                      <a:pPr algn="l" fontAlgn="b"/>
                      <a:r>
                        <a:rPr lang="ja-JP" altLang="en-US" sz="1400" b="0" i="0" u="none" strike="noStrike" kern="1200">
                          <a:solidFill>
                            <a:srgbClr val="000000"/>
                          </a:solidFill>
                          <a:effectLst/>
                          <a:latin typeface="Arial" panose="020B0604020202020204" pitchFamily="34" charset="0"/>
                          <a:ea typeface="+mn-ea"/>
                          <a:cs typeface="Arial" panose="020B0604020202020204" pitchFamily="34" charset="0"/>
                        </a:rPr>
                        <a:t>普米克令舒</a:t>
                      </a:r>
                    </a:p>
                  </a:txBody>
                  <a:tcPr marL="9525" marR="9525" marT="9525" marB="0" anchor="b"/>
                </a:tc>
                <a:tc>
                  <a:txBody>
                    <a:bodyPr/>
                    <a:lstStyle/>
                    <a:p>
                      <a:pPr algn="r" fontAlgn="b"/>
                      <a:r>
                        <a:rPr lang="en-US" sz="1400" b="0" i="0" u="none" strike="noStrike" kern="1200" dirty="0">
                          <a:solidFill>
                            <a:srgbClr val="000000"/>
                          </a:solidFill>
                          <a:effectLst/>
                          <a:latin typeface="Arial" panose="020B0604020202020204" pitchFamily="34" charset="0"/>
                          <a:ea typeface="+mn-ea"/>
                          <a:cs typeface="Arial" panose="020B0604020202020204" pitchFamily="34" charset="0"/>
                        </a:rPr>
                        <a:t>174402</a:t>
                      </a:r>
                    </a:p>
                  </a:txBody>
                  <a:tcPr marL="9525" marR="9525" marT="9525" marB="0" anchor="b"/>
                </a:tc>
                <a:tc>
                  <a:txBody>
                    <a:bodyPr/>
                    <a:lstStyle/>
                    <a:p>
                      <a:pPr algn="l" fontAlgn="b"/>
                      <a:r>
                        <a:rPr lang="en-US" sz="1400" b="0" i="0" u="none" strike="noStrike" kern="1200" dirty="0" err="1">
                          <a:solidFill>
                            <a:srgbClr val="000000"/>
                          </a:solidFill>
                          <a:effectLst/>
                          <a:latin typeface="Arial" panose="020B0604020202020204" pitchFamily="34" charset="0"/>
                          <a:ea typeface="+mn-ea"/>
                          <a:cs typeface="Arial" panose="020B0604020202020204" pitchFamily="34" charset="0"/>
                        </a:rPr>
                        <a:t>pulmicort</a:t>
                      </a:r>
                      <a:r>
                        <a:rPr lang="en-US" sz="1400" b="0" i="0" u="none" strike="noStrike" kern="1200" dirty="0">
                          <a:solidFill>
                            <a:srgbClr val="000000"/>
                          </a:solidFill>
                          <a:effectLst/>
                          <a:latin typeface="Arial" panose="020B0604020202020204" pitchFamily="34" charset="0"/>
                          <a:ea typeface="+mn-ea"/>
                          <a:cs typeface="Arial" panose="020B0604020202020204" pitchFamily="34" charset="0"/>
                        </a:rPr>
                        <a:t> </a:t>
                      </a:r>
                      <a:r>
                        <a:rPr lang="en-US" sz="1400" b="0" i="0" u="none" strike="noStrike" kern="1200" dirty="0" err="1">
                          <a:solidFill>
                            <a:srgbClr val="000000"/>
                          </a:solidFill>
                          <a:effectLst/>
                          <a:latin typeface="Arial" panose="020B0604020202020204" pitchFamily="34" charset="0"/>
                          <a:ea typeface="+mn-ea"/>
                          <a:cs typeface="Arial" panose="020B0604020202020204" pitchFamily="34" charset="0"/>
                        </a:rPr>
                        <a:t>respules</a:t>
                      </a:r>
                      <a:endParaRPr lang="en-US" sz="14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marL="9525" marR="9525" marT="9525" marB="0" anchor="b"/>
                </a:tc>
                <a:tc>
                  <a:txBody>
                    <a:bodyPr/>
                    <a:lstStyle/>
                    <a:p>
                      <a:pPr algn="l" fontAlgn="b"/>
                      <a:r>
                        <a:rPr lang="en-US" sz="1400" b="0" i="0" u="none" strike="noStrike" kern="1200" dirty="0" err="1">
                          <a:solidFill>
                            <a:srgbClr val="000000"/>
                          </a:solidFill>
                          <a:effectLst/>
                          <a:latin typeface="Arial" panose="020B0604020202020204" pitchFamily="34" charset="0"/>
                          <a:ea typeface="+mn-ea"/>
                          <a:cs typeface="Arial" panose="020B0604020202020204" pitchFamily="34" charset="0"/>
                        </a:rPr>
                        <a:t>pulmicort</a:t>
                      </a:r>
                      <a:r>
                        <a:rPr lang="en-US" sz="1400" b="0" i="0" u="none" strike="noStrike" kern="1200" dirty="0">
                          <a:solidFill>
                            <a:srgbClr val="000000"/>
                          </a:solidFill>
                          <a:effectLst/>
                          <a:latin typeface="Arial" panose="020B0604020202020204" pitchFamily="34" charset="0"/>
                          <a:ea typeface="+mn-ea"/>
                          <a:cs typeface="Arial" panose="020B0604020202020204" pitchFamily="34" charset="0"/>
                        </a:rPr>
                        <a:t> </a:t>
                      </a:r>
                      <a:r>
                        <a:rPr lang="en-US" sz="1400" b="0" i="0" u="none" strike="noStrike" kern="1200" dirty="0" err="1">
                          <a:solidFill>
                            <a:srgbClr val="000000"/>
                          </a:solidFill>
                          <a:effectLst/>
                          <a:latin typeface="Arial" panose="020B0604020202020204" pitchFamily="34" charset="0"/>
                          <a:ea typeface="+mn-ea"/>
                          <a:cs typeface="Arial" panose="020B0604020202020204" pitchFamily="34" charset="0"/>
                        </a:rPr>
                        <a:t>respules</a:t>
                      </a:r>
                      <a:endParaRPr lang="en-US" sz="14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marL="9525" marR="9525" marT="9525" marB="0" anchor="b"/>
                </a:tc>
                <a:tc>
                  <a:txBody>
                    <a:bodyPr/>
                    <a:lstStyle/>
                    <a:p>
                      <a:pPr algn="r" fontAlgn="b"/>
                      <a:r>
                        <a:rPr lang="en-US" sz="1400" b="0" i="0" u="none" strike="noStrike" kern="1200" dirty="0">
                          <a:solidFill>
                            <a:srgbClr val="000000"/>
                          </a:solidFill>
                          <a:effectLst/>
                          <a:latin typeface="Arial" panose="020B0604020202020204" pitchFamily="34" charset="0"/>
                          <a:ea typeface="+mn-ea"/>
                          <a:cs typeface="Arial" panose="020B0604020202020204" pitchFamily="34" charset="0"/>
                        </a:rPr>
                        <a:t>284850</a:t>
                      </a:r>
                    </a:p>
                  </a:txBody>
                  <a:tcPr marL="9525" marR="9525" marT="9525" marB="0" anchor="b"/>
                </a:tc>
                <a:tc>
                  <a:txBody>
                    <a:bodyPr/>
                    <a:lstStyle/>
                    <a:p>
                      <a:pPr algn="l" fontAlgn="b"/>
                      <a:r>
                        <a:rPr lang="en-US" sz="1400" b="0" i="0" u="none" strike="noStrike" kern="1200" dirty="0">
                          <a:solidFill>
                            <a:srgbClr val="000000"/>
                          </a:solidFill>
                          <a:effectLst/>
                          <a:latin typeface="Arial" panose="020B0604020202020204" pitchFamily="34" charset="0"/>
                          <a:ea typeface="+mn-ea"/>
                          <a:cs typeface="Arial" panose="020B0604020202020204" pitchFamily="34" charset="0"/>
                        </a:rPr>
                        <a:t>BN</a:t>
                      </a:r>
                    </a:p>
                  </a:txBody>
                  <a:tcPr marL="9525" marR="9525" marT="9525" marB="0" anchor="b"/>
                </a:tc>
                <a:extLst>
                  <a:ext uri="{0D108BD9-81ED-4DB2-BD59-A6C34878D82A}">
                    <a16:rowId xmlns:a16="http://schemas.microsoft.com/office/drawing/2014/main" val="2251278983"/>
                  </a:ext>
                </a:extLst>
              </a:tr>
              <a:tr h="343324">
                <a:tc>
                  <a:txBody>
                    <a:bodyPr/>
                    <a:lstStyle/>
                    <a:p>
                      <a:pPr algn="l" fontAlgn="b"/>
                      <a:r>
                        <a:rPr lang="ja-JP" altLang="en-US" sz="1400" b="0" i="0" u="none" strike="noStrike" kern="1200">
                          <a:solidFill>
                            <a:srgbClr val="000000"/>
                          </a:solidFill>
                          <a:effectLst/>
                          <a:latin typeface="Arial" panose="020B0604020202020204" pitchFamily="34" charset="0"/>
                          <a:ea typeface="+mn-ea"/>
                          <a:cs typeface="Arial" panose="020B0604020202020204" pitchFamily="34" charset="0"/>
                        </a:rPr>
                        <a:t>思真</a:t>
                      </a:r>
                    </a:p>
                  </a:txBody>
                  <a:tcPr marL="9525" marR="9525" marT="9525" marB="0" anchor="b"/>
                </a:tc>
                <a:tc>
                  <a:txBody>
                    <a:bodyPr/>
                    <a:lstStyle/>
                    <a:p>
                      <a:pPr algn="r" fontAlgn="b"/>
                      <a:r>
                        <a:rPr lang="en-US" sz="1400" b="0" i="0" u="none" strike="noStrike" kern="1200">
                          <a:solidFill>
                            <a:srgbClr val="000000"/>
                          </a:solidFill>
                          <a:effectLst/>
                          <a:latin typeface="Arial" panose="020B0604020202020204" pitchFamily="34" charset="0"/>
                          <a:ea typeface="+mn-ea"/>
                          <a:cs typeface="Arial" panose="020B0604020202020204" pitchFamily="34" charset="0"/>
                        </a:rPr>
                        <a:t>173197</a:t>
                      </a:r>
                    </a:p>
                  </a:txBody>
                  <a:tcPr marL="9525" marR="9525" marT="9525" marB="0" anchor="b"/>
                </a:tc>
                <a:tc>
                  <a:txBody>
                    <a:bodyPr/>
                    <a:lstStyle/>
                    <a:p>
                      <a:pPr algn="l" fontAlgn="b"/>
                      <a:r>
                        <a:rPr lang="en-US" sz="1400" b="0" i="0" u="none" strike="noStrike" kern="1200">
                          <a:solidFill>
                            <a:srgbClr val="000000"/>
                          </a:solidFill>
                          <a:effectLst/>
                          <a:latin typeface="Arial" panose="020B0604020202020204" pitchFamily="34" charset="0"/>
                          <a:ea typeface="+mn-ea"/>
                          <a:cs typeface="Arial" panose="020B0604020202020204" pitchFamily="34" charset="0"/>
                        </a:rPr>
                        <a:t>saizen</a:t>
                      </a:r>
                    </a:p>
                  </a:txBody>
                  <a:tcPr marL="9525" marR="9525" marT="9525" marB="0" anchor="b"/>
                </a:tc>
                <a:tc>
                  <a:txBody>
                    <a:bodyPr/>
                    <a:lstStyle/>
                    <a:p>
                      <a:pPr algn="l" fontAlgn="b"/>
                      <a:r>
                        <a:rPr lang="en-US" sz="1400" b="0" i="0" u="none" strike="noStrike" kern="1200" dirty="0" err="1">
                          <a:solidFill>
                            <a:srgbClr val="000000"/>
                          </a:solidFill>
                          <a:effectLst/>
                          <a:latin typeface="Arial" panose="020B0604020202020204" pitchFamily="34" charset="0"/>
                          <a:ea typeface="+mn-ea"/>
                          <a:cs typeface="Arial" panose="020B0604020202020204" pitchFamily="34" charset="0"/>
                        </a:rPr>
                        <a:t>saizen</a:t>
                      </a:r>
                      <a:endParaRPr lang="en-US" sz="14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marL="9525" marR="9525" marT="9525" marB="0" anchor="b"/>
                </a:tc>
                <a:tc>
                  <a:txBody>
                    <a:bodyPr/>
                    <a:lstStyle/>
                    <a:p>
                      <a:pPr algn="r" fontAlgn="b"/>
                      <a:r>
                        <a:rPr lang="en-US" sz="1400" b="0" i="0" u="none" strike="noStrike" kern="1200">
                          <a:solidFill>
                            <a:srgbClr val="000000"/>
                          </a:solidFill>
                          <a:effectLst/>
                          <a:latin typeface="Arial" panose="020B0604020202020204" pitchFamily="34" charset="0"/>
                          <a:ea typeface="+mn-ea"/>
                          <a:cs typeface="Arial" panose="020B0604020202020204" pitchFamily="34" charset="0"/>
                        </a:rPr>
                        <a:t>202830</a:t>
                      </a:r>
                    </a:p>
                  </a:txBody>
                  <a:tcPr marL="9525" marR="9525" marT="9525" marB="0" anchor="b"/>
                </a:tc>
                <a:tc>
                  <a:txBody>
                    <a:bodyPr/>
                    <a:lstStyle/>
                    <a:p>
                      <a:pPr algn="l" fontAlgn="b"/>
                      <a:r>
                        <a:rPr lang="en-US" sz="1400" b="0" i="0" u="none" strike="noStrike" kern="1200">
                          <a:solidFill>
                            <a:srgbClr val="000000"/>
                          </a:solidFill>
                          <a:effectLst/>
                          <a:latin typeface="Arial" panose="020B0604020202020204" pitchFamily="34" charset="0"/>
                          <a:ea typeface="+mn-ea"/>
                          <a:cs typeface="Arial" panose="020B0604020202020204" pitchFamily="34" charset="0"/>
                        </a:rPr>
                        <a:t>BN</a:t>
                      </a:r>
                    </a:p>
                  </a:txBody>
                  <a:tcPr marL="9525" marR="9525" marT="9525" marB="0" anchor="b"/>
                </a:tc>
                <a:extLst>
                  <a:ext uri="{0D108BD9-81ED-4DB2-BD59-A6C34878D82A}">
                    <a16:rowId xmlns:a16="http://schemas.microsoft.com/office/drawing/2014/main" val="2612920282"/>
                  </a:ext>
                </a:extLst>
              </a:tr>
              <a:tr h="343324">
                <a:tc>
                  <a:txBody>
                    <a:bodyPr/>
                    <a:lstStyle/>
                    <a:p>
                      <a:pPr algn="l" fontAlgn="b"/>
                      <a:r>
                        <a:rPr lang="ja-JP" altLang="en-US" sz="1400" b="0" i="0" u="none" strike="noStrike" kern="1200">
                          <a:solidFill>
                            <a:srgbClr val="000000"/>
                          </a:solidFill>
                          <a:effectLst/>
                          <a:latin typeface="Arial" panose="020B0604020202020204" pitchFamily="34" charset="0"/>
                          <a:ea typeface="+mn-ea"/>
                          <a:cs typeface="Arial" panose="020B0604020202020204" pitchFamily="34" charset="0"/>
                        </a:rPr>
                        <a:t>耐信</a:t>
                      </a:r>
                    </a:p>
                  </a:txBody>
                  <a:tcPr marL="9525" marR="9525" marT="9525" marB="0" anchor="b"/>
                </a:tc>
                <a:tc>
                  <a:txBody>
                    <a:bodyPr/>
                    <a:lstStyle/>
                    <a:p>
                      <a:pPr algn="r" fontAlgn="b"/>
                      <a:r>
                        <a:rPr lang="en-US" sz="1400" b="0" i="0" u="none" strike="noStrike" kern="1200">
                          <a:solidFill>
                            <a:srgbClr val="000000"/>
                          </a:solidFill>
                          <a:effectLst/>
                          <a:latin typeface="Arial" panose="020B0604020202020204" pitchFamily="34" charset="0"/>
                          <a:ea typeface="+mn-ea"/>
                          <a:cs typeface="Arial" panose="020B0604020202020204" pitchFamily="34" charset="0"/>
                        </a:rPr>
                        <a:t>104516</a:t>
                      </a:r>
                    </a:p>
                  </a:txBody>
                  <a:tcPr marL="9525" marR="9525" marT="9525" marB="0" anchor="b"/>
                </a:tc>
                <a:tc>
                  <a:txBody>
                    <a:bodyPr/>
                    <a:lstStyle/>
                    <a:p>
                      <a:pPr algn="l" fontAlgn="b"/>
                      <a:r>
                        <a:rPr lang="en-US" sz="1400" b="0" i="0" u="none" strike="noStrike" kern="1200">
                          <a:solidFill>
                            <a:srgbClr val="000000"/>
                          </a:solidFill>
                          <a:effectLst/>
                          <a:latin typeface="Arial" panose="020B0604020202020204" pitchFamily="34" charset="0"/>
                          <a:ea typeface="+mn-ea"/>
                          <a:cs typeface="Arial" panose="020B0604020202020204" pitchFamily="34" charset="0"/>
                        </a:rPr>
                        <a:t>nexium</a:t>
                      </a:r>
                    </a:p>
                  </a:txBody>
                  <a:tcPr marL="9525" marR="9525" marT="9525" marB="0" anchor="b"/>
                </a:tc>
                <a:tc>
                  <a:txBody>
                    <a:bodyPr/>
                    <a:lstStyle/>
                    <a:p>
                      <a:pPr algn="l" fontAlgn="b"/>
                      <a:r>
                        <a:rPr lang="en-US" sz="1400" b="0" i="0" u="none" strike="noStrike" kern="1200" dirty="0" err="1">
                          <a:solidFill>
                            <a:srgbClr val="000000"/>
                          </a:solidFill>
                          <a:effectLst/>
                          <a:latin typeface="Arial" panose="020B0604020202020204" pitchFamily="34" charset="0"/>
                          <a:ea typeface="+mn-ea"/>
                          <a:cs typeface="Arial" panose="020B0604020202020204" pitchFamily="34" charset="0"/>
                        </a:rPr>
                        <a:t>nexium</a:t>
                      </a:r>
                      <a:endParaRPr lang="en-US" sz="14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marL="9525" marR="9525" marT="9525" marB="0" anchor="b"/>
                </a:tc>
                <a:tc>
                  <a:txBody>
                    <a:bodyPr/>
                    <a:lstStyle/>
                    <a:p>
                      <a:pPr algn="r" fontAlgn="b"/>
                      <a:r>
                        <a:rPr lang="en-US" sz="1400" b="0" i="0" u="none" strike="noStrike" kern="1200" dirty="0">
                          <a:solidFill>
                            <a:srgbClr val="000000"/>
                          </a:solidFill>
                          <a:effectLst/>
                          <a:latin typeface="Arial" panose="020B0604020202020204" pitchFamily="34" charset="0"/>
                          <a:ea typeface="+mn-ea"/>
                          <a:cs typeface="Arial" panose="020B0604020202020204" pitchFamily="34" charset="0"/>
                        </a:rPr>
                        <a:t>284799</a:t>
                      </a:r>
                    </a:p>
                  </a:txBody>
                  <a:tcPr marL="9525" marR="9525" marT="9525" marB="0" anchor="b"/>
                </a:tc>
                <a:tc>
                  <a:txBody>
                    <a:bodyPr/>
                    <a:lstStyle/>
                    <a:p>
                      <a:pPr algn="l" fontAlgn="b"/>
                      <a:r>
                        <a:rPr lang="en-US" sz="1400" b="0" i="0" u="none" strike="noStrike" kern="1200" dirty="0">
                          <a:solidFill>
                            <a:srgbClr val="000000"/>
                          </a:solidFill>
                          <a:effectLst/>
                          <a:latin typeface="Arial" panose="020B0604020202020204" pitchFamily="34" charset="0"/>
                          <a:ea typeface="+mn-ea"/>
                          <a:cs typeface="Arial" panose="020B0604020202020204" pitchFamily="34" charset="0"/>
                        </a:rPr>
                        <a:t>BN</a:t>
                      </a:r>
                    </a:p>
                  </a:txBody>
                  <a:tcPr marL="9525" marR="9525" marT="9525" marB="0" anchor="b"/>
                </a:tc>
                <a:extLst>
                  <a:ext uri="{0D108BD9-81ED-4DB2-BD59-A6C34878D82A}">
                    <a16:rowId xmlns:a16="http://schemas.microsoft.com/office/drawing/2014/main" val="290416414"/>
                  </a:ext>
                </a:extLst>
              </a:tr>
              <a:tr h="343324">
                <a:tc>
                  <a:txBody>
                    <a:bodyPr/>
                    <a:lstStyle/>
                    <a:p>
                      <a:pPr algn="l" fontAlgn="b"/>
                      <a:r>
                        <a:rPr lang="ja-JP" altLang="en-US" sz="1400" b="0" i="0" u="none" strike="noStrike" kern="1200">
                          <a:solidFill>
                            <a:srgbClr val="000000"/>
                          </a:solidFill>
                          <a:effectLst/>
                          <a:latin typeface="Arial" panose="020B0604020202020204" pitchFamily="34" charset="0"/>
                          <a:ea typeface="+mn-ea"/>
                          <a:cs typeface="Arial" panose="020B0604020202020204" pitchFamily="34" charset="0"/>
                        </a:rPr>
                        <a:t>择泰</a:t>
                      </a:r>
                    </a:p>
                  </a:txBody>
                  <a:tcPr marL="9525" marR="9525" marT="9525" marB="0" anchor="b"/>
                </a:tc>
                <a:tc>
                  <a:txBody>
                    <a:bodyPr/>
                    <a:lstStyle/>
                    <a:p>
                      <a:pPr algn="r" fontAlgn="b"/>
                      <a:r>
                        <a:rPr lang="en-US" sz="1400" b="0" i="0" u="none" strike="noStrike" kern="1200">
                          <a:solidFill>
                            <a:srgbClr val="000000"/>
                          </a:solidFill>
                          <a:effectLst/>
                          <a:latin typeface="Arial" panose="020B0604020202020204" pitchFamily="34" charset="0"/>
                          <a:ea typeface="+mn-ea"/>
                          <a:cs typeface="Arial" panose="020B0604020202020204" pitchFamily="34" charset="0"/>
                        </a:rPr>
                        <a:t>174858</a:t>
                      </a:r>
                    </a:p>
                  </a:txBody>
                  <a:tcPr marL="9525" marR="9525" marT="9525" marB="0" anchor="b"/>
                </a:tc>
                <a:tc>
                  <a:txBody>
                    <a:bodyPr/>
                    <a:lstStyle/>
                    <a:p>
                      <a:pPr algn="l" fontAlgn="b"/>
                      <a:r>
                        <a:rPr lang="en-US" sz="1400" b="0" i="0" u="none" strike="noStrike" kern="1200">
                          <a:solidFill>
                            <a:srgbClr val="000000"/>
                          </a:solidFill>
                          <a:effectLst/>
                          <a:latin typeface="Arial" panose="020B0604020202020204" pitchFamily="34" charset="0"/>
                          <a:ea typeface="+mn-ea"/>
                          <a:cs typeface="Arial" panose="020B0604020202020204" pitchFamily="34" charset="0"/>
                        </a:rPr>
                        <a:t>zometa</a:t>
                      </a:r>
                    </a:p>
                  </a:txBody>
                  <a:tcPr marL="9525" marR="9525" marT="9525" marB="0" anchor="b"/>
                </a:tc>
                <a:tc>
                  <a:txBody>
                    <a:bodyPr/>
                    <a:lstStyle/>
                    <a:p>
                      <a:pPr algn="l" fontAlgn="b"/>
                      <a:r>
                        <a:rPr lang="en-US" sz="1400" b="0" i="0" u="none" strike="noStrike" kern="1200">
                          <a:solidFill>
                            <a:srgbClr val="000000"/>
                          </a:solidFill>
                          <a:effectLst/>
                          <a:latin typeface="Arial" panose="020B0604020202020204" pitchFamily="34" charset="0"/>
                          <a:ea typeface="+mn-ea"/>
                          <a:cs typeface="Arial" panose="020B0604020202020204" pitchFamily="34" charset="0"/>
                        </a:rPr>
                        <a:t>zometa</a:t>
                      </a:r>
                    </a:p>
                  </a:txBody>
                  <a:tcPr marL="9525" marR="9525" marT="9525" marB="0" anchor="b"/>
                </a:tc>
                <a:tc>
                  <a:txBody>
                    <a:bodyPr/>
                    <a:lstStyle/>
                    <a:p>
                      <a:pPr algn="r" fontAlgn="b"/>
                      <a:r>
                        <a:rPr lang="en-US" sz="1400" b="0" i="0" u="none" strike="noStrike" kern="1200">
                          <a:solidFill>
                            <a:srgbClr val="000000"/>
                          </a:solidFill>
                          <a:effectLst/>
                          <a:latin typeface="Arial" panose="020B0604020202020204" pitchFamily="34" charset="0"/>
                          <a:ea typeface="+mn-ea"/>
                          <a:cs typeface="Arial" panose="020B0604020202020204" pitchFamily="34" charset="0"/>
                        </a:rPr>
                        <a:t>285143</a:t>
                      </a:r>
                    </a:p>
                  </a:txBody>
                  <a:tcPr marL="9525" marR="9525" marT="9525" marB="0" anchor="b"/>
                </a:tc>
                <a:tc>
                  <a:txBody>
                    <a:bodyPr/>
                    <a:lstStyle/>
                    <a:p>
                      <a:pPr algn="l" fontAlgn="b"/>
                      <a:r>
                        <a:rPr lang="en-US" sz="1400" b="0" i="0" u="none" strike="noStrike" kern="1200">
                          <a:solidFill>
                            <a:srgbClr val="000000"/>
                          </a:solidFill>
                          <a:effectLst/>
                          <a:latin typeface="Arial" panose="020B0604020202020204" pitchFamily="34" charset="0"/>
                          <a:ea typeface="+mn-ea"/>
                          <a:cs typeface="Arial" panose="020B0604020202020204" pitchFamily="34" charset="0"/>
                        </a:rPr>
                        <a:t>BN</a:t>
                      </a:r>
                    </a:p>
                  </a:txBody>
                  <a:tcPr marL="9525" marR="9525" marT="9525" marB="0" anchor="b"/>
                </a:tc>
                <a:extLst>
                  <a:ext uri="{0D108BD9-81ED-4DB2-BD59-A6C34878D82A}">
                    <a16:rowId xmlns:a16="http://schemas.microsoft.com/office/drawing/2014/main" val="355754282"/>
                  </a:ext>
                </a:extLst>
              </a:tr>
              <a:tr h="343324">
                <a:tc>
                  <a:txBody>
                    <a:bodyPr/>
                    <a:lstStyle/>
                    <a:p>
                      <a:pPr algn="l" fontAlgn="b"/>
                      <a:r>
                        <a:rPr lang="ja-JP" altLang="en-US" sz="1400" b="0" i="0" u="none" strike="noStrike" kern="1200">
                          <a:solidFill>
                            <a:srgbClr val="000000"/>
                          </a:solidFill>
                          <a:effectLst/>
                          <a:latin typeface="Arial" panose="020B0604020202020204" pitchFamily="34" charset="0"/>
                          <a:ea typeface="+mn-ea"/>
                          <a:cs typeface="Arial" panose="020B0604020202020204" pitchFamily="34" charset="0"/>
                        </a:rPr>
                        <a:t>美卓乐</a:t>
                      </a:r>
                    </a:p>
                  </a:txBody>
                  <a:tcPr marL="9525" marR="9525" marT="9525" marB="0" anchor="b"/>
                </a:tc>
                <a:tc>
                  <a:txBody>
                    <a:bodyPr/>
                    <a:lstStyle/>
                    <a:p>
                      <a:pPr algn="r" fontAlgn="b"/>
                      <a:r>
                        <a:rPr lang="en-US" sz="1400" b="0" i="0" u="none" strike="noStrike" kern="1200">
                          <a:solidFill>
                            <a:srgbClr val="000000"/>
                          </a:solidFill>
                          <a:effectLst/>
                          <a:latin typeface="Arial" panose="020B0604020202020204" pitchFamily="34" charset="0"/>
                          <a:ea typeface="+mn-ea"/>
                          <a:cs typeface="Arial" panose="020B0604020202020204" pitchFamily="34" charset="0"/>
                        </a:rPr>
                        <a:t>174622</a:t>
                      </a:r>
                    </a:p>
                  </a:txBody>
                  <a:tcPr marL="9525" marR="9525" marT="9525" marB="0" anchor="b"/>
                </a:tc>
                <a:tc>
                  <a:txBody>
                    <a:bodyPr/>
                    <a:lstStyle/>
                    <a:p>
                      <a:pPr algn="l" fontAlgn="b"/>
                      <a:r>
                        <a:rPr lang="en-US" sz="1400" b="0" i="0" u="none" strike="noStrike" kern="1200">
                          <a:solidFill>
                            <a:srgbClr val="000000"/>
                          </a:solidFill>
                          <a:effectLst/>
                          <a:latin typeface="Arial" panose="020B0604020202020204" pitchFamily="34" charset="0"/>
                          <a:ea typeface="+mn-ea"/>
                          <a:cs typeface="Arial" panose="020B0604020202020204" pitchFamily="34" charset="0"/>
                        </a:rPr>
                        <a:t>medrol</a:t>
                      </a:r>
                    </a:p>
                  </a:txBody>
                  <a:tcPr marL="9525" marR="9525" marT="9525" marB="0" anchor="b"/>
                </a:tc>
                <a:tc>
                  <a:txBody>
                    <a:bodyPr/>
                    <a:lstStyle/>
                    <a:p>
                      <a:pPr algn="l" fontAlgn="b"/>
                      <a:r>
                        <a:rPr lang="en-US" sz="1400" b="0" i="0" u="none" strike="noStrike" kern="1200">
                          <a:solidFill>
                            <a:srgbClr val="000000"/>
                          </a:solidFill>
                          <a:effectLst/>
                          <a:latin typeface="Arial" panose="020B0604020202020204" pitchFamily="34" charset="0"/>
                          <a:ea typeface="+mn-ea"/>
                          <a:cs typeface="Arial" panose="020B0604020202020204" pitchFamily="34" charset="0"/>
                        </a:rPr>
                        <a:t>medrol</a:t>
                      </a:r>
                    </a:p>
                  </a:txBody>
                  <a:tcPr marL="9525" marR="9525" marT="9525" marB="0" anchor="b"/>
                </a:tc>
                <a:tc>
                  <a:txBody>
                    <a:bodyPr/>
                    <a:lstStyle/>
                    <a:p>
                      <a:pPr algn="r" fontAlgn="b"/>
                      <a:r>
                        <a:rPr lang="en-US" sz="1400" b="0" i="0" u="none" strike="noStrike" kern="1200">
                          <a:solidFill>
                            <a:srgbClr val="000000"/>
                          </a:solidFill>
                          <a:effectLst/>
                          <a:latin typeface="Arial" panose="020B0604020202020204" pitchFamily="34" charset="0"/>
                          <a:ea typeface="+mn-ea"/>
                          <a:cs typeface="Arial" panose="020B0604020202020204" pitchFamily="34" charset="0"/>
                        </a:rPr>
                        <a:t>202702</a:t>
                      </a:r>
                    </a:p>
                  </a:txBody>
                  <a:tcPr marL="9525" marR="9525" marT="9525" marB="0" anchor="b"/>
                </a:tc>
                <a:tc>
                  <a:txBody>
                    <a:bodyPr/>
                    <a:lstStyle/>
                    <a:p>
                      <a:pPr algn="l" fontAlgn="b"/>
                      <a:r>
                        <a:rPr lang="en-US" sz="1400" b="0" i="0" u="none" strike="noStrike" kern="1200" dirty="0">
                          <a:solidFill>
                            <a:srgbClr val="000000"/>
                          </a:solidFill>
                          <a:effectLst/>
                          <a:latin typeface="Arial" panose="020B0604020202020204" pitchFamily="34" charset="0"/>
                          <a:ea typeface="+mn-ea"/>
                          <a:cs typeface="Arial" panose="020B0604020202020204" pitchFamily="34" charset="0"/>
                        </a:rPr>
                        <a:t>BN</a:t>
                      </a:r>
                    </a:p>
                  </a:txBody>
                  <a:tcPr marL="9525" marR="9525" marT="9525" marB="0" anchor="b"/>
                </a:tc>
                <a:extLst>
                  <a:ext uri="{0D108BD9-81ED-4DB2-BD59-A6C34878D82A}">
                    <a16:rowId xmlns:a16="http://schemas.microsoft.com/office/drawing/2014/main" val="1271020403"/>
                  </a:ext>
                </a:extLst>
              </a:tr>
              <a:tr h="343324">
                <a:tc>
                  <a:txBody>
                    <a:bodyPr/>
                    <a:lstStyle/>
                    <a:p>
                      <a:pPr algn="l" fontAlgn="b"/>
                      <a:r>
                        <a:rPr lang="ja-JP" altLang="en-US" sz="1400" b="0" i="0" u="none" strike="noStrike" kern="1200">
                          <a:solidFill>
                            <a:srgbClr val="000000"/>
                          </a:solidFill>
                          <a:effectLst/>
                          <a:latin typeface="Arial" panose="020B0604020202020204" pitchFamily="34" charset="0"/>
                          <a:ea typeface="+mn-ea"/>
                          <a:cs typeface="Arial" panose="020B0604020202020204" pitchFamily="34" charset="0"/>
                        </a:rPr>
                        <a:t>保达琳</a:t>
                      </a:r>
                    </a:p>
                  </a:txBody>
                  <a:tcPr marL="9525" marR="9525" marT="9525" marB="0" anchor="b"/>
                </a:tc>
                <a:tc>
                  <a:txBody>
                    <a:bodyPr/>
                    <a:lstStyle/>
                    <a:p>
                      <a:pPr algn="r" fontAlgn="b"/>
                      <a:r>
                        <a:rPr lang="en-US" sz="1400" b="0" i="0" u="none" strike="noStrike" kern="1200">
                          <a:solidFill>
                            <a:srgbClr val="000000"/>
                          </a:solidFill>
                          <a:effectLst/>
                          <a:latin typeface="Arial" panose="020B0604020202020204" pitchFamily="34" charset="0"/>
                          <a:ea typeface="+mn-ea"/>
                          <a:cs typeface="Arial" panose="020B0604020202020204" pitchFamily="34" charset="0"/>
                        </a:rPr>
                        <a:t>174196</a:t>
                      </a:r>
                    </a:p>
                  </a:txBody>
                  <a:tcPr marL="9525" marR="9525" marT="9525" marB="0" anchor="b"/>
                </a:tc>
                <a:tc>
                  <a:txBody>
                    <a:bodyPr/>
                    <a:lstStyle/>
                    <a:p>
                      <a:pPr algn="l" fontAlgn="b"/>
                      <a:r>
                        <a:rPr lang="en-US" sz="1400" b="0" i="0" u="none" strike="noStrike" kern="1200">
                          <a:solidFill>
                            <a:srgbClr val="000000"/>
                          </a:solidFill>
                          <a:effectLst/>
                          <a:latin typeface="Arial" panose="020B0604020202020204" pitchFamily="34" charset="0"/>
                          <a:ea typeface="+mn-ea"/>
                          <a:cs typeface="Arial" panose="020B0604020202020204" pitchFamily="34" charset="0"/>
                        </a:rPr>
                        <a:t>fortolin</a:t>
                      </a:r>
                    </a:p>
                  </a:txBody>
                  <a:tcPr marL="9525" marR="9525" marT="9525" marB="0" anchor="b"/>
                </a:tc>
                <a:tc>
                  <a:txBody>
                    <a:bodyPr/>
                    <a:lstStyle/>
                    <a:p>
                      <a:pPr algn="l" fontAlgn="b"/>
                      <a:r>
                        <a:rPr lang="en-US" sz="1400" b="0" i="0" u="none" strike="noStrike" kern="1200">
                          <a:solidFill>
                            <a:srgbClr val="000000"/>
                          </a:solidFill>
                          <a:effectLst/>
                          <a:latin typeface="Arial" panose="020B0604020202020204" pitchFamily="34" charset="0"/>
                          <a:ea typeface="+mn-ea"/>
                          <a:cs typeface="Arial" panose="020B0604020202020204" pitchFamily="34" charset="0"/>
                        </a:rPr>
                        <a:t>fortolin</a:t>
                      </a:r>
                    </a:p>
                  </a:txBody>
                  <a:tcPr marL="9525" marR="9525" marT="9525" marB="0" anchor="b"/>
                </a:tc>
                <a:tc>
                  <a:txBody>
                    <a:bodyPr/>
                    <a:lstStyle/>
                    <a:p>
                      <a:pPr algn="r" fontAlgn="b"/>
                      <a:r>
                        <a:rPr lang="en-US" sz="1400" b="0" i="0" u="none" strike="noStrike" kern="1200">
                          <a:solidFill>
                            <a:srgbClr val="000000"/>
                          </a:solidFill>
                          <a:effectLst/>
                          <a:latin typeface="Arial" panose="020B0604020202020204" pitchFamily="34" charset="0"/>
                          <a:ea typeface="+mn-ea"/>
                          <a:cs typeface="Arial" panose="020B0604020202020204" pitchFamily="34" charset="0"/>
                        </a:rPr>
                        <a:t>1540829</a:t>
                      </a:r>
                    </a:p>
                  </a:txBody>
                  <a:tcPr marL="9525" marR="9525" marT="9525" marB="0" anchor="b"/>
                </a:tc>
                <a:tc>
                  <a:txBody>
                    <a:bodyPr/>
                    <a:lstStyle/>
                    <a:p>
                      <a:pPr algn="l" fontAlgn="b"/>
                      <a:r>
                        <a:rPr lang="en-US" sz="1400" b="0" i="0" u="none" strike="noStrike" kern="1200" dirty="0">
                          <a:solidFill>
                            <a:srgbClr val="000000"/>
                          </a:solidFill>
                          <a:effectLst/>
                          <a:latin typeface="Arial" panose="020B0604020202020204" pitchFamily="34" charset="0"/>
                          <a:ea typeface="+mn-ea"/>
                          <a:cs typeface="Arial" panose="020B0604020202020204" pitchFamily="34" charset="0"/>
                        </a:rPr>
                        <a:t>BN</a:t>
                      </a:r>
                    </a:p>
                  </a:txBody>
                  <a:tcPr marL="9525" marR="9525" marT="9525" marB="0" anchor="b"/>
                </a:tc>
                <a:extLst>
                  <a:ext uri="{0D108BD9-81ED-4DB2-BD59-A6C34878D82A}">
                    <a16:rowId xmlns:a16="http://schemas.microsoft.com/office/drawing/2014/main" val="1340424936"/>
                  </a:ext>
                </a:extLst>
              </a:tr>
            </a:tbl>
          </a:graphicData>
        </a:graphic>
      </p:graphicFrame>
    </p:spTree>
    <p:extLst>
      <p:ext uri="{BB962C8B-B14F-4D97-AF65-F5344CB8AC3E}">
        <p14:creationId xmlns:p14="http://schemas.microsoft.com/office/powerpoint/2010/main" val="17226458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BC7FB8-9188-134B-BB9F-69B9D5FD525E}"/>
              </a:ext>
            </a:extLst>
          </p:cNvPr>
          <p:cNvSpPr>
            <a:spLocks noGrp="1"/>
          </p:cNvSpPr>
          <p:nvPr>
            <p:ph type="title"/>
          </p:nvPr>
        </p:nvSpPr>
        <p:spPr/>
        <p:txBody>
          <a:bodyPr/>
          <a:lstStyle/>
          <a:p>
            <a:r>
              <a:rPr lang="en-US" dirty="0">
                <a:latin typeface="Arial" panose="020B0604020202020204" pitchFamily="34" charset="0"/>
                <a:cs typeface="Arial" panose="020B0604020202020204" pitchFamily="34" charset="0"/>
              </a:rPr>
              <a:t>Dose form mapping </a:t>
            </a:r>
            <a:endParaRPr lang="en-US" dirty="0"/>
          </a:p>
        </p:txBody>
      </p:sp>
      <p:sp>
        <p:nvSpPr>
          <p:cNvPr id="3" name="Content Placeholder 2">
            <a:extLst>
              <a:ext uri="{FF2B5EF4-FFF2-40B4-BE49-F238E27FC236}">
                <a16:creationId xmlns:a16="http://schemas.microsoft.com/office/drawing/2014/main" id="{FCEC79EF-BC1E-6D4E-AB40-8998369443AA}"/>
              </a:ext>
            </a:extLst>
          </p:cNvPr>
          <p:cNvSpPr>
            <a:spLocks noGrp="1"/>
          </p:cNvSpPr>
          <p:nvPr>
            <p:ph idx="1"/>
          </p:nvPr>
        </p:nvSpPr>
        <p:spPr>
          <a:xfrm>
            <a:off x="838200" y="1166247"/>
            <a:ext cx="10515600" cy="4351338"/>
          </a:xfrm>
        </p:spPr>
        <p:txBody>
          <a:bodyPr/>
          <a:lstStyle/>
          <a:p>
            <a:pPr marL="0" indent="0">
              <a:buNone/>
            </a:pPr>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Matched dose forms:  931 out of 1 024 (90.92%)</a:t>
            </a:r>
          </a:p>
          <a:p>
            <a:r>
              <a:rPr lang="en-US" dirty="0">
                <a:latin typeface="Arial" panose="020B0604020202020204" pitchFamily="34" charset="0"/>
                <a:cs typeface="Arial" panose="020B0604020202020204" pitchFamily="34" charset="0"/>
              </a:rPr>
              <a:t>Problem: granularity, definition</a:t>
            </a:r>
          </a:p>
          <a:p>
            <a:r>
              <a:rPr lang="en-US" dirty="0">
                <a:latin typeface="Arial" panose="020B0604020202020204" pitchFamily="34" charset="0"/>
                <a:cs typeface="Arial" panose="020B0604020202020204" pitchFamily="34" charset="0"/>
              </a:rPr>
              <a:t>Solution: exact match or match to the upper level</a:t>
            </a:r>
          </a:p>
        </p:txBody>
      </p:sp>
      <p:graphicFrame>
        <p:nvGraphicFramePr>
          <p:cNvPr id="5" name="Table 4">
            <a:extLst>
              <a:ext uri="{FF2B5EF4-FFF2-40B4-BE49-F238E27FC236}">
                <a16:creationId xmlns:a16="http://schemas.microsoft.com/office/drawing/2014/main" id="{EA7AA485-C0CE-6D47-A304-B52005B5ADE4}"/>
              </a:ext>
            </a:extLst>
          </p:cNvPr>
          <p:cNvGraphicFramePr>
            <a:graphicFrameLocks noGrp="1"/>
          </p:cNvGraphicFramePr>
          <p:nvPr>
            <p:extLst>
              <p:ext uri="{D42A27DB-BD31-4B8C-83A1-F6EECF244321}">
                <p14:modId xmlns:p14="http://schemas.microsoft.com/office/powerpoint/2010/main" val="1290951582"/>
              </p:ext>
            </p:extLst>
          </p:nvPr>
        </p:nvGraphicFramePr>
        <p:xfrm>
          <a:off x="592667" y="3222625"/>
          <a:ext cx="10917116" cy="3270248"/>
        </p:xfrm>
        <a:graphic>
          <a:graphicData uri="http://schemas.openxmlformats.org/drawingml/2006/table">
            <a:tbl>
              <a:tblPr firstRow="1" bandCol="1">
                <a:tableStyleId>{21E4AEA4-8DFA-4A89-87EB-49C32662AFE0}</a:tableStyleId>
              </a:tblPr>
              <a:tblGrid>
                <a:gridCol w="1641553">
                  <a:extLst>
                    <a:ext uri="{9D8B030D-6E8A-4147-A177-3AD203B41FA5}">
                      <a16:colId xmlns:a16="http://schemas.microsoft.com/office/drawing/2014/main" val="1338030635"/>
                    </a:ext>
                  </a:extLst>
                </a:gridCol>
                <a:gridCol w="1641553">
                  <a:extLst>
                    <a:ext uri="{9D8B030D-6E8A-4147-A177-3AD203B41FA5}">
                      <a16:colId xmlns:a16="http://schemas.microsoft.com/office/drawing/2014/main" val="4204124952"/>
                    </a:ext>
                  </a:extLst>
                </a:gridCol>
                <a:gridCol w="2252733">
                  <a:extLst>
                    <a:ext uri="{9D8B030D-6E8A-4147-A177-3AD203B41FA5}">
                      <a16:colId xmlns:a16="http://schemas.microsoft.com/office/drawing/2014/main" val="2279924635"/>
                    </a:ext>
                  </a:extLst>
                </a:gridCol>
                <a:gridCol w="2040215">
                  <a:extLst>
                    <a:ext uri="{9D8B030D-6E8A-4147-A177-3AD203B41FA5}">
                      <a16:colId xmlns:a16="http://schemas.microsoft.com/office/drawing/2014/main" val="3608227008"/>
                    </a:ext>
                  </a:extLst>
                </a:gridCol>
                <a:gridCol w="1839286">
                  <a:extLst>
                    <a:ext uri="{9D8B030D-6E8A-4147-A177-3AD203B41FA5}">
                      <a16:colId xmlns:a16="http://schemas.microsoft.com/office/drawing/2014/main" val="2485689162"/>
                    </a:ext>
                  </a:extLst>
                </a:gridCol>
                <a:gridCol w="1501776">
                  <a:extLst>
                    <a:ext uri="{9D8B030D-6E8A-4147-A177-3AD203B41FA5}">
                      <a16:colId xmlns:a16="http://schemas.microsoft.com/office/drawing/2014/main" val="857257128"/>
                    </a:ext>
                  </a:extLst>
                </a:gridCol>
              </a:tblGrid>
              <a:tr h="446568">
                <a:tc>
                  <a:txBody>
                    <a:bodyPr/>
                    <a:lstStyle/>
                    <a:p>
                      <a:pPr algn="l" fontAlgn="b"/>
                      <a:r>
                        <a:rPr lang="en-US" sz="1400" b="1" u="none" strike="noStrike" dirty="0">
                          <a:effectLst/>
                          <a:latin typeface="Arial" panose="020B0604020202020204" pitchFamily="34" charset="0"/>
                          <a:cs typeface="Arial" panose="020B0604020202020204" pitchFamily="34" charset="0"/>
                        </a:rPr>
                        <a:t>NCCD_NAME</a:t>
                      </a:r>
                      <a:endParaRPr lang="en-US" sz="1400" b="1" i="0" u="none" strike="noStrike" dirty="0">
                        <a:solidFill>
                          <a:srgbClr val="000000"/>
                        </a:solidFill>
                        <a:effectLst/>
                        <a:latin typeface="Arial" panose="020B0604020202020204" pitchFamily="34" charset="0"/>
                        <a:cs typeface="Arial" panose="020B0604020202020204" pitchFamily="34" charset="0"/>
                      </a:endParaRPr>
                    </a:p>
                  </a:txBody>
                  <a:tcPr marL="8039" marR="8039" marT="8039" marB="0" anchor="b"/>
                </a:tc>
                <a:tc>
                  <a:txBody>
                    <a:bodyPr/>
                    <a:lstStyle/>
                    <a:p>
                      <a:pPr algn="l" fontAlgn="b"/>
                      <a:r>
                        <a:rPr lang="en-US" sz="1400" b="1" u="none" strike="noStrike" dirty="0">
                          <a:effectLst/>
                          <a:latin typeface="Arial" panose="020B0604020202020204" pitchFamily="34" charset="0"/>
                          <a:cs typeface="Arial" panose="020B0604020202020204" pitchFamily="34" charset="0"/>
                        </a:rPr>
                        <a:t>NCCD_CODE</a:t>
                      </a:r>
                      <a:endParaRPr lang="en-US" sz="1400" b="1" i="0" u="none" strike="noStrike" dirty="0">
                        <a:solidFill>
                          <a:srgbClr val="000000"/>
                        </a:solidFill>
                        <a:effectLst/>
                        <a:latin typeface="Arial" panose="020B0604020202020204" pitchFamily="34" charset="0"/>
                        <a:cs typeface="Arial" panose="020B0604020202020204" pitchFamily="34" charset="0"/>
                      </a:endParaRPr>
                    </a:p>
                  </a:txBody>
                  <a:tcPr marL="8039" marR="8039" marT="8039" marB="0" anchor="b"/>
                </a:tc>
                <a:tc>
                  <a:txBody>
                    <a:bodyPr/>
                    <a:lstStyle/>
                    <a:p>
                      <a:pPr algn="l" fontAlgn="b"/>
                      <a:r>
                        <a:rPr lang="en-US" sz="1400" b="1" u="none" strike="noStrike" dirty="0">
                          <a:effectLst/>
                          <a:latin typeface="Arial" panose="020B0604020202020204" pitchFamily="34" charset="0"/>
                          <a:cs typeface="Arial" panose="020B0604020202020204" pitchFamily="34" charset="0"/>
                        </a:rPr>
                        <a:t>TRANSLATION</a:t>
                      </a:r>
                      <a:endParaRPr lang="en-US" sz="1400" b="1" i="0" u="none" strike="noStrike" dirty="0">
                        <a:solidFill>
                          <a:srgbClr val="000000"/>
                        </a:solidFill>
                        <a:effectLst/>
                        <a:latin typeface="Arial" panose="020B0604020202020204" pitchFamily="34" charset="0"/>
                        <a:cs typeface="Arial" panose="020B0604020202020204" pitchFamily="34" charset="0"/>
                      </a:endParaRPr>
                    </a:p>
                  </a:txBody>
                  <a:tcPr marL="8039" marR="8039" marT="8039" marB="0" anchor="b"/>
                </a:tc>
                <a:tc>
                  <a:txBody>
                    <a:bodyPr/>
                    <a:lstStyle/>
                    <a:p>
                      <a:pPr algn="l" fontAlgn="b"/>
                      <a:r>
                        <a:rPr lang="en-US" sz="1400" b="1" u="none" strike="noStrike" dirty="0">
                          <a:effectLst/>
                          <a:latin typeface="Arial" panose="020B0604020202020204" pitchFamily="34" charset="0"/>
                          <a:cs typeface="Arial" panose="020B0604020202020204" pitchFamily="34" charset="0"/>
                        </a:rPr>
                        <a:t>RXN_NAME</a:t>
                      </a:r>
                      <a:endParaRPr lang="en-US" sz="1400" b="1" i="0" u="none" strike="noStrike" dirty="0">
                        <a:solidFill>
                          <a:srgbClr val="000000"/>
                        </a:solidFill>
                        <a:effectLst/>
                        <a:latin typeface="Arial" panose="020B0604020202020204" pitchFamily="34" charset="0"/>
                        <a:cs typeface="Arial" panose="020B0604020202020204" pitchFamily="34" charset="0"/>
                      </a:endParaRPr>
                    </a:p>
                  </a:txBody>
                  <a:tcPr marL="8039" marR="8039" marT="8039" marB="0" anchor="b"/>
                </a:tc>
                <a:tc>
                  <a:txBody>
                    <a:bodyPr/>
                    <a:lstStyle/>
                    <a:p>
                      <a:pPr algn="l" fontAlgn="b"/>
                      <a:r>
                        <a:rPr lang="en-US" sz="1400" b="1" u="none" strike="noStrike" dirty="0">
                          <a:effectLst/>
                          <a:latin typeface="Arial" panose="020B0604020202020204" pitchFamily="34" charset="0"/>
                          <a:cs typeface="Arial" panose="020B0604020202020204" pitchFamily="34" charset="0"/>
                        </a:rPr>
                        <a:t>RXN_CODE</a:t>
                      </a:r>
                      <a:endParaRPr lang="en-US" sz="1400" b="1" i="0" u="none" strike="noStrike" dirty="0">
                        <a:solidFill>
                          <a:srgbClr val="000000"/>
                        </a:solidFill>
                        <a:effectLst/>
                        <a:latin typeface="Arial" panose="020B0604020202020204" pitchFamily="34" charset="0"/>
                        <a:cs typeface="Arial" panose="020B0604020202020204" pitchFamily="34" charset="0"/>
                      </a:endParaRPr>
                    </a:p>
                  </a:txBody>
                  <a:tcPr marL="8039" marR="8039" marT="8039" marB="0" anchor="b"/>
                </a:tc>
                <a:tc>
                  <a:txBody>
                    <a:bodyPr/>
                    <a:lstStyle/>
                    <a:p>
                      <a:pPr algn="l" fontAlgn="b"/>
                      <a:r>
                        <a:rPr lang="en-US" sz="1400" u="none" strike="noStrike" dirty="0">
                          <a:effectLst/>
                        </a:rPr>
                        <a:t>RXN_TYPE</a:t>
                      </a:r>
                      <a:endParaRPr lang="en-US" sz="1400" b="1" i="0" u="none" strike="noStrike" dirty="0">
                        <a:solidFill>
                          <a:srgbClr val="000000"/>
                        </a:solidFill>
                        <a:effectLst/>
                        <a:latin typeface="Arial" panose="020B0604020202020204" pitchFamily="34" charset="0"/>
                        <a:cs typeface="Arial" panose="020B0604020202020204" pitchFamily="34" charset="0"/>
                      </a:endParaRPr>
                    </a:p>
                  </a:txBody>
                  <a:tcPr marL="8039" marR="8039" marT="8039" marB="0" anchor="b"/>
                </a:tc>
                <a:extLst>
                  <a:ext uri="{0D108BD9-81ED-4DB2-BD59-A6C34878D82A}">
                    <a16:rowId xmlns:a16="http://schemas.microsoft.com/office/drawing/2014/main" val="1136426875"/>
                  </a:ext>
                </a:extLst>
              </a:tr>
              <a:tr h="575855">
                <a:tc>
                  <a:txBody>
                    <a:bodyPr/>
                    <a:lstStyle/>
                    <a:p>
                      <a:pPr algn="l" fontAlgn="b"/>
                      <a:r>
                        <a:rPr lang="ja-JP" altLang="en-US" sz="1400" b="0" i="0" u="none" strike="noStrike">
                          <a:solidFill>
                            <a:srgbClr val="000000"/>
                          </a:solidFill>
                          <a:effectLst/>
                          <a:latin typeface="Calibri" panose="020F0502020204030204" pitchFamily="34" charset="0"/>
                        </a:rPr>
                        <a:t>片剂（素片）</a:t>
                      </a:r>
                    </a:p>
                  </a:txBody>
                  <a:tcPr marL="9525" marR="9525" marT="9525" marB="0" anchor="b"/>
                </a:tc>
                <a:tc>
                  <a:txBody>
                    <a:bodyPr/>
                    <a:lstStyle/>
                    <a:p>
                      <a:pPr algn="l" fontAlgn="b"/>
                      <a:r>
                        <a:rPr lang="en-US" sz="1400" b="0" i="0" u="none" strike="noStrike" dirty="0">
                          <a:solidFill>
                            <a:srgbClr val="000000"/>
                          </a:solidFill>
                          <a:effectLst/>
                          <a:latin typeface="Calibri" panose="020F0502020204030204" pitchFamily="34" charset="0"/>
                        </a:rPr>
                        <a:t>43734</a:t>
                      </a:r>
                    </a:p>
                  </a:txBody>
                  <a:tcPr marL="9525" marR="9525" marT="9525" marB="0" anchor="b"/>
                </a:tc>
                <a:tc>
                  <a:txBody>
                    <a:bodyPr/>
                    <a:lstStyle/>
                    <a:p>
                      <a:pPr algn="l" fontAlgn="b"/>
                      <a:r>
                        <a:rPr lang="en-US" sz="1400" b="0" i="0" u="none" strike="noStrike" dirty="0">
                          <a:solidFill>
                            <a:srgbClr val="000000"/>
                          </a:solidFill>
                          <a:effectLst/>
                          <a:latin typeface="Calibri" panose="020F0502020204030204" pitchFamily="34" charset="0"/>
                        </a:rPr>
                        <a:t>Tablet (Plain)</a:t>
                      </a:r>
                    </a:p>
                  </a:txBody>
                  <a:tcPr marL="9525" marR="9525" marT="9525" marB="0" anchor="b"/>
                </a:tc>
                <a:tc>
                  <a:txBody>
                    <a:bodyPr/>
                    <a:lstStyle/>
                    <a:p>
                      <a:pPr algn="l" fontAlgn="b"/>
                      <a:r>
                        <a:rPr lang="en-US" sz="1400" b="0" i="0" u="none" strike="noStrike" dirty="0">
                          <a:solidFill>
                            <a:srgbClr val="000000"/>
                          </a:solidFill>
                          <a:effectLst/>
                          <a:latin typeface="Calibri" panose="020F0502020204030204" pitchFamily="34" charset="0"/>
                        </a:rPr>
                        <a:t>tablet</a:t>
                      </a:r>
                    </a:p>
                  </a:txBody>
                  <a:tcPr marL="9525" marR="9525" marT="9525" marB="0" anchor="b"/>
                </a:tc>
                <a:tc>
                  <a:txBody>
                    <a:bodyPr/>
                    <a:lstStyle/>
                    <a:p>
                      <a:pPr algn="l" fontAlgn="b"/>
                      <a:r>
                        <a:rPr lang="en-US" sz="1400" b="0" i="0" u="none" strike="noStrike">
                          <a:solidFill>
                            <a:srgbClr val="000000"/>
                          </a:solidFill>
                          <a:effectLst/>
                          <a:latin typeface="Calibri" panose="020F0502020204030204" pitchFamily="34" charset="0"/>
                        </a:rPr>
                        <a:t>10311</a:t>
                      </a:r>
                    </a:p>
                  </a:txBody>
                  <a:tcPr marL="9525" marR="9525" marT="9525" marB="0" anchor="b"/>
                </a:tc>
                <a:tc>
                  <a:txBody>
                    <a:bodyPr/>
                    <a:lstStyle/>
                    <a:p>
                      <a:pPr algn="l" fontAlgn="b"/>
                      <a:r>
                        <a:rPr lang="en-US" sz="1400" b="0" i="0" u="none" strike="noStrike" dirty="0">
                          <a:solidFill>
                            <a:srgbClr val="000000"/>
                          </a:solidFill>
                          <a:effectLst/>
                          <a:latin typeface="Calibri" panose="020F0502020204030204" pitchFamily="34" charset="0"/>
                        </a:rPr>
                        <a:t>DF</a:t>
                      </a:r>
                    </a:p>
                  </a:txBody>
                  <a:tcPr marL="9525" marR="9525" marT="9525" marB="0" anchor="b"/>
                </a:tc>
                <a:extLst>
                  <a:ext uri="{0D108BD9-81ED-4DB2-BD59-A6C34878D82A}">
                    <a16:rowId xmlns:a16="http://schemas.microsoft.com/office/drawing/2014/main" val="3346879933"/>
                  </a:ext>
                </a:extLst>
              </a:tr>
              <a:tr h="449565">
                <a:tc>
                  <a:txBody>
                    <a:bodyPr/>
                    <a:lstStyle/>
                    <a:p>
                      <a:pPr algn="l" fontAlgn="b"/>
                      <a:r>
                        <a:rPr lang="ja-JP" altLang="en-US" sz="1400" b="0" i="0" u="none" strike="noStrike">
                          <a:solidFill>
                            <a:srgbClr val="000000"/>
                          </a:solidFill>
                          <a:effectLst/>
                          <a:latin typeface="Calibri" panose="020F0502020204030204" pitchFamily="34" charset="0"/>
                        </a:rPr>
                        <a:t>软胶囊剂</a:t>
                      </a:r>
                      <a:endParaRPr lang="en-US" altLang="ja-JP"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400" b="0" i="0" u="none" strike="noStrike" dirty="0">
                          <a:solidFill>
                            <a:srgbClr val="000000"/>
                          </a:solidFill>
                          <a:effectLst/>
                          <a:latin typeface="Calibri" panose="020F0502020204030204" pitchFamily="34" charset="0"/>
                        </a:rPr>
                        <a:t>176021</a:t>
                      </a:r>
                    </a:p>
                  </a:txBody>
                  <a:tcPr marL="9525" marR="9525" marT="9525" marB="0" anchor="b"/>
                </a:tc>
                <a:tc>
                  <a:txBody>
                    <a:bodyPr/>
                    <a:lstStyle/>
                    <a:p>
                      <a:pPr algn="l" fontAlgn="b"/>
                      <a:r>
                        <a:rPr lang="en-US" sz="1400" b="0" i="0" u="none" strike="noStrike">
                          <a:solidFill>
                            <a:srgbClr val="000000"/>
                          </a:solidFill>
                          <a:effectLst/>
                          <a:latin typeface="Calibri" panose="020F0502020204030204" pitchFamily="34" charset="0"/>
                        </a:rPr>
                        <a:t>soft capsule</a:t>
                      </a:r>
                    </a:p>
                  </a:txBody>
                  <a:tcPr marL="9525" marR="9525" marT="9525" marB="0" anchor="b"/>
                </a:tc>
                <a:tc>
                  <a:txBody>
                    <a:bodyPr/>
                    <a:lstStyle/>
                    <a:p>
                      <a:pPr algn="l" fontAlgn="b"/>
                      <a:r>
                        <a:rPr lang="en-US" sz="1400" b="0" i="0" u="none" strike="noStrike">
                          <a:solidFill>
                            <a:srgbClr val="000000"/>
                          </a:solidFill>
                          <a:effectLst/>
                          <a:latin typeface="Calibri" panose="020F0502020204030204" pitchFamily="34" charset="0"/>
                        </a:rPr>
                        <a:t>Capsule</a:t>
                      </a:r>
                    </a:p>
                  </a:txBody>
                  <a:tcPr marL="9525" marR="9525" marT="9525" marB="0" anchor="b"/>
                </a:tc>
                <a:tc>
                  <a:txBody>
                    <a:bodyPr/>
                    <a:lstStyle/>
                    <a:p>
                      <a:pPr algn="l" fontAlgn="b"/>
                      <a:r>
                        <a:rPr lang="en-US" sz="1400" b="0" i="0" u="none" strike="noStrike">
                          <a:solidFill>
                            <a:srgbClr val="000000"/>
                          </a:solidFill>
                          <a:effectLst/>
                          <a:latin typeface="Calibri" panose="020F0502020204030204" pitchFamily="34" charset="0"/>
                        </a:rPr>
                        <a:t>1995</a:t>
                      </a:r>
                    </a:p>
                  </a:txBody>
                  <a:tcPr marL="9525" marR="9525" marT="9525" marB="0" anchor="b"/>
                </a:tc>
                <a:tc>
                  <a:txBody>
                    <a:bodyPr/>
                    <a:lstStyle/>
                    <a:p>
                      <a:pPr algn="l" fontAlgn="b"/>
                      <a:r>
                        <a:rPr lang="en-US" sz="1400" b="0" i="0" u="none" strike="noStrike" dirty="0">
                          <a:solidFill>
                            <a:srgbClr val="000000"/>
                          </a:solidFill>
                          <a:effectLst/>
                          <a:latin typeface="Calibri" panose="020F0502020204030204" pitchFamily="34" charset="0"/>
                        </a:rPr>
                        <a:t>DF</a:t>
                      </a:r>
                    </a:p>
                  </a:txBody>
                  <a:tcPr marL="9525" marR="9525" marT="9525" marB="0" anchor="b"/>
                </a:tc>
                <a:extLst>
                  <a:ext uri="{0D108BD9-81ED-4DB2-BD59-A6C34878D82A}">
                    <a16:rowId xmlns:a16="http://schemas.microsoft.com/office/drawing/2014/main" val="3843055381"/>
                  </a:ext>
                </a:extLst>
              </a:tr>
              <a:tr h="449565">
                <a:tc>
                  <a:txBody>
                    <a:bodyPr/>
                    <a:lstStyle/>
                    <a:p>
                      <a:pPr algn="l" fontAlgn="b"/>
                      <a:r>
                        <a:rPr lang="ja-JP" altLang="en-US" sz="1400" b="0" i="0" u="none" strike="noStrike">
                          <a:solidFill>
                            <a:srgbClr val="000000"/>
                          </a:solidFill>
                          <a:effectLst/>
                          <a:latin typeface="Calibri" panose="020F0502020204030204" pitchFamily="34" charset="0"/>
                        </a:rPr>
                        <a:t>片剂</a:t>
                      </a:r>
                      <a:endParaRPr lang="en-US" altLang="ja-JP"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400" b="0" i="0" u="none" strike="noStrike" dirty="0">
                          <a:solidFill>
                            <a:srgbClr val="000000"/>
                          </a:solidFill>
                          <a:effectLst/>
                          <a:latin typeface="Calibri" panose="020F0502020204030204" pitchFamily="34" charset="0"/>
                        </a:rPr>
                        <a:t>59625</a:t>
                      </a:r>
                    </a:p>
                  </a:txBody>
                  <a:tcPr marL="9525" marR="9525" marT="9525" marB="0" anchor="b"/>
                </a:tc>
                <a:tc>
                  <a:txBody>
                    <a:bodyPr/>
                    <a:lstStyle/>
                    <a:p>
                      <a:pPr algn="l" fontAlgn="b"/>
                      <a:r>
                        <a:rPr lang="en-US" sz="1400" b="0" i="0" u="none" strike="noStrike" dirty="0">
                          <a:solidFill>
                            <a:srgbClr val="000000"/>
                          </a:solidFill>
                          <a:effectLst/>
                          <a:latin typeface="Calibri" panose="020F0502020204030204" pitchFamily="34" charset="0"/>
                        </a:rPr>
                        <a:t>tablet</a:t>
                      </a:r>
                    </a:p>
                  </a:txBody>
                  <a:tcPr marL="9525" marR="9525" marT="9525" marB="0" anchor="b"/>
                </a:tc>
                <a:tc>
                  <a:txBody>
                    <a:bodyPr/>
                    <a:lstStyle/>
                    <a:p>
                      <a:pPr algn="l" fontAlgn="b"/>
                      <a:r>
                        <a:rPr lang="en-US" sz="1400" b="0" i="0" u="none" strike="noStrike" dirty="0">
                          <a:solidFill>
                            <a:srgbClr val="000000"/>
                          </a:solidFill>
                          <a:effectLst/>
                          <a:latin typeface="Calibri" panose="020F0502020204030204" pitchFamily="34" charset="0"/>
                        </a:rPr>
                        <a:t>tablet</a:t>
                      </a:r>
                    </a:p>
                  </a:txBody>
                  <a:tcPr marL="9525" marR="9525" marT="9525" marB="0" anchor="b"/>
                </a:tc>
                <a:tc>
                  <a:txBody>
                    <a:bodyPr/>
                    <a:lstStyle/>
                    <a:p>
                      <a:pPr algn="l" fontAlgn="b"/>
                      <a:r>
                        <a:rPr lang="en-US" sz="1400" b="0" i="0" u="none" strike="noStrike">
                          <a:solidFill>
                            <a:srgbClr val="000000"/>
                          </a:solidFill>
                          <a:effectLst/>
                          <a:latin typeface="Calibri" panose="020F0502020204030204" pitchFamily="34" charset="0"/>
                        </a:rPr>
                        <a:t>10311</a:t>
                      </a:r>
                    </a:p>
                  </a:txBody>
                  <a:tcPr marL="9525" marR="9525" marT="9525" marB="0" anchor="b"/>
                </a:tc>
                <a:tc>
                  <a:txBody>
                    <a:bodyPr/>
                    <a:lstStyle/>
                    <a:p>
                      <a:pPr algn="l" fontAlgn="b"/>
                      <a:r>
                        <a:rPr lang="en-US" sz="1400" b="0" i="0" u="none" strike="noStrike" dirty="0">
                          <a:solidFill>
                            <a:srgbClr val="000000"/>
                          </a:solidFill>
                          <a:effectLst/>
                          <a:latin typeface="Calibri" panose="020F0502020204030204" pitchFamily="34" charset="0"/>
                        </a:rPr>
                        <a:t>DF</a:t>
                      </a:r>
                    </a:p>
                  </a:txBody>
                  <a:tcPr marL="9525" marR="9525" marT="9525" marB="0" anchor="b"/>
                </a:tc>
                <a:extLst>
                  <a:ext uri="{0D108BD9-81ED-4DB2-BD59-A6C34878D82A}">
                    <a16:rowId xmlns:a16="http://schemas.microsoft.com/office/drawing/2014/main" val="2251278983"/>
                  </a:ext>
                </a:extLst>
              </a:tr>
              <a:tr h="449565">
                <a:tc>
                  <a:txBody>
                    <a:bodyPr/>
                    <a:lstStyle/>
                    <a:p>
                      <a:pPr algn="l" fontAlgn="b"/>
                      <a:r>
                        <a:rPr lang="ja-JP" altLang="en-US" sz="1400" b="0" i="0" u="none" strike="noStrike">
                          <a:solidFill>
                            <a:srgbClr val="000000"/>
                          </a:solidFill>
                          <a:effectLst/>
                          <a:latin typeface="Calibri" panose="020F0502020204030204" pitchFamily="34" charset="0"/>
                        </a:rPr>
                        <a:t>咀嚼片</a:t>
                      </a:r>
                    </a:p>
                  </a:txBody>
                  <a:tcPr marL="9525" marR="9525" marT="9525" marB="0" anchor="b"/>
                </a:tc>
                <a:tc>
                  <a:txBody>
                    <a:bodyPr/>
                    <a:lstStyle/>
                    <a:p>
                      <a:pPr algn="l" fontAlgn="b"/>
                      <a:r>
                        <a:rPr lang="en-US" sz="1400" b="0" i="0" u="none" strike="noStrike" dirty="0">
                          <a:solidFill>
                            <a:srgbClr val="000000"/>
                          </a:solidFill>
                          <a:effectLst/>
                          <a:latin typeface="Calibri" panose="020F0502020204030204" pitchFamily="34" charset="0"/>
                        </a:rPr>
                        <a:t>98275</a:t>
                      </a:r>
                    </a:p>
                  </a:txBody>
                  <a:tcPr marL="9525" marR="9525" marT="9525" marB="0" anchor="b"/>
                </a:tc>
                <a:tc>
                  <a:txBody>
                    <a:bodyPr/>
                    <a:lstStyle/>
                    <a:p>
                      <a:pPr algn="l" fontAlgn="b"/>
                      <a:r>
                        <a:rPr lang="en-US" sz="1400" b="0" i="0" u="none" strike="noStrike" dirty="0">
                          <a:solidFill>
                            <a:srgbClr val="000000"/>
                          </a:solidFill>
                          <a:effectLst/>
                          <a:latin typeface="Calibri" panose="020F0502020204030204" pitchFamily="34" charset="0"/>
                        </a:rPr>
                        <a:t>chewable tablet</a:t>
                      </a:r>
                    </a:p>
                  </a:txBody>
                  <a:tcPr marL="9525" marR="9525" marT="9525" marB="0" anchor="b"/>
                </a:tc>
                <a:tc>
                  <a:txBody>
                    <a:bodyPr/>
                    <a:lstStyle/>
                    <a:p>
                      <a:pPr algn="l" fontAlgn="b"/>
                      <a:r>
                        <a:rPr lang="en-US" sz="1400" b="0" i="0" u="none" strike="noStrike" dirty="0">
                          <a:solidFill>
                            <a:srgbClr val="000000"/>
                          </a:solidFill>
                          <a:effectLst/>
                          <a:latin typeface="Calibri" panose="020F0502020204030204" pitchFamily="34" charset="0"/>
                        </a:rPr>
                        <a:t>chewable tablet</a:t>
                      </a:r>
                    </a:p>
                  </a:txBody>
                  <a:tcPr marL="9525" marR="9525" marT="9525" marB="0" anchor="b"/>
                </a:tc>
                <a:tc>
                  <a:txBody>
                    <a:bodyPr/>
                    <a:lstStyle/>
                    <a:p>
                      <a:pPr algn="l" fontAlgn="b"/>
                      <a:r>
                        <a:rPr lang="en-US" sz="1400" b="0" i="0" u="none" strike="noStrike" dirty="0">
                          <a:solidFill>
                            <a:srgbClr val="000000"/>
                          </a:solidFill>
                          <a:effectLst/>
                          <a:latin typeface="Calibri" panose="020F0502020204030204" pitchFamily="34" charset="0"/>
                        </a:rPr>
                        <a:t>91058</a:t>
                      </a:r>
                    </a:p>
                  </a:txBody>
                  <a:tcPr marL="9525" marR="9525" marT="9525" marB="0" anchor="b"/>
                </a:tc>
                <a:tc>
                  <a:txBody>
                    <a:bodyPr/>
                    <a:lstStyle/>
                    <a:p>
                      <a:pPr algn="l" fontAlgn="b"/>
                      <a:r>
                        <a:rPr lang="en-US" sz="1400" b="0" i="0" u="none" strike="noStrike" dirty="0">
                          <a:solidFill>
                            <a:srgbClr val="000000"/>
                          </a:solidFill>
                          <a:effectLst/>
                          <a:latin typeface="Calibri" panose="020F0502020204030204" pitchFamily="34" charset="0"/>
                        </a:rPr>
                        <a:t>DF</a:t>
                      </a:r>
                    </a:p>
                  </a:txBody>
                  <a:tcPr marL="9525" marR="9525" marT="9525" marB="0" anchor="b"/>
                </a:tc>
                <a:extLst>
                  <a:ext uri="{0D108BD9-81ED-4DB2-BD59-A6C34878D82A}">
                    <a16:rowId xmlns:a16="http://schemas.microsoft.com/office/drawing/2014/main" val="2612920282"/>
                  </a:ext>
                </a:extLst>
              </a:tr>
              <a:tr h="449565">
                <a:tc>
                  <a:txBody>
                    <a:bodyPr/>
                    <a:lstStyle/>
                    <a:p>
                      <a:pPr algn="l" fontAlgn="b"/>
                      <a:r>
                        <a:rPr lang="ja-JP" altLang="en-US" sz="1400" b="0" i="0" u="none" strike="noStrike">
                          <a:solidFill>
                            <a:srgbClr val="000000"/>
                          </a:solidFill>
                          <a:effectLst/>
                          <a:latin typeface="Calibri" panose="020F0502020204030204" pitchFamily="34" charset="0"/>
                        </a:rPr>
                        <a:t>片剂</a:t>
                      </a:r>
                      <a:r>
                        <a:rPr lang="en-US" altLang="ja-JP" sz="1400" b="0" i="0" u="none" strike="noStrike" dirty="0">
                          <a:solidFill>
                            <a:srgbClr val="000000"/>
                          </a:solidFill>
                          <a:effectLst/>
                          <a:latin typeface="Calibri" panose="020F0502020204030204" pitchFamily="34" charset="0"/>
                        </a:rPr>
                        <a:t>(</a:t>
                      </a:r>
                      <a:r>
                        <a:rPr lang="ja-JP" altLang="en-US" sz="1400" b="0" i="0" u="none" strike="noStrike">
                          <a:solidFill>
                            <a:srgbClr val="000000"/>
                          </a:solidFill>
                          <a:effectLst/>
                          <a:latin typeface="Calibri" panose="020F0502020204030204" pitchFamily="34" charset="0"/>
                        </a:rPr>
                        <a:t>包衣片</a:t>
                      </a:r>
                      <a:r>
                        <a:rPr lang="en-US" altLang="ja-JP" sz="1400" b="0" i="0" u="none" strike="noStrike" dirty="0">
                          <a:solidFill>
                            <a:srgbClr val="000000"/>
                          </a:solidFill>
                          <a:effectLst/>
                          <a:latin typeface="Calibri" panose="020F0502020204030204" pitchFamily="34" charset="0"/>
                        </a:rPr>
                        <a:t>)</a:t>
                      </a:r>
                    </a:p>
                  </a:txBody>
                  <a:tcPr marL="9525" marR="9525" marT="9525" marB="0" anchor="b"/>
                </a:tc>
                <a:tc>
                  <a:txBody>
                    <a:bodyPr/>
                    <a:lstStyle/>
                    <a:p>
                      <a:pPr algn="l" fontAlgn="b"/>
                      <a:r>
                        <a:rPr lang="en-US" sz="1400" b="0" i="0" u="none" strike="noStrike" dirty="0">
                          <a:solidFill>
                            <a:srgbClr val="000000"/>
                          </a:solidFill>
                          <a:effectLst/>
                          <a:latin typeface="Calibri" panose="020F0502020204030204" pitchFamily="34" charset="0"/>
                        </a:rPr>
                        <a:t>53501</a:t>
                      </a:r>
                    </a:p>
                  </a:txBody>
                  <a:tcPr marL="9525" marR="9525" marT="9525" marB="0" anchor="b"/>
                </a:tc>
                <a:tc>
                  <a:txBody>
                    <a:bodyPr/>
                    <a:lstStyle/>
                    <a:p>
                      <a:pPr algn="l" fontAlgn="b"/>
                      <a:r>
                        <a:rPr lang="en-US" sz="1400" b="0" i="0" u="none" strike="noStrike" dirty="0">
                          <a:solidFill>
                            <a:srgbClr val="000000"/>
                          </a:solidFill>
                          <a:effectLst/>
                          <a:latin typeface="Calibri" panose="020F0502020204030204" pitchFamily="34" charset="0"/>
                        </a:rPr>
                        <a:t>Tablet (coated)</a:t>
                      </a:r>
                    </a:p>
                  </a:txBody>
                  <a:tcPr marL="9525" marR="9525" marT="9525" marB="0" anchor="b"/>
                </a:tc>
                <a:tc>
                  <a:txBody>
                    <a:bodyPr/>
                    <a:lstStyle/>
                    <a:p>
                      <a:pPr algn="l" fontAlgn="b"/>
                      <a:r>
                        <a:rPr lang="en-US" sz="1400" b="0" i="0" u="none" strike="noStrike" dirty="0">
                          <a:solidFill>
                            <a:srgbClr val="000000"/>
                          </a:solidFill>
                          <a:effectLst/>
                          <a:latin typeface="Calibri" panose="020F0502020204030204" pitchFamily="34" charset="0"/>
                        </a:rPr>
                        <a:t>tablet</a:t>
                      </a:r>
                    </a:p>
                  </a:txBody>
                  <a:tcPr marL="9525" marR="9525" marT="9525" marB="0" anchor="b"/>
                </a:tc>
                <a:tc>
                  <a:txBody>
                    <a:bodyPr/>
                    <a:lstStyle/>
                    <a:p>
                      <a:pPr algn="l" fontAlgn="b"/>
                      <a:r>
                        <a:rPr lang="en-US" sz="1400" b="0" i="0" u="none" strike="noStrike" dirty="0">
                          <a:solidFill>
                            <a:srgbClr val="000000"/>
                          </a:solidFill>
                          <a:effectLst/>
                          <a:latin typeface="Calibri" panose="020F0502020204030204" pitchFamily="34" charset="0"/>
                        </a:rPr>
                        <a:t>10311</a:t>
                      </a:r>
                    </a:p>
                  </a:txBody>
                  <a:tcPr marL="9525" marR="9525" marT="9525" marB="0" anchor="b"/>
                </a:tc>
                <a:tc>
                  <a:txBody>
                    <a:bodyPr/>
                    <a:lstStyle/>
                    <a:p>
                      <a:pPr algn="l" fontAlgn="b"/>
                      <a:r>
                        <a:rPr lang="en-US" sz="1400" b="0" i="0" u="none" strike="noStrike" dirty="0">
                          <a:solidFill>
                            <a:srgbClr val="000000"/>
                          </a:solidFill>
                          <a:effectLst/>
                          <a:latin typeface="Calibri" panose="020F0502020204030204" pitchFamily="34" charset="0"/>
                        </a:rPr>
                        <a:t>DF</a:t>
                      </a:r>
                    </a:p>
                  </a:txBody>
                  <a:tcPr marL="9525" marR="9525" marT="9525" marB="0" anchor="b"/>
                </a:tc>
                <a:extLst>
                  <a:ext uri="{0D108BD9-81ED-4DB2-BD59-A6C34878D82A}">
                    <a16:rowId xmlns:a16="http://schemas.microsoft.com/office/drawing/2014/main" val="290416414"/>
                  </a:ext>
                </a:extLst>
              </a:tr>
              <a:tr h="449565">
                <a:tc>
                  <a:txBody>
                    <a:bodyPr/>
                    <a:lstStyle/>
                    <a:p>
                      <a:pPr algn="l" fontAlgn="b"/>
                      <a:r>
                        <a:rPr lang="ja-JP" altLang="en-US" sz="1400" b="0" i="0" u="none" strike="noStrike">
                          <a:solidFill>
                            <a:srgbClr val="000000"/>
                          </a:solidFill>
                          <a:effectLst/>
                          <a:latin typeface="Calibri" panose="020F0502020204030204" pitchFamily="34" charset="0"/>
                        </a:rPr>
                        <a:t>糖衣片</a:t>
                      </a:r>
                    </a:p>
                  </a:txBody>
                  <a:tcPr marL="9525" marR="9525" marT="9525" marB="0" anchor="b"/>
                </a:tc>
                <a:tc>
                  <a:txBody>
                    <a:bodyPr/>
                    <a:lstStyle/>
                    <a:p>
                      <a:pPr algn="l" fontAlgn="b"/>
                      <a:r>
                        <a:rPr lang="en-US" sz="1400" b="0" i="0" u="none" strike="noStrike">
                          <a:solidFill>
                            <a:srgbClr val="000000"/>
                          </a:solidFill>
                          <a:effectLst/>
                          <a:latin typeface="Calibri" panose="020F0502020204030204" pitchFamily="34" charset="0"/>
                        </a:rPr>
                        <a:t>40890</a:t>
                      </a:r>
                    </a:p>
                  </a:txBody>
                  <a:tcPr marL="9525" marR="9525" marT="9525" marB="0" anchor="b"/>
                </a:tc>
                <a:tc>
                  <a:txBody>
                    <a:bodyPr/>
                    <a:lstStyle/>
                    <a:p>
                      <a:pPr algn="l" fontAlgn="b"/>
                      <a:r>
                        <a:rPr lang="en-US" sz="1400" b="0" i="0" u="none" strike="noStrike" dirty="0">
                          <a:solidFill>
                            <a:srgbClr val="000000"/>
                          </a:solidFill>
                          <a:effectLst/>
                          <a:latin typeface="Calibri" panose="020F0502020204030204" pitchFamily="34" charset="0"/>
                        </a:rPr>
                        <a:t>sugar coated tablet</a:t>
                      </a:r>
                    </a:p>
                  </a:txBody>
                  <a:tcPr marL="9525" marR="9525" marT="9525" marB="0" anchor="b"/>
                </a:tc>
                <a:tc>
                  <a:txBody>
                    <a:bodyPr/>
                    <a:lstStyle/>
                    <a:p>
                      <a:pPr algn="l" fontAlgn="b"/>
                      <a:r>
                        <a:rPr lang="en-US" sz="1400" b="0" i="0" u="none" strike="noStrike" dirty="0">
                          <a:solidFill>
                            <a:srgbClr val="000000"/>
                          </a:solidFill>
                          <a:effectLst/>
                          <a:latin typeface="Calibri" panose="020F0502020204030204" pitchFamily="34" charset="0"/>
                        </a:rPr>
                        <a:t>Tablet</a:t>
                      </a:r>
                    </a:p>
                  </a:txBody>
                  <a:tcPr marL="9525" marR="9525" marT="9525" marB="0" anchor="b"/>
                </a:tc>
                <a:tc>
                  <a:txBody>
                    <a:bodyPr/>
                    <a:lstStyle/>
                    <a:p>
                      <a:pPr algn="l" fontAlgn="b"/>
                      <a:r>
                        <a:rPr lang="en-US" sz="1400" b="0" i="0" u="none" strike="noStrike" dirty="0">
                          <a:solidFill>
                            <a:srgbClr val="000000"/>
                          </a:solidFill>
                          <a:effectLst/>
                          <a:latin typeface="Calibri" panose="020F0502020204030204" pitchFamily="34" charset="0"/>
                        </a:rPr>
                        <a:t>10311</a:t>
                      </a:r>
                    </a:p>
                  </a:txBody>
                  <a:tcPr marL="9525" marR="9525" marT="9525" marB="0" anchor="b"/>
                </a:tc>
                <a:tc>
                  <a:txBody>
                    <a:bodyPr/>
                    <a:lstStyle/>
                    <a:p>
                      <a:pPr algn="l" fontAlgn="b"/>
                      <a:r>
                        <a:rPr lang="en-US" sz="1400" b="0" i="0" u="none" strike="noStrike" dirty="0">
                          <a:solidFill>
                            <a:srgbClr val="000000"/>
                          </a:solidFill>
                          <a:effectLst/>
                          <a:latin typeface="Calibri" panose="020F0502020204030204" pitchFamily="34" charset="0"/>
                        </a:rPr>
                        <a:t>DF</a:t>
                      </a:r>
                    </a:p>
                  </a:txBody>
                  <a:tcPr marL="9525" marR="9525" marT="9525" marB="0" anchor="b"/>
                </a:tc>
                <a:extLst>
                  <a:ext uri="{0D108BD9-81ED-4DB2-BD59-A6C34878D82A}">
                    <a16:rowId xmlns:a16="http://schemas.microsoft.com/office/drawing/2014/main" val="1340424936"/>
                  </a:ext>
                </a:extLst>
              </a:tr>
            </a:tbl>
          </a:graphicData>
        </a:graphic>
      </p:graphicFrame>
    </p:spTree>
    <p:extLst>
      <p:ext uri="{BB962C8B-B14F-4D97-AF65-F5344CB8AC3E}">
        <p14:creationId xmlns:p14="http://schemas.microsoft.com/office/powerpoint/2010/main" val="24063446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AE00C67-1A70-4976-AF62-AD0549909210}"/>
              </a:ext>
            </a:extLst>
          </p:cNvPr>
          <p:cNvSpPr>
            <a:spLocks noGrp="1"/>
          </p:cNvSpPr>
          <p:nvPr>
            <p:ph type="title"/>
          </p:nvPr>
        </p:nvSpPr>
        <p:spPr/>
        <p:txBody>
          <a:bodyPr/>
          <a:lstStyle/>
          <a:p>
            <a:r>
              <a:rPr lang="en-US" altLang="zh-CN" dirty="0">
                <a:latin typeface="Arial" panose="020B0604020202020204" pitchFamily="34" charset="0"/>
                <a:cs typeface="Arial" panose="020B0604020202020204" pitchFamily="34" charset="0"/>
              </a:rPr>
              <a:t>Mapping of </a:t>
            </a:r>
            <a:r>
              <a:rPr lang="en-US" dirty="0">
                <a:latin typeface="Arial" panose="020B0604020202020204" pitchFamily="34" charset="0"/>
                <a:cs typeface="Arial" panose="020B0604020202020204" pitchFamily="34" charset="0"/>
              </a:rPr>
              <a:t>Semantic Clinical Drug Form</a:t>
            </a:r>
            <a:endParaRPr lang="zh-CN" altLang="en-US" dirty="0">
              <a:latin typeface="Arial" panose="020B0604020202020204" pitchFamily="34" charset="0"/>
              <a:cs typeface="Arial" panose="020B0604020202020204" pitchFamily="34" charset="0"/>
            </a:endParaRPr>
          </a:p>
        </p:txBody>
      </p:sp>
      <p:sp>
        <p:nvSpPr>
          <p:cNvPr id="3" name="内容占位符 2">
            <a:extLst>
              <a:ext uri="{FF2B5EF4-FFF2-40B4-BE49-F238E27FC236}">
                <a16:creationId xmlns:a16="http://schemas.microsoft.com/office/drawing/2014/main" id="{A165DE28-AA53-4FAC-88FA-008A46174DC6}"/>
              </a:ext>
            </a:extLst>
          </p:cNvPr>
          <p:cNvSpPr>
            <a:spLocks noGrp="1"/>
          </p:cNvSpPr>
          <p:nvPr>
            <p:ph idx="1"/>
          </p:nvPr>
        </p:nvSpPr>
        <p:spPr>
          <a:xfrm>
            <a:off x="838200" y="1603945"/>
            <a:ext cx="10515600" cy="4351338"/>
          </a:xfrm>
        </p:spPr>
        <p:txBody>
          <a:bodyPr/>
          <a:lstStyle/>
          <a:p>
            <a:r>
              <a:rPr lang="en-US" dirty="0">
                <a:latin typeface="Arial" panose="020B0604020202020204" pitchFamily="34" charset="0"/>
                <a:cs typeface="Arial" panose="020B0604020202020204" pitchFamily="34" charset="0"/>
              </a:rPr>
              <a:t>SCDF: Semantic Clinical Drug Form </a:t>
            </a:r>
          </a:p>
          <a:p>
            <a:r>
              <a:rPr lang="en-US" altLang="zh-CN" dirty="0">
                <a:solidFill>
                  <a:srgbClr val="0070C0"/>
                </a:solidFill>
                <a:latin typeface="Arial" panose="020B0604020202020204" pitchFamily="34" charset="0"/>
                <a:cs typeface="Arial" panose="020B0604020202020204" pitchFamily="34" charset="0"/>
              </a:rPr>
              <a:t>Total </a:t>
            </a:r>
            <a:r>
              <a:rPr lang="en-US" altLang="zh-CN" dirty="0" err="1">
                <a:solidFill>
                  <a:srgbClr val="0070C0"/>
                </a:solidFill>
                <a:latin typeface="Arial" panose="020B0604020202020204" pitchFamily="34" charset="0"/>
                <a:cs typeface="Arial" panose="020B0604020202020204" pitchFamily="34" charset="0"/>
              </a:rPr>
              <a:t>RxNorm</a:t>
            </a:r>
            <a:r>
              <a:rPr lang="en-US" altLang="zh-CN" dirty="0">
                <a:solidFill>
                  <a:srgbClr val="0070C0"/>
                </a:solidFill>
                <a:latin typeface="Arial" panose="020B0604020202020204" pitchFamily="34" charset="0"/>
                <a:cs typeface="Arial" panose="020B0604020202020204" pitchFamily="34" charset="0"/>
              </a:rPr>
              <a:t> Match: 3 075/8 171 (37.63%)</a:t>
            </a:r>
          </a:p>
          <a:p>
            <a:r>
              <a:rPr lang="en-US" altLang="zh-CN" dirty="0">
                <a:solidFill>
                  <a:srgbClr val="0070C0"/>
                </a:solidFill>
                <a:latin typeface="Arial" panose="020B0604020202020204" pitchFamily="34" charset="0"/>
                <a:cs typeface="Arial" panose="020B0604020202020204" pitchFamily="34" charset="0"/>
              </a:rPr>
              <a:t>Total </a:t>
            </a:r>
            <a:r>
              <a:rPr lang="en-US" altLang="zh-CN" dirty="0" err="1">
                <a:solidFill>
                  <a:srgbClr val="0070C0"/>
                </a:solidFill>
                <a:latin typeface="Arial" panose="020B0604020202020204" pitchFamily="34" charset="0"/>
                <a:cs typeface="Arial" panose="020B0604020202020204" pitchFamily="34" charset="0"/>
              </a:rPr>
              <a:t>RxNorm_Extension</a:t>
            </a:r>
            <a:r>
              <a:rPr lang="en-US" altLang="zh-CN" dirty="0">
                <a:solidFill>
                  <a:srgbClr val="0070C0"/>
                </a:solidFill>
                <a:latin typeface="Arial" panose="020B0604020202020204" pitchFamily="34" charset="0"/>
                <a:cs typeface="Arial" panose="020B0604020202020204" pitchFamily="34" charset="0"/>
              </a:rPr>
              <a:t> Match: 788/8 171 (9.64%)</a:t>
            </a:r>
          </a:p>
        </p:txBody>
      </p:sp>
      <p:graphicFrame>
        <p:nvGraphicFramePr>
          <p:cNvPr id="4" name="Table 3">
            <a:extLst>
              <a:ext uri="{FF2B5EF4-FFF2-40B4-BE49-F238E27FC236}">
                <a16:creationId xmlns:a16="http://schemas.microsoft.com/office/drawing/2014/main" id="{B45A3789-D87E-8244-BD96-039BC5E61639}"/>
              </a:ext>
            </a:extLst>
          </p:cNvPr>
          <p:cNvGraphicFramePr>
            <a:graphicFrameLocks noGrp="1"/>
          </p:cNvGraphicFramePr>
          <p:nvPr/>
        </p:nvGraphicFramePr>
        <p:xfrm>
          <a:off x="568037" y="3357384"/>
          <a:ext cx="11055926" cy="3135491"/>
        </p:xfrm>
        <a:graphic>
          <a:graphicData uri="http://schemas.openxmlformats.org/drawingml/2006/table">
            <a:tbl>
              <a:tblPr firstRow="1" bandCol="1">
                <a:tableStyleId>{21E4AEA4-8DFA-4A89-87EB-49C32662AFE0}</a:tableStyleId>
              </a:tblPr>
              <a:tblGrid>
                <a:gridCol w="2687782">
                  <a:extLst>
                    <a:ext uri="{9D8B030D-6E8A-4147-A177-3AD203B41FA5}">
                      <a16:colId xmlns:a16="http://schemas.microsoft.com/office/drawing/2014/main" val="3956749841"/>
                    </a:ext>
                  </a:extLst>
                </a:gridCol>
                <a:gridCol w="1385454">
                  <a:extLst>
                    <a:ext uri="{9D8B030D-6E8A-4147-A177-3AD203B41FA5}">
                      <a16:colId xmlns:a16="http://schemas.microsoft.com/office/drawing/2014/main" val="882646295"/>
                    </a:ext>
                  </a:extLst>
                </a:gridCol>
                <a:gridCol w="1246909">
                  <a:extLst>
                    <a:ext uri="{9D8B030D-6E8A-4147-A177-3AD203B41FA5}">
                      <a16:colId xmlns:a16="http://schemas.microsoft.com/office/drawing/2014/main" val="118399285"/>
                    </a:ext>
                  </a:extLst>
                </a:gridCol>
                <a:gridCol w="969818">
                  <a:extLst>
                    <a:ext uri="{9D8B030D-6E8A-4147-A177-3AD203B41FA5}">
                      <a16:colId xmlns:a16="http://schemas.microsoft.com/office/drawing/2014/main" val="147411910"/>
                    </a:ext>
                  </a:extLst>
                </a:gridCol>
                <a:gridCol w="2355273">
                  <a:extLst>
                    <a:ext uri="{9D8B030D-6E8A-4147-A177-3AD203B41FA5}">
                      <a16:colId xmlns:a16="http://schemas.microsoft.com/office/drawing/2014/main" val="1938787586"/>
                    </a:ext>
                  </a:extLst>
                </a:gridCol>
                <a:gridCol w="1260764">
                  <a:extLst>
                    <a:ext uri="{9D8B030D-6E8A-4147-A177-3AD203B41FA5}">
                      <a16:colId xmlns:a16="http://schemas.microsoft.com/office/drawing/2014/main" val="359964543"/>
                    </a:ext>
                  </a:extLst>
                </a:gridCol>
                <a:gridCol w="1149926">
                  <a:extLst>
                    <a:ext uri="{9D8B030D-6E8A-4147-A177-3AD203B41FA5}">
                      <a16:colId xmlns:a16="http://schemas.microsoft.com/office/drawing/2014/main" val="3113658724"/>
                    </a:ext>
                  </a:extLst>
                </a:gridCol>
              </a:tblGrid>
              <a:tr h="297751">
                <a:tc>
                  <a:txBody>
                    <a:bodyPr/>
                    <a:lstStyle/>
                    <a:p>
                      <a:pPr algn="l" fontAlgn="b"/>
                      <a:r>
                        <a:rPr lang="en-US" sz="1600" b="1" u="none" strike="noStrike" dirty="0">
                          <a:effectLst/>
                          <a:latin typeface="Arial" panose="020B0604020202020204" pitchFamily="34" charset="0"/>
                          <a:cs typeface="Arial" panose="020B0604020202020204" pitchFamily="34" charset="0"/>
                        </a:rPr>
                        <a:t>NCCD_NAME</a:t>
                      </a:r>
                      <a:endParaRPr lang="en-US" sz="1600" b="1" i="0" u="none" strike="noStrike" dirty="0">
                        <a:solidFill>
                          <a:srgbClr val="000000"/>
                        </a:solidFill>
                        <a:effectLst/>
                        <a:latin typeface="Arial" panose="020B0604020202020204" pitchFamily="34" charset="0"/>
                        <a:cs typeface="Arial" panose="020B0604020202020204" pitchFamily="34" charset="0"/>
                      </a:endParaRPr>
                    </a:p>
                  </a:txBody>
                  <a:tcPr marL="9400" marR="9400" marT="9400" marB="0" anchor="b"/>
                </a:tc>
                <a:tc>
                  <a:txBody>
                    <a:bodyPr/>
                    <a:lstStyle/>
                    <a:p>
                      <a:pPr algn="l" fontAlgn="b"/>
                      <a:r>
                        <a:rPr lang="en-US" sz="1600" b="1" u="none" strike="noStrike">
                          <a:effectLst/>
                          <a:latin typeface="Arial" panose="020B0604020202020204" pitchFamily="34" charset="0"/>
                          <a:cs typeface="Arial" panose="020B0604020202020204" pitchFamily="34" charset="0"/>
                        </a:rPr>
                        <a:t>NCCD_CODE</a:t>
                      </a:r>
                      <a:endParaRPr lang="en-US" sz="1600" b="1" i="0" u="none" strike="noStrike">
                        <a:solidFill>
                          <a:srgbClr val="000000"/>
                        </a:solidFill>
                        <a:effectLst/>
                        <a:latin typeface="Arial" panose="020B0604020202020204" pitchFamily="34" charset="0"/>
                        <a:cs typeface="Arial" panose="020B0604020202020204" pitchFamily="34" charset="0"/>
                      </a:endParaRPr>
                    </a:p>
                  </a:txBody>
                  <a:tcPr marL="9400" marR="9400" marT="9400" marB="0" anchor="b"/>
                </a:tc>
                <a:tc>
                  <a:txBody>
                    <a:bodyPr/>
                    <a:lstStyle/>
                    <a:p>
                      <a:pPr algn="l" fontAlgn="b"/>
                      <a:r>
                        <a:rPr lang="en-US" sz="1600" b="1" u="none" strike="noStrike" dirty="0">
                          <a:effectLst/>
                          <a:latin typeface="Arial" panose="020B0604020202020204" pitchFamily="34" charset="0"/>
                          <a:cs typeface="Arial" panose="020B0604020202020204" pitchFamily="34" charset="0"/>
                        </a:rPr>
                        <a:t>TRANS</a:t>
                      </a:r>
                      <a:endParaRPr lang="en-US" sz="1600" b="1" i="0" u="none" strike="noStrike" dirty="0">
                        <a:solidFill>
                          <a:srgbClr val="000000"/>
                        </a:solidFill>
                        <a:effectLst/>
                        <a:latin typeface="Arial" panose="020B0604020202020204" pitchFamily="34" charset="0"/>
                        <a:cs typeface="Arial" panose="020B0604020202020204" pitchFamily="34" charset="0"/>
                      </a:endParaRPr>
                    </a:p>
                  </a:txBody>
                  <a:tcPr marL="9400" marR="9400" marT="9400" marB="0" anchor="b"/>
                </a:tc>
                <a:tc>
                  <a:txBody>
                    <a:bodyPr/>
                    <a:lstStyle/>
                    <a:p>
                      <a:pPr algn="l" fontAlgn="b"/>
                      <a:r>
                        <a:rPr lang="en-US" sz="1600" b="1" u="none" strike="noStrike" kern="1200" dirty="0">
                          <a:solidFill>
                            <a:schemeClr val="lt1"/>
                          </a:solidFill>
                          <a:effectLst/>
                          <a:latin typeface="Arial" panose="020B0604020202020204" pitchFamily="34" charset="0"/>
                          <a:ea typeface="+mn-ea"/>
                          <a:cs typeface="Arial" panose="020B0604020202020204" pitchFamily="34" charset="0"/>
                        </a:rPr>
                        <a:t>DF</a:t>
                      </a:r>
                    </a:p>
                  </a:txBody>
                  <a:tcPr marL="9400" marR="9400" marT="9400" marB="0" anchor="b"/>
                </a:tc>
                <a:tc>
                  <a:txBody>
                    <a:bodyPr/>
                    <a:lstStyle/>
                    <a:p>
                      <a:pPr algn="l" fontAlgn="b"/>
                      <a:r>
                        <a:rPr lang="en-US" sz="1600" b="1" u="none" strike="noStrike" dirty="0">
                          <a:effectLst/>
                          <a:latin typeface="Arial" panose="020B0604020202020204" pitchFamily="34" charset="0"/>
                          <a:cs typeface="Arial" panose="020B0604020202020204" pitchFamily="34" charset="0"/>
                        </a:rPr>
                        <a:t>RXN_NAME</a:t>
                      </a:r>
                      <a:endParaRPr lang="en-US" sz="1600" b="1" i="0" u="none" strike="noStrike" dirty="0">
                        <a:solidFill>
                          <a:srgbClr val="000000"/>
                        </a:solidFill>
                        <a:effectLst/>
                        <a:latin typeface="Arial" panose="020B0604020202020204" pitchFamily="34" charset="0"/>
                        <a:cs typeface="Arial" panose="020B0604020202020204" pitchFamily="34" charset="0"/>
                      </a:endParaRPr>
                    </a:p>
                  </a:txBody>
                  <a:tcPr marL="9400" marR="9400" marT="9400" marB="0" anchor="b"/>
                </a:tc>
                <a:tc>
                  <a:txBody>
                    <a:bodyPr/>
                    <a:lstStyle/>
                    <a:p>
                      <a:pPr algn="l" fontAlgn="b"/>
                      <a:r>
                        <a:rPr lang="en-US" sz="1600" b="1" u="none" strike="noStrike" dirty="0">
                          <a:effectLst/>
                          <a:latin typeface="Arial" panose="020B0604020202020204" pitchFamily="34" charset="0"/>
                          <a:cs typeface="Arial" panose="020B0604020202020204" pitchFamily="34" charset="0"/>
                        </a:rPr>
                        <a:t>RXN_CODE</a:t>
                      </a:r>
                      <a:endParaRPr lang="en-US" sz="1600" b="1" i="0" u="none" strike="noStrike" dirty="0">
                        <a:solidFill>
                          <a:srgbClr val="000000"/>
                        </a:solidFill>
                        <a:effectLst/>
                        <a:latin typeface="Arial" panose="020B0604020202020204" pitchFamily="34" charset="0"/>
                        <a:cs typeface="Arial" panose="020B0604020202020204" pitchFamily="34" charset="0"/>
                      </a:endParaRPr>
                    </a:p>
                  </a:txBody>
                  <a:tcPr marL="9400" marR="9400" marT="9400" marB="0" anchor="b"/>
                </a:tc>
                <a:tc>
                  <a:txBody>
                    <a:bodyPr/>
                    <a:lstStyle/>
                    <a:p>
                      <a:pPr algn="l" fontAlgn="b"/>
                      <a:r>
                        <a:rPr lang="en-US" sz="1600" b="1" u="none" strike="noStrike" dirty="0">
                          <a:effectLst/>
                          <a:latin typeface="Arial" panose="020B0604020202020204" pitchFamily="34" charset="0"/>
                          <a:cs typeface="Arial" panose="020B0604020202020204" pitchFamily="34" charset="0"/>
                        </a:rPr>
                        <a:t>RXN_TYPE</a:t>
                      </a:r>
                      <a:endParaRPr lang="en-US" sz="1600" b="1" i="0" u="none" strike="noStrike" dirty="0">
                        <a:solidFill>
                          <a:srgbClr val="000000"/>
                        </a:solidFill>
                        <a:effectLst/>
                        <a:latin typeface="Arial" panose="020B0604020202020204" pitchFamily="34" charset="0"/>
                        <a:cs typeface="Arial" panose="020B0604020202020204" pitchFamily="34" charset="0"/>
                      </a:endParaRPr>
                    </a:p>
                  </a:txBody>
                  <a:tcPr marL="9400" marR="9400" marT="9400" marB="0" anchor="b"/>
                </a:tc>
                <a:extLst>
                  <a:ext uri="{0D108BD9-81ED-4DB2-BD59-A6C34878D82A}">
                    <a16:rowId xmlns:a16="http://schemas.microsoft.com/office/drawing/2014/main" val="386716906"/>
                  </a:ext>
                </a:extLst>
              </a:tr>
              <a:tr h="221046">
                <a:tc>
                  <a:txBody>
                    <a:bodyPr/>
                    <a:lstStyle/>
                    <a:p>
                      <a:pPr algn="l" fontAlgn="b"/>
                      <a:r>
                        <a:rPr lang="ja-JP" altLang="en-US" sz="1600" b="0" i="0" u="none" strike="noStrike">
                          <a:solidFill>
                            <a:srgbClr val="000000"/>
                          </a:solidFill>
                          <a:effectLst/>
                          <a:latin typeface="Arial" panose="020B0604020202020204" pitchFamily="34" charset="0"/>
                          <a:cs typeface="Arial" panose="020B0604020202020204" pitchFamily="34" charset="0"/>
                        </a:rPr>
                        <a:t>克林霉素磷酸酯 胶囊剂</a:t>
                      </a:r>
                    </a:p>
                  </a:txBody>
                  <a:tcPr marL="9525" marR="9525" marT="9525" marB="0" anchor="b"/>
                </a:tc>
                <a:tc>
                  <a:txBody>
                    <a:bodyPr/>
                    <a:lstStyle/>
                    <a:p>
                      <a:pPr algn="r" fontAlgn="b"/>
                      <a:r>
                        <a:rPr lang="en-US" sz="1600" b="0" i="0" u="none" strike="noStrike">
                          <a:solidFill>
                            <a:srgbClr val="000000"/>
                          </a:solidFill>
                          <a:effectLst/>
                          <a:latin typeface="Arial" panose="020B0604020202020204" pitchFamily="34" charset="0"/>
                          <a:cs typeface="Arial" panose="020B0604020202020204" pitchFamily="34" charset="0"/>
                        </a:rPr>
                        <a:t>106451</a:t>
                      </a:r>
                    </a:p>
                  </a:txBody>
                  <a:tcPr marL="9525" marR="9525" marT="9525" marB="0" anchor="b"/>
                </a:tc>
                <a:tc>
                  <a:txBody>
                    <a:bodyPr/>
                    <a:lstStyle/>
                    <a:p>
                      <a:pPr algn="l" fontAlgn="b"/>
                      <a:r>
                        <a:rPr lang="en-US" sz="1600" b="0" i="0" u="none" strike="noStrike">
                          <a:solidFill>
                            <a:srgbClr val="000000"/>
                          </a:solidFill>
                          <a:effectLst/>
                          <a:latin typeface="Arial" panose="020B0604020202020204" pitchFamily="34" charset="0"/>
                          <a:cs typeface="Arial" panose="020B0604020202020204" pitchFamily="34" charset="0"/>
                        </a:rPr>
                        <a:t>clindamycin</a:t>
                      </a:r>
                    </a:p>
                  </a:txBody>
                  <a:tcPr marL="9525" marR="9525" marT="9525" marB="0" anchor="b"/>
                </a:tc>
                <a:tc>
                  <a:txBody>
                    <a:bodyPr/>
                    <a:lstStyle/>
                    <a:p>
                      <a:pPr algn="l" fontAlgn="b"/>
                      <a:r>
                        <a:rPr lang="en-US" sz="1600" b="0" i="0" u="none" strike="noStrike">
                          <a:solidFill>
                            <a:srgbClr val="000000"/>
                          </a:solidFill>
                          <a:effectLst/>
                          <a:latin typeface="Arial" panose="020B0604020202020204" pitchFamily="34" charset="0"/>
                          <a:cs typeface="Arial" panose="020B0604020202020204" pitchFamily="34" charset="0"/>
                        </a:rPr>
                        <a:t>capsule</a:t>
                      </a:r>
                    </a:p>
                  </a:txBody>
                  <a:tcPr marL="9525" marR="9525" marT="9525" marB="0" anchor="b"/>
                </a:tc>
                <a:tc>
                  <a:txBody>
                    <a:bodyPr/>
                    <a:lstStyle/>
                    <a:p>
                      <a:pPr algn="l" fontAlgn="b"/>
                      <a:r>
                        <a:rPr lang="en-US" sz="1600" b="0" i="0" u="none" strike="noStrike">
                          <a:solidFill>
                            <a:srgbClr val="000000"/>
                          </a:solidFill>
                          <a:effectLst/>
                          <a:latin typeface="Arial" panose="020B0604020202020204" pitchFamily="34" charset="0"/>
                          <a:cs typeface="Arial" panose="020B0604020202020204" pitchFamily="34" charset="0"/>
                        </a:rPr>
                        <a:t>clindamycin oral capsule</a:t>
                      </a:r>
                    </a:p>
                  </a:txBody>
                  <a:tcPr marL="9525" marR="9525" marT="9525" marB="0" anchor="b"/>
                </a:tc>
                <a:tc>
                  <a:txBody>
                    <a:bodyPr/>
                    <a:lstStyle/>
                    <a:p>
                      <a:pPr algn="r" fontAlgn="b"/>
                      <a:r>
                        <a:rPr lang="en-US" sz="1600" b="0" i="0" u="none" strike="noStrike">
                          <a:solidFill>
                            <a:srgbClr val="000000"/>
                          </a:solidFill>
                          <a:effectLst/>
                          <a:latin typeface="Arial" panose="020B0604020202020204" pitchFamily="34" charset="0"/>
                          <a:cs typeface="Arial" panose="020B0604020202020204" pitchFamily="34" charset="0"/>
                        </a:rPr>
                        <a:t>371555</a:t>
                      </a:r>
                    </a:p>
                  </a:txBody>
                  <a:tcPr marL="9525" marR="9525" marT="9525" marB="0" anchor="b"/>
                </a:tc>
                <a:tc>
                  <a:txBody>
                    <a:bodyPr/>
                    <a:lstStyle/>
                    <a:p>
                      <a:pPr algn="l" fontAlgn="b"/>
                      <a:r>
                        <a:rPr lang="en-US" sz="1600" b="0" i="0" u="none" strike="noStrike">
                          <a:solidFill>
                            <a:srgbClr val="000000"/>
                          </a:solidFill>
                          <a:effectLst/>
                          <a:latin typeface="Arial" panose="020B0604020202020204" pitchFamily="34" charset="0"/>
                          <a:cs typeface="Arial" panose="020B0604020202020204" pitchFamily="34" charset="0"/>
                        </a:rPr>
                        <a:t>SCDF</a:t>
                      </a:r>
                    </a:p>
                  </a:txBody>
                  <a:tcPr marL="9525" marR="9525" marT="9525" marB="0" anchor="b"/>
                </a:tc>
                <a:extLst>
                  <a:ext uri="{0D108BD9-81ED-4DB2-BD59-A6C34878D82A}">
                    <a16:rowId xmlns:a16="http://schemas.microsoft.com/office/drawing/2014/main" val="1689954592"/>
                  </a:ext>
                </a:extLst>
              </a:tr>
              <a:tr h="221046">
                <a:tc>
                  <a:txBody>
                    <a:bodyPr/>
                    <a:lstStyle/>
                    <a:p>
                      <a:pPr algn="l" fontAlgn="b"/>
                      <a:r>
                        <a:rPr lang="ja-JP" altLang="en-US" sz="1600" b="0" i="0" u="none" strike="noStrike">
                          <a:solidFill>
                            <a:schemeClr val="accent5">
                              <a:lumMod val="75000"/>
                            </a:schemeClr>
                          </a:solidFill>
                          <a:effectLst/>
                          <a:latin typeface="Arial" panose="020B0604020202020204" pitchFamily="34" charset="0"/>
                          <a:cs typeface="Arial" panose="020B0604020202020204" pitchFamily="34" charset="0"/>
                        </a:rPr>
                        <a:t>克林霉素磷酸酯 凝胶剂</a:t>
                      </a:r>
                    </a:p>
                  </a:txBody>
                  <a:tcPr marL="9525" marR="9525" marT="9525" marB="0" anchor="b"/>
                </a:tc>
                <a:tc>
                  <a:txBody>
                    <a:bodyPr/>
                    <a:lstStyle/>
                    <a:p>
                      <a:pPr algn="r" fontAlgn="b"/>
                      <a:r>
                        <a:rPr lang="en-US" sz="1600" b="0" i="0" u="none" strike="noStrike" dirty="0">
                          <a:solidFill>
                            <a:schemeClr val="accent5">
                              <a:lumMod val="75000"/>
                            </a:schemeClr>
                          </a:solidFill>
                          <a:effectLst/>
                          <a:latin typeface="Arial" panose="020B0604020202020204" pitchFamily="34" charset="0"/>
                          <a:cs typeface="Arial" panose="020B0604020202020204" pitchFamily="34" charset="0"/>
                        </a:rPr>
                        <a:t>106457</a:t>
                      </a:r>
                    </a:p>
                  </a:txBody>
                  <a:tcPr marL="9525" marR="9525" marT="9525" marB="0" anchor="b"/>
                </a:tc>
                <a:tc>
                  <a:txBody>
                    <a:bodyPr/>
                    <a:lstStyle/>
                    <a:p>
                      <a:pPr algn="l" fontAlgn="b"/>
                      <a:r>
                        <a:rPr lang="en-US" sz="1600" b="0" i="0" u="none" strike="noStrike" dirty="0">
                          <a:solidFill>
                            <a:schemeClr val="accent5">
                              <a:lumMod val="75000"/>
                            </a:schemeClr>
                          </a:solidFill>
                          <a:effectLst/>
                          <a:latin typeface="Arial" panose="020B0604020202020204" pitchFamily="34" charset="0"/>
                          <a:cs typeface="Arial" panose="020B0604020202020204" pitchFamily="34" charset="0"/>
                        </a:rPr>
                        <a:t>clindamycin</a:t>
                      </a:r>
                    </a:p>
                  </a:txBody>
                  <a:tcPr marL="9525" marR="9525" marT="9525" marB="0" anchor="b"/>
                </a:tc>
                <a:tc>
                  <a:txBody>
                    <a:bodyPr/>
                    <a:lstStyle/>
                    <a:p>
                      <a:pPr algn="l" fontAlgn="b"/>
                      <a:r>
                        <a:rPr lang="en-US" sz="1600" b="0" i="0" u="none" strike="noStrike" dirty="0">
                          <a:solidFill>
                            <a:schemeClr val="accent5">
                              <a:lumMod val="75000"/>
                            </a:schemeClr>
                          </a:solidFill>
                          <a:effectLst/>
                          <a:latin typeface="Arial" panose="020B0604020202020204" pitchFamily="34" charset="0"/>
                          <a:cs typeface="Arial" panose="020B0604020202020204" pitchFamily="34" charset="0"/>
                        </a:rPr>
                        <a:t>gelatin</a:t>
                      </a:r>
                    </a:p>
                  </a:txBody>
                  <a:tcPr marL="9525" marR="9525" marT="9525" marB="0" anchor="b"/>
                </a:tc>
                <a:tc>
                  <a:txBody>
                    <a:bodyPr/>
                    <a:lstStyle/>
                    <a:p>
                      <a:pPr algn="l" fontAlgn="b"/>
                      <a:r>
                        <a:rPr lang="en-US" sz="1600" b="0" i="0" u="none" strike="noStrike" dirty="0">
                          <a:solidFill>
                            <a:schemeClr val="accent5">
                              <a:lumMod val="75000"/>
                            </a:schemeClr>
                          </a:solidFill>
                          <a:effectLst/>
                          <a:latin typeface="Arial" panose="020B0604020202020204" pitchFamily="34" charset="0"/>
                          <a:cs typeface="Arial" panose="020B0604020202020204" pitchFamily="34" charset="0"/>
                        </a:rPr>
                        <a:t>None</a:t>
                      </a:r>
                    </a:p>
                  </a:txBody>
                  <a:tcPr marL="9525" marR="9525" marT="9525" marB="0" anchor="b"/>
                </a:tc>
                <a:tc>
                  <a:txBody>
                    <a:bodyPr/>
                    <a:lstStyle/>
                    <a:p>
                      <a:pPr algn="l" fontAlgn="b"/>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l" fontAlgn="b"/>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extLst>
                  <a:ext uri="{0D108BD9-81ED-4DB2-BD59-A6C34878D82A}">
                    <a16:rowId xmlns:a16="http://schemas.microsoft.com/office/drawing/2014/main" val="184108151"/>
                  </a:ext>
                </a:extLst>
              </a:tr>
              <a:tr h="405410">
                <a:tc>
                  <a:txBody>
                    <a:bodyPr/>
                    <a:lstStyle/>
                    <a:p>
                      <a:pPr algn="l" fontAlgn="b"/>
                      <a:r>
                        <a:rPr lang="ja-JP" altLang="en-US" sz="1600" b="0" i="0" u="none" strike="noStrike">
                          <a:solidFill>
                            <a:srgbClr val="000000"/>
                          </a:solidFill>
                          <a:effectLst/>
                          <a:latin typeface="Arial" panose="020B0604020202020204" pitchFamily="34" charset="0"/>
                          <a:cs typeface="Arial" panose="020B0604020202020204" pitchFamily="34" charset="0"/>
                        </a:rPr>
                        <a:t>硝苯地平控释 片剂（控释）</a:t>
                      </a:r>
                    </a:p>
                  </a:txBody>
                  <a:tcPr marL="9525" marR="9525" marT="9525" marB="0" anchor="b"/>
                </a:tc>
                <a:tc>
                  <a:txBody>
                    <a:bodyPr/>
                    <a:lstStyle/>
                    <a:p>
                      <a:pPr algn="r" fontAlgn="b"/>
                      <a:r>
                        <a:rPr lang="en-US" sz="1600" b="0" i="0" u="none" strike="noStrike" dirty="0">
                          <a:solidFill>
                            <a:srgbClr val="000000"/>
                          </a:solidFill>
                          <a:effectLst/>
                          <a:latin typeface="Arial" panose="020B0604020202020204" pitchFamily="34" charset="0"/>
                          <a:cs typeface="Arial" panose="020B0604020202020204" pitchFamily="34" charset="0"/>
                        </a:rPr>
                        <a:t>106505</a:t>
                      </a:r>
                    </a:p>
                  </a:txBody>
                  <a:tcPr marL="9525" marR="9525" marT="9525" marB="0" anchor="b"/>
                </a:tc>
                <a:tc>
                  <a:txBody>
                    <a:bodyPr/>
                    <a:lstStyle/>
                    <a:p>
                      <a:pPr algn="l" fontAlgn="b"/>
                      <a:r>
                        <a:rPr lang="en-US" sz="1600" b="0" i="0" u="none" strike="noStrike" dirty="0">
                          <a:solidFill>
                            <a:srgbClr val="000000"/>
                          </a:solidFill>
                          <a:effectLst/>
                          <a:latin typeface="Arial" panose="020B0604020202020204" pitchFamily="34" charset="0"/>
                          <a:cs typeface="Arial" panose="020B0604020202020204" pitchFamily="34" charset="0"/>
                        </a:rPr>
                        <a:t>nifedipine</a:t>
                      </a:r>
                    </a:p>
                  </a:txBody>
                  <a:tcPr marL="9525" marR="9525" marT="9525" marB="0" anchor="b"/>
                </a:tc>
                <a:tc>
                  <a:txBody>
                    <a:bodyPr/>
                    <a:lstStyle/>
                    <a:p>
                      <a:pPr algn="l" fontAlgn="b"/>
                      <a:r>
                        <a:rPr lang="en-US" sz="1600" b="0" i="0" u="none" strike="noStrike" dirty="0">
                          <a:solidFill>
                            <a:srgbClr val="000000"/>
                          </a:solidFill>
                          <a:effectLst/>
                          <a:latin typeface="Arial" panose="020B0604020202020204" pitchFamily="34" charset="0"/>
                          <a:cs typeface="Arial" panose="020B0604020202020204" pitchFamily="34" charset="0"/>
                        </a:rPr>
                        <a:t>tablet</a:t>
                      </a:r>
                    </a:p>
                  </a:txBody>
                  <a:tcPr marL="9525" marR="9525" marT="9525" marB="0" anchor="b"/>
                </a:tc>
                <a:tc>
                  <a:txBody>
                    <a:bodyPr/>
                    <a:lstStyle/>
                    <a:p>
                      <a:pPr algn="l" fontAlgn="b"/>
                      <a:r>
                        <a:rPr lang="en-US" sz="1600" b="0" i="0" u="none" strike="noStrike" dirty="0">
                          <a:solidFill>
                            <a:srgbClr val="000000"/>
                          </a:solidFill>
                          <a:effectLst/>
                          <a:latin typeface="Arial" panose="020B0604020202020204" pitchFamily="34" charset="0"/>
                          <a:cs typeface="Arial" panose="020B0604020202020204" pitchFamily="34" charset="0"/>
                        </a:rPr>
                        <a:t>nifedipine oral tablet</a:t>
                      </a:r>
                    </a:p>
                  </a:txBody>
                  <a:tcPr marL="9525" marR="9525" marT="9525" marB="0" anchor="b"/>
                </a:tc>
                <a:tc>
                  <a:txBody>
                    <a:bodyPr/>
                    <a:lstStyle/>
                    <a:p>
                      <a:pPr algn="r" fontAlgn="b"/>
                      <a:r>
                        <a:rPr lang="en-US" sz="1600" b="0" i="0" u="none" strike="noStrike">
                          <a:solidFill>
                            <a:srgbClr val="000000"/>
                          </a:solidFill>
                          <a:effectLst/>
                          <a:latin typeface="Arial" panose="020B0604020202020204" pitchFamily="34" charset="0"/>
                          <a:cs typeface="Arial" panose="020B0604020202020204" pitchFamily="34" charset="0"/>
                        </a:rPr>
                        <a:t>373069</a:t>
                      </a:r>
                    </a:p>
                  </a:txBody>
                  <a:tcPr marL="9525" marR="9525" marT="9525" marB="0" anchor="b"/>
                </a:tc>
                <a:tc>
                  <a:txBody>
                    <a:bodyPr/>
                    <a:lstStyle/>
                    <a:p>
                      <a:pPr algn="l" fontAlgn="b"/>
                      <a:r>
                        <a:rPr lang="en-US" sz="1600" b="0" i="0" u="none" strike="noStrike">
                          <a:solidFill>
                            <a:srgbClr val="000000"/>
                          </a:solidFill>
                          <a:effectLst/>
                          <a:latin typeface="Arial" panose="020B0604020202020204" pitchFamily="34" charset="0"/>
                          <a:cs typeface="Arial" panose="020B0604020202020204" pitchFamily="34" charset="0"/>
                        </a:rPr>
                        <a:t>TMSY</a:t>
                      </a:r>
                    </a:p>
                  </a:txBody>
                  <a:tcPr marL="9525" marR="9525" marT="9525" marB="0" anchor="b"/>
                </a:tc>
                <a:extLst>
                  <a:ext uri="{0D108BD9-81ED-4DB2-BD59-A6C34878D82A}">
                    <a16:rowId xmlns:a16="http://schemas.microsoft.com/office/drawing/2014/main" val="266912376"/>
                  </a:ext>
                </a:extLst>
              </a:tr>
              <a:tr h="221046">
                <a:tc>
                  <a:txBody>
                    <a:bodyPr/>
                    <a:lstStyle/>
                    <a:p>
                      <a:pPr algn="l" fontAlgn="b"/>
                      <a:r>
                        <a:rPr lang="ja-JP" altLang="en-US" sz="1600" b="0" i="0" u="none" strike="noStrike">
                          <a:solidFill>
                            <a:srgbClr val="000000"/>
                          </a:solidFill>
                          <a:effectLst/>
                          <a:latin typeface="Arial" panose="020B0604020202020204" pitchFamily="34" charset="0"/>
                          <a:cs typeface="Arial" panose="020B0604020202020204" pitchFamily="34" charset="0"/>
                        </a:rPr>
                        <a:t>硝苯地平 软胶囊剂</a:t>
                      </a:r>
                    </a:p>
                  </a:txBody>
                  <a:tcPr marL="9525" marR="9525" marT="9525" marB="0" anchor="b"/>
                </a:tc>
                <a:tc>
                  <a:txBody>
                    <a:bodyPr/>
                    <a:lstStyle/>
                    <a:p>
                      <a:pPr algn="r" fontAlgn="b"/>
                      <a:r>
                        <a:rPr lang="en-US" sz="1600" b="0" i="0" u="none" strike="noStrike" dirty="0">
                          <a:solidFill>
                            <a:srgbClr val="000000"/>
                          </a:solidFill>
                          <a:effectLst/>
                          <a:latin typeface="Arial" panose="020B0604020202020204" pitchFamily="34" charset="0"/>
                          <a:cs typeface="Arial" panose="020B0604020202020204" pitchFamily="34" charset="0"/>
                        </a:rPr>
                        <a:t>106509</a:t>
                      </a:r>
                    </a:p>
                  </a:txBody>
                  <a:tcPr marL="9525" marR="9525" marT="9525" marB="0" anchor="b"/>
                </a:tc>
                <a:tc>
                  <a:txBody>
                    <a:bodyPr/>
                    <a:lstStyle/>
                    <a:p>
                      <a:pPr algn="l" fontAlgn="b"/>
                      <a:r>
                        <a:rPr lang="en-US" sz="1600" b="0" i="0" u="none" strike="noStrike">
                          <a:solidFill>
                            <a:srgbClr val="000000"/>
                          </a:solidFill>
                          <a:effectLst/>
                          <a:latin typeface="Arial" panose="020B0604020202020204" pitchFamily="34" charset="0"/>
                          <a:cs typeface="Arial" panose="020B0604020202020204" pitchFamily="34" charset="0"/>
                        </a:rPr>
                        <a:t>nifedipine</a:t>
                      </a:r>
                    </a:p>
                  </a:txBody>
                  <a:tcPr marL="9525" marR="9525" marT="9525" marB="0" anchor="b"/>
                </a:tc>
                <a:tc>
                  <a:txBody>
                    <a:bodyPr/>
                    <a:lstStyle/>
                    <a:p>
                      <a:pPr algn="l" fontAlgn="b"/>
                      <a:r>
                        <a:rPr lang="en-US" sz="1600" b="0" i="0" u="none" strike="noStrike">
                          <a:solidFill>
                            <a:srgbClr val="000000"/>
                          </a:solidFill>
                          <a:effectLst/>
                          <a:latin typeface="Arial" panose="020B0604020202020204" pitchFamily="34" charset="0"/>
                          <a:cs typeface="Arial" panose="020B0604020202020204" pitchFamily="34" charset="0"/>
                        </a:rPr>
                        <a:t>capsule</a:t>
                      </a:r>
                    </a:p>
                  </a:txBody>
                  <a:tcPr marL="9525" marR="9525" marT="9525" marB="0" anchor="b"/>
                </a:tc>
                <a:tc>
                  <a:txBody>
                    <a:bodyPr/>
                    <a:lstStyle/>
                    <a:p>
                      <a:pPr algn="l" fontAlgn="b"/>
                      <a:r>
                        <a:rPr lang="en-US" sz="1600" b="0" i="0" u="none" strike="noStrike">
                          <a:solidFill>
                            <a:srgbClr val="000000"/>
                          </a:solidFill>
                          <a:effectLst/>
                          <a:latin typeface="Arial" panose="020B0604020202020204" pitchFamily="34" charset="0"/>
                          <a:cs typeface="Arial" panose="020B0604020202020204" pitchFamily="34" charset="0"/>
                        </a:rPr>
                        <a:t>nifedipine oral capsule</a:t>
                      </a:r>
                    </a:p>
                  </a:txBody>
                  <a:tcPr marL="9525" marR="9525" marT="9525" marB="0" anchor="b"/>
                </a:tc>
                <a:tc>
                  <a:txBody>
                    <a:bodyPr/>
                    <a:lstStyle/>
                    <a:p>
                      <a:pPr algn="r" fontAlgn="b"/>
                      <a:r>
                        <a:rPr lang="en-US" sz="1600" b="0" i="0" u="none" strike="noStrike">
                          <a:solidFill>
                            <a:srgbClr val="000000"/>
                          </a:solidFill>
                          <a:effectLst/>
                          <a:latin typeface="Arial" panose="020B0604020202020204" pitchFamily="34" charset="0"/>
                          <a:cs typeface="Arial" panose="020B0604020202020204" pitchFamily="34" charset="0"/>
                        </a:rPr>
                        <a:t>373067</a:t>
                      </a:r>
                    </a:p>
                  </a:txBody>
                  <a:tcPr marL="9525" marR="9525" marT="9525" marB="0" anchor="b"/>
                </a:tc>
                <a:tc>
                  <a:txBody>
                    <a:bodyPr/>
                    <a:lstStyle/>
                    <a:p>
                      <a:pPr algn="l" fontAlgn="b"/>
                      <a:r>
                        <a:rPr lang="en-US" sz="1600" b="0" i="0" u="none" strike="noStrike">
                          <a:solidFill>
                            <a:srgbClr val="000000"/>
                          </a:solidFill>
                          <a:effectLst/>
                          <a:latin typeface="Arial" panose="020B0604020202020204" pitchFamily="34" charset="0"/>
                          <a:cs typeface="Arial" panose="020B0604020202020204" pitchFamily="34" charset="0"/>
                        </a:rPr>
                        <a:t>TMSY</a:t>
                      </a:r>
                    </a:p>
                  </a:txBody>
                  <a:tcPr marL="9525" marR="9525" marT="9525" marB="0" anchor="b"/>
                </a:tc>
                <a:extLst>
                  <a:ext uri="{0D108BD9-81ED-4DB2-BD59-A6C34878D82A}">
                    <a16:rowId xmlns:a16="http://schemas.microsoft.com/office/drawing/2014/main" val="2543503390"/>
                  </a:ext>
                </a:extLst>
              </a:tr>
              <a:tr h="221046">
                <a:tc>
                  <a:txBody>
                    <a:bodyPr/>
                    <a:lstStyle/>
                    <a:p>
                      <a:pPr algn="l" fontAlgn="b"/>
                      <a:r>
                        <a:rPr lang="ja-JP" altLang="en-US" sz="1600" b="0" i="0" u="none" strike="noStrike">
                          <a:solidFill>
                            <a:srgbClr val="000000"/>
                          </a:solidFill>
                          <a:effectLst/>
                          <a:latin typeface="Arial" panose="020B0604020202020204" pitchFamily="34" charset="0"/>
                          <a:cs typeface="Arial" panose="020B0604020202020204" pitchFamily="34" charset="0"/>
                        </a:rPr>
                        <a:t>硝苯地平 缓释片</a:t>
                      </a:r>
                    </a:p>
                  </a:txBody>
                  <a:tcPr marL="9525" marR="9525" marT="9525" marB="0" anchor="b"/>
                </a:tc>
                <a:tc>
                  <a:txBody>
                    <a:bodyPr/>
                    <a:lstStyle/>
                    <a:p>
                      <a:pPr algn="r" fontAlgn="b"/>
                      <a:r>
                        <a:rPr lang="en-US" sz="1600" b="0" i="0" u="none" strike="noStrike">
                          <a:solidFill>
                            <a:srgbClr val="000000"/>
                          </a:solidFill>
                          <a:effectLst/>
                          <a:latin typeface="Arial" panose="020B0604020202020204" pitchFamily="34" charset="0"/>
                          <a:cs typeface="Arial" panose="020B0604020202020204" pitchFamily="34" charset="0"/>
                        </a:rPr>
                        <a:t>106517</a:t>
                      </a:r>
                    </a:p>
                  </a:txBody>
                  <a:tcPr marL="9525" marR="9525" marT="9525" marB="0" anchor="b"/>
                </a:tc>
                <a:tc>
                  <a:txBody>
                    <a:bodyPr/>
                    <a:lstStyle/>
                    <a:p>
                      <a:pPr algn="l" fontAlgn="b"/>
                      <a:r>
                        <a:rPr lang="en-US" sz="1600" b="0" i="0" u="none" strike="noStrike">
                          <a:solidFill>
                            <a:srgbClr val="000000"/>
                          </a:solidFill>
                          <a:effectLst/>
                          <a:latin typeface="Arial" panose="020B0604020202020204" pitchFamily="34" charset="0"/>
                          <a:cs typeface="Arial" panose="020B0604020202020204" pitchFamily="34" charset="0"/>
                        </a:rPr>
                        <a:t>nifedipine</a:t>
                      </a:r>
                    </a:p>
                  </a:txBody>
                  <a:tcPr marL="9525" marR="9525" marT="9525" marB="0" anchor="b"/>
                </a:tc>
                <a:tc>
                  <a:txBody>
                    <a:bodyPr/>
                    <a:lstStyle/>
                    <a:p>
                      <a:pPr algn="l" fontAlgn="b"/>
                      <a:r>
                        <a:rPr lang="en-US" sz="1600" b="0" i="0" u="none" strike="noStrike">
                          <a:solidFill>
                            <a:srgbClr val="000000"/>
                          </a:solidFill>
                          <a:effectLst/>
                          <a:latin typeface="Arial" panose="020B0604020202020204" pitchFamily="34" charset="0"/>
                          <a:cs typeface="Arial" panose="020B0604020202020204" pitchFamily="34" charset="0"/>
                        </a:rPr>
                        <a:t>tablet</a:t>
                      </a:r>
                    </a:p>
                  </a:txBody>
                  <a:tcPr marL="9525" marR="9525" marT="9525" marB="0" anchor="b"/>
                </a:tc>
                <a:tc>
                  <a:txBody>
                    <a:bodyPr/>
                    <a:lstStyle/>
                    <a:p>
                      <a:pPr algn="l" fontAlgn="b"/>
                      <a:r>
                        <a:rPr lang="en-US" sz="1600" b="0" i="0" u="none" strike="noStrike">
                          <a:solidFill>
                            <a:srgbClr val="000000"/>
                          </a:solidFill>
                          <a:effectLst/>
                          <a:latin typeface="Arial" panose="020B0604020202020204" pitchFamily="34" charset="0"/>
                          <a:cs typeface="Arial" panose="020B0604020202020204" pitchFamily="34" charset="0"/>
                        </a:rPr>
                        <a:t>nifedipine oral tablet</a:t>
                      </a:r>
                    </a:p>
                  </a:txBody>
                  <a:tcPr marL="9525" marR="9525" marT="9525" marB="0" anchor="b"/>
                </a:tc>
                <a:tc>
                  <a:txBody>
                    <a:bodyPr/>
                    <a:lstStyle/>
                    <a:p>
                      <a:pPr algn="r" fontAlgn="b"/>
                      <a:r>
                        <a:rPr lang="en-US" sz="1600" b="0" i="0" u="none" strike="noStrike">
                          <a:solidFill>
                            <a:srgbClr val="000000"/>
                          </a:solidFill>
                          <a:effectLst/>
                          <a:latin typeface="Arial" panose="020B0604020202020204" pitchFamily="34" charset="0"/>
                          <a:cs typeface="Arial" panose="020B0604020202020204" pitchFamily="34" charset="0"/>
                        </a:rPr>
                        <a:t>373069</a:t>
                      </a:r>
                    </a:p>
                  </a:txBody>
                  <a:tcPr marL="9525" marR="9525" marT="9525" marB="0" anchor="b"/>
                </a:tc>
                <a:tc>
                  <a:txBody>
                    <a:bodyPr/>
                    <a:lstStyle/>
                    <a:p>
                      <a:pPr algn="l" fontAlgn="b"/>
                      <a:r>
                        <a:rPr lang="en-US" sz="1600" b="0" i="0" u="none" strike="noStrike" dirty="0">
                          <a:solidFill>
                            <a:srgbClr val="000000"/>
                          </a:solidFill>
                          <a:effectLst/>
                          <a:latin typeface="Arial" panose="020B0604020202020204" pitchFamily="34" charset="0"/>
                          <a:cs typeface="Arial" panose="020B0604020202020204" pitchFamily="34" charset="0"/>
                        </a:rPr>
                        <a:t>TMSY</a:t>
                      </a:r>
                    </a:p>
                  </a:txBody>
                  <a:tcPr marL="9525" marR="9525" marT="9525" marB="0" anchor="b"/>
                </a:tc>
                <a:extLst>
                  <a:ext uri="{0D108BD9-81ED-4DB2-BD59-A6C34878D82A}">
                    <a16:rowId xmlns:a16="http://schemas.microsoft.com/office/drawing/2014/main" val="1840280801"/>
                  </a:ext>
                </a:extLst>
              </a:tr>
              <a:tr h="221046">
                <a:tc>
                  <a:txBody>
                    <a:bodyPr/>
                    <a:lstStyle/>
                    <a:p>
                      <a:pPr algn="l" fontAlgn="b"/>
                      <a:r>
                        <a:rPr lang="ja-JP" altLang="en-US" sz="1600" b="0" i="0" u="none" strike="noStrike">
                          <a:solidFill>
                            <a:schemeClr val="accent5">
                              <a:lumMod val="75000"/>
                            </a:schemeClr>
                          </a:solidFill>
                          <a:effectLst/>
                          <a:latin typeface="Arial" panose="020B0604020202020204" pitchFamily="34" charset="0"/>
                          <a:cs typeface="Arial" panose="020B0604020202020204" pitchFamily="34" charset="0"/>
                        </a:rPr>
                        <a:t>硝苯地平 注射剂</a:t>
                      </a:r>
                    </a:p>
                  </a:txBody>
                  <a:tcPr marL="9525" marR="9525" marT="9525" marB="0" anchor="b"/>
                </a:tc>
                <a:tc>
                  <a:txBody>
                    <a:bodyPr/>
                    <a:lstStyle/>
                    <a:p>
                      <a:pPr algn="r" fontAlgn="b"/>
                      <a:r>
                        <a:rPr lang="en-US" sz="1600" b="0" i="0" u="none" strike="noStrike">
                          <a:solidFill>
                            <a:schemeClr val="accent5">
                              <a:lumMod val="75000"/>
                            </a:schemeClr>
                          </a:solidFill>
                          <a:effectLst/>
                          <a:latin typeface="Arial" panose="020B0604020202020204" pitchFamily="34" charset="0"/>
                          <a:cs typeface="Arial" panose="020B0604020202020204" pitchFamily="34" charset="0"/>
                        </a:rPr>
                        <a:t>106535</a:t>
                      </a:r>
                    </a:p>
                  </a:txBody>
                  <a:tcPr marL="9525" marR="9525" marT="9525" marB="0" anchor="b"/>
                </a:tc>
                <a:tc>
                  <a:txBody>
                    <a:bodyPr/>
                    <a:lstStyle/>
                    <a:p>
                      <a:pPr algn="l" fontAlgn="b"/>
                      <a:r>
                        <a:rPr lang="en-US" sz="1600" b="0" i="0" u="none" strike="noStrike">
                          <a:solidFill>
                            <a:schemeClr val="accent5">
                              <a:lumMod val="75000"/>
                            </a:schemeClr>
                          </a:solidFill>
                          <a:effectLst/>
                          <a:latin typeface="Arial" panose="020B0604020202020204" pitchFamily="34" charset="0"/>
                          <a:cs typeface="Arial" panose="020B0604020202020204" pitchFamily="34" charset="0"/>
                        </a:rPr>
                        <a:t>nifedipine</a:t>
                      </a:r>
                    </a:p>
                  </a:txBody>
                  <a:tcPr marL="9525" marR="9525" marT="9525" marB="0" anchor="b"/>
                </a:tc>
                <a:tc>
                  <a:txBody>
                    <a:bodyPr/>
                    <a:lstStyle/>
                    <a:p>
                      <a:pPr algn="l" fontAlgn="b"/>
                      <a:r>
                        <a:rPr lang="en-US" sz="1600" b="0" i="0" u="none" strike="noStrike" dirty="0">
                          <a:solidFill>
                            <a:schemeClr val="accent5">
                              <a:lumMod val="75000"/>
                            </a:schemeClr>
                          </a:solidFill>
                          <a:effectLst/>
                          <a:latin typeface="Arial" panose="020B0604020202020204" pitchFamily="34" charset="0"/>
                          <a:cs typeface="Arial" panose="020B0604020202020204" pitchFamily="34" charset="0"/>
                        </a:rPr>
                        <a:t>injection</a:t>
                      </a:r>
                    </a:p>
                  </a:txBody>
                  <a:tcPr marL="9525" marR="9525" marT="9525" marB="0" anchor="b"/>
                </a:tc>
                <a:tc>
                  <a:txBody>
                    <a:bodyPr/>
                    <a:lstStyle/>
                    <a:p>
                      <a:pPr algn="l" fontAlgn="b"/>
                      <a:r>
                        <a:rPr lang="en-US" sz="1600" b="0" i="0" u="none" strike="noStrike" dirty="0">
                          <a:solidFill>
                            <a:schemeClr val="accent5">
                              <a:lumMod val="75000"/>
                            </a:schemeClr>
                          </a:solidFill>
                          <a:effectLst/>
                          <a:latin typeface="Arial" panose="020B0604020202020204" pitchFamily="34" charset="0"/>
                          <a:cs typeface="Arial" panose="020B0604020202020204" pitchFamily="34" charset="0"/>
                        </a:rPr>
                        <a:t>None</a:t>
                      </a:r>
                    </a:p>
                  </a:txBody>
                  <a:tcPr marL="9525" marR="9525" marT="9525" marB="0" anchor="b"/>
                </a:tc>
                <a:tc>
                  <a:txBody>
                    <a:bodyPr/>
                    <a:lstStyle/>
                    <a:p>
                      <a:pPr algn="l" fontAlgn="b"/>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l" fontAlgn="b"/>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tc>
                <a:extLst>
                  <a:ext uri="{0D108BD9-81ED-4DB2-BD59-A6C34878D82A}">
                    <a16:rowId xmlns:a16="http://schemas.microsoft.com/office/drawing/2014/main" val="1274101567"/>
                  </a:ext>
                </a:extLst>
              </a:tr>
              <a:tr h="405410">
                <a:tc>
                  <a:txBody>
                    <a:bodyPr/>
                    <a:lstStyle/>
                    <a:p>
                      <a:pPr algn="l" fontAlgn="b"/>
                      <a:r>
                        <a:rPr lang="ja-JP" altLang="en-US" sz="1600" b="0" i="0" u="none" strike="noStrike">
                          <a:solidFill>
                            <a:srgbClr val="000000"/>
                          </a:solidFill>
                          <a:effectLst/>
                          <a:latin typeface="Arial" panose="020B0604020202020204" pitchFamily="34" charset="0"/>
                          <a:cs typeface="Arial" panose="020B0604020202020204" pitchFamily="34" charset="0"/>
                        </a:rPr>
                        <a:t>硝苯地平 胶囊剂</a:t>
                      </a:r>
                      <a:r>
                        <a:rPr lang="en-US" altLang="ja-JP" sz="1600" b="0" i="0" u="none" strike="noStrike">
                          <a:solidFill>
                            <a:srgbClr val="000000"/>
                          </a:solidFill>
                          <a:effectLst/>
                          <a:latin typeface="Arial" panose="020B0604020202020204" pitchFamily="34" charset="0"/>
                          <a:cs typeface="Arial" panose="020B0604020202020204" pitchFamily="34" charset="0"/>
                        </a:rPr>
                        <a:t>(</a:t>
                      </a:r>
                      <a:r>
                        <a:rPr lang="ja-JP" altLang="en-US" sz="1600" b="0" i="0" u="none" strike="noStrike">
                          <a:solidFill>
                            <a:srgbClr val="000000"/>
                          </a:solidFill>
                          <a:effectLst/>
                          <a:latin typeface="Arial" panose="020B0604020202020204" pitchFamily="34" charset="0"/>
                          <a:cs typeface="Arial" panose="020B0604020202020204" pitchFamily="34" charset="0"/>
                        </a:rPr>
                        <a:t>软胶囊</a:t>
                      </a:r>
                      <a:r>
                        <a:rPr lang="en-US" altLang="ja-JP" sz="1600" b="0" i="0" u="none" strike="noStrike">
                          <a:solidFill>
                            <a:srgbClr val="000000"/>
                          </a:solidFill>
                          <a:effectLst/>
                          <a:latin typeface="Arial" panose="020B0604020202020204" pitchFamily="34" charset="0"/>
                          <a:cs typeface="Arial" panose="020B0604020202020204" pitchFamily="34" charset="0"/>
                        </a:rPr>
                        <a:t>)</a:t>
                      </a:r>
                    </a:p>
                  </a:txBody>
                  <a:tcPr marL="9525" marR="9525" marT="9525" marB="0" anchor="b"/>
                </a:tc>
                <a:tc>
                  <a:txBody>
                    <a:bodyPr/>
                    <a:lstStyle/>
                    <a:p>
                      <a:pPr algn="r" fontAlgn="b"/>
                      <a:r>
                        <a:rPr lang="en-US" sz="1600" b="0" i="0" u="none" strike="noStrike">
                          <a:solidFill>
                            <a:srgbClr val="000000"/>
                          </a:solidFill>
                          <a:effectLst/>
                          <a:latin typeface="Arial" panose="020B0604020202020204" pitchFamily="34" charset="0"/>
                          <a:cs typeface="Arial" panose="020B0604020202020204" pitchFamily="34" charset="0"/>
                        </a:rPr>
                        <a:t>106536</a:t>
                      </a:r>
                    </a:p>
                  </a:txBody>
                  <a:tcPr marL="9525" marR="9525" marT="9525" marB="0" anchor="b"/>
                </a:tc>
                <a:tc>
                  <a:txBody>
                    <a:bodyPr/>
                    <a:lstStyle/>
                    <a:p>
                      <a:pPr algn="l" fontAlgn="b"/>
                      <a:r>
                        <a:rPr lang="en-US" sz="1600" b="0" i="0" u="none" strike="noStrike">
                          <a:solidFill>
                            <a:srgbClr val="000000"/>
                          </a:solidFill>
                          <a:effectLst/>
                          <a:latin typeface="Arial" panose="020B0604020202020204" pitchFamily="34" charset="0"/>
                          <a:cs typeface="Arial" panose="020B0604020202020204" pitchFamily="34" charset="0"/>
                        </a:rPr>
                        <a:t>nifedipine</a:t>
                      </a:r>
                    </a:p>
                  </a:txBody>
                  <a:tcPr marL="9525" marR="9525" marT="9525" marB="0" anchor="b"/>
                </a:tc>
                <a:tc>
                  <a:txBody>
                    <a:bodyPr/>
                    <a:lstStyle/>
                    <a:p>
                      <a:pPr algn="l" fontAlgn="b"/>
                      <a:r>
                        <a:rPr lang="en-US" sz="1600" b="0" i="0" u="none" strike="noStrike">
                          <a:solidFill>
                            <a:srgbClr val="000000"/>
                          </a:solidFill>
                          <a:effectLst/>
                          <a:latin typeface="Arial" panose="020B0604020202020204" pitchFamily="34" charset="0"/>
                          <a:cs typeface="Arial" panose="020B0604020202020204" pitchFamily="34" charset="0"/>
                        </a:rPr>
                        <a:t>capsule</a:t>
                      </a:r>
                    </a:p>
                  </a:txBody>
                  <a:tcPr marL="9525" marR="9525" marT="9525" marB="0" anchor="b"/>
                </a:tc>
                <a:tc>
                  <a:txBody>
                    <a:bodyPr/>
                    <a:lstStyle/>
                    <a:p>
                      <a:pPr algn="l" fontAlgn="b"/>
                      <a:r>
                        <a:rPr lang="en-US" sz="1600" b="0" i="0" u="none" strike="noStrike" dirty="0">
                          <a:solidFill>
                            <a:srgbClr val="000000"/>
                          </a:solidFill>
                          <a:effectLst/>
                          <a:latin typeface="Arial" panose="020B0604020202020204" pitchFamily="34" charset="0"/>
                          <a:cs typeface="Arial" panose="020B0604020202020204" pitchFamily="34" charset="0"/>
                        </a:rPr>
                        <a:t>nifedipine oral capsule</a:t>
                      </a:r>
                    </a:p>
                  </a:txBody>
                  <a:tcPr marL="9525" marR="9525" marT="9525" marB="0" anchor="b"/>
                </a:tc>
                <a:tc>
                  <a:txBody>
                    <a:bodyPr/>
                    <a:lstStyle/>
                    <a:p>
                      <a:pPr algn="r" fontAlgn="b"/>
                      <a:r>
                        <a:rPr lang="en-US" sz="1600" b="0" i="0" u="none" strike="noStrike" dirty="0">
                          <a:solidFill>
                            <a:srgbClr val="000000"/>
                          </a:solidFill>
                          <a:effectLst/>
                          <a:latin typeface="Arial" panose="020B0604020202020204" pitchFamily="34" charset="0"/>
                          <a:cs typeface="Arial" panose="020B0604020202020204" pitchFamily="34" charset="0"/>
                        </a:rPr>
                        <a:t>373067</a:t>
                      </a:r>
                    </a:p>
                  </a:txBody>
                  <a:tcPr marL="9525" marR="9525" marT="9525" marB="0" anchor="b"/>
                </a:tc>
                <a:tc>
                  <a:txBody>
                    <a:bodyPr/>
                    <a:lstStyle/>
                    <a:p>
                      <a:pPr algn="l" fontAlgn="b"/>
                      <a:r>
                        <a:rPr lang="en-US" sz="1600" b="0" i="0" u="none" strike="noStrike">
                          <a:solidFill>
                            <a:srgbClr val="000000"/>
                          </a:solidFill>
                          <a:effectLst/>
                          <a:latin typeface="Arial" panose="020B0604020202020204" pitchFamily="34" charset="0"/>
                          <a:cs typeface="Arial" panose="020B0604020202020204" pitchFamily="34" charset="0"/>
                        </a:rPr>
                        <a:t>TMSY</a:t>
                      </a:r>
                    </a:p>
                  </a:txBody>
                  <a:tcPr marL="9525" marR="9525" marT="9525" marB="0" anchor="b"/>
                </a:tc>
                <a:extLst>
                  <a:ext uri="{0D108BD9-81ED-4DB2-BD59-A6C34878D82A}">
                    <a16:rowId xmlns:a16="http://schemas.microsoft.com/office/drawing/2014/main" val="3714850922"/>
                  </a:ext>
                </a:extLst>
              </a:tr>
              <a:tr h="221046">
                <a:tc>
                  <a:txBody>
                    <a:bodyPr/>
                    <a:lstStyle/>
                    <a:p>
                      <a:pPr algn="l" fontAlgn="b"/>
                      <a:r>
                        <a:rPr lang="ja-JP" altLang="en-US" sz="1600" b="0" i="0" u="none" strike="noStrike">
                          <a:solidFill>
                            <a:srgbClr val="000000"/>
                          </a:solidFill>
                          <a:effectLst/>
                          <a:latin typeface="Arial" panose="020B0604020202020204" pitchFamily="34" charset="0"/>
                          <a:cs typeface="Arial" panose="020B0604020202020204" pitchFamily="34" charset="0"/>
                        </a:rPr>
                        <a:t>硝苯地平 片剂</a:t>
                      </a:r>
                    </a:p>
                  </a:txBody>
                  <a:tcPr marL="9525" marR="9525" marT="9525" marB="0" anchor="b"/>
                </a:tc>
                <a:tc>
                  <a:txBody>
                    <a:bodyPr/>
                    <a:lstStyle/>
                    <a:p>
                      <a:pPr algn="r" fontAlgn="b"/>
                      <a:r>
                        <a:rPr lang="en-US" sz="1600" b="0" i="0" u="none" strike="noStrike">
                          <a:solidFill>
                            <a:srgbClr val="000000"/>
                          </a:solidFill>
                          <a:effectLst/>
                          <a:latin typeface="Arial" panose="020B0604020202020204" pitchFamily="34" charset="0"/>
                          <a:cs typeface="Arial" panose="020B0604020202020204" pitchFamily="34" charset="0"/>
                        </a:rPr>
                        <a:t>106542</a:t>
                      </a:r>
                    </a:p>
                  </a:txBody>
                  <a:tcPr marL="9525" marR="9525" marT="9525" marB="0" anchor="b"/>
                </a:tc>
                <a:tc>
                  <a:txBody>
                    <a:bodyPr/>
                    <a:lstStyle/>
                    <a:p>
                      <a:pPr algn="l" fontAlgn="b"/>
                      <a:r>
                        <a:rPr lang="en-US" sz="1600" b="0" i="0" u="none" strike="noStrike">
                          <a:solidFill>
                            <a:srgbClr val="000000"/>
                          </a:solidFill>
                          <a:effectLst/>
                          <a:latin typeface="Arial" panose="020B0604020202020204" pitchFamily="34" charset="0"/>
                          <a:cs typeface="Arial" panose="020B0604020202020204" pitchFamily="34" charset="0"/>
                        </a:rPr>
                        <a:t>nifedipine</a:t>
                      </a:r>
                    </a:p>
                  </a:txBody>
                  <a:tcPr marL="9525" marR="9525" marT="9525" marB="0" anchor="b"/>
                </a:tc>
                <a:tc>
                  <a:txBody>
                    <a:bodyPr/>
                    <a:lstStyle/>
                    <a:p>
                      <a:pPr algn="l" fontAlgn="b"/>
                      <a:r>
                        <a:rPr lang="en-US" sz="1600" b="0" i="0" u="none" strike="noStrike">
                          <a:solidFill>
                            <a:srgbClr val="000000"/>
                          </a:solidFill>
                          <a:effectLst/>
                          <a:latin typeface="Arial" panose="020B0604020202020204" pitchFamily="34" charset="0"/>
                          <a:cs typeface="Arial" panose="020B0604020202020204" pitchFamily="34" charset="0"/>
                        </a:rPr>
                        <a:t>tablet</a:t>
                      </a:r>
                    </a:p>
                  </a:txBody>
                  <a:tcPr marL="9525" marR="9525" marT="9525" marB="0" anchor="b"/>
                </a:tc>
                <a:tc>
                  <a:txBody>
                    <a:bodyPr/>
                    <a:lstStyle/>
                    <a:p>
                      <a:pPr algn="l" fontAlgn="b"/>
                      <a:r>
                        <a:rPr lang="en-US" sz="1600" b="0" i="0" u="none" strike="noStrike" dirty="0">
                          <a:solidFill>
                            <a:srgbClr val="000000"/>
                          </a:solidFill>
                          <a:effectLst/>
                          <a:latin typeface="Arial" panose="020B0604020202020204" pitchFamily="34" charset="0"/>
                          <a:cs typeface="Arial" panose="020B0604020202020204" pitchFamily="34" charset="0"/>
                        </a:rPr>
                        <a:t>nifedipine oral tablet</a:t>
                      </a:r>
                    </a:p>
                  </a:txBody>
                  <a:tcPr marL="9525" marR="9525" marT="9525" marB="0" anchor="b"/>
                </a:tc>
                <a:tc>
                  <a:txBody>
                    <a:bodyPr/>
                    <a:lstStyle/>
                    <a:p>
                      <a:pPr algn="r" fontAlgn="b"/>
                      <a:r>
                        <a:rPr lang="en-US" sz="1600" b="0" i="0" u="none" strike="noStrike" dirty="0">
                          <a:solidFill>
                            <a:srgbClr val="000000"/>
                          </a:solidFill>
                          <a:effectLst/>
                          <a:latin typeface="Arial" panose="020B0604020202020204" pitchFamily="34" charset="0"/>
                          <a:cs typeface="Arial" panose="020B0604020202020204" pitchFamily="34" charset="0"/>
                        </a:rPr>
                        <a:t>373069</a:t>
                      </a:r>
                    </a:p>
                  </a:txBody>
                  <a:tcPr marL="9525" marR="9525" marT="9525" marB="0" anchor="b"/>
                </a:tc>
                <a:tc>
                  <a:txBody>
                    <a:bodyPr/>
                    <a:lstStyle/>
                    <a:p>
                      <a:pPr algn="l" fontAlgn="b"/>
                      <a:r>
                        <a:rPr lang="en-US" sz="1600" b="0" i="0" u="none" strike="noStrike" dirty="0">
                          <a:solidFill>
                            <a:srgbClr val="000000"/>
                          </a:solidFill>
                          <a:effectLst/>
                          <a:latin typeface="Arial" panose="020B0604020202020204" pitchFamily="34" charset="0"/>
                          <a:cs typeface="Arial" panose="020B0604020202020204" pitchFamily="34" charset="0"/>
                        </a:rPr>
                        <a:t>TMSY</a:t>
                      </a:r>
                    </a:p>
                  </a:txBody>
                  <a:tcPr marL="9525" marR="9525" marT="9525" marB="0" anchor="b"/>
                </a:tc>
                <a:extLst>
                  <a:ext uri="{0D108BD9-81ED-4DB2-BD59-A6C34878D82A}">
                    <a16:rowId xmlns:a16="http://schemas.microsoft.com/office/drawing/2014/main" val="3329684164"/>
                  </a:ext>
                </a:extLst>
              </a:tr>
              <a:tr h="221046">
                <a:tc>
                  <a:txBody>
                    <a:bodyPr/>
                    <a:lstStyle/>
                    <a:p>
                      <a:pPr algn="l" fontAlgn="b"/>
                      <a:r>
                        <a:rPr lang="ja-JP" altLang="en-US" sz="1600" b="0" i="0" u="none" strike="noStrike">
                          <a:solidFill>
                            <a:srgbClr val="C00000"/>
                          </a:solidFill>
                          <a:effectLst/>
                          <a:latin typeface="Arial" panose="020B0604020202020204" pitchFamily="34" charset="0"/>
                          <a:cs typeface="Arial" panose="020B0604020202020204" pitchFamily="34" charset="0"/>
                        </a:rPr>
                        <a:t>硝苯地平 </a:t>
                      </a:r>
                      <a:r>
                        <a:rPr lang="ja-JP" altLang="en-US" sz="1600" b="0" i="0" u="none" strike="noStrike" kern="1200">
                          <a:solidFill>
                            <a:srgbClr val="C00000"/>
                          </a:solidFill>
                          <a:effectLst/>
                          <a:latin typeface="Arial" panose="020B0604020202020204" pitchFamily="34" charset="0"/>
                          <a:ea typeface="+mn-ea"/>
                          <a:cs typeface="Arial" panose="020B0604020202020204" pitchFamily="34" charset="0"/>
                        </a:rPr>
                        <a:t>原料药</a:t>
                      </a:r>
                    </a:p>
                  </a:txBody>
                  <a:tcPr marL="9525" marR="9525" marT="9525" marB="0" anchor="b"/>
                </a:tc>
                <a:tc>
                  <a:txBody>
                    <a:bodyPr/>
                    <a:lstStyle/>
                    <a:p>
                      <a:pPr algn="r" fontAlgn="b"/>
                      <a:r>
                        <a:rPr lang="en-US" sz="1600" b="0" i="0" u="none" strike="noStrike">
                          <a:solidFill>
                            <a:srgbClr val="C00000"/>
                          </a:solidFill>
                          <a:effectLst/>
                          <a:latin typeface="Arial" panose="020B0604020202020204" pitchFamily="34" charset="0"/>
                          <a:cs typeface="Arial" panose="020B0604020202020204" pitchFamily="34" charset="0"/>
                        </a:rPr>
                        <a:t>106549</a:t>
                      </a:r>
                    </a:p>
                  </a:txBody>
                  <a:tcPr marL="9525" marR="9525" marT="9525" marB="0" anchor="b"/>
                </a:tc>
                <a:tc>
                  <a:txBody>
                    <a:bodyPr/>
                    <a:lstStyle/>
                    <a:p>
                      <a:pPr algn="l" fontAlgn="b"/>
                      <a:r>
                        <a:rPr lang="en-US" sz="1600" b="0" i="0" u="none" strike="noStrike">
                          <a:solidFill>
                            <a:srgbClr val="C00000"/>
                          </a:solidFill>
                          <a:effectLst/>
                          <a:latin typeface="Arial" panose="020B0604020202020204" pitchFamily="34" charset="0"/>
                          <a:cs typeface="Arial" panose="020B0604020202020204" pitchFamily="34" charset="0"/>
                        </a:rPr>
                        <a:t>nifedipine</a:t>
                      </a:r>
                    </a:p>
                  </a:txBody>
                  <a:tcPr marL="9525" marR="9525" marT="9525" marB="0" anchor="b"/>
                </a:tc>
                <a:tc>
                  <a:txBody>
                    <a:bodyPr/>
                    <a:lstStyle/>
                    <a:p>
                      <a:pPr algn="l" fontAlgn="b"/>
                      <a:r>
                        <a:rPr lang="en-US" sz="1600" b="0" i="0" u="none" strike="noStrike" dirty="0">
                          <a:solidFill>
                            <a:srgbClr val="C00000"/>
                          </a:solidFill>
                          <a:effectLst/>
                          <a:latin typeface="Arial" panose="020B0604020202020204" pitchFamily="34" charset="0"/>
                          <a:cs typeface="Arial" panose="020B0604020202020204" pitchFamily="34" charset="0"/>
                        </a:rPr>
                        <a:t>bulk drug</a:t>
                      </a:r>
                    </a:p>
                  </a:txBody>
                  <a:tcPr marL="9525" marR="9525" marT="9525" marB="0" anchor="b"/>
                </a:tc>
                <a:tc>
                  <a:txBody>
                    <a:bodyPr/>
                    <a:lstStyle/>
                    <a:p>
                      <a:pPr algn="l" fontAlgn="b"/>
                      <a:r>
                        <a:rPr lang="en-US" sz="1600" b="0" i="0" u="none" strike="noStrike" dirty="0">
                          <a:solidFill>
                            <a:srgbClr val="C00000"/>
                          </a:solidFill>
                          <a:effectLst/>
                          <a:latin typeface="Arial" panose="020B0604020202020204" pitchFamily="34" charset="0"/>
                          <a:cs typeface="Arial" panose="020B0604020202020204" pitchFamily="34" charset="0"/>
                        </a:rPr>
                        <a:t>None</a:t>
                      </a:r>
                    </a:p>
                  </a:txBody>
                  <a:tcPr marL="9525" marR="9525" marT="9525" marB="0" anchor="b"/>
                </a:tc>
                <a:tc>
                  <a:txBody>
                    <a:bodyPr/>
                    <a:lstStyle/>
                    <a:p>
                      <a:pPr algn="l" fontAlgn="b"/>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l" fontAlgn="b"/>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extLst>
                  <a:ext uri="{0D108BD9-81ED-4DB2-BD59-A6C34878D82A}">
                    <a16:rowId xmlns:a16="http://schemas.microsoft.com/office/drawing/2014/main" val="1901267353"/>
                  </a:ext>
                </a:extLst>
              </a:tr>
              <a:tr h="221046">
                <a:tc>
                  <a:txBody>
                    <a:bodyPr/>
                    <a:lstStyle/>
                    <a:p>
                      <a:pPr algn="l" fontAlgn="b"/>
                      <a:r>
                        <a:rPr lang="ja-JP" altLang="en-US" sz="1600" b="0" i="0" u="none" strike="noStrike">
                          <a:solidFill>
                            <a:srgbClr val="C00000"/>
                          </a:solidFill>
                          <a:effectLst/>
                          <a:latin typeface="Calibri" panose="020F0502020204030204" pitchFamily="34" charset="0"/>
                        </a:rPr>
                        <a:t>金刚烷胺 </a:t>
                      </a:r>
                      <a:r>
                        <a:rPr lang="ja-JP" altLang="en-US" sz="1600" b="0" i="0" u="none" strike="noStrike">
                          <a:solidFill>
                            <a:srgbClr val="000000"/>
                          </a:solidFill>
                          <a:effectLst/>
                          <a:latin typeface="Calibri" panose="020F0502020204030204" pitchFamily="34" charset="0"/>
                        </a:rPr>
                        <a:t>胶囊</a:t>
                      </a:r>
                    </a:p>
                  </a:txBody>
                  <a:tcPr marL="9525" marR="9525" marT="9525" marB="0" anchor="b"/>
                </a:tc>
                <a:tc>
                  <a:txBody>
                    <a:bodyPr/>
                    <a:lstStyle/>
                    <a:p>
                      <a:pPr algn="r" fontAlgn="b"/>
                      <a:r>
                        <a:rPr lang="en-US" sz="1600" b="0" i="0" u="none" strike="noStrike" dirty="0">
                          <a:solidFill>
                            <a:srgbClr val="000000"/>
                          </a:solidFill>
                          <a:effectLst/>
                          <a:latin typeface="Calibri" panose="020F0502020204030204" pitchFamily="34" charset="0"/>
                        </a:rPr>
                        <a:t>106777</a:t>
                      </a:r>
                    </a:p>
                  </a:txBody>
                  <a:tcPr marL="9525" marR="9525" marT="9525" marB="0" anchor="b"/>
                </a:tc>
                <a:tc>
                  <a:txBody>
                    <a:bodyPr/>
                    <a:lstStyle/>
                    <a:p>
                      <a:pPr algn="l" fontAlgn="b"/>
                      <a:r>
                        <a:rPr lang="en-US" sz="1600" b="0" i="0" u="none" strike="noStrike" dirty="0">
                          <a:solidFill>
                            <a:srgbClr val="000000"/>
                          </a:solidFill>
                          <a:effectLst/>
                          <a:latin typeface="Calibri" panose="020F0502020204030204" pitchFamily="34" charset="0"/>
                        </a:rPr>
                        <a:t>amantadine</a:t>
                      </a:r>
                    </a:p>
                  </a:txBody>
                  <a:tcPr marL="9525" marR="9525" marT="9525" marB="0" anchor="b"/>
                </a:tc>
                <a:tc>
                  <a:txBody>
                    <a:bodyPr/>
                    <a:lstStyle/>
                    <a:p>
                      <a:pPr algn="l" fontAlgn="b"/>
                      <a:r>
                        <a:rPr lang="en-US" sz="1600" b="0" i="0" u="none" strike="noStrike" dirty="0">
                          <a:solidFill>
                            <a:srgbClr val="000000"/>
                          </a:solidFill>
                          <a:effectLst/>
                          <a:latin typeface="Calibri" panose="020F0502020204030204" pitchFamily="34" charset="0"/>
                        </a:rPr>
                        <a:t>capsule</a:t>
                      </a:r>
                    </a:p>
                  </a:txBody>
                  <a:tcPr marL="9525" marR="9525" marT="9525" marB="0" anchor="b"/>
                </a:tc>
                <a:tc>
                  <a:txBody>
                    <a:bodyPr/>
                    <a:lstStyle/>
                    <a:p>
                      <a:pPr algn="l" fontAlgn="b"/>
                      <a:r>
                        <a:rPr lang="en-US" sz="1600" b="0" i="0" u="none" strike="noStrike" dirty="0">
                          <a:solidFill>
                            <a:srgbClr val="000000"/>
                          </a:solidFill>
                          <a:effectLst/>
                          <a:latin typeface="Calibri" panose="020F0502020204030204" pitchFamily="34" charset="0"/>
                        </a:rPr>
                        <a:t>amantadine oral capsule</a:t>
                      </a:r>
                    </a:p>
                  </a:txBody>
                  <a:tcPr marL="9525" marR="9525" marT="9525" marB="0" anchor="b"/>
                </a:tc>
                <a:tc>
                  <a:txBody>
                    <a:bodyPr/>
                    <a:lstStyle/>
                    <a:p>
                      <a:pPr algn="r" fontAlgn="b"/>
                      <a:r>
                        <a:rPr lang="en-US" sz="1600" b="0" i="0" u="none" strike="noStrike" dirty="0">
                          <a:solidFill>
                            <a:srgbClr val="000000"/>
                          </a:solidFill>
                          <a:effectLst/>
                          <a:latin typeface="Calibri" panose="020F0502020204030204" pitchFamily="34" charset="0"/>
                        </a:rPr>
                        <a:t>370558</a:t>
                      </a:r>
                    </a:p>
                  </a:txBody>
                  <a:tcPr marL="9525" marR="9525" marT="9525" marB="0" anchor="b"/>
                </a:tc>
                <a:tc>
                  <a:txBody>
                    <a:bodyPr/>
                    <a:lstStyle/>
                    <a:p>
                      <a:pPr algn="l" fontAlgn="b"/>
                      <a:r>
                        <a:rPr lang="en-US" sz="1600" b="0" i="0" u="none" strike="noStrike" dirty="0">
                          <a:solidFill>
                            <a:srgbClr val="000000"/>
                          </a:solidFill>
                          <a:effectLst/>
                          <a:latin typeface="Calibri" panose="020F0502020204030204" pitchFamily="34" charset="0"/>
                        </a:rPr>
                        <a:t>SCDF</a:t>
                      </a:r>
                    </a:p>
                  </a:txBody>
                  <a:tcPr marL="9525" marR="9525" marT="9525" marB="0" anchor="b"/>
                </a:tc>
                <a:extLst>
                  <a:ext uri="{0D108BD9-81ED-4DB2-BD59-A6C34878D82A}">
                    <a16:rowId xmlns:a16="http://schemas.microsoft.com/office/drawing/2014/main" val="1550988087"/>
                  </a:ext>
                </a:extLst>
              </a:tr>
            </a:tbl>
          </a:graphicData>
        </a:graphic>
      </p:graphicFrame>
    </p:spTree>
    <p:extLst>
      <p:ext uri="{BB962C8B-B14F-4D97-AF65-F5344CB8AC3E}">
        <p14:creationId xmlns:p14="http://schemas.microsoft.com/office/powerpoint/2010/main" val="6341204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AE00C67-1A70-4976-AF62-AD0549909210}"/>
              </a:ext>
            </a:extLst>
          </p:cNvPr>
          <p:cNvSpPr>
            <a:spLocks noGrp="1"/>
          </p:cNvSpPr>
          <p:nvPr>
            <p:ph type="title"/>
          </p:nvPr>
        </p:nvSpPr>
        <p:spPr>
          <a:xfrm>
            <a:off x="838200" y="365125"/>
            <a:ext cx="11055926" cy="1325563"/>
          </a:xfrm>
        </p:spPr>
        <p:txBody>
          <a:bodyPr>
            <a:normAutofit/>
          </a:bodyPr>
          <a:lstStyle/>
          <a:p>
            <a:r>
              <a:rPr lang="en-US" altLang="zh-CN" sz="4000" dirty="0">
                <a:latin typeface="Arial" panose="020B0604020202020204" pitchFamily="34" charset="0"/>
                <a:cs typeface="Arial" panose="020B0604020202020204" pitchFamily="34" charset="0"/>
              </a:rPr>
              <a:t>Mapping of </a:t>
            </a:r>
            <a:r>
              <a:rPr lang="en-US" sz="4000" dirty="0">
                <a:latin typeface="Arial" panose="020B0604020202020204" pitchFamily="34" charset="0"/>
                <a:cs typeface="Arial" panose="020B0604020202020204" pitchFamily="34" charset="0"/>
              </a:rPr>
              <a:t>Semantic Clinical Drug Component</a:t>
            </a:r>
            <a:endParaRPr lang="zh-CN" altLang="en-US" sz="4000" dirty="0">
              <a:latin typeface="Arial" panose="020B0604020202020204" pitchFamily="34" charset="0"/>
              <a:cs typeface="Arial" panose="020B0604020202020204" pitchFamily="34" charset="0"/>
            </a:endParaRPr>
          </a:p>
        </p:txBody>
      </p:sp>
      <p:sp>
        <p:nvSpPr>
          <p:cNvPr id="3" name="内容占位符 2">
            <a:extLst>
              <a:ext uri="{FF2B5EF4-FFF2-40B4-BE49-F238E27FC236}">
                <a16:creationId xmlns:a16="http://schemas.microsoft.com/office/drawing/2014/main" id="{A165DE28-AA53-4FAC-88FA-008A46174DC6}"/>
              </a:ext>
            </a:extLst>
          </p:cNvPr>
          <p:cNvSpPr>
            <a:spLocks noGrp="1"/>
          </p:cNvSpPr>
          <p:nvPr>
            <p:ph idx="1"/>
          </p:nvPr>
        </p:nvSpPr>
        <p:spPr>
          <a:xfrm>
            <a:off x="838200" y="1603945"/>
            <a:ext cx="10515600" cy="4351338"/>
          </a:xfrm>
        </p:spPr>
        <p:txBody>
          <a:bodyPr/>
          <a:lstStyle/>
          <a:p>
            <a:r>
              <a:rPr lang="en-US" dirty="0">
                <a:latin typeface="Arial" panose="020B0604020202020204" pitchFamily="34" charset="0"/>
                <a:cs typeface="Arial" panose="020B0604020202020204" pitchFamily="34" charset="0"/>
              </a:rPr>
              <a:t>SCDC: Semantic Clinical Drug Component </a:t>
            </a:r>
          </a:p>
          <a:p>
            <a:r>
              <a:rPr lang="en-US" altLang="zh-CN" dirty="0">
                <a:solidFill>
                  <a:srgbClr val="0070C0"/>
                </a:solidFill>
                <a:latin typeface="Arial" panose="020B0604020202020204" pitchFamily="34" charset="0"/>
                <a:cs typeface="Arial" panose="020B0604020202020204" pitchFamily="34" charset="0"/>
              </a:rPr>
              <a:t>Total </a:t>
            </a:r>
            <a:r>
              <a:rPr lang="en-US" altLang="zh-CN" dirty="0" err="1">
                <a:solidFill>
                  <a:srgbClr val="0070C0"/>
                </a:solidFill>
                <a:latin typeface="Arial" panose="020B0604020202020204" pitchFamily="34" charset="0"/>
                <a:cs typeface="Arial" panose="020B0604020202020204" pitchFamily="34" charset="0"/>
              </a:rPr>
              <a:t>RxNorm</a:t>
            </a:r>
            <a:r>
              <a:rPr lang="en-US" altLang="zh-CN" dirty="0">
                <a:solidFill>
                  <a:srgbClr val="0070C0"/>
                </a:solidFill>
                <a:latin typeface="Arial" panose="020B0604020202020204" pitchFamily="34" charset="0"/>
                <a:cs typeface="Arial" panose="020B0604020202020204" pitchFamily="34" charset="0"/>
              </a:rPr>
              <a:t> Match: 2 226/6 733 (33.06%)</a:t>
            </a:r>
          </a:p>
          <a:p>
            <a:r>
              <a:rPr lang="en-US" altLang="zh-CN" dirty="0">
                <a:solidFill>
                  <a:srgbClr val="0070C0"/>
                </a:solidFill>
                <a:latin typeface="Arial" panose="020B0604020202020204" pitchFamily="34" charset="0"/>
                <a:cs typeface="Arial" panose="020B0604020202020204" pitchFamily="34" charset="0"/>
              </a:rPr>
              <a:t>Total </a:t>
            </a:r>
            <a:r>
              <a:rPr lang="en-US" altLang="zh-CN" dirty="0" err="1">
                <a:solidFill>
                  <a:srgbClr val="0070C0"/>
                </a:solidFill>
                <a:latin typeface="Arial" panose="020B0604020202020204" pitchFamily="34" charset="0"/>
                <a:cs typeface="Arial" panose="020B0604020202020204" pitchFamily="34" charset="0"/>
              </a:rPr>
              <a:t>RxNorm_Extension</a:t>
            </a:r>
            <a:r>
              <a:rPr lang="en-US" altLang="zh-CN" dirty="0">
                <a:solidFill>
                  <a:srgbClr val="0070C0"/>
                </a:solidFill>
                <a:latin typeface="Arial" panose="020B0604020202020204" pitchFamily="34" charset="0"/>
                <a:cs typeface="Arial" panose="020B0604020202020204" pitchFamily="34" charset="0"/>
              </a:rPr>
              <a:t> Match: 578/6 733 (8.58%)</a:t>
            </a:r>
          </a:p>
          <a:p>
            <a:endParaRPr lang="en-US" altLang="zh-CN" dirty="0">
              <a:latin typeface="Arial" panose="020B0604020202020204" pitchFamily="34" charset="0"/>
              <a:cs typeface="Arial" panose="020B0604020202020204" pitchFamily="34" charset="0"/>
            </a:endParaRPr>
          </a:p>
        </p:txBody>
      </p:sp>
      <p:graphicFrame>
        <p:nvGraphicFramePr>
          <p:cNvPr id="4" name="Table 3">
            <a:extLst>
              <a:ext uri="{FF2B5EF4-FFF2-40B4-BE49-F238E27FC236}">
                <a16:creationId xmlns:a16="http://schemas.microsoft.com/office/drawing/2014/main" id="{B45A3789-D87E-8244-BD96-039BC5E61639}"/>
              </a:ext>
            </a:extLst>
          </p:cNvPr>
          <p:cNvGraphicFramePr>
            <a:graphicFrameLocks noGrp="1"/>
          </p:cNvGraphicFramePr>
          <p:nvPr/>
        </p:nvGraphicFramePr>
        <p:xfrm>
          <a:off x="720437" y="3429000"/>
          <a:ext cx="11055926" cy="2882126"/>
        </p:xfrm>
        <a:graphic>
          <a:graphicData uri="http://schemas.openxmlformats.org/drawingml/2006/table">
            <a:tbl>
              <a:tblPr firstRow="1" bandCol="1">
                <a:tableStyleId>{21E4AEA4-8DFA-4A89-87EB-49C32662AFE0}</a:tableStyleId>
              </a:tblPr>
              <a:tblGrid>
                <a:gridCol w="2687782">
                  <a:extLst>
                    <a:ext uri="{9D8B030D-6E8A-4147-A177-3AD203B41FA5}">
                      <a16:colId xmlns:a16="http://schemas.microsoft.com/office/drawing/2014/main" val="3956749841"/>
                    </a:ext>
                  </a:extLst>
                </a:gridCol>
                <a:gridCol w="1385454">
                  <a:extLst>
                    <a:ext uri="{9D8B030D-6E8A-4147-A177-3AD203B41FA5}">
                      <a16:colId xmlns:a16="http://schemas.microsoft.com/office/drawing/2014/main" val="882646295"/>
                    </a:ext>
                  </a:extLst>
                </a:gridCol>
                <a:gridCol w="1246909">
                  <a:extLst>
                    <a:ext uri="{9D8B030D-6E8A-4147-A177-3AD203B41FA5}">
                      <a16:colId xmlns:a16="http://schemas.microsoft.com/office/drawing/2014/main" val="118399285"/>
                    </a:ext>
                  </a:extLst>
                </a:gridCol>
                <a:gridCol w="1510146">
                  <a:extLst>
                    <a:ext uri="{9D8B030D-6E8A-4147-A177-3AD203B41FA5}">
                      <a16:colId xmlns:a16="http://schemas.microsoft.com/office/drawing/2014/main" val="147411910"/>
                    </a:ext>
                  </a:extLst>
                </a:gridCol>
                <a:gridCol w="1814945">
                  <a:extLst>
                    <a:ext uri="{9D8B030D-6E8A-4147-A177-3AD203B41FA5}">
                      <a16:colId xmlns:a16="http://schemas.microsoft.com/office/drawing/2014/main" val="1938787586"/>
                    </a:ext>
                  </a:extLst>
                </a:gridCol>
                <a:gridCol w="1260764">
                  <a:extLst>
                    <a:ext uri="{9D8B030D-6E8A-4147-A177-3AD203B41FA5}">
                      <a16:colId xmlns:a16="http://schemas.microsoft.com/office/drawing/2014/main" val="359964543"/>
                    </a:ext>
                  </a:extLst>
                </a:gridCol>
                <a:gridCol w="1149926">
                  <a:extLst>
                    <a:ext uri="{9D8B030D-6E8A-4147-A177-3AD203B41FA5}">
                      <a16:colId xmlns:a16="http://schemas.microsoft.com/office/drawing/2014/main" val="3113658724"/>
                    </a:ext>
                  </a:extLst>
                </a:gridCol>
              </a:tblGrid>
              <a:tr h="297751">
                <a:tc>
                  <a:txBody>
                    <a:bodyPr/>
                    <a:lstStyle/>
                    <a:p>
                      <a:pPr algn="l" fontAlgn="b"/>
                      <a:r>
                        <a:rPr lang="en-US" sz="1600" b="1" u="none" strike="noStrike" dirty="0">
                          <a:effectLst/>
                          <a:latin typeface="Arial" panose="020B0604020202020204" pitchFamily="34" charset="0"/>
                          <a:cs typeface="Arial" panose="020B0604020202020204" pitchFamily="34" charset="0"/>
                        </a:rPr>
                        <a:t>NCCD_NAME</a:t>
                      </a:r>
                      <a:endParaRPr lang="en-US" sz="1600" b="1" i="0" u="none" strike="noStrike" dirty="0">
                        <a:solidFill>
                          <a:srgbClr val="000000"/>
                        </a:solidFill>
                        <a:effectLst/>
                        <a:latin typeface="Arial" panose="020B0604020202020204" pitchFamily="34" charset="0"/>
                        <a:cs typeface="Arial" panose="020B0604020202020204" pitchFamily="34" charset="0"/>
                      </a:endParaRPr>
                    </a:p>
                  </a:txBody>
                  <a:tcPr marL="9400" marR="9400" marT="9400" marB="0" anchor="b"/>
                </a:tc>
                <a:tc>
                  <a:txBody>
                    <a:bodyPr/>
                    <a:lstStyle/>
                    <a:p>
                      <a:pPr algn="l" fontAlgn="b"/>
                      <a:r>
                        <a:rPr lang="en-US" sz="1600" b="1" u="none" strike="noStrike">
                          <a:effectLst/>
                          <a:latin typeface="Arial" panose="020B0604020202020204" pitchFamily="34" charset="0"/>
                          <a:cs typeface="Arial" panose="020B0604020202020204" pitchFamily="34" charset="0"/>
                        </a:rPr>
                        <a:t>NCCD_CODE</a:t>
                      </a:r>
                      <a:endParaRPr lang="en-US" sz="1600" b="1" i="0" u="none" strike="noStrike">
                        <a:solidFill>
                          <a:srgbClr val="000000"/>
                        </a:solidFill>
                        <a:effectLst/>
                        <a:latin typeface="Arial" panose="020B0604020202020204" pitchFamily="34" charset="0"/>
                        <a:cs typeface="Arial" panose="020B0604020202020204" pitchFamily="34" charset="0"/>
                      </a:endParaRPr>
                    </a:p>
                  </a:txBody>
                  <a:tcPr marL="9400" marR="9400" marT="9400" marB="0" anchor="b"/>
                </a:tc>
                <a:tc>
                  <a:txBody>
                    <a:bodyPr/>
                    <a:lstStyle/>
                    <a:p>
                      <a:pPr algn="l" fontAlgn="b"/>
                      <a:r>
                        <a:rPr lang="en-US" sz="1600" b="1" u="none" strike="noStrike" dirty="0">
                          <a:effectLst/>
                          <a:latin typeface="Arial" panose="020B0604020202020204" pitchFamily="34" charset="0"/>
                          <a:cs typeface="Arial" panose="020B0604020202020204" pitchFamily="34" charset="0"/>
                        </a:rPr>
                        <a:t>TRANS</a:t>
                      </a:r>
                      <a:endParaRPr lang="en-US" sz="1600" b="1" i="0" u="none" strike="noStrike" dirty="0">
                        <a:solidFill>
                          <a:srgbClr val="000000"/>
                        </a:solidFill>
                        <a:effectLst/>
                        <a:latin typeface="Arial" panose="020B0604020202020204" pitchFamily="34" charset="0"/>
                        <a:cs typeface="Arial" panose="020B0604020202020204" pitchFamily="34" charset="0"/>
                      </a:endParaRPr>
                    </a:p>
                  </a:txBody>
                  <a:tcPr marL="9400" marR="9400" marT="9400" marB="0" anchor="b"/>
                </a:tc>
                <a:tc>
                  <a:txBody>
                    <a:bodyPr/>
                    <a:lstStyle/>
                    <a:p>
                      <a:pPr algn="l" fontAlgn="b"/>
                      <a:r>
                        <a:rPr lang="en-US" sz="1600" b="1" u="none" strike="noStrike" kern="1200" dirty="0">
                          <a:solidFill>
                            <a:schemeClr val="lt1"/>
                          </a:solidFill>
                          <a:effectLst/>
                          <a:latin typeface="Arial" panose="020B0604020202020204" pitchFamily="34" charset="0"/>
                          <a:ea typeface="+mn-ea"/>
                          <a:cs typeface="Arial" panose="020B0604020202020204" pitchFamily="34" charset="0"/>
                        </a:rPr>
                        <a:t>DF</a:t>
                      </a:r>
                    </a:p>
                  </a:txBody>
                  <a:tcPr marL="9400" marR="9400" marT="9400" marB="0" anchor="b"/>
                </a:tc>
                <a:tc>
                  <a:txBody>
                    <a:bodyPr/>
                    <a:lstStyle/>
                    <a:p>
                      <a:pPr algn="l" fontAlgn="b"/>
                      <a:r>
                        <a:rPr lang="en-US" sz="1600" b="1" u="none" strike="noStrike" dirty="0">
                          <a:effectLst/>
                          <a:latin typeface="Arial" panose="020B0604020202020204" pitchFamily="34" charset="0"/>
                          <a:cs typeface="Arial" panose="020B0604020202020204" pitchFamily="34" charset="0"/>
                        </a:rPr>
                        <a:t>RXN_NAME</a:t>
                      </a:r>
                      <a:endParaRPr lang="en-US" sz="1600" b="1" i="0" u="none" strike="noStrike" dirty="0">
                        <a:solidFill>
                          <a:srgbClr val="000000"/>
                        </a:solidFill>
                        <a:effectLst/>
                        <a:latin typeface="Arial" panose="020B0604020202020204" pitchFamily="34" charset="0"/>
                        <a:cs typeface="Arial" panose="020B0604020202020204" pitchFamily="34" charset="0"/>
                      </a:endParaRPr>
                    </a:p>
                  </a:txBody>
                  <a:tcPr marL="9400" marR="9400" marT="9400" marB="0" anchor="b"/>
                </a:tc>
                <a:tc>
                  <a:txBody>
                    <a:bodyPr/>
                    <a:lstStyle/>
                    <a:p>
                      <a:pPr algn="l" fontAlgn="b"/>
                      <a:r>
                        <a:rPr lang="en-US" sz="1600" b="1" u="none" strike="noStrike" dirty="0">
                          <a:effectLst/>
                          <a:latin typeface="Arial" panose="020B0604020202020204" pitchFamily="34" charset="0"/>
                          <a:cs typeface="Arial" panose="020B0604020202020204" pitchFamily="34" charset="0"/>
                        </a:rPr>
                        <a:t>RXN_CODE</a:t>
                      </a:r>
                      <a:endParaRPr lang="en-US" sz="1600" b="1" i="0" u="none" strike="noStrike" dirty="0">
                        <a:solidFill>
                          <a:srgbClr val="000000"/>
                        </a:solidFill>
                        <a:effectLst/>
                        <a:latin typeface="Arial" panose="020B0604020202020204" pitchFamily="34" charset="0"/>
                        <a:cs typeface="Arial" panose="020B0604020202020204" pitchFamily="34" charset="0"/>
                      </a:endParaRPr>
                    </a:p>
                  </a:txBody>
                  <a:tcPr marL="9400" marR="9400" marT="9400" marB="0" anchor="b"/>
                </a:tc>
                <a:tc>
                  <a:txBody>
                    <a:bodyPr/>
                    <a:lstStyle/>
                    <a:p>
                      <a:pPr algn="l" fontAlgn="b"/>
                      <a:r>
                        <a:rPr lang="en-US" sz="1600" b="1" u="none" strike="noStrike" dirty="0">
                          <a:effectLst/>
                          <a:latin typeface="Arial" panose="020B0604020202020204" pitchFamily="34" charset="0"/>
                          <a:cs typeface="Arial" panose="020B0604020202020204" pitchFamily="34" charset="0"/>
                        </a:rPr>
                        <a:t>RXN_TYPE</a:t>
                      </a:r>
                      <a:endParaRPr lang="en-US" sz="1600" b="1" i="0" u="none" strike="noStrike" dirty="0">
                        <a:solidFill>
                          <a:srgbClr val="000000"/>
                        </a:solidFill>
                        <a:effectLst/>
                        <a:latin typeface="Arial" panose="020B0604020202020204" pitchFamily="34" charset="0"/>
                        <a:cs typeface="Arial" panose="020B0604020202020204" pitchFamily="34" charset="0"/>
                      </a:endParaRPr>
                    </a:p>
                  </a:txBody>
                  <a:tcPr marL="9400" marR="9400" marT="9400" marB="0" anchor="b"/>
                </a:tc>
                <a:extLst>
                  <a:ext uri="{0D108BD9-81ED-4DB2-BD59-A6C34878D82A}">
                    <a16:rowId xmlns:a16="http://schemas.microsoft.com/office/drawing/2014/main" val="386716906"/>
                  </a:ext>
                </a:extLst>
              </a:tr>
              <a:tr h="221046">
                <a:tc>
                  <a:txBody>
                    <a:bodyPr/>
                    <a:lstStyle/>
                    <a:p>
                      <a:pPr algn="l" fontAlgn="b"/>
                      <a:r>
                        <a:rPr lang="ja-JP" altLang="en-US" sz="1600" b="0" i="0" u="none" strike="noStrike">
                          <a:solidFill>
                            <a:schemeClr val="accent5">
                              <a:lumMod val="75000"/>
                            </a:schemeClr>
                          </a:solidFill>
                          <a:effectLst/>
                          <a:latin typeface="Calibri" panose="020F0502020204030204" pitchFamily="34" charset="0"/>
                        </a:rPr>
                        <a:t>克林霉素磷酸酯 </a:t>
                      </a:r>
                      <a:r>
                        <a:rPr lang="en-US" altLang="ja-JP" sz="1600" b="0" i="0" u="none" strike="noStrike">
                          <a:solidFill>
                            <a:schemeClr val="accent5">
                              <a:lumMod val="75000"/>
                            </a:schemeClr>
                          </a:solidFill>
                          <a:effectLst/>
                          <a:latin typeface="Calibri" panose="020F0502020204030204" pitchFamily="34" charset="0"/>
                        </a:rPr>
                        <a:t>250 </a:t>
                      </a:r>
                      <a:r>
                        <a:rPr lang="ja-JP" altLang="en-US" sz="1600" b="0" i="0" u="none" strike="noStrike">
                          <a:solidFill>
                            <a:schemeClr val="accent5">
                              <a:lumMod val="75000"/>
                            </a:schemeClr>
                          </a:solidFill>
                          <a:effectLst/>
                          <a:latin typeface="Calibri" panose="020F0502020204030204" pitchFamily="34" charset="0"/>
                        </a:rPr>
                        <a:t>毫克</a:t>
                      </a:r>
                    </a:p>
                  </a:txBody>
                  <a:tcPr marL="9525" marR="9525" marT="9525" marB="0" anchor="b"/>
                </a:tc>
                <a:tc>
                  <a:txBody>
                    <a:bodyPr/>
                    <a:lstStyle/>
                    <a:p>
                      <a:pPr algn="r" fontAlgn="b"/>
                      <a:r>
                        <a:rPr lang="en-US" sz="1600" b="0" i="0" u="none" strike="noStrike">
                          <a:solidFill>
                            <a:schemeClr val="accent5">
                              <a:lumMod val="75000"/>
                            </a:schemeClr>
                          </a:solidFill>
                          <a:effectLst/>
                          <a:latin typeface="Calibri" panose="020F0502020204030204" pitchFamily="34" charset="0"/>
                        </a:rPr>
                        <a:t>106430</a:t>
                      </a:r>
                    </a:p>
                  </a:txBody>
                  <a:tcPr marL="9525" marR="9525" marT="9525" marB="0" anchor="b"/>
                </a:tc>
                <a:tc>
                  <a:txBody>
                    <a:bodyPr/>
                    <a:lstStyle/>
                    <a:p>
                      <a:pPr algn="l" fontAlgn="b"/>
                      <a:r>
                        <a:rPr lang="en-US" sz="1600" b="0" i="0" u="none" strike="noStrike">
                          <a:solidFill>
                            <a:schemeClr val="accent5">
                              <a:lumMod val="75000"/>
                            </a:schemeClr>
                          </a:solidFill>
                          <a:effectLst/>
                          <a:latin typeface="Calibri" panose="020F0502020204030204" pitchFamily="34" charset="0"/>
                        </a:rPr>
                        <a:t>clindamycin</a:t>
                      </a:r>
                    </a:p>
                  </a:txBody>
                  <a:tcPr marL="9525" marR="9525" marT="9525" marB="0" anchor="b"/>
                </a:tc>
                <a:tc>
                  <a:txBody>
                    <a:bodyPr/>
                    <a:lstStyle/>
                    <a:p>
                      <a:pPr algn="l" fontAlgn="b"/>
                      <a:r>
                        <a:rPr lang="en-US" sz="1600" b="0" i="0" u="none" strike="noStrike">
                          <a:solidFill>
                            <a:schemeClr val="accent5">
                              <a:lumMod val="75000"/>
                            </a:schemeClr>
                          </a:solidFill>
                          <a:effectLst/>
                          <a:latin typeface="Calibri" panose="020F0502020204030204" pitchFamily="34" charset="0"/>
                        </a:rPr>
                        <a:t>['250 mg']</a:t>
                      </a:r>
                    </a:p>
                  </a:txBody>
                  <a:tcPr marL="9525" marR="9525" marT="9525" marB="0" anchor="b"/>
                </a:tc>
                <a:tc>
                  <a:txBody>
                    <a:bodyPr/>
                    <a:lstStyle/>
                    <a:p>
                      <a:pPr algn="l" fontAlgn="b"/>
                      <a:r>
                        <a:rPr lang="en-US" sz="1600" b="0" i="0" u="none" strike="noStrike" dirty="0">
                          <a:solidFill>
                            <a:schemeClr val="accent5">
                              <a:lumMod val="75000"/>
                            </a:schemeClr>
                          </a:solidFill>
                          <a:effectLst/>
                          <a:latin typeface="Calibri" panose="020F0502020204030204" pitchFamily="34" charset="0"/>
                        </a:rPr>
                        <a:t>None</a:t>
                      </a:r>
                    </a:p>
                  </a:txBody>
                  <a:tcPr marL="9525" marR="9525" marT="9525" marB="0" anchor="b"/>
                </a:tc>
                <a:tc>
                  <a:txBody>
                    <a:bodyPr/>
                    <a:lstStyle/>
                    <a:p>
                      <a:pPr algn="l" fontAlgn="b"/>
                      <a:endParaRPr lang="en-US"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6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689954592"/>
                  </a:ext>
                </a:extLst>
              </a:tr>
              <a:tr h="221046">
                <a:tc>
                  <a:txBody>
                    <a:bodyPr/>
                    <a:lstStyle/>
                    <a:p>
                      <a:pPr algn="l" fontAlgn="b"/>
                      <a:r>
                        <a:rPr lang="ja-JP" altLang="en-US" sz="1600" b="0" i="0" u="none" strike="noStrike">
                          <a:solidFill>
                            <a:srgbClr val="000000"/>
                          </a:solidFill>
                          <a:effectLst/>
                          <a:latin typeface="Calibri" panose="020F0502020204030204" pitchFamily="34" charset="0"/>
                        </a:rPr>
                        <a:t>克林霉素磷酸酯 </a:t>
                      </a:r>
                      <a:r>
                        <a:rPr lang="en-US" altLang="ja-JP" sz="1600" b="0" i="0" u="none" strike="noStrike" dirty="0">
                          <a:solidFill>
                            <a:srgbClr val="000000"/>
                          </a:solidFill>
                          <a:effectLst/>
                          <a:latin typeface="Calibri" panose="020F0502020204030204" pitchFamily="34" charset="0"/>
                        </a:rPr>
                        <a:t>6 </a:t>
                      </a:r>
                      <a:r>
                        <a:rPr lang="ja-JP" altLang="en-US" sz="1600" b="0" i="0" u="none" strike="noStrike">
                          <a:solidFill>
                            <a:srgbClr val="000000"/>
                          </a:solidFill>
                          <a:effectLst/>
                          <a:latin typeface="Calibri" panose="020F0502020204030204" pitchFamily="34" charset="0"/>
                        </a:rPr>
                        <a:t>毫克</a:t>
                      </a:r>
                      <a:r>
                        <a:rPr lang="en-US" altLang="ja-JP" sz="1600" b="0" i="0" u="none" strike="noStrike" dirty="0">
                          <a:solidFill>
                            <a:srgbClr val="000000"/>
                          </a:solidFill>
                          <a:effectLst/>
                          <a:latin typeface="Calibri" panose="020F0502020204030204" pitchFamily="34" charset="0"/>
                        </a:rPr>
                        <a:t>/</a:t>
                      </a:r>
                      <a:r>
                        <a:rPr lang="ja-JP" altLang="en-US" sz="1600" b="0" i="0" u="none" strike="noStrike">
                          <a:solidFill>
                            <a:srgbClr val="000000"/>
                          </a:solidFill>
                          <a:effectLst/>
                          <a:latin typeface="Calibri" panose="020F0502020204030204" pitchFamily="34" charset="0"/>
                        </a:rPr>
                        <a:t>毫升</a:t>
                      </a:r>
                    </a:p>
                  </a:txBody>
                  <a:tcPr marL="9525" marR="9525" marT="9525" marB="0" anchor="b"/>
                </a:tc>
                <a:tc>
                  <a:txBody>
                    <a:bodyPr/>
                    <a:lstStyle/>
                    <a:p>
                      <a:pPr algn="r" fontAlgn="b"/>
                      <a:r>
                        <a:rPr lang="en-US" sz="1600" b="0" i="0" u="none" strike="noStrike">
                          <a:solidFill>
                            <a:srgbClr val="000000"/>
                          </a:solidFill>
                          <a:effectLst/>
                          <a:latin typeface="Calibri" panose="020F0502020204030204" pitchFamily="34" charset="0"/>
                        </a:rPr>
                        <a:t>106432</a:t>
                      </a:r>
                    </a:p>
                  </a:txBody>
                  <a:tcPr marL="9525" marR="9525" marT="9525" marB="0" anchor="b"/>
                </a:tc>
                <a:tc>
                  <a:txBody>
                    <a:bodyPr/>
                    <a:lstStyle/>
                    <a:p>
                      <a:pPr algn="l" fontAlgn="b"/>
                      <a:r>
                        <a:rPr lang="en-US" sz="1600" b="0" i="0" u="none" strike="noStrike" dirty="0">
                          <a:solidFill>
                            <a:srgbClr val="000000"/>
                          </a:solidFill>
                          <a:effectLst/>
                          <a:latin typeface="Calibri" panose="020F0502020204030204" pitchFamily="34" charset="0"/>
                        </a:rPr>
                        <a:t>clindamycin</a:t>
                      </a:r>
                    </a:p>
                  </a:txBody>
                  <a:tcPr marL="9525" marR="9525" marT="9525" marB="0" anchor="b"/>
                </a:tc>
                <a:tc>
                  <a:txBody>
                    <a:bodyPr/>
                    <a:lstStyle/>
                    <a:p>
                      <a:pPr algn="l" fontAlgn="b"/>
                      <a:r>
                        <a:rPr lang="en-US" sz="1600" b="0" i="0" u="none" strike="noStrike">
                          <a:solidFill>
                            <a:srgbClr val="000000"/>
                          </a:solidFill>
                          <a:effectLst/>
                          <a:latin typeface="Calibri" panose="020F0502020204030204" pitchFamily="34" charset="0"/>
                        </a:rPr>
                        <a:t>['6 mg/ml']</a:t>
                      </a:r>
                    </a:p>
                  </a:txBody>
                  <a:tcPr marL="9525" marR="9525" marT="9525" marB="0" anchor="b"/>
                </a:tc>
                <a:tc>
                  <a:txBody>
                    <a:bodyPr/>
                    <a:lstStyle/>
                    <a:p>
                      <a:pPr algn="l" fontAlgn="b"/>
                      <a:r>
                        <a:rPr lang="en-US" sz="1600" b="0" i="0" u="none" strike="noStrike">
                          <a:solidFill>
                            <a:srgbClr val="000000"/>
                          </a:solidFill>
                          <a:effectLst/>
                          <a:latin typeface="Calibri" panose="020F0502020204030204" pitchFamily="34" charset="0"/>
                        </a:rPr>
                        <a:t>clindamycin 6 mg/ml</a:t>
                      </a:r>
                    </a:p>
                  </a:txBody>
                  <a:tcPr marL="9525" marR="9525" marT="9525" marB="0" anchor="b"/>
                </a:tc>
                <a:tc>
                  <a:txBody>
                    <a:bodyPr/>
                    <a:lstStyle/>
                    <a:p>
                      <a:pPr algn="r" fontAlgn="b"/>
                      <a:r>
                        <a:rPr lang="en-US" sz="1600" b="0" i="0" u="none" strike="noStrike">
                          <a:solidFill>
                            <a:srgbClr val="000000"/>
                          </a:solidFill>
                          <a:effectLst/>
                          <a:latin typeface="Calibri" panose="020F0502020204030204" pitchFamily="34" charset="0"/>
                        </a:rPr>
                        <a:t>328335</a:t>
                      </a:r>
                    </a:p>
                  </a:txBody>
                  <a:tcPr marL="9525" marR="9525" marT="9525" marB="0" anchor="b"/>
                </a:tc>
                <a:tc>
                  <a:txBody>
                    <a:bodyPr/>
                    <a:lstStyle/>
                    <a:p>
                      <a:pPr algn="l" fontAlgn="b"/>
                      <a:r>
                        <a:rPr lang="en-US" sz="1600" b="0" i="0" u="none" strike="noStrike">
                          <a:solidFill>
                            <a:srgbClr val="000000"/>
                          </a:solidFill>
                          <a:effectLst/>
                          <a:latin typeface="Calibri" panose="020F0502020204030204" pitchFamily="34" charset="0"/>
                        </a:rPr>
                        <a:t>SCDC</a:t>
                      </a:r>
                    </a:p>
                  </a:txBody>
                  <a:tcPr marL="9525" marR="9525" marT="9525" marB="0" anchor="b"/>
                </a:tc>
                <a:extLst>
                  <a:ext uri="{0D108BD9-81ED-4DB2-BD59-A6C34878D82A}">
                    <a16:rowId xmlns:a16="http://schemas.microsoft.com/office/drawing/2014/main" val="184108151"/>
                  </a:ext>
                </a:extLst>
              </a:tr>
              <a:tr h="405410">
                <a:tc>
                  <a:txBody>
                    <a:bodyPr/>
                    <a:lstStyle/>
                    <a:p>
                      <a:pPr algn="l" fontAlgn="b"/>
                      <a:r>
                        <a:rPr lang="ja-JP" altLang="en-US" sz="1600" b="0" i="0" u="none" strike="noStrike">
                          <a:solidFill>
                            <a:schemeClr val="accent5">
                              <a:lumMod val="75000"/>
                            </a:schemeClr>
                          </a:solidFill>
                          <a:effectLst/>
                          <a:latin typeface="Calibri" panose="020F0502020204030204" pitchFamily="34" charset="0"/>
                        </a:rPr>
                        <a:t>克林霉素磷酸酯 </a:t>
                      </a:r>
                      <a:r>
                        <a:rPr lang="en-US" altLang="ja-JP" sz="1600" b="0" i="0" u="none" strike="noStrike">
                          <a:solidFill>
                            <a:schemeClr val="accent5">
                              <a:lumMod val="75000"/>
                            </a:schemeClr>
                          </a:solidFill>
                          <a:effectLst/>
                          <a:latin typeface="Calibri" panose="020F0502020204030204" pitchFamily="34" charset="0"/>
                        </a:rPr>
                        <a:t>90 </a:t>
                      </a:r>
                      <a:r>
                        <a:rPr lang="ja-JP" altLang="en-US" sz="1600" b="0" i="0" u="none" strike="noStrike">
                          <a:solidFill>
                            <a:schemeClr val="accent5">
                              <a:lumMod val="75000"/>
                            </a:schemeClr>
                          </a:solidFill>
                          <a:effectLst/>
                          <a:latin typeface="Calibri" panose="020F0502020204030204" pitchFamily="34" charset="0"/>
                        </a:rPr>
                        <a:t>毫克</a:t>
                      </a:r>
                      <a:r>
                        <a:rPr lang="en-US" altLang="ja-JP" sz="1600" b="0" i="0" u="none" strike="noStrike">
                          <a:solidFill>
                            <a:schemeClr val="accent5">
                              <a:lumMod val="75000"/>
                            </a:schemeClr>
                          </a:solidFill>
                          <a:effectLst/>
                          <a:latin typeface="Calibri" panose="020F0502020204030204" pitchFamily="34" charset="0"/>
                        </a:rPr>
                        <a:t>/</a:t>
                      </a:r>
                      <a:r>
                        <a:rPr lang="ja-JP" altLang="en-US" sz="1600" b="0" i="0" u="none" strike="noStrike">
                          <a:solidFill>
                            <a:schemeClr val="accent5">
                              <a:lumMod val="75000"/>
                            </a:schemeClr>
                          </a:solidFill>
                          <a:effectLst/>
                          <a:latin typeface="Calibri" panose="020F0502020204030204" pitchFamily="34" charset="0"/>
                        </a:rPr>
                        <a:t>毫升</a:t>
                      </a:r>
                    </a:p>
                  </a:txBody>
                  <a:tcPr marL="9525" marR="9525" marT="9525" marB="0" anchor="b"/>
                </a:tc>
                <a:tc>
                  <a:txBody>
                    <a:bodyPr/>
                    <a:lstStyle/>
                    <a:p>
                      <a:pPr algn="r" fontAlgn="b"/>
                      <a:r>
                        <a:rPr lang="en-US" sz="1600" b="0" i="0" u="none" strike="noStrike">
                          <a:solidFill>
                            <a:schemeClr val="accent5">
                              <a:lumMod val="75000"/>
                            </a:schemeClr>
                          </a:solidFill>
                          <a:effectLst/>
                          <a:latin typeface="Calibri" panose="020F0502020204030204" pitchFamily="34" charset="0"/>
                        </a:rPr>
                        <a:t>106434</a:t>
                      </a:r>
                    </a:p>
                  </a:txBody>
                  <a:tcPr marL="9525" marR="9525" marT="9525" marB="0" anchor="b"/>
                </a:tc>
                <a:tc>
                  <a:txBody>
                    <a:bodyPr/>
                    <a:lstStyle/>
                    <a:p>
                      <a:pPr algn="l" fontAlgn="b"/>
                      <a:r>
                        <a:rPr lang="en-US" sz="1600" b="0" i="0" u="none" strike="noStrike">
                          <a:solidFill>
                            <a:schemeClr val="accent5">
                              <a:lumMod val="75000"/>
                            </a:schemeClr>
                          </a:solidFill>
                          <a:effectLst/>
                          <a:latin typeface="Calibri" panose="020F0502020204030204" pitchFamily="34" charset="0"/>
                        </a:rPr>
                        <a:t>clindamycin</a:t>
                      </a:r>
                    </a:p>
                  </a:txBody>
                  <a:tcPr marL="9525" marR="9525" marT="9525" marB="0" anchor="b"/>
                </a:tc>
                <a:tc>
                  <a:txBody>
                    <a:bodyPr/>
                    <a:lstStyle/>
                    <a:p>
                      <a:pPr algn="l" fontAlgn="b"/>
                      <a:r>
                        <a:rPr lang="en-US" sz="1600" b="0" i="0" u="none" strike="noStrike">
                          <a:solidFill>
                            <a:schemeClr val="accent5">
                              <a:lumMod val="75000"/>
                            </a:schemeClr>
                          </a:solidFill>
                          <a:effectLst/>
                          <a:latin typeface="Calibri" panose="020F0502020204030204" pitchFamily="34" charset="0"/>
                        </a:rPr>
                        <a:t>['90 mg/ml']</a:t>
                      </a:r>
                    </a:p>
                  </a:txBody>
                  <a:tcPr marL="9525" marR="9525" marT="9525" marB="0" anchor="b"/>
                </a:tc>
                <a:tc>
                  <a:txBody>
                    <a:bodyPr/>
                    <a:lstStyle/>
                    <a:p>
                      <a:pPr algn="l" fontAlgn="b"/>
                      <a:r>
                        <a:rPr lang="en-US" sz="1600" b="0" i="0" u="none" strike="noStrike" dirty="0">
                          <a:solidFill>
                            <a:schemeClr val="accent5">
                              <a:lumMod val="75000"/>
                            </a:schemeClr>
                          </a:solidFill>
                          <a:effectLst/>
                          <a:latin typeface="Calibri" panose="020F0502020204030204" pitchFamily="34" charset="0"/>
                        </a:rPr>
                        <a:t>None</a:t>
                      </a:r>
                    </a:p>
                  </a:txBody>
                  <a:tcPr marL="9525" marR="9525" marT="9525" marB="0" anchor="b"/>
                </a:tc>
                <a:tc>
                  <a:txBody>
                    <a:bodyPr/>
                    <a:lstStyle/>
                    <a:p>
                      <a:pPr algn="l" fontAlgn="b"/>
                      <a:endParaRPr lang="en-US"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6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66912376"/>
                  </a:ext>
                </a:extLst>
              </a:tr>
              <a:tr h="221046">
                <a:tc>
                  <a:txBody>
                    <a:bodyPr/>
                    <a:lstStyle/>
                    <a:p>
                      <a:pPr algn="l" fontAlgn="b"/>
                      <a:r>
                        <a:rPr lang="ja-JP" altLang="en-US" sz="1600" b="0" i="0" u="none" strike="noStrike">
                          <a:solidFill>
                            <a:srgbClr val="000000"/>
                          </a:solidFill>
                          <a:effectLst/>
                          <a:latin typeface="Calibri" panose="020F0502020204030204" pitchFamily="34" charset="0"/>
                        </a:rPr>
                        <a:t>克林霉素磷酸酯 </a:t>
                      </a:r>
                      <a:r>
                        <a:rPr lang="en-US" altLang="ja-JP" sz="1600" b="0" i="0" u="none" strike="noStrike">
                          <a:solidFill>
                            <a:srgbClr val="000000"/>
                          </a:solidFill>
                          <a:effectLst/>
                          <a:latin typeface="Calibri" panose="020F0502020204030204" pitchFamily="34" charset="0"/>
                        </a:rPr>
                        <a:t>100</a:t>
                      </a:r>
                      <a:r>
                        <a:rPr lang="ja-JP" altLang="en-US" sz="1600" b="0" i="0" u="none" strike="noStrike">
                          <a:solidFill>
                            <a:srgbClr val="000000"/>
                          </a:solidFill>
                          <a:effectLst/>
                          <a:latin typeface="Calibri" panose="020F0502020204030204" pitchFamily="34" charset="0"/>
                        </a:rPr>
                        <a:t>毫克</a:t>
                      </a:r>
                    </a:p>
                  </a:txBody>
                  <a:tcPr marL="9525" marR="9525" marT="9525" marB="0" anchor="b"/>
                </a:tc>
                <a:tc>
                  <a:txBody>
                    <a:bodyPr/>
                    <a:lstStyle/>
                    <a:p>
                      <a:pPr algn="r" fontAlgn="b"/>
                      <a:r>
                        <a:rPr lang="en-US" sz="1600" b="0" i="0" u="none" strike="noStrike">
                          <a:solidFill>
                            <a:srgbClr val="000000"/>
                          </a:solidFill>
                          <a:effectLst/>
                          <a:latin typeface="Calibri" panose="020F0502020204030204" pitchFamily="34" charset="0"/>
                        </a:rPr>
                        <a:t>106441</a:t>
                      </a:r>
                    </a:p>
                  </a:txBody>
                  <a:tcPr marL="9525" marR="9525" marT="9525" marB="0" anchor="b"/>
                </a:tc>
                <a:tc>
                  <a:txBody>
                    <a:bodyPr/>
                    <a:lstStyle/>
                    <a:p>
                      <a:pPr algn="l" fontAlgn="b"/>
                      <a:r>
                        <a:rPr lang="en-US" sz="1600" b="0" i="0" u="none" strike="noStrike">
                          <a:solidFill>
                            <a:srgbClr val="000000"/>
                          </a:solidFill>
                          <a:effectLst/>
                          <a:latin typeface="Calibri" panose="020F0502020204030204" pitchFamily="34" charset="0"/>
                        </a:rPr>
                        <a:t>clindamycin</a:t>
                      </a:r>
                    </a:p>
                  </a:txBody>
                  <a:tcPr marL="9525" marR="9525" marT="9525" marB="0" anchor="b"/>
                </a:tc>
                <a:tc>
                  <a:txBody>
                    <a:bodyPr/>
                    <a:lstStyle/>
                    <a:p>
                      <a:pPr algn="l" fontAlgn="b"/>
                      <a:r>
                        <a:rPr lang="en-US" sz="1600" b="0" i="0" u="none" strike="noStrike">
                          <a:solidFill>
                            <a:srgbClr val="000000"/>
                          </a:solidFill>
                          <a:effectLst/>
                          <a:latin typeface="Calibri" panose="020F0502020204030204" pitchFamily="34" charset="0"/>
                        </a:rPr>
                        <a:t>['100 mg']</a:t>
                      </a:r>
                    </a:p>
                  </a:txBody>
                  <a:tcPr marL="9525" marR="9525" marT="9525" marB="0" anchor="b"/>
                </a:tc>
                <a:tc>
                  <a:txBody>
                    <a:bodyPr/>
                    <a:lstStyle/>
                    <a:p>
                      <a:pPr algn="l" fontAlgn="b"/>
                      <a:r>
                        <a:rPr lang="en-US" sz="1600" b="0" i="0" u="none" strike="noStrike">
                          <a:solidFill>
                            <a:srgbClr val="000000"/>
                          </a:solidFill>
                          <a:effectLst/>
                          <a:latin typeface="Calibri" panose="020F0502020204030204" pitchFamily="34" charset="0"/>
                        </a:rPr>
                        <a:t>clindamycin 100 mg</a:t>
                      </a:r>
                    </a:p>
                  </a:txBody>
                  <a:tcPr marL="9525" marR="9525" marT="9525" marB="0" anchor="b"/>
                </a:tc>
                <a:tc>
                  <a:txBody>
                    <a:bodyPr/>
                    <a:lstStyle/>
                    <a:p>
                      <a:pPr algn="r" fontAlgn="b"/>
                      <a:r>
                        <a:rPr lang="en-US" sz="1600" b="0" i="0" u="none" strike="noStrike">
                          <a:solidFill>
                            <a:srgbClr val="000000"/>
                          </a:solidFill>
                          <a:effectLst/>
                          <a:latin typeface="Calibri" panose="020F0502020204030204" pitchFamily="34" charset="0"/>
                        </a:rPr>
                        <a:t>332440</a:t>
                      </a:r>
                    </a:p>
                  </a:txBody>
                  <a:tcPr marL="9525" marR="9525" marT="9525" marB="0" anchor="b"/>
                </a:tc>
                <a:tc>
                  <a:txBody>
                    <a:bodyPr/>
                    <a:lstStyle/>
                    <a:p>
                      <a:pPr algn="l" fontAlgn="b"/>
                      <a:r>
                        <a:rPr lang="en-US" sz="1600" b="0" i="0" u="none" strike="noStrike" dirty="0">
                          <a:solidFill>
                            <a:srgbClr val="000000"/>
                          </a:solidFill>
                          <a:effectLst/>
                          <a:latin typeface="Calibri" panose="020F0502020204030204" pitchFamily="34" charset="0"/>
                        </a:rPr>
                        <a:t>SCDC</a:t>
                      </a:r>
                    </a:p>
                  </a:txBody>
                  <a:tcPr marL="9525" marR="9525" marT="9525" marB="0" anchor="b"/>
                </a:tc>
                <a:extLst>
                  <a:ext uri="{0D108BD9-81ED-4DB2-BD59-A6C34878D82A}">
                    <a16:rowId xmlns:a16="http://schemas.microsoft.com/office/drawing/2014/main" val="2543503390"/>
                  </a:ext>
                </a:extLst>
              </a:tr>
              <a:tr h="221046">
                <a:tc>
                  <a:txBody>
                    <a:bodyPr/>
                    <a:lstStyle/>
                    <a:p>
                      <a:pPr algn="l" fontAlgn="b"/>
                      <a:r>
                        <a:rPr lang="ja-JP" altLang="en-US" sz="1600" b="0" i="0" u="none" strike="noStrike">
                          <a:solidFill>
                            <a:srgbClr val="000000"/>
                          </a:solidFill>
                          <a:effectLst/>
                          <a:latin typeface="Calibri" panose="020F0502020204030204" pitchFamily="34" charset="0"/>
                        </a:rPr>
                        <a:t>阿莫西林 </a:t>
                      </a:r>
                      <a:r>
                        <a:rPr lang="en-US" altLang="ja-JP" sz="1600" b="0" i="0" u="none" strike="noStrike" dirty="0">
                          <a:solidFill>
                            <a:srgbClr val="000000"/>
                          </a:solidFill>
                          <a:effectLst/>
                          <a:latin typeface="Calibri" panose="020F0502020204030204" pitchFamily="34" charset="0"/>
                        </a:rPr>
                        <a:t>500 </a:t>
                      </a:r>
                      <a:r>
                        <a:rPr lang="ja-JP" altLang="en-US" sz="1600" b="0" i="0" u="none" strike="noStrike">
                          <a:solidFill>
                            <a:srgbClr val="000000"/>
                          </a:solidFill>
                          <a:effectLst/>
                          <a:latin typeface="Calibri" panose="020F0502020204030204" pitchFamily="34" charset="0"/>
                        </a:rPr>
                        <a:t>毫克</a:t>
                      </a:r>
                    </a:p>
                  </a:txBody>
                  <a:tcPr marL="9525" marR="9525" marT="9525" marB="0" anchor="b"/>
                </a:tc>
                <a:tc>
                  <a:txBody>
                    <a:bodyPr/>
                    <a:lstStyle/>
                    <a:p>
                      <a:pPr algn="r" fontAlgn="b"/>
                      <a:r>
                        <a:rPr lang="en-US" sz="1600" b="0" i="0" u="none" strike="noStrike">
                          <a:solidFill>
                            <a:srgbClr val="000000"/>
                          </a:solidFill>
                          <a:effectLst/>
                          <a:latin typeface="Calibri" panose="020F0502020204030204" pitchFamily="34" charset="0"/>
                        </a:rPr>
                        <a:t>106634</a:t>
                      </a:r>
                    </a:p>
                  </a:txBody>
                  <a:tcPr marL="9525" marR="9525" marT="9525" marB="0" anchor="b"/>
                </a:tc>
                <a:tc>
                  <a:txBody>
                    <a:bodyPr/>
                    <a:lstStyle/>
                    <a:p>
                      <a:pPr algn="l" fontAlgn="b"/>
                      <a:r>
                        <a:rPr lang="en-US" sz="1600" b="0" i="0" u="none" strike="noStrike">
                          <a:solidFill>
                            <a:srgbClr val="000000"/>
                          </a:solidFill>
                          <a:effectLst/>
                          <a:latin typeface="Calibri" panose="020F0502020204030204" pitchFamily="34" charset="0"/>
                        </a:rPr>
                        <a:t>amoxicillin</a:t>
                      </a:r>
                    </a:p>
                  </a:txBody>
                  <a:tcPr marL="9525" marR="9525" marT="9525" marB="0" anchor="b"/>
                </a:tc>
                <a:tc>
                  <a:txBody>
                    <a:bodyPr/>
                    <a:lstStyle/>
                    <a:p>
                      <a:pPr algn="l" fontAlgn="b"/>
                      <a:r>
                        <a:rPr lang="en-US" sz="1600" b="0" i="0" u="none" strike="noStrike">
                          <a:solidFill>
                            <a:srgbClr val="000000"/>
                          </a:solidFill>
                          <a:effectLst/>
                          <a:latin typeface="Calibri" panose="020F0502020204030204" pitchFamily="34" charset="0"/>
                        </a:rPr>
                        <a:t>['500 mg']</a:t>
                      </a:r>
                    </a:p>
                  </a:txBody>
                  <a:tcPr marL="9525" marR="9525" marT="9525" marB="0" anchor="b"/>
                </a:tc>
                <a:tc>
                  <a:txBody>
                    <a:bodyPr/>
                    <a:lstStyle/>
                    <a:p>
                      <a:pPr algn="l" fontAlgn="b"/>
                      <a:r>
                        <a:rPr lang="en-US" sz="1600" b="0" i="0" u="none" strike="noStrike">
                          <a:solidFill>
                            <a:srgbClr val="000000"/>
                          </a:solidFill>
                          <a:effectLst/>
                          <a:latin typeface="Calibri" panose="020F0502020204030204" pitchFamily="34" charset="0"/>
                        </a:rPr>
                        <a:t>amoxicillin 500 mg</a:t>
                      </a:r>
                    </a:p>
                  </a:txBody>
                  <a:tcPr marL="9525" marR="9525" marT="9525" marB="0" anchor="b"/>
                </a:tc>
                <a:tc>
                  <a:txBody>
                    <a:bodyPr/>
                    <a:lstStyle/>
                    <a:p>
                      <a:pPr algn="r" fontAlgn="b"/>
                      <a:r>
                        <a:rPr lang="en-US" sz="1600" b="0" i="0" u="none" strike="noStrike">
                          <a:solidFill>
                            <a:srgbClr val="000000"/>
                          </a:solidFill>
                          <a:effectLst/>
                          <a:latin typeface="Calibri" panose="020F0502020204030204" pitchFamily="34" charset="0"/>
                        </a:rPr>
                        <a:t>317616</a:t>
                      </a:r>
                    </a:p>
                  </a:txBody>
                  <a:tcPr marL="9525" marR="9525" marT="9525" marB="0" anchor="b"/>
                </a:tc>
                <a:tc>
                  <a:txBody>
                    <a:bodyPr/>
                    <a:lstStyle/>
                    <a:p>
                      <a:pPr algn="l" fontAlgn="b"/>
                      <a:r>
                        <a:rPr lang="en-US" sz="1600" b="0" i="0" u="none" strike="noStrike">
                          <a:solidFill>
                            <a:srgbClr val="000000"/>
                          </a:solidFill>
                          <a:effectLst/>
                          <a:latin typeface="Calibri" panose="020F0502020204030204" pitchFamily="34" charset="0"/>
                        </a:rPr>
                        <a:t>SCDC</a:t>
                      </a:r>
                    </a:p>
                  </a:txBody>
                  <a:tcPr marL="9525" marR="9525" marT="9525" marB="0" anchor="b"/>
                </a:tc>
                <a:extLst>
                  <a:ext uri="{0D108BD9-81ED-4DB2-BD59-A6C34878D82A}">
                    <a16:rowId xmlns:a16="http://schemas.microsoft.com/office/drawing/2014/main" val="1840280801"/>
                  </a:ext>
                </a:extLst>
              </a:tr>
              <a:tr h="221046">
                <a:tc>
                  <a:txBody>
                    <a:bodyPr/>
                    <a:lstStyle/>
                    <a:p>
                      <a:pPr algn="l" fontAlgn="b"/>
                      <a:r>
                        <a:rPr lang="ja-JP" altLang="en-US" sz="1600" b="0" i="0" u="none" strike="noStrike">
                          <a:solidFill>
                            <a:srgbClr val="000000"/>
                          </a:solidFill>
                          <a:effectLst/>
                          <a:latin typeface="Calibri" panose="020F0502020204030204" pitchFamily="34" charset="0"/>
                        </a:rPr>
                        <a:t>阿莫西林 </a:t>
                      </a:r>
                      <a:r>
                        <a:rPr lang="en-US" altLang="ja-JP" sz="1600" b="0" i="0" u="none" strike="noStrike">
                          <a:solidFill>
                            <a:srgbClr val="000000"/>
                          </a:solidFill>
                          <a:effectLst/>
                          <a:latin typeface="Calibri" panose="020F0502020204030204" pitchFamily="34" charset="0"/>
                        </a:rPr>
                        <a:t>500 </a:t>
                      </a:r>
                      <a:r>
                        <a:rPr lang="ja-JP" altLang="en-US" sz="1600" b="0" i="0" u="none" strike="noStrike">
                          <a:solidFill>
                            <a:srgbClr val="000000"/>
                          </a:solidFill>
                          <a:effectLst/>
                          <a:latin typeface="Calibri" panose="020F0502020204030204" pitchFamily="34" charset="0"/>
                        </a:rPr>
                        <a:t>毫克</a:t>
                      </a:r>
                    </a:p>
                  </a:txBody>
                  <a:tcPr marL="9525" marR="9525" marT="9525" marB="0" anchor="b"/>
                </a:tc>
                <a:tc>
                  <a:txBody>
                    <a:bodyPr/>
                    <a:lstStyle/>
                    <a:p>
                      <a:pPr algn="r" fontAlgn="b"/>
                      <a:r>
                        <a:rPr lang="en-US" sz="1600" b="0" i="0" u="none" strike="noStrike">
                          <a:solidFill>
                            <a:srgbClr val="000000"/>
                          </a:solidFill>
                          <a:effectLst/>
                          <a:latin typeface="Calibri" panose="020F0502020204030204" pitchFamily="34" charset="0"/>
                        </a:rPr>
                        <a:t>106659</a:t>
                      </a:r>
                    </a:p>
                  </a:txBody>
                  <a:tcPr marL="9525" marR="9525" marT="9525" marB="0" anchor="b"/>
                </a:tc>
                <a:tc>
                  <a:txBody>
                    <a:bodyPr/>
                    <a:lstStyle/>
                    <a:p>
                      <a:pPr algn="l" fontAlgn="b"/>
                      <a:r>
                        <a:rPr lang="en-US" sz="1600" b="0" i="0" u="none" strike="noStrike">
                          <a:solidFill>
                            <a:srgbClr val="000000"/>
                          </a:solidFill>
                          <a:effectLst/>
                          <a:latin typeface="Calibri" panose="020F0502020204030204" pitchFamily="34" charset="0"/>
                        </a:rPr>
                        <a:t>amoxicillin</a:t>
                      </a:r>
                    </a:p>
                  </a:txBody>
                  <a:tcPr marL="9525" marR="9525" marT="9525" marB="0" anchor="b"/>
                </a:tc>
                <a:tc>
                  <a:txBody>
                    <a:bodyPr/>
                    <a:lstStyle/>
                    <a:p>
                      <a:pPr algn="l" fontAlgn="b"/>
                      <a:r>
                        <a:rPr lang="en-US" sz="1600" b="0" i="0" u="none" strike="noStrike">
                          <a:solidFill>
                            <a:srgbClr val="000000"/>
                          </a:solidFill>
                          <a:effectLst/>
                          <a:latin typeface="Calibri" panose="020F0502020204030204" pitchFamily="34" charset="0"/>
                        </a:rPr>
                        <a:t>['500 mg']</a:t>
                      </a:r>
                    </a:p>
                  </a:txBody>
                  <a:tcPr marL="9525" marR="9525" marT="9525" marB="0" anchor="b"/>
                </a:tc>
                <a:tc>
                  <a:txBody>
                    <a:bodyPr/>
                    <a:lstStyle/>
                    <a:p>
                      <a:pPr algn="l" fontAlgn="b"/>
                      <a:r>
                        <a:rPr lang="en-US" sz="1600" b="0" i="0" u="none" strike="noStrike">
                          <a:solidFill>
                            <a:srgbClr val="000000"/>
                          </a:solidFill>
                          <a:effectLst/>
                          <a:latin typeface="Calibri" panose="020F0502020204030204" pitchFamily="34" charset="0"/>
                        </a:rPr>
                        <a:t>amoxicillin 500 mg</a:t>
                      </a:r>
                    </a:p>
                  </a:txBody>
                  <a:tcPr marL="9525" marR="9525" marT="9525" marB="0" anchor="b"/>
                </a:tc>
                <a:tc>
                  <a:txBody>
                    <a:bodyPr/>
                    <a:lstStyle/>
                    <a:p>
                      <a:pPr algn="r" fontAlgn="b"/>
                      <a:r>
                        <a:rPr lang="en-US" sz="1600" b="0" i="0" u="none" strike="noStrike">
                          <a:solidFill>
                            <a:srgbClr val="000000"/>
                          </a:solidFill>
                          <a:effectLst/>
                          <a:latin typeface="Calibri" panose="020F0502020204030204" pitchFamily="34" charset="0"/>
                        </a:rPr>
                        <a:t>317616</a:t>
                      </a:r>
                    </a:p>
                  </a:txBody>
                  <a:tcPr marL="9525" marR="9525" marT="9525" marB="0" anchor="b"/>
                </a:tc>
                <a:tc>
                  <a:txBody>
                    <a:bodyPr/>
                    <a:lstStyle/>
                    <a:p>
                      <a:pPr algn="l" fontAlgn="b"/>
                      <a:r>
                        <a:rPr lang="en-US" sz="1600" b="0" i="0" u="none" strike="noStrike">
                          <a:solidFill>
                            <a:srgbClr val="000000"/>
                          </a:solidFill>
                          <a:effectLst/>
                          <a:latin typeface="Calibri" panose="020F0502020204030204" pitchFamily="34" charset="0"/>
                        </a:rPr>
                        <a:t>SCDC</a:t>
                      </a:r>
                    </a:p>
                  </a:txBody>
                  <a:tcPr marL="9525" marR="9525" marT="9525" marB="0" anchor="b"/>
                </a:tc>
                <a:extLst>
                  <a:ext uri="{0D108BD9-81ED-4DB2-BD59-A6C34878D82A}">
                    <a16:rowId xmlns:a16="http://schemas.microsoft.com/office/drawing/2014/main" val="1274101567"/>
                  </a:ext>
                </a:extLst>
              </a:tr>
              <a:tr h="405410">
                <a:tc>
                  <a:txBody>
                    <a:bodyPr/>
                    <a:lstStyle/>
                    <a:p>
                      <a:pPr algn="l" fontAlgn="b"/>
                      <a:r>
                        <a:rPr lang="ja-JP" altLang="en-US" sz="1600" b="0" i="0" u="none" strike="noStrike">
                          <a:solidFill>
                            <a:schemeClr val="accent5">
                              <a:lumMod val="75000"/>
                            </a:schemeClr>
                          </a:solidFill>
                          <a:effectLst/>
                          <a:latin typeface="Calibri" panose="020F0502020204030204" pitchFamily="34" charset="0"/>
                        </a:rPr>
                        <a:t>阿莫西林 </a:t>
                      </a:r>
                      <a:r>
                        <a:rPr lang="en-US" altLang="ja-JP" sz="1600" b="0" i="0" u="none" strike="noStrike">
                          <a:solidFill>
                            <a:schemeClr val="accent5">
                              <a:lumMod val="75000"/>
                            </a:schemeClr>
                          </a:solidFill>
                          <a:effectLst/>
                          <a:latin typeface="Calibri" panose="020F0502020204030204" pitchFamily="34" charset="0"/>
                        </a:rPr>
                        <a:t>125000 </a:t>
                      </a:r>
                      <a:r>
                        <a:rPr lang="ja-JP" altLang="en-US" sz="1600" b="0" i="0" u="none" strike="noStrike">
                          <a:solidFill>
                            <a:schemeClr val="accent5">
                              <a:lumMod val="75000"/>
                            </a:schemeClr>
                          </a:solidFill>
                          <a:effectLst/>
                          <a:latin typeface="Calibri" panose="020F0502020204030204" pitchFamily="34" charset="0"/>
                        </a:rPr>
                        <a:t>毫克</a:t>
                      </a:r>
                    </a:p>
                  </a:txBody>
                  <a:tcPr marL="9525" marR="9525" marT="9525" marB="0" anchor="b"/>
                </a:tc>
                <a:tc>
                  <a:txBody>
                    <a:bodyPr/>
                    <a:lstStyle/>
                    <a:p>
                      <a:pPr algn="r" fontAlgn="b"/>
                      <a:r>
                        <a:rPr lang="en-US" sz="1600" b="0" i="0" u="none" strike="noStrike">
                          <a:solidFill>
                            <a:schemeClr val="accent5">
                              <a:lumMod val="75000"/>
                            </a:schemeClr>
                          </a:solidFill>
                          <a:effectLst/>
                          <a:latin typeface="Calibri" panose="020F0502020204030204" pitchFamily="34" charset="0"/>
                        </a:rPr>
                        <a:t>106670</a:t>
                      </a:r>
                    </a:p>
                  </a:txBody>
                  <a:tcPr marL="9525" marR="9525" marT="9525" marB="0" anchor="b"/>
                </a:tc>
                <a:tc>
                  <a:txBody>
                    <a:bodyPr/>
                    <a:lstStyle/>
                    <a:p>
                      <a:pPr algn="l" fontAlgn="b"/>
                      <a:r>
                        <a:rPr lang="en-US" sz="1600" b="0" i="0" u="none" strike="noStrike">
                          <a:solidFill>
                            <a:schemeClr val="accent5">
                              <a:lumMod val="75000"/>
                            </a:schemeClr>
                          </a:solidFill>
                          <a:effectLst/>
                          <a:latin typeface="Calibri" panose="020F0502020204030204" pitchFamily="34" charset="0"/>
                        </a:rPr>
                        <a:t>amoxicillin</a:t>
                      </a:r>
                    </a:p>
                  </a:txBody>
                  <a:tcPr marL="9525" marR="9525" marT="9525" marB="0" anchor="b"/>
                </a:tc>
                <a:tc>
                  <a:txBody>
                    <a:bodyPr/>
                    <a:lstStyle/>
                    <a:p>
                      <a:pPr algn="l" fontAlgn="b"/>
                      <a:r>
                        <a:rPr lang="en-US" sz="1600" b="0" i="0" u="none" strike="noStrike">
                          <a:solidFill>
                            <a:schemeClr val="accent5">
                              <a:lumMod val="75000"/>
                            </a:schemeClr>
                          </a:solidFill>
                          <a:effectLst/>
                          <a:latin typeface="Calibri" panose="020F0502020204030204" pitchFamily="34" charset="0"/>
                        </a:rPr>
                        <a:t>['125000 mg']</a:t>
                      </a:r>
                    </a:p>
                  </a:txBody>
                  <a:tcPr marL="9525" marR="9525" marT="9525" marB="0" anchor="b"/>
                </a:tc>
                <a:tc>
                  <a:txBody>
                    <a:bodyPr/>
                    <a:lstStyle/>
                    <a:p>
                      <a:pPr algn="l" fontAlgn="b"/>
                      <a:r>
                        <a:rPr lang="en-US" sz="1600" b="0" i="0" u="none" strike="noStrike" dirty="0">
                          <a:solidFill>
                            <a:schemeClr val="accent5">
                              <a:lumMod val="75000"/>
                            </a:schemeClr>
                          </a:solidFill>
                          <a:effectLst/>
                          <a:latin typeface="Calibri" panose="020F0502020204030204" pitchFamily="34" charset="0"/>
                        </a:rPr>
                        <a:t>None</a:t>
                      </a:r>
                    </a:p>
                  </a:txBody>
                  <a:tcPr marL="9525" marR="9525" marT="9525" marB="0" anchor="b"/>
                </a:tc>
                <a:tc>
                  <a:txBody>
                    <a:bodyPr/>
                    <a:lstStyle/>
                    <a:p>
                      <a:pPr algn="l" fontAlgn="b"/>
                      <a:endParaRPr lang="en-US"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6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714850922"/>
                  </a:ext>
                </a:extLst>
              </a:tr>
              <a:tr h="221046">
                <a:tc>
                  <a:txBody>
                    <a:bodyPr/>
                    <a:lstStyle/>
                    <a:p>
                      <a:pPr algn="l" fontAlgn="b"/>
                      <a:r>
                        <a:rPr lang="ja-JP" altLang="en-US" sz="1600" b="0" i="0" u="none" strike="noStrike">
                          <a:solidFill>
                            <a:srgbClr val="000000"/>
                          </a:solidFill>
                          <a:effectLst/>
                          <a:latin typeface="Calibri" panose="020F0502020204030204" pitchFamily="34" charset="0"/>
                        </a:rPr>
                        <a:t>青蒿琥酯 </a:t>
                      </a:r>
                      <a:r>
                        <a:rPr lang="en-US" altLang="ja-JP" sz="1600" b="0" i="0" u="none" strike="noStrike">
                          <a:solidFill>
                            <a:srgbClr val="000000"/>
                          </a:solidFill>
                          <a:effectLst/>
                          <a:latin typeface="Calibri" panose="020F0502020204030204" pitchFamily="34" charset="0"/>
                        </a:rPr>
                        <a:t>50</a:t>
                      </a:r>
                      <a:r>
                        <a:rPr lang="ja-JP" altLang="en-US" sz="1600" b="0" i="0" u="none" strike="noStrike">
                          <a:solidFill>
                            <a:srgbClr val="000000"/>
                          </a:solidFill>
                          <a:effectLst/>
                          <a:latin typeface="Calibri" panose="020F0502020204030204" pitchFamily="34" charset="0"/>
                        </a:rPr>
                        <a:t>毫克</a:t>
                      </a:r>
                    </a:p>
                  </a:txBody>
                  <a:tcPr marL="9525" marR="9525" marT="9525" marB="0" anchor="b"/>
                </a:tc>
                <a:tc>
                  <a:txBody>
                    <a:bodyPr/>
                    <a:lstStyle/>
                    <a:p>
                      <a:pPr algn="r" fontAlgn="b"/>
                      <a:r>
                        <a:rPr lang="en-US" sz="1600" b="0" i="0" u="none" strike="noStrike">
                          <a:solidFill>
                            <a:srgbClr val="000000"/>
                          </a:solidFill>
                          <a:effectLst/>
                          <a:latin typeface="Calibri" panose="020F0502020204030204" pitchFamily="34" charset="0"/>
                        </a:rPr>
                        <a:t>107239</a:t>
                      </a:r>
                    </a:p>
                  </a:txBody>
                  <a:tcPr marL="9525" marR="9525" marT="9525" marB="0" anchor="b"/>
                </a:tc>
                <a:tc>
                  <a:txBody>
                    <a:bodyPr/>
                    <a:lstStyle/>
                    <a:p>
                      <a:pPr algn="l" fontAlgn="b"/>
                      <a:r>
                        <a:rPr lang="en-US" sz="1600" b="0" i="0" u="none" strike="noStrike">
                          <a:solidFill>
                            <a:srgbClr val="000000"/>
                          </a:solidFill>
                          <a:effectLst/>
                          <a:latin typeface="Calibri" panose="020F0502020204030204" pitchFamily="34" charset="0"/>
                        </a:rPr>
                        <a:t>artesunate</a:t>
                      </a:r>
                    </a:p>
                  </a:txBody>
                  <a:tcPr marL="9525" marR="9525" marT="9525" marB="0" anchor="b"/>
                </a:tc>
                <a:tc>
                  <a:txBody>
                    <a:bodyPr/>
                    <a:lstStyle/>
                    <a:p>
                      <a:pPr algn="l" fontAlgn="b"/>
                      <a:r>
                        <a:rPr lang="en-US" sz="1600" b="0" i="0" u="none" strike="noStrike">
                          <a:solidFill>
                            <a:srgbClr val="000000"/>
                          </a:solidFill>
                          <a:effectLst/>
                          <a:latin typeface="Calibri" panose="020F0502020204030204" pitchFamily="34" charset="0"/>
                        </a:rPr>
                        <a:t>['50 mg']</a:t>
                      </a:r>
                    </a:p>
                  </a:txBody>
                  <a:tcPr marL="9525" marR="9525" marT="9525" marB="0" anchor="b"/>
                </a:tc>
                <a:tc>
                  <a:txBody>
                    <a:bodyPr/>
                    <a:lstStyle/>
                    <a:p>
                      <a:pPr algn="l" fontAlgn="b"/>
                      <a:r>
                        <a:rPr lang="en-US" sz="1600" b="0" i="0" u="none" strike="noStrike">
                          <a:solidFill>
                            <a:srgbClr val="000000"/>
                          </a:solidFill>
                          <a:effectLst/>
                          <a:latin typeface="Calibri" panose="020F0502020204030204" pitchFamily="34" charset="0"/>
                        </a:rPr>
                        <a:t>artesunate 50 mg</a:t>
                      </a:r>
                    </a:p>
                  </a:txBody>
                  <a:tcPr marL="9525" marR="9525" marT="9525" marB="0" anchor="b"/>
                </a:tc>
                <a:tc>
                  <a:txBody>
                    <a:bodyPr/>
                    <a:lstStyle/>
                    <a:p>
                      <a:pPr algn="r" fontAlgn="b"/>
                      <a:r>
                        <a:rPr lang="en-US" sz="1600" b="0" i="0" u="none" strike="noStrike">
                          <a:solidFill>
                            <a:srgbClr val="000000"/>
                          </a:solidFill>
                          <a:effectLst/>
                          <a:latin typeface="Calibri" panose="020F0502020204030204" pitchFamily="34" charset="0"/>
                        </a:rPr>
                        <a:t>437646</a:t>
                      </a:r>
                    </a:p>
                  </a:txBody>
                  <a:tcPr marL="9525" marR="9525" marT="9525" marB="0" anchor="b"/>
                </a:tc>
                <a:tc>
                  <a:txBody>
                    <a:bodyPr/>
                    <a:lstStyle/>
                    <a:p>
                      <a:pPr algn="l" fontAlgn="b"/>
                      <a:r>
                        <a:rPr lang="en-US" sz="1600" b="0" i="0" u="none" strike="noStrike">
                          <a:solidFill>
                            <a:srgbClr val="000000"/>
                          </a:solidFill>
                          <a:effectLst/>
                          <a:latin typeface="Calibri" panose="020F0502020204030204" pitchFamily="34" charset="0"/>
                        </a:rPr>
                        <a:t>SCDC</a:t>
                      </a:r>
                    </a:p>
                  </a:txBody>
                  <a:tcPr marL="9525" marR="9525" marT="9525" marB="0" anchor="b"/>
                </a:tc>
                <a:extLst>
                  <a:ext uri="{0D108BD9-81ED-4DB2-BD59-A6C34878D82A}">
                    <a16:rowId xmlns:a16="http://schemas.microsoft.com/office/drawing/2014/main" val="3329684164"/>
                  </a:ext>
                </a:extLst>
              </a:tr>
              <a:tr h="221046">
                <a:tc>
                  <a:txBody>
                    <a:bodyPr/>
                    <a:lstStyle/>
                    <a:p>
                      <a:pPr algn="l" fontAlgn="b"/>
                      <a:r>
                        <a:rPr lang="ja-JP" altLang="en-US" sz="1600" b="0" i="0" u="none" strike="noStrike">
                          <a:solidFill>
                            <a:schemeClr val="accent5">
                              <a:lumMod val="75000"/>
                            </a:schemeClr>
                          </a:solidFill>
                          <a:effectLst/>
                          <a:latin typeface="Calibri" panose="020F0502020204030204" pitchFamily="34" charset="0"/>
                        </a:rPr>
                        <a:t>青蒿琥酯 </a:t>
                      </a:r>
                      <a:r>
                        <a:rPr lang="en-US" altLang="ja-JP" sz="1600" b="0" i="0" u="none" strike="noStrike" dirty="0">
                          <a:solidFill>
                            <a:schemeClr val="accent5">
                              <a:lumMod val="75000"/>
                            </a:schemeClr>
                          </a:solidFill>
                          <a:effectLst/>
                          <a:latin typeface="Calibri" panose="020F0502020204030204" pitchFamily="34" charset="0"/>
                        </a:rPr>
                        <a:t>100</a:t>
                      </a:r>
                      <a:r>
                        <a:rPr lang="ja-JP" altLang="en-US" sz="1600" b="0" i="0" u="none" strike="noStrike">
                          <a:solidFill>
                            <a:schemeClr val="accent5">
                              <a:lumMod val="75000"/>
                            </a:schemeClr>
                          </a:solidFill>
                          <a:effectLst/>
                          <a:latin typeface="Calibri" panose="020F0502020204030204" pitchFamily="34" charset="0"/>
                        </a:rPr>
                        <a:t>毫克</a:t>
                      </a:r>
                    </a:p>
                  </a:txBody>
                  <a:tcPr marL="9525" marR="9525" marT="9525" marB="0" anchor="b"/>
                </a:tc>
                <a:tc>
                  <a:txBody>
                    <a:bodyPr/>
                    <a:lstStyle/>
                    <a:p>
                      <a:pPr algn="r" fontAlgn="b"/>
                      <a:r>
                        <a:rPr lang="en-US" sz="1600" b="0" i="0" u="none" strike="noStrike">
                          <a:solidFill>
                            <a:schemeClr val="accent5">
                              <a:lumMod val="75000"/>
                            </a:schemeClr>
                          </a:solidFill>
                          <a:effectLst/>
                          <a:latin typeface="Calibri" panose="020F0502020204030204" pitchFamily="34" charset="0"/>
                        </a:rPr>
                        <a:t>107245</a:t>
                      </a:r>
                    </a:p>
                  </a:txBody>
                  <a:tcPr marL="9525" marR="9525" marT="9525" marB="0" anchor="b"/>
                </a:tc>
                <a:tc>
                  <a:txBody>
                    <a:bodyPr/>
                    <a:lstStyle/>
                    <a:p>
                      <a:pPr algn="l" fontAlgn="b"/>
                      <a:r>
                        <a:rPr lang="en-US" sz="1600" b="0" i="0" u="none" strike="noStrike">
                          <a:solidFill>
                            <a:schemeClr val="accent5">
                              <a:lumMod val="75000"/>
                            </a:schemeClr>
                          </a:solidFill>
                          <a:effectLst/>
                          <a:latin typeface="Calibri" panose="020F0502020204030204" pitchFamily="34" charset="0"/>
                        </a:rPr>
                        <a:t>artesunate</a:t>
                      </a:r>
                    </a:p>
                  </a:txBody>
                  <a:tcPr marL="9525" marR="9525" marT="9525" marB="0" anchor="b"/>
                </a:tc>
                <a:tc>
                  <a:txBody>
                    <a:bodyPr/>
                    <a:lstStyle/>
                    <a:p>
                      <a:pPr algn="l" fontAlgn="b"/>
                      <a:r>
                        <a:rPr lang="en-US" sz="1600" b="0" i="0" u="none" strike="noStrike">
                          <a:solidFill>
                            <a:schemeClr val="accent5">
                              <a:lumMod val="75000"/>
                            </a:schemeClr>
                          </a:solidFill>
                          <a:effectLst/>
                          <a:latin typeface="Calibri" panose="020F0502020204030204" pitchFamily="34" charset="0"/>
                        </a:rPr>
                        <a:t>['100 mg']</a:t>
                      </a:r>
                    </a:p>
                  </a:txBody>
                  <a:tcPr marL="9525" marR="9525" marT="9525" marB="0" anchor="b"/>
                </a:tc>
                <a:tc>
                  <a:txBody>
                    <a:bodyPr/>
                    <a:lstStyle/>
                    <a:p>
                      <a:pPr algn="l" fontAlgn="b"/>
                      <a:r>
                        <a:rPr lang="en-US" sz="1600" b="0" i="0" u="none" strike="noStrike" dirty="0">
                          <a:solidFill>
                            <a:schemeClr val="accent5">
                              <a:lumMod val="75000"/>
                            </a:schemeClr>
                          </a:solidFill>
                          <a:effectLst/>
                          <a:latin typeface="Calibri" panose="020F0502020204030204" pitchFamily="34" charset="0"/>
                        </a:rPr>
                        <a:t>None</a:t>
                      </a:r>
                    </a:p>
                  </a:txBody>
                  <a:tcPr marL="9525" marR="9525" marT="9525" marB="0" anchor="b"/>
                </a:tc>
                <a:tc>
                  <a:txBody>
                    <a:bodyPr/>
                    <a:lstStyle/>
                    <a:p>
                      <a:pPr algn="l" fontAlgn="b"/>
                      <a:endParaRPr lang="en-US"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6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901267353"/>
                  </a:ext>
                </a:extLst>
              </a:tr>
            </a:tbl>
          </a:graphicData>
        </a:graphic>
      </p:graphicFrame>
    </p:spTree>
    <p:extLst>
      <p:ext uri="{BB962C8B-B14F-4D97-AF65-F5344CB8AC3E}">
        <p14:creationId xmlns:p14="http://schemas.microsoft.com/office/powerpoint/2010/main" val="8596278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AE00C67-1A70-4976-AF62-AD0549909210}"/>
              </a:ext>
            </a:extLst>
          </p:cNvPr>
          <p:cNvSpPr>
            <a:spLocks noGrp="1"/>
          </p:cNvSpPr>
          <p:nvPr>
            <p:ph type="title"/>
          </p:nvPr>
        </p:nvSpPr>
        <p:spPr>
          <a:xfrm>
            <a:off x="838200" y="365125"/>
            <a:ext cx="11055926" cy="1325563"/>
          </a:xfrm>
        </p:spPr>
        <p:txBody>
          <a:bodyPr>
            <a:normAutofit/>
          </a:bodyPr>
          <a:lstStyle/>
          <a:p>
            <a:r>
              <a:rPr lang="en-US" altLang="zh-CN" sz="4000" dirty="0">
                <a:latin typeface="Arial" panose="020B0604020202020204" pitchFamily="34" charset="0"/>
                <a:cs typeface="Arial" panose="020B0604020202020204" pitchFamily="34" charset="0"/>
              </a:rPr>
              <a:t>Mapping of </a:t>
            </a:r>
            <a:r>
              <a:rPr lang="en-US" sz="4000" dirty="0">
                <a:latin typeface="Arial" panose="020B0604020202020204" pitchFamily="34" charset="0"/>
                <a:cs typeface="Arial" panose="020B0604020202020204" pitchFamily="34" charset="0"/>
              </a:rPr>
              <a:t>Semantic Clinical Drug</a:t>
            </a:r>
            <a:endParaRPr lang="zh-CN" altLang="en-US" sz="4000" dirty="0">
              <a:latin typeface="Arial" panose="020B0604020202020204" pitchFamily="34" charset="0"/>
              <a:cs typeface="Arial" panose="020B0604020202020204" pitchFamily="34" charset="0"/>
            </a:endParaRPr>
          </a:p>
        </p:txBody>
      </p:sp>
      <p:sp>
        <p:nvSpPr>
          <p:cNvPr id="3" name="内容占位符 2">
            <a:extLst>
              <a:ext uri="{FF2B5EF4-FFF2-40B4-BE49-F238E27FC236}">
                <a16:creationId xmlns:a16="http://schemas.microsoft.com/office/drawing/2014/main" id="{A165DE28-AA53-4FAC-88FA-008A46174DC6}"/>
              </a:ext>
            </a:extLst>
          </p:cNvPr>
          <p:cNvSpPr>
            <a:spLocks noGrp="1"/>
          </p:cNvSpPr>
          <p:nvPr>
            <p:ph idx="1"/>
          </p:nvPr>
        </p:nvSpPr>
        <p:spPr>
          <a:xfrm>
            <a:off x="838200" y="1603945"/>
            <a:ext cx="10515600" cy="4351338"/>
          </a:xfrm>
        </p:spPr>
        <p:txBody>
          <a:bodyPr/>
          <a:lstStyle/>
          <a:p>
            <a:r>
              <a:rPr lang="en-US" dirty="0">
                <a:latin typeface="Arial" panose="020B0604020202020204" pitchFamily="34" charset="0"/>
                <a:cs typeface="Arial" panose="020B0604020202020204" pitchFamily="34" charset="0"/>
              </a:rPr>
              <a:t>SCD: Semantic Clinical Drug</a:t>
            </a:r>
          </a:p>
          <a:p>
            <a:r>
              <a:rPr lang="en-US" altLang="zh-CN" dirty="0">
                <a:solidFill>
                  <a:srgbClr val="0070C0"/>
                </a:solidFill>
                <a:latin typeface="Arial" panose="020B0604020202020204" pitchFamily="34" charset="0"/>
                <a:cs typeface="Arial" panose="020B0604020202020204" pitchFamily="34" charset="0"/>
              </a:rPr>
              <a:t>Total </a:t>
            </a:r>
            <a:r>
              <a:rPr lang="en-US" altLang="zh-CN" dirty="0" err="1">
                <a:solidFill>
                  <a:srgbClr val="0070C0"/>
                </a:solidFill>
                <a:latin typeface="Arial" panose="020B0604020202020204" pitchFamily="34" charset="0"/>
                <a:cs typeface="Arial" panose="020B0604020202020204" pitchFamily="34" charset="0"/>
              </a:rPr>
              <a:t>RxNorm</a:t>
            </a:r>
            <a:r>
              <a:rPr lang="en-US" altLang="zh-CN" dirty="0">
                <a:solidFill>
                  <a:srgbClr val="0070C0"/>
                </a:solidFill>
                <a:latin typeface="Arial" panose="020B0604020202020204" pitchFamily="34" charset="0"/>
                <a:cs typeface="Arial" panose="020B0604020202020204" pitchFamily="34" charset="0"/>
              </a:rPr>
              <a:t> Match: 2 370/10 441 (22.70%)</a:t>
            </a:r>
          </a:p>
          <a:p>
            <a:r>
              <a:rPr lang="en-US" altLang="zh-CN" dirty="0">
                <a:solidFill>
                  <a:srgbClr val="0070C0"/>
                </a:solidFill>
                <a:latin typeface="Arial" panose="020B0604020202020204" pitchFamily="34" charset="0"/>
                <a:cs typeface="Arial" panose="020B0604020202020204" pitchFamily="34" charset="0"/>
              </a:rPr>
              <a:t>Total </a:t>
            </a:r>
            <a:r>
              <a:rPr lang="en-US" altLang="zh-CN" dirty="0" err="1">
                <a:solidFill>
                  <a:srgbClr val="0070C0"/>
                </a:solidFill>
                <a:latin typeface="Arial" panose="020B0604020202020204" pitchFamily="34" charset="0"/>
                <a:cs typeface="Arial" panose="020B0604020202020204" pitchFamily="34" charset="0"/>
              </a:rPr>
              <a:t>RxNorm_Extension</a:t>
            </a:r>
            <a:r>
              <a:rPr lang="en-US" altLang="zh-CN" dirty="0">
                <a:solidFill>
                  <a:srgbClr val="0070C0"/>
                </a:solidFill>
                <a:latin typeface="Arial" panose="020B0604020202020204" pitchFamily="34" charset="0"/>
                <a:cs typeface="Arial" panose="020B0604020202020204" pitchFamily="34" charset="0"/>
              </a:rPr>
              <a:t> Match:</a:t>
            </a:r>
            <a:r>
              <a:rPr lang="zh-CN" altLang="en-US" dirty="0">
                <a:solidFill>
                  <a:srgbClr val="0070C0"/>
                </a:solidFill>
                <a:latin typeface="Arial" panose="020B0604020202020204" pitchFamily="34" charset="0"/>
                <a:cs typeface="Arial" panose="020B0604020202020204" pitchFamily="34" charset="0"/>
              </a:rPr>
              <a:t> </a:t>
            </a:r>
            <a:r>
              <a:rPr lang="en-US" altLang="zh-CN" dirty="0">
                <a:solidFill>
                  <a:srgbClr val="0070C0"/>
                </a:solidFill>
                <a:latin typeface="Arial" panose="020B0604020202020204" pitchFamily="34" charset="0"/>
                <a:cs typeface="Arial" panose="020B0604020202020204" pitchFamily="34" charset="0"/>
              </a:rPr>
              <a:t>588/10 441 (5.63%)</a:t>
            </a:r>
          </a:p>
        </p:txBody>
      </p:sp>
      <p:graphicFrame>
        <p:nvGraphicFramePr>
          <p:cNvPr id="4" name="Table 3">
            <a:extLst>
              <a:ext uri="{FF2B5EF4-FFF2-40B4-BE49-F238E27FC236}">
                <a16:creationId xmlns:a16="http://schemas.microsoft.com/office/drawing/2014/main" id="{B45A3789-D87E-8244-BD96-039BC5E61639}"/>
              </a:ext>
            </a:extLst>
          </p:cNvPr>
          <p:cNvGraphicFramePr>
            <a:graphicFrameLocks noGrp="1"/>
          </p:cNvGraphicFramePr>
          <p:nvPr>
            <p:extLst>
              <p:ext uri="{D42A27DB-BD31-4B8C-83A1-F6EECF244321}">
                <p14:modId xmlns:p14="http://schemas.microsoft.com/office/powerpoint/2010/main" val="3532869615"/>
              </p:ext>
            </p:extLst>
          </p:nvPr>
        </p:nvGraphicFramePr>
        <p:xfrm>
          <a:off x="524934" y="3206764"/>
          <a:ext cx="11286839" cy="3075503"/>
        </p:xfrm>
        <a:graphic>
          <a:graphicData uri="http://schemas.openxmlformats.org/drawingml/2006/table">
            <a:tbl>
              <a:tblPr firstRow="1" bandCol="1">
                <a:tableStyleId>{21E4AEA4-8DFA-4A89-87EB-49C32662AFE0}</a:tableStyleId>
              </a:tblPr>
              <a:tblGrid>
                <a:gridCol w="3601887">
                  <a:extLst>
                    <a:ext uri="{9D8B030D-6E8A-4147-A177-3AD203B41FA5}">
                      <a16:colId xmlns:a16="http://schemas.microsoft.com/office/drawing/2014/main" val="3956749841"/>
                    </a:ext>
                  </a:extLst>
                </a:gridCol>
                <a:gridCol w="1616827">
                  <a:extLst>
                    <a:ext uri="{9D8B030D-6E8A-4147-A177-3AD203B41FA5}">
                      <a16:colId xmlns:a16="http://schemas.microsoft.com/office/drawing/2014/main" val="882646295"/>
                    </a:ext>
                  </a:extLst>
                </a:gridCol>
                <a:gridCol w="1367726">
                  <a:extLst>
                    <a:ext uri="{9D8B030D-6E8A-4147-A177-3AD203B41FA5}">
                      <a16:colId xmlns:a16="http://schemas.microsoft.com/office/drawing/2014/main" val="118399285"/>
                    </a:ext>
                  </a:extLst>
                </a:gridCol>
                <a:gridCol w="1865926">
                  <a:extLst>
                    <a:ext uri="{9D8B030D-6E8A-4147-A177-3AD203B41FA5}">
                      <a16:colId xmlns:a16="http://schemas.microsoft.com/office/drawing/2014/main" val="147411910"/>
                    </a:ext>
                  </a:extLst>
                </a:gridCol>
                <a:gridCol w="1810227">
                  <a:extLst>
                    <a:ext uri="{9D8B030D-6E8A-4147-A177-3AD203B41FA5}">
                      <a16:colId xmlns:a16="http://schemas.microsoft.com/office/drawing/2014/main" val="1938787586"/>
                    </a:ext>
                  </a:extLst>
                </a:gridCol>
                <a:gridCol w="1024246">
                  <a:extLst>
                    <a:ext uri="{9D8B030D-6E8A-4147-A177-3AD203B41FA5}">
                      <a16:colId xmlns:a16="http://schemas.microsoft.com/office/drawing/2014/main" val="359964543"/>
                    </a:ext>
                  </a:extLst>
                </a:gridCol>
              </a:tblGrid>
              <a:tr h="616049">
                <a:tc>
                  <a:txBody>
                    <a:bodyPr/>
                    <a:lstStyle/>
                    <a:p>
                      <a:pPr algn="l" fontAlgn="b"/>
                      <a:r>
                        <a:rPr lang="en-US" sz="1600" b="1" u="none" strike="noStrike" dirty="0">
                          <a:effectLst/>
                          <a:latin typeface="Arial" panose="020B0604020202020204" pitchFamily="34" charset="0"/>
                          <a:cs typeface="Arial" panose="020B0604020202020204" pitchFamily="34" charset="0"/>
                        </a:rPr>
                        <a:t>NCCD_NAME</a:t>
                      </a:r>
                      <a:endParaRPr lang="en-US" sz="1600" b="1" i="0" u="none" strike="noStrike" dirty="0">
                        <a:solidFill>
                          <a:srgbClr val="000000"/>
                        </a:solidFill>
                        <a:effectLst/>
                        <a:latin typeface="Arial" panose="020B0604020202020204" pitchFamily="34" charset="0"/>
                        <a:cs typeface="Arial" panose="020B0604020202020204" pitchFamily="34" charset="0"/>
                      </a:endParaRPr>
                    </a:p>
                  </a:txBody>
                  <a:tcPr marL="9400" marR="9400" marT="9400" marB="0" anchor="b"/>
                </a:tc>
                <a:tc>
                  <a:txBody>
                    <a:bodyPr/>
                    <a:lstStyle/>
                    <a:p>
                      <a:pPr algn="l" fontAlgn="b"/>
                      <a:r>
                        <a:rPr lang="en-US" sz="1600" b="1" u="none" strike="noStrike">
                          <a:effectLst/>
                          <a:latin typeface="Arial" panose="020B0604020202020204" pitchFamily="34" charset="0"/>
                          <a:cs typeface="Arial" panose="020B0604020202020204" pitchFamily="34" charset="0"/>
                        </a:rPr>
                        <a:t>NCCD_CODE</a:t>
                      </a:r>
                      <a:endParaRPr lang="en-US" sz="1600" b="1" i="0" u="none" strike="noStrike">
                        <a:solidFill>
                          <a:srgbClr val="000000"/>
                        </a:solidFill>
                        <a:effectLst/>
                        <a:latin typeface="Arial" panose="020B0604020202020204" pitchFamily="34" charset="0"/>
                        <a:cs typeface="Arial" panose="020B0604020202020204" pitchFamily="34" charset="0"/>
                      </a:endParaRPr>
                    </a:p>
                  </a:txBody>
                  <a:tcPr marL="9400" marR="9400" marT="9400" marB="0" anchor="b"/>
                </a:tc>
                <a:tc>
                  <a:txBody>
                    <a:bodyPr/>
                    <a:lstStyle/>
                    <a:p>
                      <a:pPr algn="l" fontAlgn="b"/>
                      <a:r>
                        <a:rPr lang="en-US" sz="1600" b="1" u="none" strike="noStrike" dirty="0">
                          <a:effectLst/>
                          <a:latin typeface="Arial" panose="020B0604020202020204" pitchFamily="34" charset="0"/>
                          <a:cs typeface="Arial" panose="020B0604020202020204" pitchFamily="34" charset="0"/>
                        </a:rPr>
                        <a:t>IN</a:t>
                      </a:r>
                      <a:endParaRPr lang="en-US" sz="1600" b="1" i="0" u="none" strike="noStrike" dirty="0">
                        <a:solidFill>
                          <a:srgbClr val="000000"/>
                        </a:solidFill>
                        <a:effectLst/>
                        <a:latin typeface="Arial" panose="020B0604020202020204" pitchFamily="34" charset="0"/>
                        <a:cs typeface="Arial" panose="020B0604020202020204" pitchFamily="34" charset="0"/>
                      </a:endParaRPr>
                    </a:p>
                  </a:txBody>
                  <a:tcPr marL="9400" marR="9400" marT="9400" marB="0" anchor="b"/>
                </a:tc>
                <a:tc>
                  <a:txBody>
                    <a:bodyPr/>
                    <a:lstStyle/>
                    <a:p>
                      <a:pPr algn="l" fontAlgn="b"/>
                      <a:r>
                        <a:rPr lang="en-US" sz="1600" b="1" u="none" strike="noStrike" kern="1200" dirty="0">
                          <a:solidFill>
                            <a:schemeClr val="lt1"/>
                          </a:solidFill>
                          <a:effectLst/>
                          <a:latin typeface="Arial" panose="020B0604020202020204" pitchFamily="34" charset="0"/>
                          <a:ea typeface="+mn-ea"/>
                          <a:cs typeface="Arial" panose="020B0604020202020204" pitchFamily="34" charset="0"/>
                        </a:rPr>
                        <a:t>DF</a:t>
                      </a:r>
                    </a:p>
                  </a:txBody>
                  <a:tcPr marL="9400" marR="9400" marT="9400" marB="0" anchor="b"/>
                </a:tc>
                <a:tc>
                  <a:txBody>
                    <a:bodyPr/>
                    <a:lstStyle/>
                    <a:p>
                      <a:pPr algn="l" fontAlgn="b"/>
                      <a:r>
                        <a:rPr lang="en-US" sz="1600" b="1" u="none" strike="noStrike" dirty="0">
                          <a:effectLst/>
                          <a:latin typeface="Arial" panose="020B0604020202020204" pitchFamily="34" charset="0"/>
                          <a:cs typeface="Arial" panose="020B0604020202020204" pitchFamily="34" charset="0"/>
                        </a:rPr>
                        <a:t>RX_NAME</a:t>
                      </a:r>
                      <a:endParaRPr lang="en-US" sz="1600" b="1" i="0" u="none" strike="noStrike" dirty="0">
                        <a:solidFill>
                          <a:srgbClr val="000000"/>
                        </a:solidFill>
                        <a:effectLst/>
                        <a:latin typeface="Arial" panose="020B0604020202020204" pitchFamily="34" charset="0"/>
                        <a:cs typeface="Arial" panose="020B0604020202020204" pitchFamily="34" charset="0"/>
                      </a:endParaRPr>
                    </a:p>
                  </a:txBody>
                  <a:tcPr marL="9400" marR="9400" marT="9400" marB="0" anchor="b"/>
                </a:tc>
                <a:tc>
                  <a:txBody>
                    <a:bodyPr/>
                    <a:lstStyle/>
                    <a:p>
                      <a:pPr algn="l" fontAlgn="b"/>
                      <a:r>
                        <a:rPr lang="en-US" sz="1600" b="1" u="none" strike="noStrike" dirty="0">
                          <a:effectLst/>
                          <a:latin typeface="Arial" panose="020B0604020202020204" pitchFamily="34" charset="0"/>
                          <a:cs typeface="Arial" panose="020B0604020202020204" pitchFamily="34" charset="0"/>
                        </a:rPr>
                        <a:t>RX_CODE</a:t>
                      </a:r>
                      <a:endParaRPr lang="en-US" sz="1600" b="1" i="0" u="none" strike="noStrike" dirty="0">
                        <a:solidFill>
                          <a:srgbClr val="000000"/>
                        </a:solidFill>
                        <a:effectLst/>
                        <a:latin typeface="Arial" panose="020B0604020202020204" pitchFamily="34" charset="0"/>
                        <a:cs typeface="Arial" panose="020B0604020202020204" pitchFamily="34" charset="0"/>
                      </a:endParaRPr>
                    </a:p>
                  </a:txBody>
                  <a:tcPr marL="9400" marR="9400" marT="9400" marB="0" anchor="b"/>
                </a:tc>
                <a:extLst>
                  <a:ext uri="{0D108BD9-81ED-4DB2-BD59-A6C34878D82A}">
                    <a16:rowId xmlns:a16="http://schemas.microsoft.com/office/drawing/2014/main" val="386716906"/>
                  </a:ext>
                </a:extLst>
              </a:tr>
              <a:tr h="813894">
                <a:tc>
                  <a:txBody>
                    <a:bodyPr/>
                    <a:lstStyle/>
                    <a:p>
                      <a:pPr algn="l" fontAlgn="b"/>
                      <a:r>
                        <a:rPr lang="ja-JP" altLang="en-US" sz="1600" b="0" i="0" u="none" strike="noStrike">
                          <a:solidFill>
                            <a:srgbClr val="000000"/>
                          </a:solidFill>
                          <a:effectLst/>
                          <a:latin typeface="Calibri" panose="020F0502020204030204" pitchFamily="34" charset="0"/>
                        </a:rPr>
                        <a:t>克林霉素磷酸酯 </a:t>
                      </a:r>
                      <a:r>
                        <a:rPr lang="en-US" altLang="ja-JP" sz="1600" b="0" i="0" u="none" strike="noStrike" dirty="0">
                          <a:solidFill>
                            <a:srgbClr val="000000"/>
                          </a:solidFill>
                          <a:effectLst/>
                          <a:latin typeface="Calibri" panose="020F0502020204030204" pitchFamily="34" charset="0"/>
                        </a:rPr>
                        <a:t>150 </a:t>
                      </a:r>
                      <a:r>
                        <a:rPr lang="ja-JP" altLang="en-US" sz="1600" b="0" i="0" u="none" strike="noStrike">
                          <a:solidFill>
                            <a:srgbClr val="000000"/>
                          </a:solidFill>
                          <a:effectLst/>
                          <a:latin typeface="Calibri" panose="020F0502020204030204" pitchFamily="34" charset="0"/>
                        </a:rPr>
                        <a:t>毫克</a:t>
                      </a:r>
                      <a:r>
                        <a:rPr lang="en-US" altLang="ja-JP" sz="1600" b="0" i="0" u="none" strike="noStrike" dirty="0">
                          <a:solidFill>
                            <a:srgbClr val="000000"/>
                          </a:solidFill>
                          <a:effectLst/>
                          <a:latin typeface="Calibri" panose="020F0502020204030204" pitchFamily="34" charset="0"/>
                        </a:rPr>
                        <a:t>/</a:t>
                      </a:r>
                      <a:r>
                        <a:rPr lang="ja-JP" altLang="en-US" sz="1600" b="0" i="0" u="none" strike="noStrike">
                          <a:solidFill>
                            <a:srgbClr val="000000"/>
                          </a:solidFill>
                          <a:effectLst/>
                          <a:latin typeface="Calibri" panose="020F0502020204030204" pitchFamily="34" charset="0"/>
                        </a:rPr>
                        <a:t>毫升 注射剂</a:t>
                      </a:r>
                    </a:p>
                  </a:txBody>
                  <a:tcPr marL="9525" marR="9525" marT="9525" marB="0" anchor="b"/>
                </a:tc>
                <a:tc>
                  <a:txBody>
                    <a:bodyPr/>
                    <a:lstStyle/>
                    <a:p>
                      <a:pPr algn="r" fontAlgn="b"/>
                      <a:r>
                        <a:rPr lang="en-US" sz="1600" b="0" i="0" u="none" strike="noStrike" dirty="0">
                          <a:solidFill>
                            <a:srgbClr val="000000"/>
                          </a:solidFill>
                          <a:effectLst/>
                          <a:latin typeface="Calibri" panose="020F0502020204030204" pitchFamily="34" charset="0"/>
                        </a:rPr>
                        <a:t>106424</a:t>
                      </a:r>
                    </a:p>
                  </a:txBody>
                  <a:tcPr marL="9525" marR="9525" marT="9525" marB="0" anchor="b"/>
                </a:tc>
                <a:tc>
                  <a:txBody>
                    <a:bodyPr/>
                    <a:lstStyle/>
                    <a:p>
                      <a:pPr algn="l" fontAlgn="b"/>
                      <a:r>
                        <a:rPr lang="en-US" sz="1600" b="0" i="0" u="none" strike="noStrike">
                          <a:solidFill>
                            <a:srgbClr val="000000"/>
                          </a:solidFill>
                          <a:effectLst/>
                          <a:latin typeface="Calibri" panose="020F0502020204030204" pitchFamily="34" charset="0"/>
                        </a:rPr>
                        <a:t>clindamycin</a:t>
                      </a:r>
                    </a:p>
                  </a:txBody>
                  <a:tcPr marL="9525" marR="9525" marT="9525" marB="0" anchor="b"/>
                </a:tc>
                <a:tc>
                  <a:txBody>
                    <a:bodyPr/>
                    <a:lstStyle/>
                    <a:p>
                      <a:pPr algn="l" fontAlgn="b"/>
                      <a:r>
                        <a:rPr lang="en-US" sz="1600" b="0" i="0" u="none" strike="noStrike">
                          <a:solidFill>
                            <a:srgbClr val="000000"/>
                          </a:solidFill>
                          <a:effectLst/>
                          <a:latin typeface="Calibri" panose="020F0502020204030204" pitchFamily="34" charset="0"/>
                        </a:rPr>
                        <a:t>['150 mg/ml']|injection</a:t>
                      </a:r>
                    </a:p>
                  </a:txBody>
                  <a:tcPr marL="9525" marR="9525" marT="9525" marB="0" anchor="b"/>
                </a:tc>
                <a:tc>
                  <a:txBody>
                    <a:bodyPr/>
                    <a:lstStyle/>
                    <a:p>
                      <a:pPr algn="l" fontAlgn="b"/>
                      <a:r>
                        <a:rPr lang="en-US" sz="1600" b="0" i="0" u="none" strike="noStrike" dirty="0">
                          <a:solidFill>
                            <a:srgbClr val="000000"/>
                          </a:solidFill>
                          <a:effectLst/>
                          <a:latin typeface="Calibri" panose="020F0502020204030204" pitchFamily="34" charset="0"/>
                        </a:rPr>
                        <a:t>clindamycin 150 mg/ml injection</a:t>
                      </a:r>
                    </a:p>
                  </a:txBody>
                  <a:tcPr marL="9525" marR="9525" marT="9525" marB="0" anchor="b"/>
                </a:tc>
                <a:tc>
                  <a:txBody>
                    <a:bodyPr/>
                    <a:lstStyle/>
                    <a:p>
                      <a:pPr algn="r" fontAlgn="b"/>
                      <a:r>
                        <a:rPr lang="en-US" sz="1600" b="0" i="0" u="none" strike="noStrike" dirty="0">
                          <a:solidFill>
                            <a:srgbClr val="000000"/>
                          </a:solidFill>
                          <a:effectLst/>
                          <a:latin typeface="Calibri" panose="020F0502020204030204" pitchFamily="34" charset="0"/>
                        </a:rPr>
                        <a:t>1737246</a:t>
                      </a:r>
                    </a:p>
                  </a:txBody>
                  <a:tcPr marL="9525" marR="9525" marT="9525" marB="0" anchor="b"/>
                </a:tc>
                <a:extLst>
                  <a:ext uri="{0D108BD9-81ED-4DB2-BD59-A6C34878D82A}">
                    <a16:rowId xmlns:a16="http://schemas.microsoft.com/office/drawing/2014/main" val="184108151"/>
                  </a:ext>
                </a:extLst>
              </a:tr>
              <a:tr h="813894">
                <a:tc>
                  <a:txBody>
                    <a:bodyPr/>
                    <a:lstStyle/>
                    <a:p>
                      <a:pPr algn="l" fontAlgn="b"/>
                      <a:r>
                        <a:rPr lang="ja-JP" altLang="en-US" sz="1600" b="0" i="0" u="none" strike="noStrike">
                          <a:solidFill>
                            <a:srgbClr val="000000"/>
                          </a:solidFill>
                          <a:effectLst/>
                          <a:latin typeface="Calibri" panose="020F0502020204030204" pitchFamily="34" charset="0"/>
                        </a:rPr>
                        <a:t>克林霉素磷酸酯 </a:t>
                      </a:r>
                      <a:r>
                        <a:rPr lang="en-US" altLang="ja-JP" sz="1600" b="0" i="0" u="none" strike="noStrike">
                          <a:solidFill>
                            <a:srgbClr val="000000"/>
                          </a:solidFill>
                          <a:effectLst/>
                          <a:latin typeface="Calibri" panose="020F0502020204030204" pitchFamily="34" charset="0"/>
                        </a:rPr>
                        <a:t>150</a:t>
                      </a:r>
                      <a:r>
                        <a:rPr lang="ja-JP" altLang="en-US" sz="1600" b="0" i="0" u="none" strike="noStrike">
                          <a:solidFill>
                            <a:srgbClr val="000000"/>
                          </a:solidFill>
                          <a:effectLst/>
                          <a:latin typeface="Calibri" panose="020F0502020204030204" pitchFamily="34" charset="0"/>
                        </a:rPr>
                        <a:t>毫克 片剂</a:t>
                      </a:r>
                    </a:p>
                  </a:txBody>
                  <a:tcPr marL="9525" marR="9525" marT="9525" marB="0" anchor="b"/>
                </a:tc>
                <a:tc>
                  <a:txBody>
                    <a:bodyPr/>
                    <a:lstStyle/>
                    <a:p>
                      <a:pPr algn="r" fontAlgn="b"/>
                      <a:r>
                        <a:rPr lang="en-US" sz="1600" b="0" i="0" u="none" strike="noStrike" dirty="0">
                          <a:solidFill>
                            <a:srgbClr val="000000"/>
                          </a:solidFill>
                          <a:effectLst/>
                          <a:latin typeface="Calibri" panose="020F0502020204030204" pitchFamily="34" charset="0"/>
                        </a:rPr>
                        <a:t>106466</a:t>
                      </a:r>
                    </a:p>
                  </a:txBody>
                  <a:tcPr marL="9525" marR="9525" marT="9525" marB="0" anchor="b"/>
                </a:tc>
                <a:tc>
                  <a:txBody>
                    <a:bodyPr/>
                    <a:lstStyle/>
                    <a:p>
                      <a:pPr algn="l" fontAlgn="b"/>
                      <a:r>
                        <a:rPr lang="en-US" sz="1600" b="0" i="0" u="none" strike="noStrike" dirty="0">
                          <a:solidFill>
                            <a:srgbClr val="000000"/>
                          </a:solidFill>
                          <a:effectLst/>
                          <a:latin typeface="Calibri" panose="020F0502020204030204" pitchFamily="34" charset="0"/>
                        </a:rPr>
                        <a:t>clindamycin</a:t>
                      </a:r>
                    </a:p>
                  </a:txBody>
                  <a:tcPr marL="9525" marR="9525" marT="9525" marB="0" anchor="b"/>
                </a:tc>
                <a:tc>
                  <a:txBody>
                    <a:bodyPr/>
                    <a:lstStyle/>
                    <a:p>
                      <a:pPr algn="l" fontAlgn="b"/>
                      <a:r>
                        <a:rPr lang="en-US" sz="1600" b="0" i="0" u="none" strike="noStrike">
                          <a:solidFill>
                            <a:srgbClr val="000000"/>
                          </a:solidFill>
                          <a:effectLst/>
                          <a:latin typeface="Calibri" panose="020F0502020204030204" pitchFamily="34" charset="0"/>
                        </a:rPr>
                        <a:t>['150 mg']|tablet</a:t>
                      </a:r>
                    </a:p>
                  </a:txBody>
                  <a:tcPr marL="9525" marR="9525" marT="9525" marB="0" anchor="b"/>
                </a:tc>
                <a:tc>
                  <a:txBody>
                    <a:bodyPr/>
                    <a:lstStyle/>
                    <a:p>
                      <a:pPr algn="l" fontAlgn="b"/>
                      <a:r>
                        <a:rPr lang="en-US" sz="1600" b="0" i="0" u="none" strike="noStrike">
                          <a:solidFill>
                            <a:srgbClr val="000000"/>
                          </a:solidFill>
                          <a:effectLst/>
                          <a:latin typeface="Calibri" panose="020F0502020204030204" pitchFamily="34" charset="0"/>
                        </a:rPr>
                        <a:t>clindamycin 150 mg oral tablet</a:t>
                      </a:r>
                    </a:p>
                  </a:txBody>
                  <a:tcPr marL="9525" marR="9525" marT="9525" marB="0" anchor="b"/>
                </a:tc>
                <a:tc>
                  <a:txBody>
                    <a:bodyPr/>
                    <a:lstStyle/>
                    <a:p>
                      <a:pPr algn="r" fontAlgn="b"/>
                      <a:r>
                        <a:rPr lang="en-US" sz="1600" b="0" i="0" u="none" strike="noStrike">
                          <a:solidFill>
                            <a:srgbClr val="000000"/>
                          </a:solidFill>
                          <a:effectLst/>
                          <a:latin typeface="Calibri" panose="020F0502020204030204" pitchFamily="34" charset="0"/>
                        </a:rPr>
                        <a:t>433773</a:t>
                      </a:r>
                    </a:p>
                  </a:txBody>
                  <a:tcPr marL="9525" marR="9525" marT="9525" marB="0" anchor="b"/>
                </a:tc>
                <a:extLst>
                  <a:ext uri="{0D108BD9-81ED-4DB2-BD59-A6C34878D82A}">
                    <a16:rowId xmlns:a16="http://schemas.microsoft.com/office/drawing/2014/main" val="266912376"/>
                  </a:ext>
                </a:extLst>
              </a:tr>
              <a:tr h="415833">
                <a:tc>
                  <a:txBody>
                    <a:bodyPr/>
                    <a:lstStyle/>
                    <a:p>
                      <a:pPr algn="l" fontAlgn="b"/>
                      <a:r>
                        <a:rPr lang="ja-JP" altLang="en-US" sz="1600" b="0" i="0" u="none" strike="noStrike">
                          <a:solidFill>
                            <a:srgbClr val="C00000"/>
                          </a:solidFill>
                          <a:effectLst/>
                          <a:latin typeface="Calibri" panose="020F0502020204030204" pitchFamily="34" charset="0"/>
                        </a:rPr>
                        <a:t>克林霉素磷酸酯 </a:t>
                      </a:r>
                      <a:r>
                        <a:rPr lang="en-US" altLang="ja-JP" sz="1600" b="0" i="0" u="none" strike="noStrike" dirty="0">
                          <a:solidFill>
                            <a:srgbClr val="C00000"/>
                          </a:solidFill>
                          <a:effectLst/>
                          <a:latin typeface="Calibri" panose="020F0502020204030204" pitchFamily="34" charset="0"/>
                        </a:rPr>
                        <a:t>1200 </a:t>
                      </a:r>
                      <a:r>
                        <a:rPr lang="ja-JP" altLang="en-US" sz="1600" b="0" i="0" u="none" strike="noStrike">
                          <a:solidFill>
                            <a:srgbClr val="C00000"/>
                          </a:solidFill>
                          <a:effectLst/>
                          <a:latin typeface="Calibri" panose="020F0502020204030204" pitchFamily="34" charset="0"/>
                        </a:rPr>
                        <a:t>毫克 注射剂</a:t>
                      </a:r>
                    </a:p>
                  </a:txBody>
                  <a:tcPr marL="9525" marR="9525" marT="9525" marB="0" anchor="b"/>
                </a:tc>
                <a:tc>
                  <a:txBody>
                    <a:bodyPr/>
                    <a:lstStyle/>
                    <a:p>
                      <a:pPr algn="r" fontAlgn="b"/>
                      <a:r>
                        <a:rPr lang="en-US" sz="1600" b="0" i="0" u="none" strike="noStrike" dirty="0">
                          <a:solidFill>
                            <a:srgbClr val="C00000"/>
                          </a:solidFill>
                          <a:effectLst/>
                          <a:latin typeface="Calibri" panose="020F0502020204030204" pitchFamily="34" charset="0"/>
                        </a:rPr>
                        <a:t>106421</a:t>
                      </a:r>
                    </a:p>
                  </a:txBody>
                  <a:tcPr marL="9525" marR="9525" marT="9525" marB="0" anchor="b"/>
                </a:tc>
                <a:tc>
                  <a:txBody>
                    <a:bodyPr/>
                    <a:lstStyle/>
                    <a:p>
                      <a:pPr algn="l" fontAlgn="b"/>
                      <a:r>
                        <a:rPr lang="en-US" sz="1600" b="0" i="0" u="none" strike="noStrike" dirty="0">
                          <a:solidFill>
                            <a:srgbClr val="C00000"/>
                          </a:solidFill>
                          <a:effectLst/>
                          <a:latin typeface="Calibri" panose="020F0502020204030204" pitchFamily="34" charset="0"/>
                        </a:rPr>
                        <a:t>clindamycin</a:t>
                      </a:r>
                    </a:p>
                  </a:txBody>
                  <a:tcPr marL="9525" marR="9525" marT="9525" marB="0" anchor="b"/>
                </a:tc>
                <a:tc>
                  <a:txBody>
                    <a:bodyPr/>
                    <a:lstStyle/>
                    <a:p>
                      <a:pPr algn="l" fontAlgn="b"/>
                      <a:r>
                        <a:rPr lang="en-US" sz="1600" b="0" i="0" u="none" strike="noStrike" dirty="0">
                          <a:solidFill>
                            <a:srgbClr val="C00000"/>
                          </a:solidFill>
                          <a:effectLst/>
                          <a:latin typeface="Calibri" panose="020F0502020204030204" pitchFamily="34" charset="0"/>
                        </a:rPr>
                        <a:t>['1200 mg']|injection</a:t>
                      </a:r>
                    </a:p>
                  </a:txBody>
                  <a:tcPr marL="9525" marR="9525" marT="9525" marB="0" anchor="b"/>
                </a:tc>
                <a:tc>
                  <a:txBody>
                    <a:bodyPr/>
                    <a:lstStyle/>
                    <a:p>
                      <a:pPr algn="l" fontAlgn="b"/>
                      <a:r>
                        <a:rPr lang="en-US" sz="1600" b="0" i="0" u="none" strike="noStrike" dirty="0">
                          <a:solidFill>
                            <a:srgbClr val="C00000"/>
                          </a:solidFill>
                          <a:effectLst/>
                          <a:latin typeface="Calibri" panose="020F0502020204030204" pitchFamily="34" charset="0"/>
                        </a:rPr>
                        <a:t>None</a:t>
                      </a:r>
                    </a:p>
                  </a:txBody>
                  <a:tcPr marL="9525" marR="9525" marT="9525" marB="0" anchor="b"/>
                </a:tc>
                <a:tc>
                  <a:txBody>
                    <a:bodyPr/>
                    <a:lstStyle/>
                    <a:p>
                      <a:pPr algn="l" fontAlgn="b"/>
                      <a:endParaRPr lang="en-US" sz="16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543503390"/>
                  </a:ext>
                </a:extLst>
              </a:tr>
              <a:tr h="415833">
                <a:tc>
                  <a:txBody>
                    <a:bodyPr/>
                    <a:lstStyle/>
                    <a:p>
                      <a:pPr algn="l" fontAlgn="b"/>
                      <a:r>
                        <a:rPr lang="ja-JP" altLang="en-US" sz="1600" b="0" i="0" u="none" strike="noStrike">
                          <a:solidFill>
                            <a:schemeClr val="accent5">
                              <a:lumMod val="75000"/>
                            </a:schemeClr>
                          </a:solidFill>
                          <a:effectLst/>
                          <a:latin typeface="Calibri" panose="020F0502020204030204" pitchFamily="34" charset="0"/>
                        </a:rPr>
                        <a:t>克林霉素磷酸酯 </a:t>
                      </a:r>
                      <a:r>
                        <a:rPr lang="en-US" altLang="ja-JP" sz="1600" b="0" i="0" u="none" strike="noStrike">
                          <a:solidFill>
                            <a:schemeClr val="accent5">
                              <a:lumMod val="75000"/>
                            </a:schemeClr>
                          </a:solidFill>
                          <a:effectLst/>
                          <a:latin typeface="Calibri" panose="020F0502020204030204" pitchFamily="34" charset="0"/>
                        </a:rPr>
                        <a:t>75 </a:t>
                      </a:r>
                      <a:r>
                        <a:rPr lang="ja-JP" altLang="en-US" sz="1600" b="0" i="0" u="none" strike="noStrike">
                          <a:solidFill>
                            <a:schemeClr val="accent5">
                              <a:lumMod val="75000"/>
                            </a:schemeClr>
                          </a:solidFill>
                          <a:effectLst/>
                          <a:latin typeface="Calibri" panose="020F0502020204030204" pitchFamily="34" charset="0"/>
                        </a:rPr>
                        <a:t>毫克</a:t>
                      </a:r>
                      <a:r>
                        <a:rPr lang="en-US" altLang="ja-JP" sz="1600" b="0" i="0" u="none" strike="noStrike">
                          <a:solidFill>
                            <a:schemeClr val="accent5">
                              <a:lumMod val="75000"/>
                            </a:schemeClr>
                          </a:solidFill>
                          <a:effectLst/>
                          <a:latin typeface="Calibri" panose="020F0502020204030204" pitchFamily="34" charset="0"/>
                        </a:rPr>
                        <a:t>/</a:t>
                      </a:r>
                      <a:r>
                        <a:rPr lang="ja-JP" altLang="en-US" sz="1600" b="0" i="0" u="none" strike="noStrike">
                          <a:solidFill>
                            <a:schemeClr val="accent5">
                              <a:lumMod val="75000"/>
                            </a:schemeClr>
                          </a:solidFill>
                          <a:effectLst/>
                          <a:latin typeface="Calibri" panose="020F0502020204030204" pitchFamily="34" charset="0"/>
                        </a:rPr>
                        <a:t>毫升 注射剂</a:t>
                      </a:r>
                    </a:p>
                  </a:txBody>
                  <a:tcPr marL="9525" marR="9525" marT="9525" marB="0" anchor="b"/>
                </a:tc>
                <a:tc>
                  <a:txBody>
                    <a:bodyPr/>
                    <a:lstStyle/>
                    <a:p>
                      <a:pPr algn="r" fontAlgn="b"/>
                      <a:r>
                        <a:rPr lang="en-US" sz="1600" b="0" i="0" u="none" strike="noStrike">
                          <a:solidFill>
                            <a:schemeClr val="accent5">
                              <a:lumMod val="75000"/>
                            </a:schemeClr>
                          </a:solidFill>
                          <a:effectLst/>
                          <a:latin typeface="Calibri" panose="020F0502020204030204" pitchFamily="34" charset="0"/>
                        </a:rPr>
                        <a:t>106473</a:t>
                      </a:r>
                    </a:p>
                  </a:txBody>
                  <a:tcPr marL="9525" marR="9525" marT="9525" marB="0" anchor="b"/>
                </a:tc>
                <a:tc>
                  <a:txBody>
                    <a:bodyPr/>
                    <a:lstStyle/>
                    <a:p>
                      <a:pPr algn="l" fontAlgn="b"/>
                      <a:r>
                        <a:rPr lang="en-US" sz="1600" b="0" i="0" u="none" strike="noStrike" dirty="0">
                          <a:solidFill>
                            <a:schemeClr val="accent5">
                              <a:lumMod val="75000"/>
                            </a:schemeClr>
                          </a:solidFill>
                          <a:effectLst/>
                          <a:latin typeface="Calibri" panose="020F0502020204030204" pitchFamily="34" charset="0"/>
                        </a:rPr>
                        <a:t>clindamycin</a:t>
                      </a:r>
                    </a:p>
                  </a:txBody>
                  <a:tcPr marL="9525" marR="9525" marT="9525" marB="0" anchor="b"/>
                </a:tc>
                <a:tc>
                  <a:txBody>
                    <a:bodyPr/>
                    <a:lstStyle/>
                    <a:p>
                      <a:pPr algn="l" fontAlgn="b"/>
                      <a:r>
                        <a:rPr lang="en-US" sz="1600" b="0" i="0" u="none" strike="noStrike">
                          <a:solidFill>
                            <a:schemeClr val="accent5">
                              <a:lumMod val="75000"/>
                            </a:schemeClr>
                          </a:solidFill>
                          <a:effectLst/>
                          <a:latin typeface="Calibri" panose="020F0502020204030204" pitchFamily="34" charset="0"/>
                        </a:rPr>
                        <a:t>['75 mg/ml']|injection</a:t>
                      </a:r>
                    </a:p>
                  </a:txBody>
                  <a:tcPr marL="9525" marR="9525" marT="9525" marB="0" anchor="b"/>
                </a:tc>
                <a:tc>
                  <a:txBody>
                    <a:bodyPr/>
                    <a:lstStyle/>
                    <a:p>
                      <a:pPr algn="l" fontAlgn="b"/>
                      <a:r>
                        <a:rPr lang="en-US" sz="1600" b="0" i="0" u="none" strike="noStrike" dirty="0">
                          <a:solidFill>
                            <a:schemeClr val="accent5">
                              <a:lumMod val="75000"/>
                            </a:schemeClr>
                          </a:solidFill>
                          <a:effectLst/>
                          <a:latin typeface="Calibri" panose="020F0502020204030204" pitchFamily="34" charset="0"/>
                        </a:rPr>
                        <a:t>None</a:t>
                      </a:r>
                    </a:p>
                  </a:txBody>
                  <a:tcPr marL="9525" marR="9525" marT="9525" marB="0" anchor="b"/>
                </a:tc>
                <a:tc>
                  <a:txBody>
                    <a:bodyPr/>
                    <a:lstStyle/>
                    <a:p>
                      <a:pPr algn="l" fontAlgn="b"/>
                      <a:endParaRPr lang="en-US" sz="16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840280801"/>
                  </a:ext>
                </a:extLst>
              </a:tr>
            </a:tbl>
          </a:graphicData>
        </a:graphic>
      </p:graphicFrame>
    </p:spTree>
    <p:extLst>
      <p:ext uri="{BB962C8B-B14F-4D97-AF65-F5344CB8AC3E}">
        <p14:creationId xmlns:p14="http://schemas.microsoft.com/office/powerpoint/2010/main" val="26019851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AE00C67-1A70-4976-AF62-AD0549909210}"/>
              </a:ext>
            </a:extLst>
          </p:cNvPr>
          <p:cNvSpPr>
            <a:spLocks noGrp="1"/>
          </p:cNvSpPr>
          <p:nvPr>
            <p:ph type="title"/>
          </p:nvPr>
        </p:nvSpPr>
        <p:spPr>
          <a:xfrm>
            <a:off x="838200" y="365125"/>
            <a:ext cx="11055926" cy="1325563"/>
          </a:xfrm>
        </p:spPr>
        <p:txBody>
          <a:bodyPr>
            <a:normAutofit/>
          </a:bodyPr>
          <a:lstStyle/>
          <a:p>
            <a:r>
              <a:rPr lang="en-US" altLang="zh-CN" sz="4000" dirty="0">
                <a:latin typeface="Arial" panose="020B0604020202020204" pitchFamily="34" charset="0"/>
                <a:cs typeface="Arial" panose="020B0604020202020204" pitchFamily="34" charset="0"/>
              </a:rPr>
              <a:t>Mapping of </a:t>
            </a:r>
            <a:r>
              <a:rPr lang="en-US" sz="4000" dirty="0">
                <a:latin typeface="Arial" panose="020B0604020202020204" pitchFamily="34" charset="0"/>
                <a:cs typeface="Arial" panose="020B0604020202020204" pitchFamily="34" charset="0"/>
              </a:rPr>
              <a:t>Semantic Branded Drug</a:t>
            </a:r>
            <a:endParaRPr lang="zh-CN" altLang="en-US" sz="4000" dirty="0">
              <a:latin typeface="Arial" panose="020B0604020202020204" pitchFamily="34" charset="0"/>
              <a:cs typeface="Arial" panose="020B0604020202020204" pitchFamily="34" charset="0"/>
            </a:endParaRPr>
          </a:p>
        </p:txBody>
      </p:sp>
      <p:sp>
        <p:nvSpPr>
          <p:cNvPr id="3" name="内容占位符 2">
            <a:extLst>
              <a:ext uri="{FF2B5EF4-FFF2-40B4-BE49-F238E27FC236}">
                <a16:creationId xmlns:a16="http://schemas.microsoft.com/office/drawing/2014/main" id="{A165DE28-AA53-4FAC-88FA-008A46174DC6}"/>
              </a:ext>
            </a:extLst>
          </p:cNvPr>
          <p:cNvSpPr>
            <a:spLocks noGrp="1"/>
          </p:cNvSpPr>
          <p:nvPr>
            <p:ph idx="1"/>
          </p:nvPr>
        </p:nvSpPr>
        <p:spPr>
          <a:xfrm>
            <a:off x="838200" y="1603945"/>
            <a:ext cx="10515600" cy="4351338"/>
          </a:xfrm>
        </p:spPr>
        <p:txBody>
          <a:bodyPr/>
          <a:lstStyle/>
          <a:p>
            <a:r>
              <a:rPr lang="en-US" dirty="0">
                <a:latin typeface="Arial" panose="020B0604020202020204" pitchFamily="34" charset="0"/>
                <a:cs typeface="Arial" panose="020B0604020202020204" pitchFamily="34" charset="0"/>
              </a:rPr>
              <a:t>SBD: Semantic Branded Drug</a:t>
            </a:r>
          </a:p>
          <a:p>
            <a:r>
              <a:rPr lang="en-US" altLang="zh-CN" dirty="0">
                <a:solidFill>
                  <a:srgbClr val="0070C0"/>
                </a:solidFill>
                <a:latin typeface="Arial" panose="020B0604020202020204" pitchFamily="34" charset="0"/>
                <a:cs typeface="Arial" panose="020B0604020202020204" pitchFamily="34" charset="0"/>
              </a:rPr>
              <a:t>Total </a:t>
            </a:r>
            <a:r>
              <a:rPr lang="en-US" altLang="zh-CN" dirty="0" err="1">
                <a:solidFill>
                  <a:srgbClr val="0070C0"/>
                </a:solidFill>
                <a:latin typeface="Arial" panose="020B0604020202020204" pitchFamily="34" charset="0"/>
                <a:cs typeface="Arial" panose="020B0604020202020204" pitchFamily="34" charset="0"/>
              </a:rPr>
              <a:t>RxNorm</a:t>
            </a:r>
            <a:r>
              <a:rPr lang="en-US" altLang="zh-CN" dirty="0">
                <a:solidFill>
                  <a:srgbClr val="0070C0"/>
                </a:solidFill>
                <a:latin typeface="Arial" panose="020B0604020202020204" pitchFamily="34" charset="0"/>
                <a:cs typeface="Arial" panose="020B0604020202020204" pitchFamily="34" charset="0"/>
              </a:rPr>
              <a:t> Match: 22/ 7 257 (0.30%)</a:t>
            </a:r>
          </a:p>
          <a:p>
            <a:r>
              <a:rPr lang="en-US" altLang="zh-CN" dirty="0">
                <a:solidFill>
                  <a:srgbClr val="0070C0"/>
                </a:solidFill>
                <a:latin typeface="Arial" panose="020B0604020202020204" pitchFamily="34" charset="0"/>
                <a:cs typeface="Arial" panose="020B0604020202020204" pitchFamily="34" charset="0"/>
              </a:rPr>
              <a:t>Total </a:t>
            </a:r>
            <a:r>
              <a:rPr lang="en-US" altLang="zh-CN" dirty="0" err="1">
                <a:solidFill>
                  <a:srgbClr val="0070C0"/>
                </a:solidFill>
                <a:latin typeface="Arial" panose="020B0604020202020204" pitchFamily="34" charset="0"/>
                <a:cs typeface="Arial" panose="020B0604020202020204" pitchFamily="34" charset="0"/>
              </a:rPr>
              <a:t>RxNorm_Extension</a:t>
            </a:r>
            <a:r>
              <a:rPr lang="en-US" altLang="zh-CN" dirty="0">
                <a:solidFill>
                  <a:srgbClr val="0070C0"/>
                </a:solidFill>
                <a:latin typeface="Arial" panose="020B0604020202020204" pitchFamily="34" charset="0"/>
                <a:cs typeface="Arial" panose="020B0604020202020204" pitchFamily="34" charset="0"/>
              </a:rPr>
              <a:t> Match:</a:t>
            </a:r>
            <a:r>
              <a:rPr lang="zh-CN" altLang="en-US" dirty="0">
                <a:solidFill>
                  <a:srgbClr val="0070C0"/>
                </a:solidFill>
                <a:latin typeface="Arial" panose="020B0604020202020204" pitchFamily="34" charset="0"/>
                <a:cs typeface="Arial" panose="020B0604020202020204" pitchFamily="34" charset="0"/>
              </a:rPr>
              <a:t> </a:t>
            </a:r>
            <a:r>
              <a:rPr lang="en-US" altLang="zh-CN" dirty="0">
                <a:solidFill>
                  <a:srgbClr val="0070C0"/>
                </a:solidFill>
                <a:latin typeface="Arial" panose="020B0604020202020204" pitchFamily="34" charset="0"/>
                <a:cs typeface="Arial" panose="020B0604020202020204" pitchFamily="34" charset="0"/>
              </a:rPr>
              <a:t>7/7 257 (0.09%)</a:t>
            </a:r>
          </a:p>
          <a:p>
            <a:endParaRPr lang="en-US" altLang="zh-CN" dirty="0">
              <a:latin typeface="Arial" panose="020B0604020202020204" pitchFamily="34" charset="0"/>
              <a:cs typeface="Arial" panose="020B0604020202020204" pitchFamily="34" charset="0"/>
            </a:endParaRPr>
          </a:p>
        </p:txBody>
      </p:sp>
      <p:graphicFrame>
        <p:nvGraphicFramePr>
          <p:cNvPr id="4" name="Table 3">
            <a:extLst>
              <a:ext uri="{FF2B5EF4-FFF2-40B4-BE49-F238E27FC236}">
                <a16:creationId xmlns:a16="http://schemas.microsoft.com/office/drawing/2014/main" id="{B45A3789-D87E-8244-BD96-039BC5E61639}"/>
              </a:ext>
            </a:extLst>
          </p:cNvPr>
          <p:cNvGraphicFramePr>
            <a:graphicFrameLocks noGrp="1"/>
          </p:cNvGraphicFramePr>
          <p:nvPr>
            <p:extLst>
              <p:ext uri="{D42A27DB-BD31-4B8C-83A1-F6EECF244321}">
                <p14:modId xmlns:p14="http://schemas.microsoft.com/office/powerpoint/2010/main" val="2878295635"/>
              </p:ext>
            </p:extLst>
          </p:nvPr>
        </p:nvGraphicFramePr>
        <p:xfrm>
          <a:off x="676399" y="3211894"/>
          <a:ext cx="11055926" cy="3280981"/>
        </p:xfrm>
        <a:graphic>
          <a:graphicData uri="http://schemas.openxmlformats.org/drawingml/2006/table">
            <a:tbl>
              <a:tblPr firstRow="1" bandCol="1">
                <a:tableStyleId>{21E4AEA4-8DFA-4A89-87EB-49C32662AFE0}</a:tableStyleId>
              </a:tblPr>
              <a:tblGrid>
                <a:gridCol w="3297382">
                  <a:extLst>
                    <a:ext uri="{9D8B030D-6E8A-4147-A177-3AD203B41FA5}">
                      <a16:colId xmlns:a16="http://schemas.microsoft.com/office/drawing/2014/main" val="3956749841"/>
                    </a:ext>
                  </a:extLst>
                </a:gridCol>
                <a:gridCol w="1326352">
                  <a:extLst>
                    <a:ext uri="{9D8B030D-6E8A-4147-A177-3AD203B41FA5}">
                      <a16:colId xmlns:a16="http://schemas.microsoft.com/office/drawing/2014/main" val="882646295"/>
                    </a:ext>
                  </a:extLst>
                </a:gridCol>
                <a:gridCol w="1313994">
                  <a:extLst>
                    <a:ext uri="{9D8B030D-6E8A-4147-A177-3AD203B41FA5}">
                      <a16:colId xmlns:a16="http://schemas.microsoft.com/office/drawing/2014/main" val="118399285"/>
                    </a:ext>
                  </a:extLst>
                </a:gridCol>
                <a:gridCol w="1685449">
                  <a:extLst>
                    <a:ext uri="{9D8B030D-6E8A-4147-A177-3AD203B41FA5}">
                      <a16:colId xmlns:a16="http://schemas.microsoft.com/office/drawing/2014/main" val="147411910"/>
                    </a:ext>
                  </a:extLst>
                </a:gridCol>
                <a:gridCol w="2025631">
                  <a:extLst>
                    <a:ext uri="{9D8B030D-6E8A-4147-A177-3AD203B41FA5}">
                      <a16:colId xmlns:a16="http://schemas.microsoft.com/office/drawing/2014/main" val="1938787586"/>
                    </a:ext>
                  </a:extLst>
                </a:gridCol>
                <a:gridCol w="1407118">
                  <a:extLst>
                    <a:ext uri="{9D8B030D-6E8A-4147-A177-3AD203B41FA5}">
                      <a16:colId xmlns:a16="http://schemas.microsoft.com/office/drawing/2014/main" val="359964543"/>
                    </a:ext>
                  </a:extLst>
                </a:gridCol>
              </a:tblGrid>
              <a:tr h="297751">
                <a:tc>
                  <a:txBody>
                    <a:bodyPr/>
                    <a:lstStyle/>
                    <a:p>
                      <a:pPr algn="l" fontAlgn="b"/>
                      <a:r>
                        <a:rPr lang="en-US" sz="1600" b="1" u="none" strike="noStrike" dirty="0">
                          <a:effectLst/>
                          <a:latin typeface="Arial" panose="020B0604020202020204" pitchFamily="34" charset="0"/>
                          <a:cs typeface="Arial" panose="020B0604020202020204" pitchFamily="34" charset="0"/>
                        </a:rPr>
                        <a:t>NCCD_NAME</a:t>
                      </a:r>
                      <a:endParaRPr lang="en-US" sz="1600" b="1" i="0" u="none" strike="noStrike" dirty="0">
                        <a:solidFill>
                          <a:srgbClr val="000000"/>
                        </a:solidFill>
                        <a:effectLst/>
                        <a:latin typeface="Arial" panose="020B0604020202020204" pitchFamily="34" charset="0"/>
                        <a:cs typeface="Arial" panose="020B0604020202020204" pitchFamily="34" charset="0"/>
                      </a:endParaRPr>
                    </a:p>
                  </a:txBody>
                  <a:tcPr marL="9400" marR="9400" marT="9400" marB="0" anchor="b"/>
                </a:tc>
                <a:tc>
                  <a:txBody>
                    <a:bodyPr/>
                    <a:lstStyle/>
                    <a:p>
                      <a:pPr algn="l" fontAlgn="b"/>
                      <a:r>
                        <a:rPr lang="en-US" sz="1600" b="1" u="none" strike="noStrike">
                          <a:effectLst/>
                          <a:latin typeface="Arial" panose="020B0604020202020204" pitchFamily="34" charset="0"/>
                          <a:cs typeface="Arial" panose="020B0604020202020204" pitchFamily="34" charset="0"/>
                        </a:rPr>
                        <a:t>NCCD_CODE</a:t>
                      </a:r>
                      <a:endParaRPr lang="en-US" sz="1600" b="1" i="0" u="none" strike="noStrike">
                        <a:solidFill>
                          <a:srgbClr val="000000"/>
                        </a:solidFill>
                        <a:effectLst/>
                        <a:latin typeface="Arial" panose="020B0604020202020204" pitchFamily="34" charset="0"/>
                        <a:cs typeface="Arial" panose="020B0604020202020204" pitchFamily="34" charset="0"/>
                      </a:endParaRPr>
                    </a:p>
                  </a:txBody>
                  <a:tcPr marL="9400" marR="9400" marT="9400" marB="0" anchor="b"/>
                </a:tc>
                <a:tc>
                  <a:txBody>
                    <a:bodyPr/>
                    <a:lstStyle/>
                    <a:p>
                      <a:pPr algn="l" fontAlgn="b"/>
                      <a:r>
                        <a:rPr lang="en-US" sz="1600" b="1" u="none" strike="noStrike" dirty="0">
                          <a:effectLst/>
                          <a:latin typeface="Arial" panose="020B0604020202020204" pitchFamily="34" charset="0"/>
                          <a:cs typeface="Arial" panose="020B0604020202020204" pitchFamily="34" charset="0"/>
                        </a:rPr>
                        <a:t>IN</a:t>
                      </a:r>
                      <a:endParaRPr lang="en-US" sz="1600" b="1" i="0" u="none" strike="noStrike" dirty="0">
                        <a:solidFill>
                          <a:srgbClr val="000000"/>
                        </a:solidFill>
                        <a:effectLst/>
                        <a:latin typeface="Arial" panose="020B0604020202020204" pitchFamily="34" charset="0"/>
                        <a:cs typeface="Arial" panose="020B0604020202020204" pitchFamily="34" charset="0"/>
                      </a:endParaRPr>
                    </a:p>
                  </a:txBody>
                  <a:tcPr marL="9400" marR="9400" marT="9400" marB="0" anchor="b"/>
                </a:tc>
                <a:tc>
                  <a:txBody>
                    <a:bodyPr/>
                    <a:lstStyle/>
                    <a:p>
                      <a:pPr algn="l" fontAlgn="b"/>
                      <a:r>
                        <a:rPr lang="en-US" sz="1600" b="1" u="none" strike="noStrike" kern="1200" dirty="0">
                          <a:solidFill>
                            <a:schemeClr val="lt1"/>
                          </a:solidFill>
                          <a:effectLst/>
                          <a:latin typeface="Arial" panose="020B0604020202020204" pitchFamily="34" charset="0"/>
                          <a:ea typeface="+mn-ea"/>
                          <a:cs typeface="Arial" panose="020B0604020202020204" pitchFamily="34" charset="0"/>
                        </a:rPr>
                        <a:t>DF</a:t>
                      </a:r>
                    </a:p>
                  </a:txBody>
                  <a:tcPr marL="9400" marR="9400" marT="9400" marB="0" anchor="b"/>
                </a:tc>
                <a:tc>
                  <a:txBody>
                    <a:bodyPr/>
                    <a:lstStyle/>
                    <a:p>
                      <a:pPr algn="l" fontAlgn="b"/>
                      <a:r>
                        <a:rPr lang="en-US" sz="1600" b="1" u="none" strike="noStrike" dirty="0">
                          <a:effectLst/>
                          <a:latin typeface="Arial" panose="020B0604020202020204" pitchFamily="34" charset="0"/>
                          <a:cs typeface="Arial" panose="020B0604020202020204" pitchFamily="34" charset="0"/>
                        </a:rPr>
                        <a:t>RXN_NAME</a:t>
                      </a:r>
                      <a:endParaRPr lang="en-US" sz="1600" b="1" i="0" u="none" strike="noStrike" dirty="0">
                        <a:solidFill>
                          <a:srgbClr val="000000"/>
                        </a:solidFill>
                        <a:effectLst/>
                        <a:latin typeface="Arial" panose="020B0604020202020204" pitchFamily="34" charset="0"/>
                        <a:cs typeface="Arial" panose="020B0604020202020204" pitchFamily="34" charset="0"/>
                      </a:endParaRPr>
                    </a:p>
                  </a:txBody>
                  <a:tcPr marL="9400" marR="9400" marT="9400" marB="0" anchor="b"/>
                </a:tc>
                <a:tc>
                  <a:txBody>
                    <a:bodyPr/>
                    <a:lstStyle/>
                    <a:p>
                      <a:pPr algn="l" fontAlgn="b"/>
                      <a:r>
                        <a:rPr lang="en-US" sz="1600" b="1" u="none" strike="noStrike" dirty="0">
                          <a:effectLst/>
                          <a:latin typeface="Arial" panose="020B0604020202020204" pitchFamily="34" charset="0"/>
                          <a:cs typeface="Arial" panose="020B0604020202020204" pitchFamily="34" charset="0"/>
                        </a:rPr>
                        <a:t>RXN_CODE</a:t>
                      </a:r>
                      <a:endParaRPr lang="en-US" sz="1600" b="1" i="0" u="none" strike="noStrike" dirty="0">
                        <a:solidFill>
                          <a:srgbClr val="000000"/>
                        </a:solidFill>
                        <a:effectLst/>
                        <a:latin typeface="Arial" panose="020B0604020202020204" pitchFamily="34" charset="0"/>
                        <a:cs typeface="Arial" panose="020B0604020202020204" pitchFamily="34" charset="0"/>
                      </a:endParaRPr>
                    </a:p>
                  </a:txBody>
                  <a:tcPr marL="9400" marR="9400" marT="9400" marB="0" anchor="b"/>
                </a:tc>
                <a:extLst>
                  <a:ext uri="{0D108BD9-81ED-4DB2-BD59-A6C34878D82A}">
                    <a16:rowId xmlns:a16="http://schemas.microsoft.com/office/drawing/2014/main" val="386716906"/>
                  </a:ext>
                </a:extLst>
              </a:tr>
              <a:tr h="221046">
                <a:tc>
                  <a:txBody>
                    <a:bodyPr/>
                    <a:lstStyle/>
                    <a:p>
                      <a:pPr algn="l" fontAlgn="b"/>
                      <a:r>
                        <a:rPr lang="ja-JP" altLang="en-US" sz="1600" b="0" i="0" u="none" strike="noStrike">
                          <a:solidFill>
                            <a:srgbClr val="000000"/>
                          </a:solidFill>
                          <a:effectLst/>
                          <a:latin typeface="Calibri" panose="020F0502020204030204" pitchFamily="34" charset="0"/>
                        </a:rPr>
                        <a:t>乳果糖 </a:t>
                      </a:r>
                      <a:r>
                        <a:rPr lang="en-US" altLang="ja-JP" sz="1600" b="0" i="0" u="none" strike="noStrike">
                          <a:solidFill>
                            <a:srgbClr val="000000"/>
                          </a:solidFill>
                          <a:effectLst/>
                          <a:latin typeface="Calibri" panose="020F0502020204030204" pitchFamily="34" charset="0"/>
                        </a:rPr>
                        <a:t>667</a:t>
                      </a:r>
                      <a:r>
                        <a:rPr lang="ja-JP" altLang="en-US" sz="1600" b="0" i="0" u="none" strike="noStrike">
                          <a:solidFill>
                            <a:srgbClr val="000000"/>
                          </a:solidFill>
                          <a:effectLst/>
                          <a:latin typeface="Calibri" panose="020F0502020204030204" pitchFamily="34" charset="0"/>
                        </a:rPr>
                        <a:t>毫克</a:t>
                      </a:r>
                      <a:r>
                        <a:rPr lang="en-US" altLang="ja-JP" sz="1600" b="0" i="0" u="none" strike="noStrike">
                          <a:solidFill>
                            <a:srgbClr val="000000"/>
                          </a:solidFill>
                          <a:effectLst/>
                          <a:latin typeface="Calibri" panose="020F0502020204030204" pitchFamily="34" charset="0"/>
                        </a:rPr>
                        <a:t>/</a:t>
                      </a:r>
                      <a:r>
                        <a:rPr lang="ja-JP" altLang="en-US" sz="1600" b="0" i="0" u="none" strike="noStrike">
                          <a:solidFill>
                            <a:srgbClr val="000000"/>
                          </a:solidFill>
                          <a:effectLst/>
                          <a:latin typeface="Calibri" panose="020F0502020204030204" pitchFamily="34" charset="0"/>
                        </a:rPr>
                        <a:t>毫升 口服溶液剂 </a:t>
                      </a:r>
                      <a:r>
                        <a:rPr lang="en-US" altLang="ja-JP" sz="1600" b="0" i="0" u="none" strike="noStrike">
                          <a:solidFill>
                            <a:srgbClr val="000000"/>
                          </a:solidFill>
                          <a:effectLst/>
                          <a:latin typeface="Calibri" panose="020F0502020204030204" pitchFamily="34" charset="0"/>
                        </a:rPr>
                        <a:t>[</a:t>
                      </a:r>
                      <a:r>
                        <a:rPr lang="ja-JP" altLang="en-US" sz="1600" b="0" i="0" u="none" strike="noStrike">
                          <a:solidFill>
                            <a:srgbClr val="000000"/>
                          </a:solidFill>
                          <a:effectLst/>
                          <a:latin typeface="Calibri" panose="020F0502020204030204" pitchFamily="34" charset="0"/>
                        </a:rPr>
                        <a:t>杜密克</a:t>
                      </a:r>
                      <a:r>
                        <a:rPr lang="en-US" altLang="ja-JP" sz="1600" b="0" i="0" u="none" strike="noStrike">
                          <a:solidFill>
                            <a:srgbClr val="000000"/>
                          </a:solidFill>
                          <a:effectLst/>
                          <a:latin typeface="Calibri" panose="020F0502020204030204" pitchFamily="34" charset="0"/>
                        </a:rPr>
                        <a:t>]</a:t>
                      </a:r>
                    </a:p>
                  </a:txBody>
                  <a:tcPr marL="9525" marR="9525" marT="9525" marB="0" anchor="b"/>
                </a:tc>
                <a:tc>
                  <a:txBody>
                    <a:bodyPr/>
                    <a:lstStyle/>
                    <a:p>
                      <a:pPr algn="r" fontAlgn="b"/>
                      <a:r>
                        <a:rPr lang="en-US" sz="1600" b="0" i="0" u="none" strike="noStrike">
                          <a:solidFill>
                            <a:srgbClr val="000000"/>
                          </a:solidFill>
                          <a:effectLst/>
                          <a:latin typeface="Calibri" panose="020F0502020204030204" pitchFamily="34" charset="0"/>
                        </a:rPr>
                        <a:t>110965</a:t>
                      </a:r>
                    </a:p>
                  </a:txBody>
                  <a:tcPr marL="9525" marR="9525" marT="9525" marB="0" anchor="b"/>
                </a:tc>
                <a:tc>
                  <a:txBody>
                    <a:bodyPr/>
                    <a:lstStyle/>
                    <a:p>
                      <a:pPr algn="l" fontAlgn="b"/>
                      <a:r>
                        <a:rPr lang="en-US" sz="1600" b="0" i="0" u="none" strike="noStrike">
                          <a:solidFill>
                            <a:srgbClr val="000000"/>
                          </a:solidFill>
                          <a:effectLst/>
                          <a:latin typeface="Calibri" panose="020F0502020204030204" pitchFamily="34" charset="0"/>
                        </a:rPr>
                        <a:t>lactulose</a:t>
                      </a:r>
                    </a:p>
                  </a:txBody>
                  <a:tcPr marL="9525" marR="9525" marT="9525" marB="0" anchor="b"/>
                </a:tc>
                <a:tc>
                  <a:txBody>
                    <a:bodyPr/>
                    <a:lstStyle/>
                    <a:p>
                      <a:pPr algn="l" fontAlgn="b"/>
                      <a:r>
                        <a:rPr lang="en-US" sz="1600" b="0" i="0" u="none" strike="noStrike">
                          <a:solidFill>
                            <a:srgbClr val="000000"/>
                          </a:solidFill>
                          <a:effectLst/>
                          <a:latin typeface="Calibri" panose="020F0502020204030204" pitchFamily="34" charset="0"/>
                        </a:rPr>
                        <a:t>['667 mg/ml']|oral solution</a:t>
                      </a:r>
                    </a:p>
                  </a:txBody>
                  <a:tcPr marL="9525" marR="9525" marT="9525" marB="0" anchor="b"/>
                </a:tc>
                <a:tc>
                  <a:txBody>
                    <a:bodyPr/>
                    <a:lstStyle/>
                    <a:p>
                      <a:pPr algn="l" fontAlgn="b"/>
                      <a:r>
                        <a:rPr lang="en-US" sz="1600" b="0" i="0" u="none" strike="noStrike">
                          <a:solidFill>
                            <a:srgbClr val="000000"/>
                          </a:solidFill>
                          <a:effectLst/>
                          <a:latin typeface="Calibri" panose="020F0502020204030204" pitchFamily="34" charset="0"/>
                        </a:rPr>
                        <a:t>lactulose 667 mg/ml oral solution [duphalac]</a:t>
                      </a:r>
                    </a:p>
                  </a:txBody>
                  <a:tcPr marL="9525" marR="9525" marT="9525" marB="0" anchor="b"/>
                </a:tc>
                <a:tc>
                  <a:txBody>
                    <a:bodyPr/>
                    <a:lstStyle/>
                    <a:p>
                      <a:pPr algn="r" fontAlgn="b"/>
                      <a:r>
                        <a:rPr lang="en-US" sz="1600" b="0" i="0" u="none" strike="noStrike">
                          <a:solidFill>
                            <a:srgbClr val="000000"/>
                          </a:solidFill>
                          <a:effectLst/>
                          <a:latin typeface="Calibri" panose="020F0502020204030204" pitchFamily="34" charset="0"/>
                        </a:rPr>
                        <a:t>755469</a:t>
                      </a:r>
                    </a:p>
                  </a:txBody>
                  <a:tcPr marL="9525" marR="9525" marT="9525" marB="0" anchor="b"/>
                </a:tc>
                <a:extLst>
                  <a:ext uri="{0D108BD9-81ED-4DB2-BD59-A6C34878D82A}">
                    <a16:rowId xmlns:a16="http://schemas.microsoft.com/office/drawing/2014/main" val="1689954592"/>
                  </a:ext>
                </a:extLst>
              </a:tr>
              <a:tr h="221046">
                <a:tc>
                  <a:txBody>
                    <a:bodyPr/>
                    <a:lstStyle/>
                    <a:p>
                      <a:pPr algn="l" fontAlgn="b"/>
                      <a:r>
                        <a:rPr lang="ja-JP" altLang="en-US" sz="1600" b="0" i="0" u="none" strike="noStrike">
                          <a:solidFill>
                            <a:srgbClr val="000000"/>
                          </a:solidFill>
                          <a:effectLst/>
                          <a:latin typeface="Calibri" panose="020F0502020204030204" pitchFamily="34" charset="0"/>
                        </a:rPr>
                        <a:t>依非韦伦 </a:t>
                      </a:r>
                      <a:r>
                        <a:rPr lang="en-US" altLang="ja-JP" sz="1600" b="0" i="0" u="none" strike="noStrike">
                          <a:solidFill>
                            <a:srgbClr val="000000"/>
                          </a:solidFill>
                          <a:effectLst/>
                          <a:latin typeface="Calibri" panose="020F0502020204030204" pitchFamily="34" charset="0"/>
                        </a:rPr>
                        <a:t>600</a:t>
                      </a:r>
                      <a:r>
                        <a:rPr lang="ja-JP" altLang="en-US" sz="1600" b="0" i="0" u="none" strike="noStrike">
                          <a:solidFill>
                            <a:srgbClr val="000000"/>
                          </a:solidFill>
                          <a:effectLst/>
                          <a:latin typeface="Calibri" panose="020F0502020204030204" pitchFamily="34" charset="0"/>
                        </a:rPr>
                        <a:t>毫克 片剂 </a:t>
                      </a:r>
                      <a:r>
                        <a:rPr lang="en-US" altLang="ja-JP" sz="1600" b="0" i="0" u="none" strike="noStrike">
                          <a:solidFill>
                            <a:srgbClr val="000000"/>
                          </a:solidFill>
                          <a:effectLst/>
                          <a:latin typeface="Calibri" panose="020F0502020204030204" pitchFamily="34" charset="0"/>
                        </a:rPr>
                        <a:t>[</a:t>
                      </a:r>
                      <a:r>
                        <a:rPr lang="ja-JP" altLang="en-US" sz="1600" b="0" i="0" u="none" strike="noStrike">
                          <a:solidFill>
                            <a:srgbClr val="000000"/>
                          </a:solidFill>
                          <a:effectLst/>
                          <a:latin typeface="Calibri" panose="020F0502020204030204" pitchFamily="34" charset="0"/>
                        </a:rPr>
                        <a:t>施多宁</a:t>
                      </a:r>
                      <a:r>
                        <a:rPr lang="en-US" altLang="ja-JP" sz="1600" b="0" i="0" u="none" strike="noStrike">
                          <a:solidFill>
                            <a:srgbClr val="000000"/>
                          </a:solidFill>
                          <a:effectLst/>
                          <a:latin typeface="Calibri" panose="020F0502020204030204" pitchFamily="34" charset="0"/>
                        </a:rPr>
                        <a:t>]</a:t>
                      </a:r>
                    </a:p>
                  </a:txBody>
                  <a:tcPr marL="9525" marR="9525" marT="9525" marB="0" anchor="b"/>
                </a:tc>
                <a:tc>
                  <a:txBody>
                    <a:bodyPr/>
                    <a:lstStyle/>
                    <a:p>
                      <a:pPr algn="r" fontAlgn="b"/>
                      <a:r>
                        <a:rPr lang="en-US" sz="1600" b="0" i="0" u="none" strike="noStrike">
                          <a:solidFill>
                            <a:srgbClr val="000000"/>
                          </a:solidFill>
                          <a:effectLst/>
                          <a:latin typeface="Calibri" panose="020F0502020204030204" pitchFamily="34" charset="0"/>
                        </a:rPr>
                        <a:t>122759</a:t>
                      </a:r>
                    </a:p>
                  </a:txBody>
                  <a:tcPr marL="9525" marR="9525" marT="9525" marB="0" anchor="b"/>
                </a:tc>
                <a:tc>
                  <a:txBody>
                    <a:bodyPr/>
                    <a:lstStyle/>
                    <a:p>
                      <a:pPr algn="l" fontAlgn="b"/>
                      <a:r>
                        <a:rPr lang="en-US" sz="1600" b="0" i="0" u="none" strike="noStrike" dirty="0">
                          <a:solidFill>
                            <a:srgbClr val="000000"/>
                          </a:solidFill>
                          <a:effectLst/>
                          <a:latin typeface="Calibri" panose="020F0502020204030204" pitchFamily="34" charset="0"/>
                        </a:rPr>
                        <a:t>efavirenz</a:t>
                      </a:r>
                    </a:p>
                  </a:txBody>
                  <a:tcPr marL="9525" marR="9525" marT="9525" marB="0" anchor="b"/>
                </a:tc>
                <a:tc>
                  <a:txBody>
                    <a:bodyPr/>
                    <a:lstStyle/>
                    <a:p>
                      <a:pPr algn="l" fontAlgn="b"/>
                      <a:r>
                        <a:rPr lang="en-US" sz="1600" b="0" i="0" u="none" strike="noStrike">
                          <a:solidFill>
                            <a:srgbClr val="000000"/>
                          </a:solidFill>
                          <a:effectLst/>
                          <a:latin typeface="Calibri" panose="020F0502020204030204" pitchFamily="34" charset="0"/>
                        </a:rPr>
                        <a:t>['600 mg']|tablet</a:t>
                      </a:r>
                    </a:p>
                  </a:txBody>
                  <a:tcPr marL="9525" marR="9525" marT="9525" marB="0" anchor="b"/>
                </a:tc>
                <a:tc>
                  <a:txBody>
                    <a:bodyPr/>
                    <a:lstStyle/>
                    <a:p>
                      <a:pPr algn="l" fontAlgn="b"/>
                      <a:r>
                        <a:rPr lang="en-US" sz="1600" b="0" i="0" u="none" strike="noStrike">
                          <a:solidFill>
                            <a:srgbClr val="000000"/>
                          </a:solidFill>
                          <a:effectLst/>
                          <a:latin typeface="Calibri" panose="020F0502020204030204" pitchFamily="34" charset="0"/>
                        </a:rPr>
                        <a:t>efavirenz 600 mg oral tablet [sustiva]</a:t>
                      </a:r>
                    </a:p>
                  </a:txBody>
                  <a:tcPr marL="9525" marR="9525" marT="9525" marB="0" anchor="b"/>
                </a:tc>
                <a:tc>
                  <a:txBody>
                    <a:bodyPr/>
                    <a:lstStyle/>
                    <a:p>
                      <a:pPr algn="r" fontAlgn="b"/>
                      <a:r>
                        <a:rPr lang="en-US" sz="1600" b="0" i="0" u="none" strike="noStrike">
                          <a:solidFill>
                            <a:srgbClr val="000000"/>
                          </a:solidFill>
                          <a:effectLst/>
                          <a:latin typeface="Calibri" panose="020F0502020204030204" pitchFamily="34" charset="0"/>
                        </a:rPr>
                        <a:t>352143</a:t>
                      </a:r>
                    </a:p>
                  </a:txBody>
                  <a:tcPr marL="9525" marR="9525" marT="9525" marB="0" anchor="b"/>
                </a:tc>
                <a:extLst>
                  <a:ext uri="{0D108BD9-81ED-4DB2-BD59-A6C34878D82A}">
                    <a16:rowId xmlns:a16="http://schemas.microsoft.com/office/drawing/2014/main" val="184108151"/>
                  </a:ext>
                </a:extLst>
              </a:tr>
              <a:tr h="405410">
                <a:tc>
                  <a:txBody>
                    <a:bodyPr/>
                    <a:lstStyle/>
                    <a:p>
                      <a:pPr algn="l" fontAlgn="b"/>
                      <a:r>
                        <a:rPr lang="ja-JP" altLang="en-US" sz="1600" b="0" i="0" u="none" strike="noStrike">
                          <a:solidFill>
                            <a:srgbClr val="000000"/>
                          </a:solidFill>
                          <a:effectLst/>
                          <a:latin typeface="Calibri" panose="020F0502020204030204" pitchFamily="34" charset="0"/>
                        </a:rPr>
                        <a:t>对乙酰氨基酚 </a:t>
                      </a:r>
                      <a:r>
                        <a:rPr lang="en-US" altLang="ja-JP" sz="1600" b="0" i="0" u="none" strike="noStrike">
                          <a:solidFill>
                            <a:srgbClr val="000000"/>
                          </a:solidFill>
                          <a:effectLst/>
                          <a:latin typeface="Calibri" panose="020F0502020204030204" pitchFamily="34" charset="0"/>
                        </a:rPr>
                        <a:t>0.5</a:t>
                      </a:r>
                      <a:r>
                        <a:rPr lang="ja-JP" altLang="en-US" sz="1600" b="0" i="0" u="none" strike="noStrike">
                          <a:solidFill>
                            <a:srgbClr val="000000"/>
                          </a:solidFill>
                          <a:effectLst/>
                          <a:latin typeface="Calibri" panose="020F0502020204030204" pitchFamily="34" charset="0"/>
                        </a:rPr>
                        <a:t>克 片剂 </a:t>
                      </a:r>
                      <a:r>
                        <a:rPr lang="en-US" altLang="ja-JP" sz="1600" b="0" i="0" u="none" strike="noStrike">
                          <a:solidFill>
                            <a:srgbClr val="000000"/>
                          </a:solidFill>
                          <a:effectLst/>
                          <a:latin typeface="Calibri" panose="020F0502020204030204" pitchFamily="34" charset="0"/>
                        </a:rPr>
                        <a:t>[</a:t>
                      </a:r>
                      <a:r>
                        <a:rPr lang="ja-JP" altLang="en-US" sz="1600" b="0" i="0" u="none" strike="noStrike">
                          <a:solidFill>
                            <a:srgbClr val="000000"/>
                          </a:solidFill>
                          <a:effectLst/>
                          <a:latin typeface="Calibri" panose="020F0502020204030204" pitchFamily="34" charset="0"/>
                        </a:rPr>
                        <a:t>保达琳</a:t>
                      </a:r>
                      <a:r>
                        <a:rPr lang="en-US" altLang="ja-JP" sz="1600" b="0" i="0" u="none" strike="noStrike">
                          <a:solidFill>
                            <a:srgbClr val="000000"/>
                          </a:solidFill>
                          <a:effectLst/>
                          <a:latin typeface="Calibri" panose="020F0502020204030204" pitchFamily="34" charset="0"/>
                        </a:rPr>
                        <a:t>]</a:t>
                      </a:r>
                    </a:p>
                  </a:txBody>
                  <a:tcPr marL="9525" marR="9525" marT="9525" marB="0" anchor="b"/>
                </a:tc>
                <a:tc>
                  <a:txBody>
                    <a:bodyPr/>
                    <a:lstStyle/>
                    <a:p>
                      <a:pPr algn="r" fontAlgn="b"/>
                      <a:r>
                        <a:rPr lang="en-US" sz="1600" b="0" i="0" u="none" strike="noStrike">
                          <a:solidFill>
                            <a:srgbClr val="000000"/>
                          </a:solidFill>
                          <a:effectLst/>
                          <a:latin typeface="Calibri" panose="020F0502020204030204" pitchFamily="34" charset="0"/>
                        </a:rPr>
                        <a:t>141509</a:t>
                      </a:r>
                    </a:p>
                  </a:txBody>
                  <a:tcPr marL="9525" marR="9525" marT="9525" marB="0" anchor="b"/>
                </a:tc>
                <a:tc>
                  <a:txBody>
                    <a:bodyPr/>
                    <a:lstStyle/>
                    <a:p>
                      <a:pPr algn="l" fontAlgn="b"/>
                      <a:r>
                        <a:rPr lang="en-US" sz="1600" b="0" i="0" u="none" strike="noStrike">
                          <a:solidFill>
                            <a:srgbClr val="000000"/>
                          </a:solidFill>
                          <a:effectLst/>
                          <a:latin typeface="Calibri" panose="020F0502020204030204" pitchFamily="34" charset="0"/>
                        </a:rPr>
                        <a:t>acetaminophen</a:t>
                      </a:r>
                    </a:p>
                  </a:txBody>
                  <a:tcPr marL="9525" marR="9525" marT="9525" marB="0" anchor="b"/>
                </a:tc>
                <a:tc>
                  <a:txBody>
                    <a:bodyPr/>
                    <a:lstStyle/>
                    <a:p>
                      <a:pPr algn="l" fontAlgn="b"/>
                      <a:r>
                        <a:rPr lang="en-US" sz="1600" b="0" i="0" u="none" strike="noStrike">
                          <a:solidFill>
                            <a:srgbClr val="000000"/>
                          </a:solidFill>
                          <a:effectLst/>
                          <a:latin typeface="Calibri" panose="020F0502020204030204" pitchFamily="34" charset="0"/>
                        </a:rPr>
                        <a:t>['500 mg']|tablet</a:t>
                      </a:r>
                    </a:p>
                  </a:txBody>
                  <a:tcPr marL="9525" marR="9525" marT="9525" marB="0" anchor="b"/>
                </a:tc>
                <a:tc>
                  <a:txBody>
                    <a:bodyPr/>
                    <a:lstStyle/>
                    <a:p>
                      <a:pPr algn="l" fontAlgn="b"/>
                      <a:r>
                        <a:rPr lang="en-US" sz="1600" b="0" i="0" u="none" strike="noStrike">
                          <a:solidFill>
                            <a:srgbClr val="000000"/>
                          </a:solidFill>
                          <a:effectLst/>
                          <a:latin typeface="Calibri" panose="020F0502020204030204" pitchFamily="34" charset="0"/>
                        </a:rPr>
                        <a:t>acetaminophen 500 mg oral tablet [fortolin]</a:t>
                      </a:r>
                    </a:p>
                  </a:txBody>
                  <a:tcPr marL="9525" marR="9525" marT="9525" marB="0" anchor="b"/>
                </a:tc>
                <a:tc>
                  <a:txBody>
                    <a:bodyPr/>
                    <a:lstStyle/>
                    <a:p>
                      <a:pPr algn="r" fontAlgn="b"/>
                      <a:r>
                        <a:rPr lang="en-US" sz="1600" b="0" i="0" u="none" strike="noStrike">
                          <a:solidFill>
                            <a:srgbClr val="000000"/>
                          </a:solidFill>
                          <a:effectLst/>
                          <a:latin typeface="Calibri" panose="020F0502020204030204" pitchFamily="34" charset="0"/>
                        </a:rPr>
                        <a:t>1540834</a:t>
                      </a:r>
                    </a:p>
                  </a:txBody>
                  <a:tcPr marL="9525" marR="9525" marT="9525" marB="0" anchor="b"/>
                </a:tc>
                <a:extLst>
                  <a:ext uri="{0D108BD9-81ED-4DB2-BD59-A6C34878D82A}">
                    <a16:rowId xmlns:a16="http://schemas.microsoft.com/office/drawing/2014/main" val="266912376"/>
                  </a:ext>
                </a:extLst>
              </a:tr>
              <a:tr h="221046">
                <a:tc>
                  <a:txBody>
                    <a:bodyPr/>
                    <a:lstStyle/>
                    <a:p>
                      <a:pPr algn="l" fontAlgn="b"/>
                      <a:r>
                        <a:rPr lang="ja-JP" altLang="en-US" sz="1600" b="0" i="0" u="none" strike="noStrike">
                          <a:solidFill>
                            <a:srgbClr val="000000"/>
                          </a:solidFill>
                          <a:effectLst/>
                          <a:latin typeface="Calibri" panose="020F0502020204030204" pitchFamily="34" charset="0"/>
                        </a:rPr>
                        <a:t>佐米曲普坦 </a:t>
                      </a:r>
                      <a:r>
                        <a:rPr lang="en-US" altLang="ja-JP" sz="1600" b="0" i="0" u="none" strike="noStrike">
                          <a:solidFill>
                            <a:srgbClr val="000000"/>
                          </a:solidFill>
                          <a:effectLst/>
                          <a:latin typeface="Calibri" panose="020F0502020204030204" pitchFamily="34" charset="0"/>
                        </a:rPr>
                        <a:t>2.5</a:t>
                      </a:r>
                      <a:r>
                        <a:rPr lang="ja-JP" altLang="en-US" sz="1600" b="0" i="0" u="none" strike="noStrike">
                          <a:solidFill>
                            <a:srgbClr val="000000"/>
                          </a:solidFill>
                          <a:effectLst/>
                          <a:latin typeface="Calibri" panose="020F0502020204030204" pitchFamily="34" charset="0"/>
                        </a:rPr>
                        <a:t>毫克 片剂 </a:t>
                      </a:r>
                      <a:r>
                        <a:rPr lang="en-US" altLang="ja-JP" sz="1600" b="0" i="0" u="none" strike="noStrike">
                          <a:solidFill>
                            <a:srgbClr val="000000"/>
                          </a:solidFill>
                          <a:effectLst/>
                          <a:latin typeface="Calibri" panose="020F0502020204030204" pitchFamily="34" charset="0"/>
                        </a:rPr>
                        <a:t>[</a:t>
                      </a:r>
                      <a:r>
                        <a:rPr lang="ja-JP" altLang="en-US" sz="1600" b="0" i="0" u="none" strike="noStrike">
                          <a:solidFill>
                            <a:srgbClr val="000000"/>
                          </a:solidFill>
                          <a:effectLst/>
                          <a:latin typeface="Calibri" panose="020F0502020204030204" pitchFamily="34" charset="0"/>
                        </a:rPr>
                        <a:t>佐米格</a:t>
                      </a:r>
                      <a:r>
                        <a:rPr lang="en-US" altLang="ja-JP" sz="1600" b="0" i="0" u="none" strike="noStrike">
                          <a:solidFill>
                            <a:srgbClr val="000000"/>
                          </a:solidFill>
                          <a:effectLst/>
                          <a:latin typeface="Calibri" panose="020F0502020204030204" pitchFamily="34" charset="0"/>
                        </a:rPr>
                        <a:t>]</a:t>
                      </a:r>
                    </a:p>
                  </a:txBody>
                  <a:tcPr marL="9525" marR="9525" marT="9525" marB="0" anchor="b"/>
                </a:tc>
                <a:tc>
                  <a:txBody>
                    <a:bodyPr/>
                    <a:lstStyle/>
                    <a:p>
                      <a:pPr algn="r" fontAlgn="b"/>
                      <a:r>
                        <a:rPr lang="en-US" sz="1600" b="0" i="0" u="none" strike="noStrike">
                          <a:solidFill>
                            <a:srgbClr val="000000"/>
                          </a:solidFill>
                          <a:effectLst/>
                          <a:latin typeface="Calibri" panose="020F0502020204030204" pitchFamily="34" charset="0"/>
                        </a:rPr>
                        <a:t>144797</a:t>
                      </a:r>
                    </a:p>
                  </a:txBody>
                  <a:tcPr marL="9525" marR="9525" marT="9525" marB="0" anchor="b"/>
                </a:tc>
                <a:tc>
                  <a:txBody>
                    <a:bodyPr/>
                    <a:lstStyle/>
                    <a:p>
                      <a:pPr algn="l" fontAlgn="b"/>
                      <a:r>
                        <a:rPr lang="en-US" sz="1600" b="0" i="0" u="none" strike="noStrike">
                          <a:solidFill>
                            <a:srgbClr val="000000"/>
                          </a:solidFill>
                          <a:effectLst/>
                          <a:latin typeface="Calibri" panose="020F0502020204030204" pitchFamily="34" charset="0"/>
                        </a:rPr>
                        <a:t>zolmitriptan</a:t>
                      </a:r>
                    </a:p>
                  </a:txBody>
                  <a:tcPr marL="9525" marR="9525" marT="9525" marB="0" anchor="b"/>
                </a:tc>
                <a:tc>
                  <a:txBody>
                    <a:bodyPr/>
                    <a:lstStyle/>
                    <a:p>
                      <a:pPr algn="l" fontAlgn="b"/>
                      <a:r>
                        <a:rPr lang="en-US" sz="1600" b="0" i="0" u="none" strike="noStrike">
                          <a:solidFill>
                            <a:srgbClr val="000000"/>
                          </a:solidFill>
                          <a:effectLst/>
                          <a:latin typeface="Calibri" panose="020F0502020204030204" pitchFamily="34" charset="0"/>
                        </a:rPr>
                        <a:t>['2.5 mg']|tablet</a:t>
                      </a:r>
                    </a:p>
                  </a:txBody>
                  <a:tcPr marL="9525" marR="9525" marT="9525" marB="0" anchor="b"/>
                </a:tc>
                <a:tc>
                  <a:txBody>
                    <a:bodyPr/>
                    <a:lstStyle/>
                    <a:p>
                      <a:pPr algn="l" fontAlgn="b"/>
                      <a:r>
                        <a:rPr lang="en-US" sz="1600" b="0" i="0" u="none" strike="noStrike">
                          <a:solidFill>
                            <a:srgbClr val="000000"/>
                          </a:solidFill>
                          <a:effectLst/>
                          <a:latin typeface="Calibri" panose="020F0502020204030204" pitchFamily="34" charset="0"/>
                        </a:rPr>
                        <a:t>zolmitriptan 2.5 mg oral tablet [zomig]</a:t>
                      </a:r>
                    </a:p>
                  </a:txBody>
                  <a:tcPr marL="9525" marR="9525" marT="9525" marB="0" anchor="b"/>
                </a:tc>
                <a:tc>
                  <a:txBody>
                    <a:bodyPr/>
                    <a:lstStyle/>
                    <a:p>
                      <a:pPr algn="r" fontAlgn="b"/>
                      <a:r>
                        <a:rPr lang="en-US" sz="1600" b="0" i="0" u="none" strike="noStrike">
                          <a:solidFill>
                            <a:srgbClr val="000000"/>
                          </a:solidFill>
                          <a:effectLst/>
                          <a:latin typeface="Calibri" panose="020F0502020204030204" pitchFamily="34" charset="0"/>
                        </a:rPr>
                        <a:t>153353</a:t>
                      </a:r>
                    </a:p>
                  </a:txBody>
                  <a:tcPr marL="9525" marR="9525" marT="9525" marB="0" anchor="b"/>
                </a:tc>
                <a:extLst>
                  <a:ext uri="{0D108BD9-81ED-4DB2-BD59-A6C34878D82A}">
                    <a16:rowId xmlns:a16="http://schemas.microsoft.com/office/drawing/2014/main" val="2543503390"/>
                  </a:ext>
                </a:extLst>
              </a:tr>
              <a:tr h="221046">
                <a:tc>
                  <a:txBody>
                    <a:bodyPr/>
                    <a:lstStyle/>
                    <a:p>
                      <a:pPr algn="l" fontAlgn="b"/>
                      <a:r>
                        <a:rPr lang="ja-JP" altLang="en-US" sz="1600" b="0" i="0" u="none" strike="noStrike">
                          <a:solidFill>
                            <a:srgbClr val="000000"/>
                          </a:solidFill>
                          <a:effectLst/>
                          <a:latin typeface="Calibri" panose="020F0502020204030204" pitchFamily="34" charset="0"/>
                        </a:rPr>
                        <a:t>尼古丁 </a:t>
                      </a:r>
                      <a:r>
                        <a:rPr lang="en-US" altLang="ja-JP" sz="1600" b="0" i="0" u="none" strike="noStrike">
                          <a:solidFill>
                            <a:srgbClr val="000000"/>
                          </a:solidFill>
                          <a:effectLst/>
                          <a:latin typeface="Calibri" panose="020F0502020204030204" pitchFamily="34" charset="0"/>
                        </a:rPr>
                        <a:t>2</a:t>
                      </a:r>
                      <a:r>
                        <a:rPr lang="ja-JP" altLang="en-US" sz="1600" b="0" i="0" u="none" strike="noStrike">
                          <a:solidFill>
                            <a:srgbClr val="000000"/>
                          </a:solidFill>
                          <a:effectLst/>
                          <a:latin typeface="Calibri" panose="020F0502020204030204" pitchFamily="34" charset="0"/>
                        </a:rPr>
                        <a:t>毫克 咀嚼胶 </a:t>
                      </a:r>
                      <a:r>
                        <a:rPr lang="en-US" altLang="ja-JP" sz="1600" b="0" i="0" u="none" strike="noStrike">
                          <a:solidFill>
                            <a:srgbClr val="000000"/>
                          </a:solidFill>
                          <a:effectLst/>
                          <a:latin typeface="Calibri" panose="020F0502020204030204" pitchFamily="34" charset="0"/>
                        </a:rPr>
                        <a:t>[</a:t>
                      </a:r>
                      <a:r>
                        <a:rPr lang="ja-JP" altLang="en-US" sz="1600" b="0" i="0" u="none" strike="noStrike">
                          <a:solidFill>
                            <a:srgbClr val="000000"/>
                          </a:solidFill>
                          <a:effectLst/>
                          <a:latin typeface="Calibri" panose="020F0502020204030204" pitchFamily="34" charset="0"/>
                        </a:rPr>
                        <a:t>力克雷</a:t>
                      </a:r>
                      <a:r>
                        <a:rPr lang="en-US" altLang="ja-JP" sz="1600" b="0" i="0" u="none" strike="noStrike">
                          <a:solidFill>
                            <a:srgbClr val="000000"/>
                          </a:solidFill>
                          <a:effectLst/>
                          <a:latin typeface="Calibri" panose="020F0502020204030204" pitchFamily="34" charset="0"/>
                        </a:rPr>
                        <a:t>]</a:t>
                      </a:r>
                    </a:p>
                  </a:txBody>
                  <a:tcPr marL="9525" marR="9525" marT="9525" marB="0" anchor="b"/>
                </a:tc>
                <a:tc>
                  <a:txBody>
                    <a:bodyPr/>
                    <a:lstStyle/>
                    <a:p>
                      <a:pPr algn="r" fontAlgn="b"/>
                      <a:r>
                        <a:rPr lang="en-US" sz="1600" b="0" i="0" u="none" strike="noStrike">
                          <a:solidFill>
                            <a:srgbClr val="000000"/>
                          </a:solidFill>
                          <a:effectLst/>
                          <a:latin typeface="Calibri" panose="020F0502020204030204" pitchFamily="34" charset="0"/>
                        </a:rPr>
                        <a:t>147598</a:t>
                      </a:r>
                    </a:p>
                  </a:txBody>
                  <a:tcPr marL="9525" marR="9525" marT="9525" marB="0" anchor="b"/>
                </a:tc>
                <a:tc>
                  <a:txBody>
                    <a:bodyPr/>
                    <a:lstStyle/>
                    <a:p>
                      <a:pPr algn="l" fontAlgn="b"/>
                      <a:r>
                        <a:rPr lang="en-US" sz="1600" b="0" i="0" u="none" strike="noStrike" dirty="0">
                          <a:solidFill>
                            <a:srgbClr val="000000"/>
                          </a:solidFill>
                          <a:effectLst/>
                          <a:latin typeface="Calibri" panose="020F0502020204030204" pitchFamily="34" charset="0"/>
                        </a:rPr>
                        <a:t>nicotine</a:t>
                      </a:r>
                    </a:p>
                  </a:txBody>
                  <a:tcPr marL="9525" marR="9525" marT="9525" marB="0" anchor="b"/>
                </a:tc>
                <a:tc>
                  <a:txBody>
                    <a:bodyPr/>
                    <a:lstStyle/>
                    <a:p>
                      <a:pPr algn="l" fontAlgn="b"/>
                      <a:r>
                        <a:rPr lang="en-US" sz="1600" b="0" i="0" u="none" strike="noStrike">
                          <a:solidFill>
                            <a:srgbClr val="000000"/>
                          </a:solidFill>
                          <a:effectLst/>
                          <a:latin typeface="Calibri" panose="020F0502020204030204" pitchFamily="34" charset="0"/>
                        </a:rPr>
                        <a:t>['2 mg']|chewing gum</a:t>
                      </a:r>
                    </a:p>
                  </a:txBody>
                  <a:tcPr marL="9525" marR="9525" marT="9525" marB="0" anchor="b"/>
                </a:tc>
                <a:tc>
                  <a:txBody>
                    <a:bodyPr/>
                    <a:lstStyle/>
                    <a:p>
                      <a:pPr algn="l" fontAlgn="b"/>
                      <a:r>
                        <a:rPr lang="en-US" sz="1600" b="0" i="0" u="none" strike="noStrike">
                          <a:solidFill>
                            <a:srgbClr val="000000"/>
                          </a:solidFill>
                          <a:effectLst/>
                          <a:latin typeface="Calibri" panose="020F0502020204030204" pitchFamily="34" charset="0"/>
                        </a:rPr>
                        <a:t>nicotine 2 mg chewing gum [nicorette]</a:t>
                      </a:r>
                    </a:p>
                  </a:txBody>
                  <a:tcPr marL="9525" marR="9525" marT="9525" marB="0" anchor="b"/>
                </a:tc>
                <a:tc>
                  <a:txBody>
                    <a:bodyPr/>
                    <a:lstStyle/>
                    <a:p>
                      <a:pPr algn="r" fontAlgn="b"/>
                      <a:r>
                        <a:rPr lang="en-US" sz="1600" b="0" i="0" u="none" strike="noStrike">
                          <a:solidFill>
                            <a:srgbClr val="000000"/>
                          </a:solidFill>
                          <a:effectLst/>
                          <a:latin typeface="Calibri" panose="020F0502020204030204" pitchFamily="34" charset="0"/>
                        </a:rPr>
                        <a:t>209326</a:t>
                      </a:r>
                    </a:p>
                  </a:txBody>
                  <a:tcPr marL="9525" marR="9525" marT="9525" marB="0" anchor="b"/>
                </a:tc>
                <a:extLst>
                  <a:ext uri="{0D108BD9-81ED-4DB2-BD59-A6C34878D82A}">
                    <a16:rowId xmlns:a16="http://schemas.microsoft.com/office/drawing/2014/main" val="1840280801"/>
                  </a:ext>
                </a:extLst>
              </a:tr>
              <a:tr h="221046">
                <a:tc>
                  <a:txBody>
                    <a:bodyPr/>
                    <a:lstStyle/>
                    <a:p>
                      <a:pPr algn="l" fontAlgn="b"/>
                      <a:r>
                        <a:rPr lang="ja-JP" altLang="en-US" sz="1600" b="0" i="0" u="none" strike="noStrike">
                          <a:solidFill>
                            <a:srgbClr val="000000"/>
                          </a:solidFill>
                          <a:effectLst/>
                          <a:latin typeface="Calibri" panose="020F0502020204030204" pitchFamily="34" charset="0"/>
                        </a:rPr>
                        <a:t>伏立康唑 </a:t>
                      </a:r>
                      <a:r>
                        <a:rPr lang="en-US" altLang="ja-JP" sz="1600" b="0" i="0" u="none" strike="noStrike">
                          <a:solidFill>
                            <a:srgbClr val="000000"/>
                          </a:solidFill>
                          <a:effectLst/>
                          <a:latin typeface="Calibri" panose="020F0502020204030204" pitchFamily="34" charset="0"/>
                        </a:rPr>
                        <a:t>50</a:t>
                      </a:r>
                      <a:r>
                        <a:rPr lang="ja-JP" altLang="en-US" sz="1600" b="0" i="0" u="none" strike="noStrike">
                          <a:solidFill>
                            <a:srgbClr val="000000"/>
                          </a:solidFill>
                          <a:effectLst/>
                          <a:latin typeface="Calibri" panose="020F0502020204030204" pitchFamily="34" charset="0"/>
                        </a:rPr>
                        <a:t>毫克 片剂 </a:t>
                      </a:r>
                      <a:r>
                        <a:rPr lang="en-US" altLang="ja-JP" sz="1600" b="0" i="0" u="none" strike="noStrike">
                          <a:solidFill>
                            <a:srgbClr val="000000"/>
                          </a:solidFill>
                          <a:effectLst/>
                          <a:latin typeface="Calibri" panose="020F0502020204030204" pitchFamily="34" charset="0"/>
                        </a:rPr>
                        <a:t>[</a:t>
                      </a:r>
                      <a:r>
                        <a:rPr lang="ja-JP" altLang="en-US" sz="1600" b="0" i="0" u="none" strike="noStrike">
                          <a:solidFill>
                            <a:srgbClr val="000000"/>
                          </a:solidFill>
                          <a:effectLst/>
                          <a:latin typeface="Calibri" panose="020F0502020204030204" pitchFamily="34" charset="0"/>
                        </a:rPr>
                        <a:t>威凡</a:t>
                      </a:r>
                      <a:r>
                        <a:rPr lang="en-US" altLang="ja-JP" sz="1600" b="0" i="0" u="none" strike="noStrike">
                          <a:solidFill>
                            <a:srgbClr val="000000"/>
                          </a:solidFill>
                          <a:effectLst/>
                          <a:latin typeface="Calibri" panose="020F0502020204030204" pitchFamily="34" charset="0"/>
                        </a:rPr>
                        <a:t>]</a:t>
                      </a:r>
                    </a:p>
                  </a:txBody>
                  <a:tcPr marL="9525" marR="9525" marT="9525" marB="0" anchor="b"/>
                </a:tc>
                <a:tc>
                  <a:txBody>
                    <a:bodyPr/>
                    <a:lstStyle/>
                    <a:p>
                      <a:pPr algn="r" fontAlgn="b"/>
                      <a:r>
                        <a:rPr lang="en-US" sz="1600" b="0" i="0" u="none" strike="noStrike">
                          <a:solidFill>
                            <a:srgbClr val="000000"/>
                          </a:solidFill>
                          <a:effectLst/>
                          <a:latin typeface="Calibri" panose="020F0502020204030204" pitchFamily="34" charset="0"/>
                        </a:rPr>
                        <a:t>151281</a:t>
                      </a:r>
                    </a:p>
                  </a:txBody>
                  <a:tcPr marL="9525" marR="9525" marT="9525" marB="0" anchor="b"/>
                </a:tc>
                <a:tc>
                  <a:txBody>
                    <a:bodyPr/>
                    <a:lstStyle/>
                    <a:p>
                      <a:pPr algn="l" fontAlgn="b"/>
                      <a:r>
                        <a:rPr lang="en-US" sz="1600" b="0" i="0" u="none" strike="noStrike">
                          <a:solidFill>
                            <a:srgbClr val="000000"/>
                          </a:solidFill>
                          <a:effectLst/>
                          <a:latin typeface="Calibri" panose="020F0502020204030204" pitchFamily="34" charset="0"/>
                        </a:rPr>
                        <a:t>voriconazole</a:t>
                      </a:r>
                    </a:p>
                  </a:txBody>
                  <a:tcPr marL="9525" marR="9525" marT="9525" marB="0" anchor="b"/>
                </a:tc>
                <a:tc>
                  <a:txBody>
                    <a:bodyPr/>
                    <a:lstStyle/>
                    <a:p>
                      <a:pPr algn="l" fontAlgn="b"/>
                      <a:r>
                        <a:rPr lang="en-US" sz="1600" b="0" i="0" u="none" strike="noStrike">
                          <a:solidFill>
                            <a:srgbClr val="000000"/>
                          </a:solidFill>
                          <a:effectLst/>
                          <a:latin typeface="Calibri" panose="020F0502020204030204" pitchFamily="34" charset="0"/>
                        </a:rPr>
                        <a:t>['50 mg']|tablet</a:t>
                      </a:r>
                    </a:p>
                  </a:txBody>
                  <a:tcPr marL="9525" marR="9525" marT="9525" marB="0" anchor="b"/>
                </a:tc>
                <a:tc>
                  <a:txBody>
                    <a:bodyPr/>
                    <a:lstStyle/>
                    <a:p>
                      <a:pPr algn="l" fontAlgn="b"/>
                      <a:r>
                        <a:rPr lang="en-US" sz="1600" b="0" i="0" u="none" strike="noStrike">
                          <a:solidFill>
                            <a:srgbClr val="000000"/>
                          </a:solidFill>
                          <a:effectLst/>
                          <a:latin typeface="Calibri" panose="020F0502020204030204" pitchFamily="34" charset="0"/>
                        </a:rPr>
                        <a:t>voriconazole 50 mg oral tablet [vfend]</a:t>
                      </a:r>
                    </a:p>
                  </a:txBody>
                  <a:tcPr marL="9525" marR="9525" marT="9525" marB="0" anchor="b"/>
                </a:tc>
                <a:tc>
                  <a:txBody>
                    <a:bodyPr/>
                    <a:lstStyle/>
                    <a:p>
                      <a:pPr algn="r" fontAlgn="b"/>
                      <a:r>
                        <a:rPr lang="en-US" sz="1600" b="0" i="0" u="none" strike="noStrike" dirty="0">
                          <a:solidFill>
                            <a:srgbClr val="000000"/>
                          </a:solidFill>
                          <a:effectLst/>
                          <a:latin typeface="Calibri" panose="020F0502020204030204" pitchFamily="34" charset="0"/>
                        </a:rPr>
                        <a:t>352218</a:t>
                      </a:r>
                    </a:p>
                  </a:txBody>
                  <a:tcPr marL="9525" marR="9525" marT="9525" marB="0" anchor="b"/>
                </a:tc>
                <a:extLst>
                  <a:ext uri="{0D108BD9-81ED-4DB2-BD59-A6C34878D82A}">
                    <a16:rowId xmlns:a16="http://schemas.microsoft.com/office/drawing/2014/main" val="1274101567"/>
                  </a:ext>
                </a:extLst>
              </a:tr>
            </a:tbl>
          </a:graphicData>
        </a:graphic>
      </p:graphicFrame>
    </p:spTree>
    <p:extLst>
      <p:ext uri="{BB962C8B-B14F-4D97-AF65-F5344CB8AC3E}">
        <p14:creationId xmlns:p14="http://schemas.microsoft.com/office/powerpoint/2010/main" val="14417292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2F18A68-F19D-45AE-8219-8E2BC42174E5}"/>
              </a:ext>
            </a:extLst>
          </p:cNvPr>
          <p:cNvSpPr>
            <a:spLocks noGrp="1"/>
          </p:cNvSpPr>
          <p:nvPr>
            <p:ph type="title"/>
          </p:nvPr>
        </p:nvSpPr>
        <p:spPr/>
        <p:txBody>
          <a:bodyPr/>
          <a:lstStyle/>
          <a:p>
            <a:r>
              <a:rPr lang="en-US" altLang="zh-CN" dirty="0">
                <a:latin typeface="Arial" panose="020B0604020202020204" pitchFamily="34" charset="0"/>
                <a:cs typeface="Arial" panose="020B0604020202020204" pitchFamily="34" charset="0"/>
              </a:rPr>
              <a:t>Coverage of common medications</a:t>
            </a:r>
            <a:endParaRPr lang="zh-CN" altLang="en-US" dirty="0">
              <a:latin typeface="Arial" panose="020B0604020202020204" pitchFamily="34" charset="0"/>
              <a:cs typeface="Arial" panose="020B0604020202020204" pitchFamily="34" charset="0"/>
            </a:endParaRPr>
          </a:p>
        </p:txBody>
      </p:sp>
      <p:sp>
        <p:nvSpPr>
          <p:cNvPr id="3" name="内容占位符 2">
            <a:extLst>
              <a:ext uri="{FF2B5EF4-FFF2-40B4-BE49-F238E27FC236}">
                <a16:creationId xmlns:a16="http://schemas.microsoft.com/office/drawing/2014/main" id="{E14B1B71-784F-4452-BA39-D432CEF83E06}"/>
              </a:ext>
            </a:extLst>
          </p:cNvPr>
          <p:cNvSpPr>
            <a:spLocks noGrp="1"/>
          </p:cNvSpPr>
          <p:nvPr>
            <p:ph idx="1"/>
          </p:nvPr>
        </p:nvSpPr>
        <p:spPr/>
        <p:txBody>
          <a:bodyPr/>
          <a:lstStyle/>
          <a:p>
            <a:pPr lvl="1"/>
            <a:endParaRPr lang="en-US" altLang="zh-CN" dirty="0">
              <a:latin typeface="Arial" panose="020B0604020202020204" pitchFamily="34" charset="0"/>
              <a:cs typeface="Arial" panose="020B0604020202020204" pitchFamily="34" charset="0"/>
            </a:endParaRPr>
          </a:p>
          <a:p>
            <a:pPr lvl="1"/>
            <a:endParaRPr lang="en-US" altLang="zh-CN" dirty="0">
              <a:latin typeface="Arial" panose="020B0604020202020204" pitchFamily="34" charset="0"/>
              <a:cs typeface="Arial" panose="020B0604020202020204" pitchFamily="34" charset="0"/>
            </a:endParaRPr>
          </a:p>
          <a:p>
            <a:pPr lvl="1"/>
            <a:endParaRPr lang="en-US" altLang="zh-CN" dirty="0"/>
          </a:p>
          <a:p>
            <a:pPr marL="457200" lvl="1" indent="0">
              <a:buNone/>
            </a:pPr>
            <a:endParaRPr lang="en-US" altLang="zh-CN" dirty="0"/>
          </a:p>
          <a:p>
            <a:endParaRPr lang="zh-CN" altLang="en-US" dirty="0"/>
          </a:p>
        </p:txBody>
      </p:sp>
      <p:sp>
        <p:nvSpPr>
          <p:cNvPr id="4" name="TextBox 3">
            <a:extLst>
              <a:ext uri="{FF2B5EF4-FFF2-40B4-BE49-F238E27FC236}">
                <a16:creationId xmlns:a16="http://schemas.microsoft.com/office/drawing/2014/main" id="{0EC15B1C-97EA-3A40-A6A3-42709F04E6FE}"/>
              </a:ext>
            </a:extLst>
          </p:cNvPr>
          <p:cNvSpPr txBox="1"/>
          <p:nvPr/>
        </p:nvSpPr>
        <p:spPr>
          <a:xfrm>
            <a:off x="925975" y="1597306"/>
            <a:ext cx="9838481" cy="3970318"/>
          </a:xfrm>
          <a:prstGeom prst="rect">
            <a:avLst/>
          </a:prstGeom>
          <a:noFill/>
        </p:spPr>
        <p:txBody>
          <a:bodyPr wrap="square" rtlCol="0">
            <a:spAutoFit/>
          </a:bodyPr>
          <a:lstStyle/>
          <a:p>
            <a:pPr marL="285750" indent="-285750">
              <a:buFont typeface="Arial" panose="020B0604020202020204" pitchFamily="34" charset="0"/>
              <a:buChar char="•"/>
            </a:pPr>
            <a:r>
              <a:rPr lang="en-US" sz="2400" dirty="0">
                <a:latin typeface="Arial" panose="020B0604020202020204" pitchFamily="34" charset="0"/>
                <a:cs typeface="Arial" panose="020B0604020202020204" pitchFamily="34" charset="0"/>
              </a:rPr>
              <a:t>1, 000 most frequent medications in hospital</a:t>
            </a:r>
          </a:p>
          <a:p>
            <a:pPr marL="285750" indent="-285750">
              <a:buFont typeface="Arial" panose="020B0604020202020204" pitchFamily="34" charset="0"/>
              <a:buChar char="•"/>
            </a:pPr>
            <a:endParaRPr lang="en-US" sz="24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400" dirty="0">
                <a:latin typeface="Arial" panose="020B0604020202020204" pitchFamily="34" charset="0"/>
                <a:cs typeface="Arial" panose="020B0604020202020204" pitchFamily="34" charset="0"/>
              </a:rPr>
              <a:t>Coverage</a:t>
            </a:r>
          </a:p>
          <a:p>
            <a:endParaRPr lang="en-US" sz="2400" dirty="0">
              <a:latin typeface="Arial" panose="020B0604020202020204" pitchFamily="34" charset="0"/>
              <a:cs typeface="Arial" panose="020B0604020202020204" pitchFamily="34" charset="0"/>
            </a:endParaRPr>
          </a:p>
          <a:p>
            <a:pPr marL="800100" lvl="1" indent="-342900">
              <a:buFont typeface="Arial" panose="020B0604020202020204" pitchFamily="34" charset="0"/>
              <a:buChar char="•"/>
            </a:pPr>
            <a:r>
              <a:rPr lang="en-US" sz="2200" dirty="0">
                <a:latin typeface="Arial" panose="020B0604020202020204" pitchFamily="34" charset="0"/>
                <a:cs typeface="Arial" panose="020B0604020202020204" pitchFamily="34" charset="0"/>
              </a:rPr>
              <a:t>673 drugs mapped to </a:t>
            </a:r>
            <a:r>
              <a:rPr lang="en-US" sz="2200" dirty="0" err="1">
                <a:latin typeface="Arial" panose="020B0604020202020204" pitchFamily="34" charset="0"/>
                <a:cs typeface="Arial" panose="020B0604020202020204" pitchFamily="34" charset="0"/>
              </a:rPr>
              <a:t>RxNorm</a:t>
            </a:r>
            <a:r>
              <a:rPr lang="en-US" sz="2200" dirty="0">
                <a:latin typeface="Arial" panose="020B0604020202020204" pitchFamily="34" charset="0"/>
                <a:cs typeface="Arial" panose="020B0604020202020204" pitchFamily="34" charset="0"/>
              </a:rPr>
              <a:t> at the Ingredient level </a:t>
            </a:r>
            <a:r>
              <a:rPr lang="en-US" sz="2200" b="1" dirty="0">
                <a:latin typeface="Arial" panose="020B0604020202020204" pitchFamily="34" charset="0"/>
                <a:cs typeface="Arial" panose="020B0604020202020204" pitchFamily="34" charset="0"/>
              </a:rPr>
              <a:t>– 67.3% </a:t>
            </a:r>
            <a:r>
              <a:rPr lang="en-US" sz="2200" b="1" dirty="0" err="1">
                <a:latin typeface="Arial" panose="020B0604020202020204" pitchFamily="34" charset="0"/>
                <a:cs typeface="Arial" panose="020B0604020202020204" pitchFamily="34" charset="0"/>
              </a:rPr>
              <a:t>RxNorm</a:t>
            </a:r>
            <a:r>
              <a:rPr lang="en-US" sz="2200" b="1" dirty="0">
                <a:latin typeface="Arial" panose="020B0604020202020204" pitchFamily="34" charset="0"/>
                <a:cs typeface="Arial" panose="020B0604020202020204" pitchFamily="34" charset="0"/>
              </a:rPr>
              <a:t> Ingredient Mapping</a:t>
            </a:r>
          </a:p>
          <a:p>
            <a:pPr lvl="1"/>
            <a:endParaRPr lang="en-US" sz="2200" dirty="0">
              <a:latin typeface="Arial" panose="020B0604020202020204" pitchFamily="34" charset="0"/>
              <a:cs typeface="Arial" panose="020B0604020202020204" pitchFamily="34" charset="0"/>
            </a:endParaRPr>
          </a:p>
          <a:p>
            <a:pPr marL="800100" lvl="1" indent="-342900">
              <a:buFont typeface="Arial" panose="020B0604020202020204" pitchFamily="34" charset="0"/>
              <a:buChar char="•"/>
            </a:pPr>
            <a:r>
              <a:rPr lang="en-US" sz="2200" dirty="0">
                <a:latin typeface="Arial" panose="020B0604020202020204" pitchFamily="34" charset="0"/>
                <a:cs typeface="Arial" panose="020B0604020202020204" pitchFamily="34" charset="0"/>
              </a:rPr>
              <a:t>Out of these 673 drugs, 358 mapped to </a:t>
            </a:r>
            <a:r>
              <a:rPr lang="en-US" sz="2200" dirty="0" err="1">
                <a:latin typeface="Arial" panose="020B0604020202020204" pitchFamily="34" charset="0"/>
                <a:cs typeface="Arial" panose="020B0604020202020204" pitchFamily="34" charset="0"/>
              </a:rPr>
              <a:t>RxNorm</a:t>
            </a:r>
            <a:r>
              <a:rPr lang="en-US" sz="2200" dirty="0">
                <a:latin typeface="Arial" panose="020B0604020202020204" pitchFamily="34" charset="0"/>
                <a:cs typeface="Arial" panose="020B0604020202020204" pitchFamily="34" charset="0"/>
              </a:rPr>
              <a:t> semantic drugs, and 52 mapped to </a:t>
            </a:r>
            <a:r>
              <a:rPr lang="en-US" sz="2200" dirty="0" err="1">
                <a:latin typeface="Arial" panose="020B0604020202020204" pitchFamily="34" charset="0"/>
                <a:cs typeface="Arial" panose="020B0604020202020204" pitchFamily="34" charset="0"/>
              </a:rPr>
              <a:t>RxNorm</a:t>
            </a:r>
            <a:r>
              <a:rPr lang="en-US" sz="2200" dirty="0">
                <a:latin typeface="Arial" panose="020B0604020202020204" pitchFamily="34" charset="0"/>
                <a:cs typeface="Arial" panose="020B0604020202020204" pitchFamily="34" charset="0"/>
              </a:rPr>
              <a:t> Extension semantic drugs </a:t>
            </a:r>
            <a:r>
              <a:rPr lang="en-US" sz="2200" b="1" dirty="0">
                <a:latin typeface="Arial" panose="020B0604020202020204" pitchFamily="34" charset="0"/>
                <a:cs typeface="Arial" panose="020B0604020202020204" pitchFamily="34" charset="0"/>
              </a:rPr>
              <a:t>– 41.0% </a:t>
            </a:r>
            <a:r>
              <a:rPr lang="en-US" sz="2200" b="1" dirty="0" err="1">
                <a:latin typeface="Arial" panose="020B0604020202020204" pitchFamily="34" charset="0"/>
                <a:cs typeface="Arial" panose="020B0604020202020204" pitchFamily="34" charset="0"/>
              </a:rPr>
              <a:t>RxNorm</a:t>
            </a:r>
            <a:r>
              <a:rPr lang="en-US" sz="2200" b="1" dirty="0">
                <a:latin typeface="Arial" panose="020B0604020202020204" pitchFamily="34" charset="0"/>
                <a:cs typeface="Arial" panose="020B0604020202020204" pitchFamily="34" charset="0"/>
              </a:rPr>
              <a:t>/</a:t>
            </a:r>
            <a:r>
              <a:rPr lang="en-US" sz="2200" b="1" dirty="0" err="1">
                <a:latin typeface="Arial" panose="020B0604020202020204" pitchFamily="34" charset="0"/>
                <a:cs typeface="Arial" panose="020B0604020202020204" pitchFamily="34" charset="0"/>
              </a:rPr>
              <a:t>RxNorm</a:t>
            </a:r>
            <a:r>
              <a:rPr lang="en-US" sz="2200" b="1" dirty="0">
                <a:latin typeface="Arial" panose="020B0604020202020204" pitchFamily="34" charset="0"/>
                <a:cs typeface="Arial" panose="020B0604020202020204" pitchFamily="34" charset="0"/>
              </a:rPr>
              <a:t> Extension Semantic Drugs Mapping</a:t>
            </a:r>
            <a:endParaRPr lang="en-US" sz="22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005249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5E09B0-A71D-5F47-8AAA-49425149F0EC}"/>
              </a:ext>
            </a:extLst>
          </p:cNvPr>
          <p:cNvSpPr>
            <a:spLocks noGrp="1"/>
          </p:cNvSpPr>
          <p:nvPr>
            <p:ph type="title"/>
          </p:nvPr>
        </p:nvSpPr>
        <p:spPr/>
        <p:txBody>
          <a:bodyPr/>
          <a:lstStyle/>
          <a:p>
            <a:r>
              <a:rPr lang="en-US" dirty="0" err="1">
                <a:latin typeface="Arial" panose="020B0604020202020204" pitchFamily="34" charset="0"/>
                <a:cs typeface="Arial" panose="020B0604020202020204" pitchFamily="34" charset="0"/>
              </a:rPr>
              <a:t>Discussion&amp;Conclusion</a:t>
            </a:r>
            <a:endParaRPr lang="en-US"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9644BFE7-B42D-3C40-9ED9-186A4D8EC3DC}"/>
              </a:ext>
            </a:extLst>
          </p:cNvPr>
          <p:cNvSpPr>
            <a:spLocks noGrp="1"/>
          </p:cNvSpPr>
          <p:nvPr>
            <p:ph idx="1"/>
          </p:nvPr>
        </p:nvSpPr>
        <p:spPr/>
        <p:txBody>
          <a:bodyPr/>
          <a:lstStyle/>
          <a:p>
            <a:r>
              <a:rPr lang="en-US" b="1" dirty="0"/>
              <a:t>Promising results of NCCD-</a:t>
            </a:r>
            <a:r>
              <a:rPr lang="en-US" b="1" dirty="0" err="1"/>
              <a:t>RxNorm</a:t>
            </a:r>
            <a:r>
              <a:rPr lang="en-US" b="1" dirty="0"/>
              <a:t>/Extension mapping</a:t>
            </a:r>
          </a:p>
          <a:p>
            <a:endParaRPr lang="en-US" b="1" dirty="0"/>
          </a:p>
          <a:p>
            <a:r>
              <a:rPr lang="en-US" b="1" dirty="0"/>
              <a:t>Incomplete drug attribute information, especially in hospital data</a:t>
            </a:r>
          </a:p>
          <a:p>
            <a:pPr marL="0" indent="0">
              <a:buNone/>
            </a:pPr>
            <a:endParaRPr lang="en-US" b="1" dirty="0"/>
          </a:p>
          <a:p>
            <a:r>
              <a:rPr lang="en-US" b="1" dirty="0"/>
              <a:t>Future work</a:t>
            </a:r>
          </a:p>
          <a:p>
            <a:pPr lvl="1"/>
            <a:r>
              <a:rPr lang="en-US" b="1" dirty="0"/>
              <a:t>Enrich </a:t>
            </a:r>
            <a:r>
              <a:rPr lang="en-US" b="1" dirty="0" err="1"/>
              <a:t>RxNorm</a:t>
            </a:r>
            <a:r>
              <a:rPr lang="en-US" b="1" dirty="0"/>
              <a:t>-Extension</a:t>
            </a:r>
          </a:p>
          <a:p>
            <a:pPr lvl="1"/>
            <a:r>
              <a:rPr lang="en-US" b="1" dirty="0"/>
              <a:t>Validation in clinical research use cases</a:t>
            </a:r>
          </a:p>
        </p:txBody>
      </p:sp>
    </p:spTree>
    <p:extLst>
      <p:ext uri="{BB962C8B-B14F-4D97-AF65-F5344CB8AC3E}">
        <p14:creationId xmlns:p14="http://schemas.microsoft.com/office/powerpoint/2010/main" val="31337375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45D339-B105-1348-B385-43F33262EA9F}"/>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AD72D02C-2424-2747-829D-0D97D44B3B53}"/>
              </a:ext>
            </a:extLst>
          </p:cNvPr>
          <p:cNvSpPr>
            <a:spLocks noGrp="1"/>
          </p:cNvSpPr>
          <p:nvPr>
            <p:ph idx="1"/>
          </p:nvPr>
        </p:nvSpPr>
        <p:spPr/>
        <p:txBody>
          <a:bodyPr/>
          <a:lstStyle/>
          <a:p>
            <a:pPr marL="0" indent="0">
              <a:buNone/>
            </a:pPr>
            <a:r>
              <a:rPr lang="en-US" b="1" i="1" dirty="0">
                <a:latin typeface="Arial" panose="020B0604020202020204" pitchFamily="34" charset="0"/>
                <a:cs typeface="Arial" panose="020B0604020202020204" pitchFamily="34" charset="0"/>
              </a:rPr>
              <a:t>COVID-19 </a:t>
            </a:r>
            <a:r>
              <a:rPr lang="en-US" b="1" i="1" dirty="0" err="1">
                <a:latin typeface="Arial" panose="020B0604020202020204" pitchFamily="34" charset="0"/>
                <a:cs typeface="Arial" panose="020B0604020202020204" pitchFamily="34" charset="0"/>
              </a:rPr>
              <a:t>SignSym</a:t>
            </a:r>
            <a:r>
              <a:rPr lang="en-US" dirty="0">
                <a:latin typeface="Arial" panose="020B0604020202020204" pitchFamily="34" charset="0"/>
                <a:cs typeface="Arial" panose="020B0604020202020204" pitchFamily="34" charset="0"/>
              </a:rPr>
              <a:t>: A fast adaptation of general clinical NLP tools to identify and normalize COVID-19 signs and symptoms to </a:t>
            </a:r>
            <a:r>
              <a:rPr lang="en-US" b="1" dirty="0">
                <a:latin typeface="Arial" panose="020B0604020202020204" pitchFamily="34" charset="0"/>
                <a:cs typeface="Arial" panose="020B0604020202020204" pitchFamily="34" charset="0"/>
              </a:rPr>
              <a:t>OMOP common data model</a:t>
            </a:r>
          </a:p>
          <a:p>
            <a:pPr marL="0" indent="0">
              <a:buNone/>
            </a:pPr>
            <a:endParaRPr lang="en-US" dirty="0">
              <a:latin typeface="Arial" panose="020B0604020202020204" pitchFamily="34" charset="0"/>
              <a:cs typeface="Arial" panose="020B0604020202020204" pitchFamily="34" charset="0"/>
            </a:endParaRPr>
          </a:p>
          <a:p>
            <a:pPr marL="0" indent="0">
              <a:buNone/>
            </a:pPr>
            <a:r>
              <a:rPr lang="en-US" b="1" dirty="0">
                <a:latin typeface="Arial" panose="020B0604020202020204" pitchFamily="34" charset="0"/>
                <a:cs typeface="Arial" panose="020B0604020202020204" pitchFamily="34" charset="0"/>
              </a:rPr>
              <a:t>Online Demo</a:t>
            </a:r>
            <a:r>
              <a:rPr lang="en-US" dirty="0">
                <a:latin typeface="Arial" panose="020B0604020202020204" pitchFamily="34" charset="0"/>
                <a:cs typeface="Arial" panose="020B0604020202020204" pitchFamily="34" charset="0"/>
              </a:rPr>
              <a:t>: https://clamp.uth.edu/covid/nlp.php</a:t>
            </a:r>
          </a:p>
          <a:p>
            <a:pPr marL="0" indent="0">
              <a:buNone/>
            </a:pPr>
            <a:r>
              <a:rPr lang="en-US" b="1" dirty="0">
                <a:latin typeface="Arial" panose="020B0604020202020204" pitchFamily="34" charset="0"/>
                <a:cs typeface="Arial" panose="020B0604020202020204" pitchFamily="34" charset="0"/>
              </a:rPr>
              <a:t>Paper</a:t>
            </a:r>
            <a:r>
              <a:rPr lang="en-US" dirty="0">
                <a:latin typeface="Arial" panose="020B0604020202020204" pitchFamily="34" charset="0"/>
                <a:cs typeface="Arial" panose="020B0604020202020204" pitchFamily="34" charset="0"/>
              </a:rPr>
              <a:t>: https://arxiv.org/abs/2007.10286</a:t>
            </a:r>
          </a:p>
          <a:p>
            <a:pPr marL="0" indent="0">
              <a:buNone/>
            </a:pPr>
            <a:endParaRPr lang="en-US" dirty="0">
              <a:latin typeface="Arial" panose="020B0604020202020204" pitchFamily="34" charset="0"/>
              <a:cs typeface="Arial" panose="020B0604020202020204" pitchFamily="34" charset="0"/>
            </a:endParaRPr>
          </a:p>
          <a:p>
            <a:pPr marL="0" indent="0">
              <a:buNone/>
            </a:pPr>
            <a:endParaRPr lang="en-US" dirty="0"/>
          </a:p>
        </p:txBody>
      </p:sp>
    </p:spTree>
    <p:extLst>
      <p:ext uri="{BB962C8B-B14F-4D97-AF65-F5344CB8AC3E}">
        <p14:creationId xmlns:p14="http://schemas.microsoft.com/office/powerpoint/2010/main" val="24376636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92829A89-3312-6E41-8323-DAEABB358D7A}"/>
              </a:ext>
            </a:extLst>
          </p:cNvPr>
          <p:cNvSpPr>
            <a:spLocks noGrp="1"/>
          </p:cNvSpPr>
          <p:nvPr>
            <p:ph type="title"/>
          </p:nvPr>
        </p:nvSpPr>
        <p:spPr>
          <a:xfrm>
            <a:off x="838200" y="2103437"/>
            <a:ext cx="10515600" cy="2705630"/>
          </a:xfrm>
        </p:spPr>
        <p:txBody>
          <a:bodyPr>
            <a:normAutofit fontScale="90000"/>
          </a:bodyPr>
          <a:lstStyle/>
          <a:p>
            <a:pPr algn="ctr"/>
            <a:r>
              <a:rPr lang="en-US" dirty="0">
                <a:latin typeface="Arial" panose="020B0604020202020204" pitchFamily="34" charset="0"/>
                <a:cs typeface="Arial" panose="020B0604020202020204" pitchFamily="34" charset="0"/>
              </a:rPr>
              <a:t>Thank you</a:t>
            </a:r>
            <a:br>
              <a:rPr lang="en-US" dirty="0">
                <a:latin typeface="Arial" panose="020B0604020202020204" pitchFamily="34" charset="0"/>
                <a:cs typeface="Arial" panose="020B0604020202020204" pitchFamily="34" charset="0"/>
              </a:rPr>
            </a:b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Q&amp;A</a:t>
            </a:r>
            <a:br>
              <a:rPr lang="en-US" dirty="0">
                <a:latin typeface="Arial" panose="020B0604020202020204" pitchFamily="34" charset="0"/>
                <a:cs typeface="Arial" panose="020B0604020202020204" pitchFamily="34" charset="0"/>
              </a:rPr>
            </a:br>
            <a:br>
              <a:rPr lang="en-US" dirty="0">
                <a:latin typeface="Arial" panose="020B0604020202020204" pitchFamily="34" charset="0"/>
                <a:cs typeface="Arial" panose="020B0604020202020204" pitchFamily="34" charset="0"/>
              </a:rPr>
            </a:br>
            <a:r>
              <a:rPr lang="en-US" dirty="0" err="1">
                <a:latin typeface="Arial" panose="020B0604020202020204" pitchFamily="34" charset="0"/>
                <a:cs typeface="Arial" panose="020B0604020202020204" pitchFamily="34" charset="0"/>
              </a:rPr>
              <a:t>yaoyun.zhang@melaxtech.com</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85743885"/>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8331</TotalTime>
  <Words>2371</Words>
  <Application>Microsoft Macintosh PowerPoint</Application>
  <PresentationFormat>Widescreen</PresentationFormat>
  <Paragraphs>591</Paragraphs>
  <Slides>22</Slides>
  <Notes>8</Notes>
  <HiddenSlides>4</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等线</vt:lpstr>
      <vt:lpstr>等线 Light</vt:lpstr>
      <vt:lpstr>Arial</vt:lpstr>
      <vt:lpstr>Calibri</vt:lpstr>
      <vt:lpstr>Office 主题​​</vt:lpstr>
      <vt:lpstr>PowerPoint Presentation</vt:lpstr>
      <vt:lpstr>Outline</vt:lpstr>
      <vt:lpstr>Background</vt:lpstr>
      <vt:lpstr>NCCD: Normalized Chinese Clinical Drug knowledge base</vt:lpstr>
      <vt:lpstr>Semantic network of Chemical drugs in NCCD</vt:lpstr>
      <vt:lpstr>RxNorm: A normalized naming system for generic and branded drugs in US</vt:lpstr>
      <vt:lpstr>RxNorm-Extension: an OHDSI resource to represent international drugs</vt:lpstr>
      <vt:lpstr>PowerPoint Presentation</vt:lpstr>
      <vt:lpstr>PowerPoint Presentation</vt:lpstr>
      <vt:lpstr>Results</vt:lpstr>
      <vt:lpstr>Ingredient mapping</vt:lpstr>
      <vt:lpstr>Ingredient mapping</vt:lpstr>
      <vt:lpstr>Brand name mapping </vt:lpstr>
      <vt:lpstr>Dose form mapping </vt:lpstr>
      <vt:lpstr>Mapping of Semantic Clinical Drug Form</vt:lpstr>
      <vt:lpstr>Mapping of Semantic Clinical Drug Component</vt:lpstr>
      <vt:lpstr>Mapping of Semantic Clinical Drug</vt:lpstr>
      <vt:lpstr>Mapping of Semantic Branded Drug</vt:lpstr>
      <vt:lpstr>Coverage of common medications</vt:lpstr>
      <vt:lpstr>Discussion&amp;Conclusion</vt:lpstr>
      <vt:lpstr>PowerPoint Presentation</vt:lpstr>
      <vt:lpstr>Thank you  Q&amp;A  yaoyun.zhang@melaxtech.com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 </dc:creator>
  <cp:lastModifiedBy>Zhang, Yaoyun</cp:lastModifiedBy>
  <cp:revision>475</cp:revision>
  <dcterms:created xsi:type="dcterms:W3CDTF">2020-04-16T04:05:07Z</dcterms:created>
  <dcterms:modified xsi:type="dcterms:W3CDTF">2020-07-28T16:13:41Z</dcterms:modified>
</cp:coreProperties>
</file>