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24" r:id="rId3"/>
    <p:sldId id="257" r:id="rId4"/>
    <p:sldId id="325" r:id="rId5"/>
    <p:sldId id="326" r:id="rId6"/>
    <p:sldId id="260" r:id="rId7"/>
    <p:sldId id="261" r:id="rId8"/>
    <p:sldId id="327" r:id="rId9"/>
    <p:sldId id="262" r:id="rId10"/>
    <p:sldId id="263" r:id="rId11"/>
    <p:sldId id="264" r:id="rId12"/>
    <p:sldId id="301" r:id="rId13"/>
    <p:sldId id="302" r:id="rId14"/>
    <p:sldId id="300" r:id="rId15"/>
    <p:sldId id="303" r:id="rId16"/>
    <p:sldId id="306" r:id="rId17"/>
    <p:sldId id="309" r:id="rId18"/>
    <p:sldId id="318" r:id="rId19"/>
    <p:sldId id="319" r:id="rId20"/>
    <p:sldId id="320" r:id="rId21"/>
    <p:sldId id="331" r:id="rId22"/>
    <p:sldId id="337" r:id="rId23"/>
    <p:sldId id="332" r:id="rId24"/>
    <p:sldId id="330" r:id="rId25"/>
    <p:sldId id="328" r:id="rId26"/>
    <p:sldId id="338" r:id="rId27"/>
    <p:sldId id="339" r:id="rId28"/>
    <p:sldId id="340" r:id="rId29"/>
    <p:sldId id="342" r:id="rId30"/>
    <p:sldId id="341" r:id="rId31"/>
    <p:sldId id="343" r:id="rId32"/>
    <p:sldId id="344" r:id="rId33"/>
    <p:sldId id="345" r:id="rId34"/>
    <p:sldId id="347" r:id="rId35"/>
    <p:sldId id="348" r:id="rId36"/>
    <p:sldId id="349" r:id="rId37"/>
    <p:sldId id="346" r:id="rId38"/>
    <p:sldId id="350" r:id="rId39"/>
    <p:sldId id="314" r:id="rId40"/>
    <p:sldId id="355" r:id="rId41"/>
    <p:sldId id="353" r:id="rId42"/>
    <p:sldId id="335" r:id="rId43"/>
    <p:sldId id="354" r:id="rId44"/>
    <p:sldId id="352" r:id="rId45"/>
    <p:sldId id="356" r:id="rId46"/>
    <p:sldId id="336" r:id="rId47"/>
    <p:sldId id="316" r:id="rId48"/>
    <p:sldId id="31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FF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6357" autoAdjust="0"/>
  </p:normalViewPr>
  <p:slideViewPr>
    <p:cSldViewPr showGuides="1">
      <p:cViewPr varScale="1">
        <p:scale>
          <a:sx n="110" d="100"/>
          <a:sy n="110" d="100"/>
        </p:scale>
        <p:origin x="594" y="78"/>
      </p:cViewPr>
      <p:guideLst>
        <p:guide orient="horz" pos="2160"/>
        <p:guide pos="3840"/>
      </p:guideLst>
    </p:cSldViewPr>
  </p:slideViewPr>
  <p:outlineViewPr>
    <p:cViewPr>
      <p:scale>
        <a:sx n="33" d="100"/>
        <a:sy n="33" d="100"/>
      </p:scale>
      <p:origin x="0" y="-378"/>
    </p:cViewPr>
  </p:outlineViewPr>
  <p:notesTextViewPr>
    <p:cViewPr>
      <p:scale>
        <a:sx n="1" d="1"/>
        <a:sy n="1" d="1"/>
      </p:scale>
      <p:origin x="0" y="0"/>
    </p:cViewPr>
  </p:notesTextViewPr>
  <p:notesViewPr>
    <p:cSldViewPr>
      <p:cViewPr varScale="1">
        <p:scale>
          <a:sx n="87" d="100"/>
          <a:sy n="87" d="100"/>
        </p:scale>
        <p:origin x="3840" y="66"/>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uan%20M.%20Banda\Downloads\PubMed_Timeline_Results_by_Year.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Number of publications</a:t>
            </a:r>
            <a:r>
              <a:rPr lang="en-US" baseline="0"/>
              <a:t> per year</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PubMed_Timeline_Results_by_Year!$B$2</c:f>
              <c:strCache>
                <c:ptCount val="1"/>
                <c:pt idx="0">
                  <c:v>Count</c:v>
                </c:pt>
              </c:strCache>
            </c:strRef>
          </c:tx>
          <c:spPr>
            <a:solidFill>
              <a:schemeClr val="accent1"/>
            </a:solidFill>
            <a:ln>
              <a:noFill/>
            </a:ln>
            <a:effectLst/>
          </c:spPr>
          <c:invertIfNegative val="0"/>
          <c:cat>
            <c:numRef>
              <c:f>PubMed_Timeline_Results_by_Year!$A$3:$A$18</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PubMed_Timeline_Results_by_Year!$B$3:$B$18</c:f>
              <c:numCache>
                <c:formatCode>General</c:formatCode>
                <c:ptCount val="16"/>
                <c:pt idx="0">
                  <c:v>2</c:v>
                </c:pt>
                <c:pt idx="1">
                  <c:v>1</c:v>
                </c:pt>
                <c:pt idx="2">
                  <c:v>1</c:v>
                </c:pt>
                <c:pt idx="3">
                  <c:v>5</c:v>
                </c:pt>
                <c:pt idx="4">
                  <c:v>19</c:v>
                </c:pt>
                <c:pt idx="5">
                  <c:v>36</c:v>
                </c:pt>
                <c:pt idx="6">
                  <c:v>69</c:v>
                </c:pt>
                <c:pt idx="7">
                  <c:v>111</c:v>
                </c:pt>
                <c:pt idx="8">
                  <c:v>172</c:v>
                </c:pt>
                <c:pt idx="9">
                  <c:v>269</c:v>
                </c:pt>
                <c:pt idx="10">
                  <c:v>370</c:v>
                </c:pt>
                <c:pt idx="11">
                  <c:v>434</c:v>
                </c:pt>
                <c:pt idx="12">
                  <c:v>554</c:v>
                </c:pt>
                <c:pt idx="13">
                  <c:v>714</c:v>
                </c:pt>
                <c:pt idx="14">
                  <c:v>805</c:v>
                </c:pt>
                <c:pt idx="15">
                  <c:v>668</c:v>
                </c:pt>
              </c:numCache>
            </c:numRef>
          </c:val>
          <c:extLst>
            <c:ext xmlns:c16="http://schemas.microsoft.com/office/drawing/2014/chart" uri="{C3380CC4-5D6E-409C-BE32-E72D297353CC}">
              <c16:uniqueId val="{00000000-E48F-4F32-816B-423459D92A77}"/>
            </c:ext>
          </c:extLst>
        </c:ser>
        <c:dLbls>
          <c:showLegendKey val="0"/>
          <c:showVal val="0"/>
          <c:showCatName val="0"/>
          <c:showSerName val="0"/>
          <c:showPercent val="0"/>
          <c:showBubbleSize val="0"/>
        </c:dLbls>
        <c:gapWidth val="219"/>
        <c:overlap val="-27"/>
        <c:axId val="347952015"/>
        <c:axId val="28857615"/>
      </c:barChart>
      <c:catAx>
        <c:axId val="347952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7615"/>
        <c:crosses val="autoZero"/>
        <c:auto val="1"/>
        <c:lblAlgn val="ctr"/>
        <c:lblOffset val="100"/>
        <c:noMultiLvlLbl val="0"/>
      </c:catAx>
      <c:valAx>
        <c:axId val="288576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79520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44D99-825C-44C4-800E-6CE10B1E22CB}" type="datetimeFigureOut">
              <a:rPr lang="en-US" smtClean="0"/>
              <a:t>7/21/2020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219E59-5849-46AC-B76D-A0F7233E3075}" type="slidenum">
              <a:rPr lang="en-US" smtClean="0"/>
              <a:t>‹#›</a:t>
            </a:fld>
            <a:endParaRPr lang="en-US"/>
          </a:p>
        </p:txBody>
      </p:sp>
    </p:spTree>
    <p:extLst>
      <p:ext uri="{BB962C8B-B14F-4D97-AF65-F5344CB8AC3E}">
        <p14:creationId xmlns:p14="http://schemas.microsoft.com/office/powerpoint/2010/main" val="103708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19E59-5849-46AC-B76D-A0F7233E3075}" type="slidenum">
              <a:rPr lang="en-US" smtClean="0"/>
              <a:t>14</a:t>
            </a:fld>
            <a:endParaRPr lang="en-US"/>
          </a:p>
        </p:txBody>
      </p:sp>
    </p:spTree>
    <p:extLst>
      <p:ext uri="{BB962C8B-B14F-4D97-AF65-F5344CB8AC3E}">
        <p14:creationId xmlns:p14="http://schemas.microsoft.com/office/powerpoint/2010/main" val="2567693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17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456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34076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221088"/>
            <a:ext cx="10515600" cy="136815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90490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7276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7276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47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620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5296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762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52980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4598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857477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29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4598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57653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014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15210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152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9888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a:extLst>
              <a:ext uri="{28A0092B-C50C-407E-A947-70E740481C1C}">
                <a14:useLocalDpi xmlns:a14="http://schemas.microsoft.com/office/drawing/2010/main" val="0"/>
              </a:ext>
            </a:extLst>
          </a:blip>
          <a:srcRect t="59352" b="26847"/>
          <a:stretch/>
        </p:blipFill>
        <p:spPr>
          <a:xfrm>
            <a:off x="-508" y="5661248"/>
            <a:ext cx="12188952" cy="1261532"/>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37693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23528" y="5796246"/>
            <a:ext cx="2777430" cy="925230"/>
          </a:xfrm>
          <a:prstGeom prst="rect">
            <a:avLst/>
          </a:prstGeom>
        </p:spPr>
      </p:pic>
    </p:spTree>
    <p:extLst>
      <p:ext uri="{BB962C8B-B14F-4D97-AF65-F5344CB8AC3E}">
        <p14:creationId xmlns:p14="http://schemas.microsoft.com/office/powerpoint/2010/main" val="3742274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banda@gsu.edu" TargetMode="External"/><Relationship Id="rId2" Type="http://schemas.openxmlformats.org/officeDocument/2006/relationships/hyperlink" Target="http://www.panacealab.org/"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www.statista.com/statistics/242606/number-of-active-twitter-users-in-selected-countrie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https://arxiv.org/abs/2004.03688" TargetMode="External"/><Relationship Id="rId2" Type="http://schemas.openxmlformats.org/officeDocument/2006/relationships/hyperlink" Target="https://doi.org/10.5281/zenodo.3723939"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github.com/thepanacealab/covid19_twitter"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panacealab.org/covid19/"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panacealab.org/covid19/"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images.app.goo.gl/YAVtt66nNxeZxQzKA"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genominfo.org/journal/view.php?number=605"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thepanacealab/covid19_biohackathon/tree/master/user_symptoms" TargetMode="External"/><Relationship Id="rId2" Type="http://schemas.openxmlformats.org/officeDocument/2006/relationships/hyperlink" Target="https://doi.org/10.1038/s41746-020-0300-0"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arxiv.org/abs/2007.10276"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doi.org/10.1101/2020.04.16.20067421" TargetMode="External"/><Relationship Id="rId2" Type="http://schemas.openxmlformats.org/officeDocument/2006/relationships/hyperlink" Target="https://doi.org/10.1101/2020.04.19.20069948"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meetup.com/dair-ai/events/271690722/"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linkedin.com/in/ramya-tekumalla-7ba30093/"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panacealab.org/covid19/" TargetMode="External"/><Relationship Id="rId2" Type="http://schemas.openxmlformats.org/officeDocument/2006/relationships/hyperlink" Target="mailto:jbanda@gs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9396" y="1844824"/>
            <a:ext cx="10873208" cy="2018605"/>
          </a:xfrm>
        </p:spPr>
        <p:txBody>
          <a:bodyPr>
            <a:noAutofit/>
          </a:bodyPr>
          <a:lstStyle/>
          <a:p>
            <a:r>
              <a:rPr lang="en-US" sz="4400" b="1" dirty="0"/>
              <a:t>Leveraging the OHDSI vocabulary to characterize the COVID-19 epidemic using Twitter data and NLP</a:t>
            </a:r>
          </a:p>
        </p:txBody>
      </p:sp>
      <p:sp>
        <p:nvSpPr>
          <p:cNvPr id="3" name="TextBox 2">
            <a:extLst>
              <a:ext uri="{FF2B5EF4-FFF2-40B4-BE49-F238E27FC236}">
                <a16:creationId xmlns:a16="http://schemas.microsoft.com/office/drawing/2014/main" id="{89F89048-BA1A-4CF0-8F6C-A06A8B4F4831}"/>
              </a:ext>
            </a:extLst>
          </p:cNvPr>
          <p:cNvSpPr txBox="1"/>
          <p:nvPr/>
        </p:nvSpPr>
        <p:spPr>
          <a:xfrm>
            <a:off x="4987399" y="3969060"/>
            <a:ext cx="2217210" cy="1754326"/>
          </a:xfrm>
          <a:prstGeom prst="rect">
            <a:avLst/>
          </a:prstGeom>
          <a:noFill/>
        </p:spPr>
        <p:txBody>
          <a:bodyPr wrap="none" rtlCol="0">
            <a:spAutoFit/>
          </a:bodyPr>
          <a:lstStyle/>
          <a:p>
            <a:pPr algn="ctr"/>
            <a:r>
              <a:rPr lang="en-US" dirty="0"/>
              <a:t>7/21/2020</a:t>
            </a:r>
          </a:p>
          <a:p>
            <a:pPr algn="ctr"/>
            <a:endParaRPr lang="en-US" dirty="0"/>
          </a:p>
          <a:p>
            <a:pPr algn="ctr"/>
            <a:r>
              <a:rPr lang="en-US" dirty="0"/>
              <a:t>Juan M. Banda</a:t>
            </a:r>
          </a:p>
          <a:p>
            <a:pPr algn="ctr"/>
            <a:r>
              <a:rPr lang="en-US" dirty="0">
                <a:hlinkClick r:id="rId2"/>
              </a:rPr>
              <a:t>www.panacealab.org</a:t>
            </a:r>
            <a:r>
              <a:rPr lang="en-US" dirty="0"/>
              <a:t> </a:t>
            </a:r>
          </a:p>
          <a:p>
            <a:pPr algn="ctr"/>
            <a:r>
              <a:rPr lang="en-US" dirty="0">
                <a:hlinkClick r:id="rId3"/>
              </a:rPr>
              <a:t>jbanda@gsu.edu</a:t>
            </a:r>
            <a:endParaRPr lang="en-US" dirty="0"/>
          </a:p>
          <a:p>
            <a:pPr algn="ctr"/>
            <a:r>
              <a:rPr lang="en-US" dirty="0"/>
              <a:t>@drjmbanda</a:t>
            </a:r>
          </a:p>
        </p:txBody>
      </p:sp>
      <p:pic>
        <p:nvPicPr>
          <p:cNvPr id="11" name="Picture 2">
            <a:extLst>
              <a:ext uri="{FF2B5EF4-FFF2-40B4-BE49-F238E27FC236}">
                <a16:creationId xmlns:a16="http://schemas.microsoft.com/office/drawing/2014/main" id="{3256C990-5CE7-4538-B3D0-4D80DBD1A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9080" y="203678"/>
            <a:ext cx="1728192" cy="699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11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0B2B0-A8A3-4EB5-AA49-0929138DE311}"/>
              </a:ext>
            </a:extLst>
          </p:cNvPr>
          <p:cNvSpPr>
            <a:spLocks noGrp="1"/>
          </p:cNvSpPr>
          <p:nvPr>
            <p:ph type="title"/>
          </p:nvPr>
        </p:nvSpPr>
        <p:spPr/>
        <p:txBody>
          <a:bodyPr/>
          <a:lstStyle/>
          <a:p>
            <a:r>
              <a:rPr lang="en-US" dirty="0"/>
              <a:t>Preface: Twitter is gaining attention for health-related research since 2009</a:t>
            </a:r>
          </a:p>
        </p:txBody>
      </p:sp>
      <p:graphicFrame>
        <p:nvGraphicFramePr>
          <p:cNvPr id="4" name="Chart 3">
            <a:extLst>
              <a:ext uri="{FF2B5EF4-FFF2-40B4-BE49-F238E27FC236}">
                <a16:creationId xmlns:a16="http://schemas.microsoft.com/office/drawing/2014/main" id="{7440C87F-0A2E-4F8B-9403-EF4522A53D12}"/>
              </a:ext>
            </a:extLst>
          </p:cNvPr>
          <p:cNvGraphicFramePr>
            <a:graphicFrameLocks/>
          </p:cNvGraphicFramePr>
          <p:nvPr/>
        </p:nvGraphicFramePr>
        <p:xfrm>
          <a:off x="3127771" y="1906191"/>
          <a:ext cx="5936457" cy="304561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8EA0341-E623-4DA4-9B76-F9823795E91B}"/>
              </a:ext>
            </a:extLst>
          </p:cNvPr>
          <p:cNvSpPr txBox="1"/>
          <p:nvPr/>
        </p:nvSpPr>
        <p:spPr>
          <a:xfrm>
            <a:off x="3747022" y="4951809"/>
            <a:ext cx="4697953" cy="369332"/>
          </a:xfrm>
          <a:prstGeom prst="rect">
            <a:avLst/>
          </a:prstGeom>
          <a:noFill/>
        </p:spPr>
        <p:txBody>
          <a:bodyPr wrap="none" rtlCol="0">
            <a:spAutoFit/>
          </a:bodyPr>
          <a:lstStyle/>
          <a:p>
            <a:r>
              <a:rPr lang="en-US" dirty="0"/>
              <a:t>Results of PubMed Query for Twitter and Health</a:t>
            </a:r>
          </a:p>
        </p:txBody>
      </p:sp>
    </p:spTree>
    <p:extLst>
      <p:ext uri="{BB962C8B-B14F-4D97-AF65-F5344CB8AC3E}">
        <p14:creationId xmlns:p14="http://schemas.microsoft.com/office/powerpoint/2010/main" val="147646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61BD-38FB-4E21-AA9E-A0C38B9B39FE}"/>
              </a:ext>
            </a:extLst>
          </p:cNvPr>
          <p:cNvSpPr>
            <a:spLocks noGrp="1"/>
          </p:cNvSpPr>
          <p:nvPr>
            <p:ph type="title"/>
          </p:nvPr>
        </p:nvSpPr>
        <p:spPr>
          <a:xfrm>
            <a:off x="838200" y="224644"/>
            <a:ext cx="10515600" cy="687611"/>
          </a:xfrm>
        </p:spPr>
        <p:txBody>
          <a:bodyPr>
            <a:normAutofit fontScale="90000"/>
          </a:bodyPr>
          <a:lstStyle/>
          <a:p>
            <a:r>
              <a:rPr lang="en-US" dirty="0"/>
              <a:t>My path to working on COVID-19 research</a:t>
            </a:r>
          </a:p>
        </p:txBody>
      </p:sp>
      <p:sp>
        <p:nvSpPr>
          <p:cNvPr id="3" name="Content Placeholder 2">
            <a:extLst>
              <a:ext uri="{FF2B5EF4-FFF2-40B4-BE49-F238E27FC236}">
                <a16:creationId xmlns:a16="http://schemas.microsoft.com/office/drawing/2014/main" id="{262DEB84-6498-4AC0-9D4C-C5CB60EB3A53}"/>
              </a:ext>
            </a:extLst>
          </p:cNvPr>
          <p:cNvSpPr>
            <a:spLocks noGrp="1"/>
          </p:cNvSpPr>
          <p:nvPr>
            <p:ph idx="1"/>
          </p:nvPr>
        </p:nvSpPr>
        <p:spPr>
          <a:xfrm>
            <a:off x="1617106" y="1340768"/>
            <a:ext cx="10059514" cy="4182166"/>
          </a:xfrm>
        </p:spPr>
        <p:txBody>
          <a:bodyPr>
            <a:normAutofit fontScale="85000" lnSpcReduction="20000"/>
          </a:bodyPr>
          <a:lstStyle/>
          <a:p>
            <a:r>
              <a:rPr lang="en-US" dirty="0" err="1"/>
              <a:t>Ph.D</a:t>
            </a:r>
            <a:r>
              <a:rPr lang="en-US" dirty="0"/>
              <a:t> in CS – Data Mining (Image data)</a:t>
            </a:r>
          </a:p>
          <a:p>
            <a:endParaRPr lang="en-US" dirty="0"/>
          </a:p>
          <a:p>
            <a:r>
              <a:rPr lang="en-US" dirty="0"/>
              <a:t>Postdoc and Research Scientist at Stanford University – Shah Lab on Biomedical Informatics (Medical text data – structured and unstructured)</a:t>
            </a:r>
          </a:p>
          <a:p>
            <a:endParaRPr lang="en-US" dirty="0"/>
          </a:p>
          <a:p>
            <a:r>
              <a:rPr lang="en-US" dirty="0"/>
              <a:t>OHDSI collaborator on probabilistic phenotyping using weak supervision and NLP Workgroup member standardizing resources to OHDSI vocabulary</a:t>
            </a:r>
          </a:p>
          <a:p>
            <a:endParaRPr lang="en-US" dirty="0"/>
          </a:p>
          <a:p>
            <a:r>
              <a:rPr lang="en-US" dirty="0"/>
              <a:t>Assistant Professor at Georgia State University – PI of Panacea lab</a:t>
            </a:r>
          </a:p>
          <a:p>
            <a:pPr lvl="1"/>
            <a:r>
              <a:rPr lang="en-US" dirty="0"/>
              <a:t>Working with epidemiologists on identifying mobility patterns during natural disasters using social media data</a:t>
            </a:r>
          </a:p>
          <a:p>
            <a:pPr lvl="1"/>
            <a:r>
              <a:rPr lang="en-US" dirty="0"/>
              <a:t>Extracting drug use from social media data</a:t>
            </a:r>
          </a:p>
        </p:txBody>
      </p:sp>
      <p:pic>
        <p:nvPicPr>
          <p:cNvPr id="4" name="Picture 3" descr="Image result for montana state logo">
            <a:extLst>
              <a:ext uri="{FF2B5EF4-FFF2-40B4-BE49-F238E27FC236}">
                <a16:creationId xmlns:a16="http://schemas.microsoft.com/office/drawing/2014/main" id="{DDA15EA5-B1B4-43D9-83FD-E7B46FF2C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69" y="1052736"/>
            <a:ext cx="7683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Image result for stanford logo">
            <a:extLst>
              <a:ext uri="{FF2B5EF4-FFF2-40B4-BE49-F238E27FC236}">
                <a16:creationId xmlns:a16="http://schemas.microsoft.com/office/drawing/2014/main" id="{88DC66ED-10B8-45E4-BE5C-26BB15F9B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113" y="1961454"/>
            <a:ext cx="627063"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Image result for OHDSI logo">
            <a:extLst>
              <a:ext uri="{FF2B5EF4-FFF2-40B4-BE49-F238E27FC236}">
                <a16:creationId xmlns:a16="http://schemas.microsoft.com/office/drawing/2014/main" id="{D1E316D0-1A97-4F23-975D-9670994112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56" y="3060091"/>
            <a:ext cx="15176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Image result for georgia state logo">
            <a:extLst>
              <a:ext uri="{FF2B5EF4-FFF2-40B4-BE49-F238E27FC236}">
                <a16:creationId xmlns:a16="http://schemas.microsoft.com/office/drawing/2014/main" id="{234D1E1A-0007-4E92-B7A4-4FA26C4DFA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469" y="4149080"/>
            <a:ext cx="1033462"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72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93B8-095C-4E38-8619-85EFF43EFE4C}"/>
              </a:ext>
            </a:extLst>
          </p:cNvPr>
          <p:cNvSpPr>
            <a:spLocks noGrp="1"/>
          </p:cNvSpPr>
          <p:nvPr>
            <p:ph type="title"/>
          </p:nvPr>
        </p:nvSpPr>
        <p:spPr>
          <a:xfrm>
            <a:off x="838200" y="365125"/>
            <a:ext cx="10515600" cy="884835"/>
          </a:xfrm>
        </p:spPr>
        <p:txBody>
          <a:bodyPr/>
          <a:lstStyle/>
          <a:p>
            <a:r>
              <a:rPr lang="en-US" dirty="0"/>
              <a:t>Benefits of using Twitter:</a:t>
            </a:r>
          </a:p>
        </p:txBody>
      </p:sp>
      <p:pic>
        <p:nvPicPr>
          <p:cNvPr id="5" name="Content Placeholder 4">
            <a:extLst>
              <a:ext uri="{FF2B5EF4-FFF2-40B4-BE49-F238E27FC236}">
                <a16:creationId xmlns:a16="http://schemas.microsoft.com/office/drawing/2014/main" id="{26BBB6C5-021F-4834-BEE7-26FE58987E82}"/>
              </a:ext>
            </a:extLst>
          </p:cNvPr>
          <p:cNvPicPr>
            <a:picLocks noGrp="1" noChangeAspect="1"/>
          </p:cNvPicPr>
          <p:nvPr>
            <p:ph idx="1"/>
          </p:nvPr>
        </p:nvPicPr>
        <p:blipFill>
          <a:blip r:embed="rId2"/>
          <a:stretch>
            <a:fillRect/>
          </a:stretch>
        </p:blipFill>
        <p:spPr>
          <a:xfrm>
            <a:off x="7348756" y="514135"/>
            <a:ext cx="4295163" cy="2806853"/>
          </a:xfrm>
        </p:spPr>
      </p:pic>
      <p:sp>
        <p:nvSpPr>
          <p:cNvPr id="6" name="TextBox 5">
            <a:extLst>
              <a:ext uri="{FF2B5EF4-FFF2-40B4-BE49-F238E27FC236}">
                <a16:creationId xmlns:a16="http://schemas.microsoft.com/office/drawing/2014/main" id="{B9CB91D4-C13A-496D-A005-4FD6C0BD6F62}"/>
              </a:ext>
            </a:extLst>
          </p:cNvPr>
          <p:cNvSpPr txBox="1"/>
          <p:nvPr/>
        </p:nvSpPr>
        <p:spPr>
          <a:xfrm>
            <a:off x="7868352" y="359949"/>
            <a:ext cx="3485448" cy="584775"/>
          </a:xfrm>
          <a:prstGeom prst="rect">
            <a:avLst/>
          </a:prstGeom>
          <a:noFill/>
        </p:spPr>
        <p:txBody>
          <a:bodyPr wrap="square" rtlCol="0">
            <a:spAutoFit/>
          </a:bodyPr>
          <a:lstStyle/>
          <a:p>
            <a:pPr algn="ctr"/>
            <a:r>
              <a:rPr lang="en-US" sz="1600" dirty="0"/>
              <a:t>Distribution of global users over </a:t>
            </a:r>
          </a:p>
          <a:p>
            <a:pPr algn="ctr"/>
            <a:r>
              <a:rPr lang="en-US" sz="1600" dirty="0"/>
              <a:t>age groups</a:t>
            </a:r>
          </a:p>
        </p:txBody>
      </p:sp>
      <p:pic>
        <p:nvPicPr>
          <p:cNvPr id="8" name="Picture 7">
            <a:extLst>
              <a:ext uri="{FF2B5EF4-FFF2-40B4-BE49-F238E27FC236}">
                <a16:creationId xmlns:a16="http://schemas.microsoft.com/office/drawing/2014/main" id="{28D30859-B89A-4F67-AF40-2FC079177AC7}"/>
              </a:ext>
            </a:extLst>
          </p:cNvPr>
          <p:cNvPicPr>
            <a:picLocks noChangeAspect="1"/>
          </p:cNvPicPr>
          <p:nvPr/>
        </p:nvPicPr>
        <p:blipFill>
          <a:blip r:embed="rId3"/>
          <a:stretch>
            <a:fillRect/>
          </a:stretch>
        </p:blipFill>
        <p:spPr>
          <a:xfrm>
            <a:off x="6919317" y="3959604"/>
            <a:ext cx="5114671" cy="2348797"/>
          </a:xfrm>
          <a:prstGeom prst="rect">
            <a:avLst/>
          </a:prstGeom>
        </p:spPr>
      </p:pic>
      <p:sp>
        <p:nvSpPr>
          <p:cNvPr id="10" name="TextBox 9">
            <a:extLst>
              <a:ext uri="{FF2B5EF4-FFF2-40B4-BE49-F238E27FC236}">
                <a16:creationId xmlns:a16="http://schemas.microsoft.com/office/drawing/2014/main" id="{19D842D5-2E7A-4899-B989-15FF92C6E2C8}"/>
              </a:ext>
            </a:extLst>
          </p:cNvPr>
          <p:cNvSpPr txBox="1"/>
          <p:nvPr/>
        </p:nvSpPr>
        <p:spPr>
          <a:xfrm>
            <a:off x="5699956" y="-65985"/>
            <a:ext cx="6272868" cy="276999"/>
          </a:xfrm>
          <a:prstGeom prst="rect">
            <a:avLst/>
          </a:prstGeom>
          <a:noFill/>
        </p:spPr>
        <p:txBody>
          <a:bodyPr wrap="square">
            <a:spAutoFit/>
          </a:bodyPr>
          <a:lstStyle/>
          <a:p>
            <a:r>
              <a:rPr lang="en-US" sz="1200" dirty="0">
                <a:hlinkClick r:id="rId4"/>
              </a:rPr>
              <a:t>https://www.statista.com/statistics/242606/number-of-active-twitter-users-in-selected-countries/</a:t>
            </a:r>
            <a:endParaRPr lang="en-US" sz="1200" dirty="0"/>
          </a:p>
        </p:txBody>
      </p:sp>
      <p:sp>
        <p:nvSpPr>
          <p:cNvPr id="11" name="TextBox 10">
            <a:extLst>
              <a:ext uri="{FF2B5EF4-FFF2-40B4-BE49-F238E27FC236}">
                <a16:creationId xmlns:a16="http://schemas.microsoft.com/office/drawing/2014/main" id="{28F49834-AB31-4741-93F9-0B624F7F4182}"/>
              </a:ext>
            </a:extLst>
          </p:cNvPr>
          <p:cNvSpPr txBox="1"/>
          <p:nvPr/>
        </p:nvSpPr>
        <p:spPr>
          <a:xfrm>
            <a:off x="7702765" y="3722236"/>
            <a:ext cx="3816622" cy="369332"/>
          </a:xfrm>
          <a:prstGeom prst="rect">
            <a:avLst/>
          </a:prstGeom>
          <a:noFill/>
        </p:spPr>
        <p:txBody>
          <a:bodyPr wrap="none" rtlCol="0">
            <a:spAutoFit/>
          </a:bodyPr>
          <a:lstStyle/>
          <a:p>
            <a:r>
              <a:rPr lang="en-US" dirty="0"/>
              <a:t>Number of users per country (millions)</a:t>
            </a:r>
          </a:p>
        </p:txBody>
      </p:sp>
      <p:sp>
        <p:nvSpPr>
          <p:cNvPr id="12" name="TextBox 11">
            <a:extLst>
              <a:ext uri="{FF2B5EF4-FFF2-40B4-BE49-F238E27FC236}">
                <a16:creationId xmlns:a16="http://schemas.microsoft.com/office/drawing/2014/main" id="{B980602A-28ED-49B3-BE7F-65C5BEA7D354}"/>
              </a:ext>
            </a:extLst>
          </p:cNvPr>
          <p:cNvSpPr txBox="1"/>
          <p:nvPr/>
        </p:nvSpPr>
        <p:spPr>
          <a:xfrm>
            <a:off x="1053419" y="1719001"/>
            <a:ext cx="5861032" cy="3970318"/>
          </a:xfrm>
          <a:prstGeom prst="rect">
            <a:avLst/>
          </a:prstGeom>
          <a:noFill/>
        </p:spPr>
        <p:txBody>
          <a:bodyPr wrap="square" rtlCol="0">
            <a:spAutoFit/>
          </a:bodyPr>
          <a:lstStyle/>
          <a:p>
            <a:pPr marL="342900" indent="-342900">
              <a:buAutoNum type="arabicParenR"/>
            </a:pPr>
            <a:r>
              <a:rPr lang="en-US" dirty="0"/>
              <a:t>Good population representation</a:t>
            </a:r>
          </a:p>
          <a:p>
            <a:pPr marL="342900" indent="-342900">
              <a:buAutoNum type="arabicParenR"/>
            </a:pPr>
            <a:endParaRPr lang="en-US" dirty="0"/>
          </a:p>
          <a:p>
            <a:pPr marL="342900" indent="-342900">
              <a:buAutoNum type="arabicParenR"/>
            </a:pPr>
            <a:r>
              <a:rPr lang="en-US" dirty="0"/>
              <a:t>Everybody can post and have an account</a:t>
            </a:r>
          </a:p>
          <a:p>
            <a:pPr marL="342900" indent="-342900">
              <a:buAutoNum type="arabicParenR"/>
            </a:pPr>
            <a:endParaRPr lang="en-US" dirty="0"/>
          </a:p>
          <a:p>
            <a:pPr marL="342900" indent="-342900">
              <a:buAutoNum type="arabicParenR"/>
            </a:pPr>
            <a:r>
              <a:rPr lang="en-US" dirty="0"/>
              <a:t>Anonymity = unfiltered opinions</a:t>
            </a:r>
          </a:p>
          <a:p>
            <a:pPr marL="342900" indent="-342900">
              <a:buAutoNum type="arabicParenR"/>
            </a:pPr>
            <a:endParaRPr lang="en-US" dirty="0"/>
          </a:p>
          <a:p>
            <a:pPr marL="342900" indent="-342900">
              <a:buAutoNum type="arabicParenR"/>
            </a:pPr>
            <a:r>
              <a:rPr lang="en-US" dirty="0"/>
              <a:t>Data is freely available*</a:t>
            </a:r>
          </a:p>
          <a:p>
            <a:pPr marL="342900" indent="-342900">
              <a:buAutoNum type="arabicParenR"/>
            </a:pPr>
            <a:endParaRPr lang="en-US" dirty="0"/>
          </a:p>
          <a:p>
            <a:pPr marL="342900" indent="-342900">
              <a:buAutoNum type="arabicParenR"/>
            </a:pPr>
            <a:r>
              <a:rPr lang="en-US" dirty="0"/>
              <a:t>Tons of data generated each day (hundreds of millions of tweets get posted every day)</a:t>
            </a:r>
          </a:p>
          <a:p>
            <a:pPr marL="342900" indent="-342900">
              <a:buAutoNum type="arabicParenR"/>
            </a:pPr>
            <a:endParaRPr lang="en-US" dirty="0"/>
          </a:p>
          <a:p>
            <a:pPr marL="342900" indent="-342900">
              <a:buAutoNum type="arabicParenR"/>
            </a:pPr>
            <a:r>
              <a:rPr lang="en-US" dirty="0"/>
              <a:t>Easy filtering (hashtag usage, people mentions)</a:t>
            </a:r>
          </a:p>
          <a:p>
            <a:pPr marL="342900" indent="-342900">
              <a:buAutoNum type="arabicParenR"/>
            </a:pPr>
            <a:endParaRPr lang="en-US" dirty="0"/>
          </a:p>
          <a:p>
            <a:pPr marL="342900" indent="-342900">
              <a:buAutoNum type="arabicParenR"/>
            </a:pPr>
            <a:endParaRPr lang="en-US" dirty="0"/>
          </a:p>
        </p:txBody>
      </p:sp>
    </p:spTree>
    <p:extLst>
      <p:ext uri="{BB962C8B-B14F-4D97-AF65-F5344CB8AC3E}">
        <p14:creationId xmlns:p14="http://schemas.microsoft.com/office/powerpoint/2010/main" val="311255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21A0-60C5-4B93-998E-614BF849EC10}"/>
              </a:ext>
            </a:extLst>
          </p:cNvPr>
          <p:cNvSpPr>
            <a:spLocks noGrp="1"/>
          </p:cNvSpPr>
          <p:nvPr>
            <p:ph type="title"/>
          </p:nvPr>
        </p:nvSpPr>
        <p:spPr>
          <a:xfrm>
            <a:off x="838200" y="224644"/>
            <a:ext cx="10515600" cy="759619"/>
          </a:xfrm>
        </p:spPr>
        <p:txBody>
          <a:bodyPr/>
          <a:lstStyle/>
          <a:p>
            <a:r>
              <a:rPr lang="en-US" dirty="0"/>
              <a:t>Traditional disadvantages of using Twitter:</a:t>
            </a:r>
          </a:p>
        </p:txBody>
      </p:sp>
      <p:sp>
        <p:nvSpPr>
          <p:cNvPr id="3" name="Content Placeholder 2">
            <a:extLst>
              <a:ext uri="{FF2B5EF4-FFF2-40B4-BE49-F238E27FC236}">
                <a16:creationId xmlns:a16="http://schemas.microsoft.com/office/drawing/2014/main" id="{CC434F79-9F9F-4A1F-9517-8B23C3522042}"/>
              </a:ext>
            </a:extLst>
          </p:cNvPr>
          <p:cNvSpPr>
            <a:spLocks noGrp="1"/>
          </p:cNvSpPr>
          <p:nvPr>
            <p:ph idx="1"/>
          </p:nvPr>
        </p:nvSpPr>
        <p:spPr>
          <a:xfrm>
            <a:off x="838200" y="1124745"/>
            <a:ext cx="10515600" cy="4470198"/>
          </a:xfrm>
        </p:spPr>
        <p:txBody>
          <a:bodyPr>
            <a:normAutofit fontScale="77500" lnSpcReduction="20000"/>
          </a:bodyPr>
          <a:lstStyle/>
          <a:p>
            <a:r>
              <a:rPr lang="en-US" dirty="0"/>
              <a:t>Messy data (plenty of misspellings, shorthand, emojis, etc.)</a:t>
            </a:r>
          </a:p>
          <a:p>
            <a:pPr lvl="1"/>
            <a:r>
              <a:rPr lang="en-US" dirty="0"/>
              <a:t>There are at least 25 different ways people misspell hydroxychloroquine </a:t>
            </a:r>
          </a:p>
          <a:p>
            <a:endParaRPr lang="en-US" dirty="0"/>
          </a:p>
          <a:p>
            <a:r>
              <a:rPr lang="en-US" dirty="0"/>
              <a:t>Attribution is an issue – are people just mentioning something or did it happen to them?</a:t>
            </a:r>
          </a:p>
          <a:p>
            <a:endParaRPr lang="en-US" dirty="0"/>
          </a:p>
          <a:p>
            <a:r>
              <a:rPr lang="en-US" dirty="0"/>
              <a:t>Freely available data is only a 1% sample of whole set</a:t>
            </a:r>
          </a:p>
          <a:p>
            <a:endParaRPr lang="en-US" dirty="0"/>
          </a:p>
          <a:p>
            <a:r>
              <a:rPr lang="en-US" dirty="0"/>
              <a:t>Collection is hard and needs to be ongoing for days/weeks before getting considerable mass</a:t>
            </a:r>
          </a:p>
          <a:p>
            <a:endParaRPr lang="en-US" dirty="0"/>
          </a:p>
          <a:p>
            <a:r>
              <a:rPr lang="en-US" dirty="0"/>
              <a:t>Very unique challenges</a:t>
            </a:r>
          </a:p>
          <a:p>
            <a:pPr lvl="1"/>
            <a:r>
              <a:rPr lang="en-US" dirty="0"/>
              <a:t>Short form text (up to 280 chars in Twitter)</a:t>
            </a:r>
          </a:p>
          <a:p>
            <a:pPr lvl="1"/>
            <a:r>
              <a:rPr lang="en-US" dirty="0"/>
              <a:t>More colloquial, ambiguous, and expressive in different ways (      )</a:t>
            </a:r>
          </a:p>
        </p:txBody>
      </p:sp>
      <p:pic>
        <p:nvPicPr>
          <p:cNvPr id="4" name="Picture 3" descr="A picture containing food, drawing&#10;&#10;Description automatically generated">
            <a:extLst>
              <a:ext uri="{FF2B5EF4-FFF2-40B4-BE49-F238E27FC236}">
                <a16:creationId xmlns:a16="http://schemas.microsoft.com/office/drawing/2014/main" id="{7A0F5DAD-23F3-45CA-9D1A-02DC0FC381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184" y="5085184"/>
            <a:ext cx="252028" cy="252028"/>
          </a:xfrm>
          <a:prstGeom prst="rect">
            <a:avLst/>
          </a:prstGeom>
        </p:spPr>
      </p:pic>
    </p:spTree>
    <p:extLst>
      <p:ext uri="{BB962C8B-B14F-4D97-AF65-F5344CB8AC3E}">
        <p14:creationId xmlns:p14="http://schemas.microsoft.com/office/powerpoint/2010/main" val="387415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4888-851D-431E-B3D3-D804678C7651}"/>
              </a:ext>
            </a:extLst>
          </p:cNvPr>
          <p:cNvSpPr>
            <a:spLocks noGrp="1"/>
          </p:cNvSpPr>
          <p:nvPr>
            <p:ph type="title"/>
          </p:nvPr>
        </p:nvSpPr>
        <p:spPr/>
        <p:txBody>
          <a:bodyPr/>
          <a:lstStyle/>
          <a:p>
            <a:r>
              <a:rPr lang="en-US" dirty="0"/>
              <a:t>Collecting the data</a:t>
            </a:r>
          </a:p>
        </p:txBody>
      </p:sp>
      <p:sp>
        <p:nvSpPr>
          <p:cNvPr id="3" name="Content Placeholder 2">
            <a:extLst>
              <a:ext uri="{FF2B5EF4-FFF2-40B4-BE49-F238E27FC236}">
                <a16:creationId xmlns:a16="http://schemas.microsoft.com/office/drawing/2014/main" id="{7B7F50A3-34D4-4A65-868D-EB2909F278A7}"/>
              </a:ext>
            </a:extLst>
          </p:cNvPr>
          <p:cNvSpPr>
            <a:spLocks noGrp="1"/>
          </p:cNvSpPr>
          <p:nvPr>
            <p:ph idx="1"/>
          </p:nvPr>
        </p:nvSpPr>
        <p:spPr/>
        <p:txBody>
          <a:bodyPr/>
          <a:lstStyle/>
          <a:p>
            <a:r>
              <a:rPr lang="en-US" dirty="0"/>
              <a:t>Thanks to our work with Dr. </a:t>
            </a:r>
            <a:r>
              <a:rPr lang="en-US" dirty="0" err="1"/>
              <a:t>Chowell</a:t>
            </a:r>
            <a:r>
              <a:rPr lang="en-US" dirty="0"/>
              <a:t> (GSU – Public Health) we started collecting COVID-19 data early!</a:t>
            </a:r>
          </a:p>
          <a:p>
            <a:endParaRPr lang="en-US" dirty="0"/>
          </a:p>
          <a:p>
            <a:r>
              <a:rPr lang="en-US" dirty="0"/>
              <a:t>We also received contributed data for January and February from (new) collaborators – </a:t>
            </a:r>
            <a:r>
              <a:rPr lang="en-US" b="1" dirty="0"/>
              <a:t>after we first shared our dataset publicly</a:t>
            </a:r>
          </a:p>
          <a:p>
            <a:endParaRPr lang="en-US" dirty="0"/>
          </a:p>
          <a:p>
            <a:pPr marL="0" indent="0">
              <a:buNone/>
            </a:pPr>
            <a:r>
              <a:rPr lang="en-US" dirty="0"/>
              <a:t>……… wait, the data was released before any publications/work has been completed on it???</a:t>
            </a:r>
          </a:p>
        </p:txBody>
      </p:sp>
    </p:spTree>
    <p:extLst>
      <p:ext uri="{BB962C8B-B14F-4D97-AF65-F5344CB8AC3E}">
        <p14:creationId xmlns:p14="http://schemas.microsoft.com/office/powerpoint/2010/main" val="218667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8AA0-8628-4D3E-B0A0-089B21B30199}"/>
              </a:ext>
            </a:extLst>
          </p:cNvPr>
          <p:cNvSpPr>
            <a:spLocks noGrp="1"/>
          </p:cNvSpPr>
          <p:nvPr>
            <p:ph type="title"/>
          </p:nvPr>
        </p:nvSpPr>
        <p:spPr>
          <a:xfrm>
            <a:off x="479376" y="114145"/>
            <a:ext cx="10515600" cy="1325563"/>
          </a:xfrm>
        </p:spPr>
        <p:txBody>
          <a:bodyPr/>
          <a:lstStyle/>
          <a:p>
            <a:r>
              <a:rPr lang="en-US" dirty="0"/>
              <a:t>Short answer……Yes!</a:t>
            </a:r>
          </a:p>
        </p:txBody>
      </p:sp>
      <p:pic>
        <p:nvPicPr>
          <p:cNvPr id="22" name="Picture 21" descr="A close up of a sign&#10;&#10;Description automatically generated">
            <a:extLst>
              <a:ext uri="{FF2B5EF4-FFF2-40B4-BE49-F238E27FC236}">
                <a16:creationId xmlns:a16="http://schemas.microsoft.com/office/drawing/2014/main" id="{BD055ABE-B0B3-4186-B467-B2F8A110B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56" y="1390653"/>
            <a:ext cx="5514408" cy="3097259"/>
          </a:xfrm>
          <a:prstGeom prst="rect">
            <a:avLst/>
          </a:prstGeom>
        </p:spPr>
      </p:pic>
      <p:grpSp>
        <p:nvGrpSpPr>
          <p:cNvPr id="24" name="Group 23">
            <a:extLst>
              <a:ext uri="{FF2B5EF4-FFF2-40B4-BE49-F238E27FC236}">
                <a16:creationId xmlns:a16="http://schemas.microsoft.com/office/drawing/2014/main" id="{036A089F-61FC-4256-970D-F468CF5A04BF}"/>
              </a:ext>
            </a:extLst>
          </p:cNvPr>
          <p:cNvGrpSpPr/>
          <p:nvPr/>
        </p:nvGrpSpPr>
        <p:grpSpPr>
          <a:xfrm>
            <a:off x="5492101" y="633997"/>
            <a:ext cx="6696898" cy="5037961"/>
            <a:chOff x="5492101" y="633997"/>
            <a:chExt cx="6696898" cy="5037961"/>
          </a:xfrm>
        </p:grpSpPr>
        <p:pic>
          <p:nvPicPr>
            <p:cNvPr id="2050" name="Picture 2" descr="FAIR data - Wikipedia">
              <a:extLst>
                <a:ext uri="{FF2B5EF4-FFF2-40B4-BE49-F238E27FC236}">
                  <a16:creationId xmlns:a16="http://schemas.microsoft.com/office/drawing/2014/main" id="{C592AE7A-4C09-4204-948D-4AFBA96CA4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761" y="4140901"/>
              <a:ext cx="3299734" cy="11198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drawing&#10;&#10;Description automatically generated">
              <a:extLst>
                <a:ext uri="{FF2B5EF4-FFF2-40B4-BE49-F238E27FC236}">
                  <a16:creationId xmlns:a16="http://schemas.microsoft.com/office/drawing/2014/main" id="{5261E0DF-B5F7-4180-85C3-AA9E14A5DD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3839" y="3129159"/>
              <a:ext cx="2027068" cy="810827"/>
            </a:xfrm>
            <a:prstGeom prst="rect">
              <a:avLst/>
            </a:prstGeom>
          </p:spPr>
        </p:pic>
        <p:pic>
          <p:nvPicPr>
            <p:cNvPr id="13" name="Picture 12" descr="A picture containing clock, drawing&#10;&#10;Description automatically generated">
              <a:extLst>
                <a:ext uri="{FF2B5EF4-FFF2-40B4-BE49-F238E27FC236}">
                  <a16:creationId xmlns:a16="http://schemas.microsoft.com/office/drawing/2014/main" id="{3AE7E6F4-4873-499E-AC25-D4BBA226E8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4532" y="2147478"/>
              <a:ext cx="1531057" cy="1531057"/>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9B9FA90F-7CA0-4F98-83FF-5E9F6DB5EA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35081" y="1248683"/>
              <a:ext cx="2453630" cy="936963"/>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7AFC382F-D088-4FD6-857F-A0600B4A2E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14532" y="1387630"/>
              <a:ext cx="2170996" cy="759848"/>
            </a:xfrm>
            <a:prstGeom prst="rect">
              <a:avLst/>
            </a:prstGeom>
          </p:spPr>
        </p:pic>
        <p:pic>
          <p:nvPicPr>
            <p:cNvPr id="19" name="Picture 18" descr="A close up of a logo&#10;&#10;Description automatically generated">
              <a:extLst>
                <a:ext uri="{FF2B5EF4-FFF2-40B4-BE49-F238E27FC236}">
                  <a16:creationId xmlns:a16="http://schemas.microsoft.com/office/drawing/2014/main" id="{1C181E45-E30A-4D23-BC3F-32EF881507A9}"/>
                </a:ext>
              </a:extLst>
            </p:cNvPr>
            <p:cNvPicPr>
              <a:picLocks noChangeAspect="1"/>
            </p:cNvPicPr>
            <p:nvPr/>
          </p:nvPicPr>
          <p:blipFill rotWithShape="1">
            <a:blip r:embed="rId8">
              <a:extLst>
                <a:ext uri="{28A0092B-C50C-407E-A947-70E740481C1C}">
                  <a14:useLocalDpi xmlns:a14="http://schemas.microsoft.com/office/drawing/2010/main" val="0"/>
                </a:ext>
              </a:extLst>
            </a:blip>
            <a:srcRect t="31857" b="32155"/>
            <a:stretch/>
          </p:blipFill>
          <p:spPr>
            <a:xfrm>
              <a:off x="10211991" y="2218506"/>
              <a:ext cx="1977008" cy="711479"/>
            </a:xfrm>
            <a:prstGeom prst="rect">
              <a:avLst/>
            </a:prstGeom>
          </p:spPr>
        </p:pic>
        <p:sp>
          <p:nvSpPr>
            <p:cNvPr id="20" name="TextBox 19">
              <a:extLst>
                <a:ext uri="{FF2B5EF4-FFF2-40B4-BE49-F238E27FC236}">
                  <a16:creationId xmlns:a16="http://schemas.microsoft.com/office/drawing/2014/main" id="{43878608-ADBD-462B-A51A-13423DC04D29}"/>
                </a:ext>
              </a:extLst>
            </p:cNvPr>
            <p:cNvSpPr txBox="1"/>
            <p:nvPr/>
          </p:nvSpPr>
          <p:spPr>
            <a:xfrm>
              <a:off x="5492101" y="5302626"/>
              <a:ext cx="6696898" cy="369332"/>
            </a:xfrm>
            <a:prstGeom prst="rect">
              <a:avLst/>
            </a:prstGeom>
            <a:noFill/>
          </p:spPr>
          <p:txBody>
            <a:bodyPr wrap="none" rtlCol="0">
              <a:spAutoFit/>
            </a:bodyPr>
            <a:lstStyle/>
            <a:p>
              <a:r>
                <a:rPr lang="en-US" dirty="0"/>
                <a:t>….. within all legal and ethical responsibilities of the data being shared</a:t>
              </a:r>
            </a:p>
          </p:txBody>
        </p:sp>
        <p:sp>
          <p:nvSpPr>
            <p:cNvPr id="23" name="TextBox 22">
              <a:extLst>
                <a:ext uri="{FF2B5EF4-FFF2-40B4-BE49-F238E27FC236}">
                  <a16:creationId xmlns:a16="http://schemas.microsoft.com/office/drawing/2014/main" id="{DE0303A1-E87C-45BD-A077-499C76592694}"/>
                </a:ext>
              </a:extLst>
            </p:cNvPr>
            <p:cNvSpPr txBox="1"/>
            <p:nvPr/>
          </p:nvSpPr>
          <p:spPr>
            <a:xfrm>
              <a:off x="7940820" y="633997"/>
              <a:ext cx="3237233" cy="646331"/>
            </a:xfrm>
            <a:prstGeom prst="rect">
              <a:avLst/>
            </a:prstGeom>
            <a:noFill/>
          </p:spPr>
          <p:txBody>
            <a:bodyPr wrap="none" rtlCol="0">
              <a:spAutoFit/>
            </a:bodyPr>
            <a:lstStyle/>
            <a:p>
              <a:r>
                <a:rPr lang="en-US" dirty="0"/>
                <a:t>But it needs to be done right!</a:t>
              </a:r>
            </a:p>
            <a:p>
              <a:r>
                <a:rPr lang="en-US" dirty="0"/>
                <a:t>and for the benefit of everybody</a:t>
              </a:r>
            </a:p>
          </p:txBody>
        </p:sp>
      </p:grpSp>
    </p:spTree>
    <p:extLst>
      <p:ext uri="{BB962C8B-B14F-4D97-AF65-F5344CB8AC3E}">
        <p14:creationId xmlns:p14="http://schemas.microsoft.com/office/powerpoint/2010/main" val="214579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432F-6B13-4C42-977D-1FA7BF501411}"/>
              </a:ext>
            </a:extLst>
          </p:cNvPr>
          <p:cNvSpPr>
            <a:spLocks noGrp="1"/>
          </p:cNvSpPr>
          <p:nvPr>
            <p:ph type="title"/>
          </p:nvPr>
        </p:nvSpPr>
        <p:spPr>
          <a:xfrm>
            <a:off x="376806" y="138361"/>
            <a:ext cx="10515600" cy="1325563"/>
          </a:xfrm>
        </p:spPr>
        <p:txBody>
          <a:bodyPr/>
          <a:lstStyle/>
          <a:p>
            <a:r>
              <a:rPr lang="en-US" dirty="0"/>
              <a:t>The dataset:</a:t>
            </a:r>
          </a:p>
        </p:txBody>
      </p:sp>
      <p:sp>
        <p:nvSpPr>
          <p:cNvPr id="5" name="Content Placeholder 2">
            <a:extLst>
              <a:ext uri="{FF2B5EF4-FFF2-40B4-BE49-F238E27FC236}">
                <a16:creationId xmlns:a16="http://schemas.microsoft.com/office/drawing/2014/main" id="{750BFACB-4B84-4555-BBC8-F9410826CA9C}"/>
              </a:ext>
            </a:extLst>
          </p:cNvPr>
          <p:cNvSpPr txBox="1">
            <a:spLocks/>
          </p:cNvSpPr>
          <p:nvPr/>
        </p:nvSpPr>
        <p:spPr>
          <a:xfrm>
            <a:off x="477190" y="1544341"/>
            <a:ext cx="4177680" cy="42249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513+ Million Tweets</a:t>
            </a:r>
          </a:p>
          <a:p>
            <a:endParaRPr lang="en-US" dirty="0"/>
          </a:p>
          <a:p>
            <a:r>
              <a:rPr lang="en-US" dirty="0"/>
              <a:t>ONLY COVID related </a:t>
            </a:r>
          </a:p>
          <a:p>
            <a:pPr marL="0" indent="0">
              <a:buFont typeface="Arial" panose="020B0604020202020204" pitchFamily="34" charset="0"/>
              <a:buNone/>
            </a:pPr>
            <a:r>
              <a:rPr lang="en-US" dirty="0"/>
              <a:t>chatter is included</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Longitudinal – January 27</a:t>
            </a:r>
            <a:r>
              <a:rPr lang="en-US" baseline="30000" dirty="0"/>
              <a:t>th</a:t>
            </a:r>
            <a:r>
              <a:rPr lang="en-US" dirty="0"/>
              <a:t> to today… and growing</a:t>
            </a:r>
          </a:p>
        </p:txBody>
      </p:sp>
      <p:sp>
        <p:nvSpPr>
          <p:cNvPr id="6" name="Rectangle 5">
            <a:extLst>
              <a:ext uri="{FF2B5EF4-FFF2-40B4-BE49-F238E27FC236}">
                <a16:creationId xmlns:a16="http://schemas.microsoft.com/office/drawing/2014/main" id="{AA4B8F60-1CCD-4871-9F2D-BCA3DACA6F1F}"/>
              </a:ext>
            </a:extLst>
          </p:cNvPr>
          <p:cNvSpPr/>
          <p:nvPr/>
        </p:nvSpPr>
        <p:spPr>
          <a:xfrm>
            <a:off x="6420036" y="4509120"/>
            <a:ext cx="4968027" cy="369332"/>
          </a:xfrm>
          <a:prstGeom prst="rect">
            <a:avLst/>
          </a:prstGeom>
        </p:spPr>
        <p:txBody>
          <a:bodyPr wrap="none">
            <a:spAutoFit/>
          </a:bodyPr>
          <a:lstStyle/>
          <a:p>
            <a:r>
              <a:rPr lang="en-US" dirty="0"/>
              <a:t>Dataset: </a:t>
            </a:r>
            <a:r>
              <a:rPr lang="en-US" dirty="0">
                <a:hlinkClick r:id="rId2"/>
              </a:rPr>
              <a:t>https://doi.org/10.5281/zenodo.3723939</a:t>
            </a:r>
            <a:r>
              <a:rPr lang="en-US" dirty="0"/>
              <a:t> </a:t>
            </a:r>
          </a:p>
        </p:txBody>
      </p:sp>
      <p:sp>
        <p:nvSpPr>
          <p:cNvPr id="7" name="Rectangle 6">
            <a:extLst>
              <a:ext uri="{FF2B5EF4-FFF2-40B4-BE49-F238E27FC236}">
                <a16:creationId xmlns:a16="http://schemas.microsoft.com/office/drawing/2014/main" id="{5398A081-2F7C-4AED-BBA4-413ECC6FC122}"/>
              </a:ext>
            </a:extLst>
          </p:cNvPr>
          <p:cNvSpPr/>
          <p:nvPr/>
        </p:nvSpPr>
        <p:spPr>
          <a:xfrm>
            <a:off x="6420036" y="4869160"/>
            <a:ext cx="4261359" cy="369332"/>
          </a:xfrm>
          <a:prstGeom prst="rect">
            <a:avLst/>
          </a:prstGeom>
        </p:spPr>
        <p:txBody>
          <a:bodyPr wrap="none">
            <a:spAutoFit/>
          </a:bodyPr>
          <a:lstStyle/>
          <a:p>
            <a:r>
              <a:rPr lang="en-US" dirty="0"/>
              <a:t>Pre-print: </a:t>
            </a:r>
            <a:r>
              <a:rPr lang="en-US" dirty="0">
                <a:hlinkClick r:id="rId3"/>
              </a:rPr>
              <a:t>https://arxiv.org/abs/2004.03688</a:t>
            </a:r>
            <a:endParaRPr lang="en-US" dirty="0"/>
          </a:p>
        </p:txBody>
      </p:sp>
      <p:sp>
        <p:nvSpPr>
          <p:cNvPr id="8" name="Rectangle 7">
            <a:extLst>
              <a:ext uri="{FF2B5EF4-FFF2-40B4-BE49-F238E27FC236}">
                <a16:creationId xmlns:a16="http://schemas.microsoft.com/office/drawing/2014/main" id="{14D107A7-86D9-4609-89EF-4A10AC593B0C}"/>
              </a:ext>
            </a:extLst>
          </p:cNvPr>
          <p:cNvSpPr/>
          <p:nvPr/>
        </p:nvSpPr>
        <p:spPr>
          <a:xfrm>
            <a:off x="5159896" y="5229200"/>
            <a:ext cx="6699847" cy="369332"/>
          </a:xfrm>
          <a:prstGeom prst="rect">
            <a:avLst/>
          </a:prstGeom>
        </p:spPr>
        <p:txBody>
          <a:bodyPr wrap="none">
            <a:spAutoFit/>
          </a:bodyPr>
          <a:lstStyle/>
          <a:p>
            <a:r>
              <a:rPr lang="en-US" dirty="0"/>
              <a:t>Recent additions: </a:t>
            </a:r>
            <a:r>
              <a:rPr lang="en-US" dirty="0">
                <a:hlinkClick r:id="rId4"/>
              </a:rPr>
              <a:t>https://github.com/thepanacealab/covid19_twitter</a:t>
            </a:r>
            <a:endParaRPr lang="en-US" dirty="0"/>
          </a:p>
        </p:txBody>
      </p:sp>
      <p:pic>
        <p:nvPicPr>
          <p:cNvPr id="10" name="Picture 9">
            <a:extLst>
              <a:ext uri="{FF2B5EF4-FFF2-40B4-BE49-F238E27FC236}">
                <a16:creationId xmlns:a16="http://schemas.microsoft.com/office/drawing/2014/main" id="{401B138A-1582-4076-9AF2-4F4E31E96C98}"/>
              </a:ext>
            </a:extLst>
          </p:cNvPr>
          <p:cNvPicPr>
            <a:picLocks noChangeAspect="1"/>
          </p:cNvPicPr>
          <p:nvPr/>
        </p:nvPicPr>
        <p:blipFill>
          <a:blip r:embed="rId5"/>
          <a:stretch>
            <a:fillRect/>
          </a:stretch>
        </p:blipFill>
        <p:spPr>
          <a:xfrm>
            <a:off x="3920108" y="268822"/>
            <a:ext cx="7943097" cy="3931297"/>
          </a:xfrm>
          <a:prstGeom prst="rect">
            <a:avLst/>
          </a:prstGeom>
        </p:spPr>
      </p:pic>
    </p:spTree>
    <p:extLst>
      <p:ext uri="{BB962C8B-B14F-4D97-AF65-F5344CB8AC3E}">
        <p14:creationId xmlns:p14="http://schemas.microsoft.com/office/powerpoint/2010/main" val="143413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FA35E-8413-4506-AC0F-DA8F31601FB3}"/>
              </a:ext>
            </a:extLst>
          </p:cNvPr>
          <p:cNvSpPr>
            <a:spLocks noGrp="1"/>
          </p:cNvSpPr>
          <p:nvPr>
            <p:ph type="title"/>
          </p:nvPr>
        </p:nvSpPr>
        <p:spPr>
          <a:xfrm>
            <a:off x="227348" y="663277"/>
            <a:ext cx="2844316" cy="3197771"/>
          </a:xfrm>
        </p:spPr>
        <p:txBody>
          <a:bodyPr>
            <a:normAutofit/>
          </a:bodyPr>
          <a:lstStyle/>
          <a:p>
            <a:r>
              <a:rPr lang="en-US" dirty="0"/>
              <a:t>Languages </a:t>
            </a:r>
            <a:br>
              <a:rPr lang="en-US" dirty="0"/>
            </a:br>
            <a:r>
              <a:rPr lang="en-US" dirty="0"/>
              <a:t>available:</a:t>
            </a:r>
            <a:br>
              <a:rPr lang="en-US" dirty="0"/>
            </a:br>
            <a:br>
              <a:rPr lang="en-US" dirty="0"/>
            </a:br>
            <a:r>
              <a:rPr lang="en-US" dirty="0"/>
              <a:t>69 in total</a:t>
            </a:r>
            <a:br>
              <a:rPr lang="en-US" dirty="0"/>
            </a:br>
            <a:endParaRPr lang="en-US" dirty="0"/>
          </a:p>
        </p:txBody>
      </p:sp>
      <p:pic>
        <p:nvPicPr>
          <p:cNvPr id="1026" name="Picture 2">
            <a:extLst>
              <a:ext uri="{FF2B5EF4-FFF2-40B4-BE49-F238E27FC236}">
                <a16:creationId xmlns:a16="http://schemas.microsoft.com/office/drawing/2014/main" id="{FA443700-5B85-4064-9210-5B47BC5F9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640" y="105475"/>
            <a:ext cx="9186490" cy="609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00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53E9-CBED-46A8-8D4B-C1FF5414EF59}"/>
              </a:ext>
            </a:extLst>
          </p:cNvPr>
          <p:cNvSpPr>
            <a:spLocks noGrp="1"/>
          </p:cNvSpPr>
          <p:nvPr>
            <p:ph type="title"/>
          </p:nvPr>
        </p:nvSpPr>
        <p:spPr>
          <a:xfrm>
            <a:off x="190667" y="260648"/>
            <a:ext cx="4717740" cy="1325563"/>
          </a:xfrm>
        </p:spPr>
        <p:txBody>
          <a:bodyPr/>
          <a:lstStyle/>
          <a:p>
            <a:r>
              <a:rPr lang="en-US" dirty="0"/>
              <a:t>Tweets per </a:t>
            </a:r>
            <a:br>
              <a:rPr lang="en-US" dirty="0"/>
            </a:br>
            <a:r>
              <a:rPr lang="en-US" dirty="0"/>
              <a:t>day (all):</a:t>
            </a:r>
          </a:p>
        </p:txBody>
      </p:sp>
      <p:pic>
        <p:nvPicPr>
          <p:cNvPr id="4" name="Picture 3">
            <a:extLst>
              <a:ext uri="{FF2B5EF4-FFF2-40B4-BE49-F238E27FC236}">
                <a16:creationId xmlns:a16="http://schemas.microsoft.com/office/drawing/2014/main" id="{5928D3AE-1035-4591-83A2-41FD953DA2B5}"/>
              </a:ext>
            </a:extLst>
          </p:cNvPr>
          <p:cNvPicPr>
            <a:picLocks noChangeAspect="1"/>
          </p:cNvPicPr>
          <p:nvPr/>
        </p:nvPicPr>
        <p:blipFill>
          <a:blip r:embed="rId2"/>
          <a:stretch>
            <a:fillRect/>
          </a:stretch>
        </p:blipFill>
        <p:spPr>
          <a:xfrm>
            <a:off x="4727848" y="224644"/>
            <a:ext cx="6448472" cy="4981611"/>
          </a:xfrm>
          <a:prstGeom prst="rect">
            <a:avLst/>
          </a:prstGeom>
        </p:spPr>
      </p:pic>
      <p:sp>
        <p:nvSpPr>
          <p:cNvPr id="7" name="TextBox 6">
            <a:extLst>
              <a:ext uri="{FF2B5EF4-FFF2-40B4-BE49-F238E27FC236}">
                <a16:creationId xmlns:a16="http://schemas.microsoft.com/office/drawing/2014/main" id="{E9E17DEC-2E9A-4788-A429-8DDBF2A6CD6B}"/>
              </a:ext>
            </a:extLst>
          </p:cNvPr>
          <p:cNvSpPr txBox="1"/>
          <p:nvPr/>
        </p:nvSpPr>
        <p:spPr>
          <a:xfrm>
            <a:off x="6276020" y="5265204"/>
            <a:ext cx="4284476" cy="369332"/>
          </a:xfrm>
          <a:prstGeom prst="rect">
            <a:avLst/>
          </a:prstGeom>
          <a:noFill/>
        </p:spPr>
        <p:txBody>
          <a:bodyPr wrap="square">
            <a:spAutoFit/>
          </a:bodyPr>
          <a:lstStyle/>
          <a:p>
            <a:r>
              <a:rPr lang="en-US" dirty="0">
                <a:hlinkClick r:id="rId3"/>
              </a:rPr>
              <a:t>http://www.panacealab.org/covid19/</a:t>
            </a:r>
            <a:endParaRPr lang="en-US" dirty="0"/>
          </a:p>
        </p:txBody>
      </p:sp>
    </p:spTree>
    <p:extLst>
      <p:ext uri="{BB962C8B-B14F-4D97-AF65-F5344CB8AC3E}">
        <p14:creationId xmlns:p14="http://schemas.microsoft.com/office/powerpoint/2010/main" val="1985636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53E9-CBED-46A8-8D4B-C1FF5414EF59}"/>
              </a:ext>
            </a:extLst>
          </p:cNvPr>
          <p:cNvSpPr>
            <a:spLocks noGrp="1"/>
          </p:cNvSpPr>
          <p:nvPr>
            <p:ph type="title"/>
          </p:nvPr>
        </p:nvSpPr>
        <p:spPr>
          <a:xfrm>
            <a:off x="190667" y="260648"/>
            <a:ext cx="4717740" cy="1325563"/>
          </a:xfrm>
        </p:spPr>
        <p:txBody>
          <a:bodyPr/>
          <a:lstStyle/>
          <a:p>
            <a:r>
              <a:rPr lang="en-US" dirty="0"/>
              <a:t>Tweets per </a:t>
            </a:r>
            <a:br>
              <a:rPr lang="en-US" dirty="0"/>
            </a:br>
            <a:r>
              <a:rPr lang="en-US" dirty="0"/>
              <a:t>day (clean):</a:t>
            </a:r>
          </a:p>
        </p:txBody>
      </p:sp>
      <p:pic>
        <p:nvPicPr>
          <p:cNvPr id="5" name="Picture 4">
            <a:extLst>
              <a:ext uri="{FF2B5EF4-FFF2-40B4-BE49-F238E27FC236}">
                <a16:creationId xmlns:a16="http://schemas.microsoft.com/office/drawing/2014/main" id="{19D4657B-A599-421A-86C3-981F90ECC0D6}"/>
              </a:ext>
            </a:extLst>
          </p:cNvPr>
          <p:cNvPicPr>
            <a:picLocks noChangeAspect="1"/>
          </p:cNvPicPr>
          <p:nvPr/>
        </p:nvPicPr>
        <p:blipFill>
          <a:blip r:embed="rId2"/>
          <a:stretch>
            <a:fillRect/>
          </a:stretch>
        </p:blipFill>
        <p:spPr>
          <a:xfrm>
            <a:off x="4439816" y="332656"/>
            <a:ext cx="6591348" cy="4953036"/>
          </a:xfrm>
          <a:prstGeom prst="rect">
            <a:avLst/>
          </a:prstGeom>
        </p:spPr>
      </p:pic>
      <p:sp>
        <p:nvSpPr>
          <p:cNvPr id="6" name="TextBox 5">
            <a:extLst>
              <a:ext uri="{FF2B5EF4-FFF2-40B4-BE49-F238E27FC236}">
                <a16:creationId xmlns:a16="http://schemas.microsoft.com/office/drawing/2014/main" id="{C6B1099F-45A8-4824-8193-C8A62D5ABE09}"/>
              </a:ext>
            </a:extLst>
          </p:cNvPr>
          <p:cNvSpPr txBox="1"/>
          <p:nvPr/>
        </p:nvSpPr>
        <p:spPr>
          <a:xfrm>
            <a:off x="6276020" y="5265204"/>
            <a:ext cx="4284476" cy="369332"/>
          </a:xfrm>
          <a:prstGeom prst="rect">
            <a:avLst/>
          </a:prstGeom>
          <a:noFill/>
        </p:spPr>
        <p:txBody>
          <a:bodyPr wrap="square">
            <a:spAutoFit/>
          </a:bodyPr>
          <a:lstStyle/>
          <a:p>
            <a:r>
              <a:rPr lang="en-US" dirty="0">
                <a:hlinkClick r:id="rId3"/>
              </a:rPr>
              <a:t>http://www.panacealab.org/covid19/</a:t>
            </a:r>
            <a:endParaRPr lang="en-US" dirty="0"/>
          </a:p>
        </p:txBody>
      </p:sp>
    </p:spTree>
    <p:extLst>
      <p:ext uri="{BB962C8B-B14F-4D97-AF65-F5344CB8AC3E}">
        <p14:creationId xmlns:p14="http://schemas.microsoft.com/office/powerpoint/2010/main" val="4198927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03EEA-F0EB-4447-81D4-C3BAC11BF4BA}"/>
              </a:ext>
            </a:extLst>
          </p:cNvPr>
          <p:cNvSpPr>
            <a:spLocks noGrp="1"/>
          </p:cNvSpPr>
          <p:nvPr>
            <p:ph type="title"/>
          </p:nvPr>
        </p:nvSpPr>
        <p:spPr>
          <a:xfrm>
            <a:off x="838200" y="365125"/>
            <a:ext cx="3601616" cy="2595823"/>
          </a:xfrm>
        </p:spPr>
        <p:txBody>
          <a:bodyPr>
            <a:normAutofit/>
          </a:bodyPr>
          <a:lstStyle/>
          <a:p>
            <a:r>
              <a:rPr lang="en-US" dirty="0"/>
              <a:t>Geolocations? </a:t>
            </a:r>
            <a:br>
              <a:rPr lang="en-US" dirty="0"/>
            </a:br>
            <a:r>
              <a:rPr lang="en-US" dirty="0"/>
              <a:t>… on some</a:t>
            </a:r>
            <a:br>
              <a:rPr lang="en-US" dirty="0"/>
            </a:br>
            <a:br>
              <a:rPr lang="en-US" dirty="0"/>
            </a:br>
            <a:r>
              <a:rPr lang="en-US" dirty="0"/>
              <a:t>less than 1%</a:t>
            </a:r>
          </a:p>
        </p:txBody>
      </p:sp>
      <p:pic>
        <p:nvPicPr>
          <p:cNvPr id="5" name="Picture 4">
            <a:extLst>
              <a:ext uri="{FF2B5EF4-FFF2-40B4-BE49-F238E27FC236}">
                <a16:creationId xmlns:a16="http://schemas.microsoft.com/office/drawing/2014/main" id="{C3A12A57-B261-470F-B350-D7263C722C3C}"/>
              </a:ext>
            </a:extLst>
          </p:cNvPr>
          <p:cNvPicPr>
            <a:picLocks noChangeAspect="1"/>
          </p:cNvPicPr>
          <p:nvPr/>
        </p:nvPicPr>
        <p:blipFill>
          <a:blip r:embed="rId2"/>
          <a:stretch>
            <a:fillRect/>
          </a:stretch>
        </p:blipFill>
        <p:spPr>
          <a:xfrm>
            <a:off x="4727848" y="80628"/>
            <a:ext cx="7105702" cy="5619791"/>
          </a:xfrm>
          <a:prstGeom prst="rect">
            <a:avLst/>
          </a:prstGeom>
        </p:spPr>
      </p:pic>
    </p:spTree>
    <p:extLst>
      <p:ext uri="{BB962C8B-B14F-4D97-AF65-F5344CB8AC3E}">
        <p14:creationId xmlns:p14="http://schemas.microsoft.com/office/powerpoint/2010/main" val="3009877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6869-3352-4BA1-96DA-EEE998C6B4BB}"/>
              </a:ext>
            </a:extLst>
          </p:cNvPr>
          <p:cNvSpPr>
            <a:spLocks noGrp="1"/>
          </p:cNvSpPr>
          <p:nvPr>
            <p:ph type="title"/>
          </p:nvPr>
        </p:nvSpPr>
        <p:spPr>
          <a:xfrm>
            <a:off x="227348" y="368660"/>
            <a:ext cx="4609728" cy="2448272"/>
          </a:xfrm>
        </p:spPr>
        <p:txBody>
          <a:bodyPr>
            <a:normAutofit fontScale="90000"/>
          </a:bodyPr>
          <a:lstStyle/>
          <a:p>
            <a:r>
              <a:rPr lang="en-US" dirty="0"/>
              <a:t>Tweets with place </a:t>
            </a:r>
            <a:br>
              <a:rPr lang="en-US" dirty="0"/>
            </a:br>
            <a:r>
              <a:rPr lang="en-US" dirty="0"/>
              <a:t>location enabled?</a:t>
            </a:r>
            <a:br>
              <a:rPr lang="en-US" dirty="0"/>
            </a:br>
            <a:r>
              <a:rPr lang="en-US" dirty="0"/>
              <a:t>… some</a:t>
            </a:r>
            <a:br>
              <a:rPr lang="en-US" dirty="0"/>
            </a:br>
            <a:br>
              <a:rPr lang="en-US" dirty="0"/>
            </a:br>
            <a:r>
              <a:rPr lang="en-US" dirty="0"/>
              <a:t>less than 2%</a:t>
            </a:r>
          </a:p>
        </p:txBody>
      </p:sp>
      <p:pic>
        <p:nvPicPr>
          <p:cNvPr id="5" name="Picture 4">
            <a:extLst>
              <a:ext uri="{FF2B5EF4-FFF2-40B4-BE49-F238E27FC236}">
                <a16:creationId xmlns:a16="http://schemas.microsoft.com/office/drawing/2014/main" id="{F619FD29-8E61-4203-AAD9-1BB842766772}"/>
              </a:ext>
            </a:extLst>
          </p:cNvPr>
          <p:cNvPicPr>
            <a:picLocks noChangeAspect="1"/>
          </p:cNvPicPr>
          <p:nvPr/>
        </p:nvPicPr>
        <p:blipFill>
          <a:blip r:embed="rId2"/>
          <a:stretch>
            <a:fillRect/>
          </a:stretch>
        </p:blipFill>
        <p:spPr>
          <a:xfrm>
            <a:off x="4907868" y="9838"/>
            <a:ext cx="7019976" cy="5648366"/>
          </a:xfrm>
          <a:prstGeom prst="rect">
            <a:avLst/>
          </a:prstGeom>
        </p:spPr>
      </p:pic>
    </p:spTree>
    <p:extLst>
      <p:ext uri="{BB962C8B-B14F-4D97-AF65-F5344CB8AC3E}">
        <p14:creationId xmlns:p14="http://schemas.microsoft.com/office/powerpoint/2010/main" val="2954936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1A27-D431-4537-8E5F-E4BA9FA72C6A}"/>
              </a:ext>
            </a:extLst>
          </p:cNvPr>
          <p:cNvSpPr>
            <a:spLocks noGrp="1"/>
          </p:cNvSpPr>
          <p:nvPr>
            <p:ph type="title"/>
          </p:nvPr>
        </p:nvSpPr>
        <p:spPr>
          <a:xfrm>
            <a:off x="515380" y="332657"/>
            <a:ext cx="10838420" cy="900100"/>
          </a:xfrm>
        </p:spPr>
        <p:txBody>
          <a:bodyPr/>
          <a:lstStyle/>
          <a:p>
            <a:r>
              <a:rPr lang="en-US" noProof="0" dirty="0"/>
              <a:t>For instant NLP uses</a:t>
            </a:r>
          </a:p>
        </p:txBody>
      </p:sp>
      <p:sp>
        <p:nvSpPr>
          <p:cNvPr id="3" name="Content Placeholder 2">
            <a:extLst>
              <a:ext uri="{FF2B5EF4-FFF2-40B4-BE49-F238E27FC236}">
                <a16:creationId xmlns:a16="http://schemas.microsoft.com/office/drawing/2014/main" id="{ACD12BEC-BD85-4F15-8415-6BF95E924761}"/>
              </a:ext>
            </a:extLst>
          </p:cNvPr>
          <p:cNvSpPr>
            <a:spLocks noGrp="1"/>
          </p:cNvSpPr>
          <p:nvPr>
            <p:ph idx="1"/>
          </p:nvPr>
        </p:nvSpPr>
        <p:spPr>
          <a:xfrm>
            <a:off x="305692" y="1386298"/>
            <a:ext cx="4999660" cy="1116124"/>
          </a:xfrm>
        </p:spPr>
        <p:txBody>
          <a:bodyPr>
            <a:normAutofit/>
          </a:bodyPr>
          <a:lstStyle/>
          <a:p>
            <a:r>
              <a:rPr lang="en-US" noProof="0" dirty="0"/>
              <a:t>We include:</a:t>
            </a:r>
          </a:p>
          <a:p>
            <a:pPr lvl="1"/>
            <a:r>
              <a:rPr lang="en-US" noProof="0" dirty="0"/>
              <a:t>Top 1000 frequent terms</a:t>
            </a:r>
          </a:p>
        </p:txBody>
      </p:sp>
      <p:pic>
        <p:nvPicPr>
          <p:cNvPr id="5" name="Picture 4" descr="A close up of a logo&#10;&#10;Description automatically generated">
            <a:extLst>
              <a:ext uri="{FF2B5EF4-FFF2-40B4-BE49-F238E27FC236}">
                <a16:creationId xmlns:a16="http://schemas.microsoft.com/office/drawing/2014/main" id="{0D2E710B-EAFF-46F2-AF54-AFDB8A8762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4979" y="1232756"/>
            <a:ext cx="5422947" cy="4032448"/>
          </a:xfrm>
          <a:prstGeom prst="rect">
            <a:avLst/>
          </a:prstGeom>
        </p:spPr>
      </p:pic>
      <p:sp>
        <p:nvSpPr>
          <p:cNvPr id="6" name="TextBox 5">
            <a:extLst>
              <a:ext uri="{FF2B5EF4-FFF2-40B4-BE49-F238E27FC236}">
                <a16:creationId xmlns:a16="http://schemas.microsoft.com/office/drawing/2014/main" id="{3CB311F5-E474-4511-9C82-ECE3F0152B15}"/>
              </a:ext>
            </a:extLst>
          </p:cNvPr>
          <p:cNvSpPr txBox="1"/>
          <p:nvPr/>
        </p:nvSpPr>
        <p:spPr>
          <a:xfrm>
            <a:off x="305482" y="2492896"/>
            <a:ext cx="4350358" cy="461665"/>
          </a:xfrm>
          <a:prstGeom prst="rect">
            <a:avLst/>
          </a:prstGeom>
          <a:noFill/>
        </p:spPr>
        <p:txBody>
          <a:bodyPr wrap="none" rtlCol="0">
            <a:spAutoFit/>
          </a:bodyPr>
          <a:lstStyle/>
          <a:p>
            <a:pPr marL="800100" lvl="1" indent="-342900">
              <a:buFont typeface="Arial" panose="020B0604020202020204" pitchFamily="34" charset="0"/>
              <a:buChar char="•"/>
            </a:pPr>
            <a:r>
              <a:rPr lang="en-US" sz="2400" dirty="0"/>
              <a:t>Top 1000 frequent bigrams</a:t>
            </a:r>
          </a:p>
        </p:txBody>
      </p:sp>
      <p:sp>
        <p:nvSpPr>
          <p:cNvPr id="7" name="Rectangle 6">
            <a:extLst>
              <a:ext uri="{FF2B5EF4-FFF2-40B4-BE49-F238E27FC236}">
                <a16:creationId xmlns:a16="http://schemas.microsoft.com/office/drawing/2014/main" id="{BD3ECA5D-B9D0-4C96-BF13-28FC813402E7}"/>
              </a:ext>
            </a:extLst>
          </p:cNvPr>
          <p:cNvSpPr/>
          <p:nvPr/>
        </p:nvSpPr>
        <p:spPr>
          <a:xfrm>
            <a:off x="316881" y="3453554"/>
            <a:ext cx="6096000" cy="461665"/>
          </a:xfrm>
          <a:prstGeom prst="rect">
            <a:avLst/>
          </a:prstGeom>
        </p:spPr>
        <p:txBody>
          <a:bodyPr>
            <a:spAutoFit/>
          </a:bodyPr>
          <a:lstStyle/>
          <a:p>
            <a:pPr marL="800100" lvl="1" indent="-342900">
              <a:buFont typeface="Arial" panose="020B0604020202020204" pitchFamily="34" charset="0"/>
              <a:buChar char="•"/>
            </a:pPr>
            <a:r>
              <a:rPr lang="en-US" sz="2400" dirty="0"/>
              <a:t>Top 1000 frequent trigrams</a:t>
            </a:r>
          </a:p>
        </p:txBody>
      </p:sp>
      <p:pic>
        <p:nvPicPr>
          <p:cNvPr id="9" name="Picture 8" descr="A close up of a logo&#10;&#10;Description automatically generated">
            <a:extLst>
              <a:ext uri="{FF2B5EF4-FFF2-40B4-BE49-F238E27FC236}">
                <a16:creationId xmlns:a16="http://schemas.microsoft.com/office/drawing/2014/main" id="{E57C0D81-E244-43AD-9CDA-C89DECB570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735" y="1126986"/>
            <a:ext cx="5707434" cy="4243989"/>
          </a:xfrm>
          <a:prstGeom prst="rect">
            <a:avLst/>
          </a:prstGeom>
        </p:spPr>
      </p:pic>
      <p:pic>
        <p:nvPicPr>
          <p:cNvPr id="11" name="Picture 10" descr="A close up of a newspaper&#10;&#10;Description automatically generated">
            <a:extLst>
              <a:ext uri="{FF2B5EF4-FFF2-40B4-BE49-F238E27FC236}">
                <a16:creationId xmlns:a16="http://schemas.microsoft.com/office/drawing/2014/main" id="{FE557BC4-4058-4C93-BDF3-A9BFA9DDA3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5125" y="1219923"/>
            <a:ext cx="5422947" cy="4032448"/>
          </a:xfrm>
          <a:prstGeom prst="rect">
            <a:avLst/>
          </a:prstGeom>
        </p:spPr>
      </p:pic>
    </p:spTree>
    <p:extLst>
      <p:ext uri="{BB962C8B-B14F-4D97-AF65-F5344CB8AC3E}">
        <p14:creationId xmlns:p14="http://schemas.microsoft.com/office/powerpoint/2010/main" val="254593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38CA-77C2-4BFF-BC8F-BA44AB9E3B11}"/>
              </a:ext>
            </a:extLst>
          </p:cNvPr>
          <p:cNvSpPr>
            <a:spLocks noGrp="1"/>
          </p:cNvSpPr>
          <p:nvPr>
            <p:ph type="title"/>
          </p:nvPr>
        </p:nvSpPr>
        <p:spPr>
          <a:xfrm>
            <a:off x="838200" y="152636"/>
            <a:ext cx="10515600" cy="723615"/>
          </a:xfrm>
        </p:spPr>
        <p:txBody>
          <a:bodyPr/>
          <a:lstStyle/>
          <a:p>
            <a:r>
              <a:rPr lang="en-US" dirty="0"/>
              <a:t>Is the dataset being used?</a:t>
            </a:r>
          </a:p>
        </p:txBody>
      </p:sp>
      <p:sp>
        <p:nvSpPr>
          <p:cNvPr id="3" name="TextBox 2">
            <a:extLst>
              <a:ext uri="{FF2B5EF4-FFF2-40B4-BE49-F238E27FC236}">
                <a16:creationId xmlns:a16="http://schemas.microsoft.com/office/drawing/2014/main" id="{F7068314-2FFF-4C0A-B57D-6127E68E5D01}"/>
              </a:ext>
            </a:extLst>
          </p:cNvPr>
          <p:cNvSpPr txBox="1"/>
          <p:nvPr/>
        </p:nvSpPr>
        <p:spPr>
          <a:xfrm>
            <a:off x="407368" y="980728"/>
            <a:ext cx="11650946" cy="4524315"/>
          </a:xfrm>
          <a:prstGeom prst="rect">
            <a:avLst/>
          </a:prstGeom>
          <a:noFill/>
        </p:spPr>
        <p:txBody>
          <a:bodyPr wrap="none" rtlCol="0">
            <a:spAutoFit/>
          </a:bodyPr>
          <a:lstStyle/>
          <a:p>
            <a:r>
              <a:rPr lang="en-US" sz="2400" dirty="0"/>
              <a:t>22K downloads since we started</a:t>
            </a:r>
          </a:p>
          <a:p>
            <a:endParaRPr lang="en-US" sz="2400" dirty="0"/>
          </a:p>
          <a:p>
            <a:r>
              <a:rPr lang="en-US" sz="2400" dirty="0"/>
              <a:t>Over 15 pre-prints cite us….. 3 datasets ‘aggregated’ us without attribution or even asking</a:t>
            </a:r>
          </a:p>
          <a:p>
            <a:endParaRPr lang="en-US" sz="2400" dirty="0"/>
          </a:p>
          <a:p>
            <a:r>
              <a:rPr lang="en-US" sz="2400" dirty="0"/>
              <a:t>Has been used on multiple hackathons: MIT-COVID19 challenge, </a:t>
            </a:r>
            <a:r>
              <a:rPr lang="en-US" sz="2400" dirty="0" err="1"/>
              <a:t>Lumiata</a:t>
            </a:r>
            <a:r>
              <a:rPr lang="en-US" sz="2400" dirty="0"/>
              <a:t> COVID hackathon, </a:t>
            </a:r>
          </a:p>
          <a:p>
            <a:r>
              <a:rPr lang="en-US" sz="2400" dirty="0"/>
              <a:t>COVID-19 </a:t>
            </a:r>
            <a:r>
              <a:rPr lang="en-US" sz="2400" dirty="0" err="1"/>
              <a:t>biohacktahon</a:t>
            </a:r>
            <a:endParaRPr lang="en-US" sz="2400" dirty="0"/>
          </a:p>
          <a:p>
            <a:endParaRPr lang="en-US" sz="2400" dirty="0"/>
          </a:p>
          <a:p>
            <a:r>
              <a:rPr lang="en-US" sz="2400" dirty="0"/>
              <a:t>We have been invited to participate on: </a:t>
            </a:r>
          </a:p>
          <a:p>
            <a:r>
              <a:rPr lang="en-US" sz="2400" dirty="0"/>
              <a:t>	- Bay Area Summer Institutes in Computational Social Science</a:t>
            </a:r>
          </a:p>
          <a:p>
            <a:r>
              <a:rPr lang="en-US" sz="2400" dirty="0"/>
              <a:t>	- Harvard The Coronavirus Visualization Team – Xenophobia Project </a:t>
            </a:r>
          </a:p>
          <a:p>
            <a:endParaRPr lang="en-US" sz="2400" dirty="0"/>
          </a:p>
          <a:p>
            <a:r>
              <a:rPr lang="en-US" sz="2400" dirty="0"/>
              <a:t>Started new collaborations with over six academic institutions</a:t>
            </a:r>
          </a:p>
        </p:txBody>
      </p:sp>
    </p:spTree>
    <p:extLst>
      <p:ext uri="{BB962C8B-B14F-4D97-AF65-F5344CB8AC3E}">
        <p14:creationId xmlns:p14="http://schemas.microsoft.com/office/powerpoint/2010/main" val="2734066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3B43A-0FE8-434C-AD13-076ABE5B9F66}"/>
              </a:ext>
            </a:extLst>
          </p:cNvPr>
          <p:cNvSpPr>
            <a:spLocks noGrp="1"/>
          </p:cNvSpPr>
          <p:nvPr>
            <p:ph type="title"/>
          </p:nvPr>
        </p:nvSpPr>
        <p:spPr>
          <a:xfrm>
            <a:off x="1415480" y="1196752"/>
            <a:ext cx="9829092" cy="2448272"/>
          </a:xfrm>
        </p:spPr>
        <p:txBody>
          <a:bodyPr/>
          <a:lstStyle/>
          <a:p>
            <a:r>
              <a:rPr lang="en-US" dirty="0"/>
              <a:t>So what can we do with this type of data?</a:t>
            </a:r>
          </a:p>
        </p:txBody>
      </p:sp>
      <p:pic>
        <p:nvPicPr>
          <p:cNvPr id="6" name="Picture 5" descr="A drawing of a cartoon character&#10;&#10;Description automatically generated">
            <a:extLst>
              <a:ext uri="{FF2B5EF4-FFF2-40B4-BE49-F238E27FC236}">
                <a16:creationId xmlns:a16="http://schemas.microsoft.com/office/drawing/2014/main" id="{F16E440C-FA1C-47A5-BA5A-D2C47259FC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104" y="3176972"/>
            <a:ext cx="3311660" cy="1696723"/>
          </a:xfrm>
          <a:prstGeom prst="rect">
            <a:avLst/>
          </a:prstGeom>
        </p:spPr>
      </p:pic>
      <p:sp>
        <p:nvSpPr>
          <p:cNvPr id="7" name="Rectangle 6">
            <a:extLst>
              <a:ext uri="{FF2B5EF4-FFF2-40B4-BE49-F238E27FC236}">
                <a16:creationId xmlns:a16="http://schemas.microsoft.com/office/drawing/2014/main" id="{E85CF54B-F860-4C70-9CA8-1AC4C3DC4EFC}"/>
              </a:ext>
            </a:extLst>
          </p:cNvPr>
          <p:cNvSpPr/>
          <p:nvPr/>
        </p:nvSpPr>
        <p:spPr>
          <a:xfrm>
            <a:off x="7392144" y="4750584"/>
            <a:ext cx="3096344" cy="246221"/>
          </a:xfrm>
          <a:prstGeom prst="rect">
            <a:avLst/>
          </a:prstGeom>
        </p:spPr>
        <p:txBody>
          <a:bodyPr wrap="square">
            <a:spAutoFit/>
          </a:bodyPr>
          <a:lstStyle/>
          <a:p>
            <a:r>
              <a:rPr lang="en-US" sz="1000" dirty="0">
                <a:hlinkClick r:id="rId3"/>
              </a:rPr>
              <a:t>https://images.app.goo.gl/YAVtt66nNxeZxQzKA</a:t>
            </a:r>
            <a:r>
              <a:rPr lang="en-US" sz="1000" dirty="0"/>
              <a:t> </a:t>
            </a:r>
          </a:p>
        </p:txBody>
      </p:sp>
    </p:spTree>
    <p:extLst>
      <p:ext uri="{BB962C8B-B14F-4D97-AF65-F5344CB8AC3E}">
        <p14:creationId xmlns:p14="http://schemas.microsoft.com/office/powerpoint/2010/main" val="1818681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9EA16-4050-4531-A6C0-1A39C6503A7B}"/>
              </a:ext>
            </a:extLst>
          </p:cNvPr>
          <p:cNvSpPr>
            <a:spLocks noGrp="1"/>
          </p:cNvSpPr>
          <p:nvPr>
            <p:ph type="title"/>
          </p:nvPr>
        </p:nvSpPr>
        <p:spPr/>
        <p:txBody>
          <a:bodyPr/>
          <a:lstStyle/>
          <a:p>
            <a:r>
              <a:rPr lang="en-US" dirty="0"/>
              <a:t>Perception towards the ethnic minorities and elderly populations</a:t>
            </a:r>
          </a:p>
        </p:txBody>
      </p:sp>
      <p:sp>
        <p:nvSpPr>
          <p:cNvPr id="3" name="Content Placeholder 2">
            <a:extLst>
              <a:ext uri="{FF2B5EF4-FFF2-40B4-BE49-F238E27FC236}">
                <a16:creationId xmlns:a16="http://schemas.microsoft.com/office/drawing/2014/main" id="{12D16D11-7992-424A-8B2B-178BBA7B83CF}"/>
              </a:ext>
            </a:extLst>
          </p:cNvPr>
          <p:cNvSpPr>
            <a:spLocks noGrp="1"/>
          </p:cNvSpPr>
          <p:nvPr>
            <p:ph idx="1"/>
          </p:nvPr>
        </p:nvSpPr>
        <p:spPr/>
        <p:txBody>
          <a:bodyPr/>
          <a:lstStyle/>
          <a:p>
            <a:r>
              <a:rPr lang="en-US" dirty="0"/>
              <a:t>Being a fellow at Stanford SAGE Research Center one of our first questions was to identify the perception of the Twitter users to ethnic minorities and elderly populations</a:t>
            </a:r>
          </a:p>
          <a:p>
            <a:endParaRPr lang="en-US" dirty="0"/>
          </a:p>
          <a:p>
            <a:r>
              <a:rPr lang="en-US" dirty="0"/>
              <a:t>Turns out we can! </a:t>
            </a:r>
          </a:p>
          <a:p>
            <a:endParaRPr lang="en-US" dirty="0"/>
          </a:p>
          <a:p>
            <a:r>
              <a:rPr lang="en-US" dirty="0"/>
              <a:t>Turns out is not as expected!</a:t>
            </a:r>
          </a:p>
        </p:txBody>
      </p:sp>
    </p:spTree>
    <p:extLst>
      <p:ext uri="{BB962C8B-B14F-4D97-AF65-F5344CB8AC3E}">
        <p14:creationId xmlns:p14="http://schemas.microsoft.com/office/powerpoint/2010/main" val="575018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937E-6EE7-4171-8C34-1F459923E8D8}"/>
              </a:ext>
            </a:extLst>
          </p:cNvPr>
          <p:cNvSpPr>
            <a:spLocks noGrp="1"/>
          </p:cNvSpPr>
          <p:nvPr>
            <p:ph type="title"/>
          </p:nvPr>
        </p:nvSpPr>
        <p:spPr/>
        <p:txBody>
          <a:bodyPr/>
          <a:lstStyle/>
          <a:p>
            <a:r>
              <a:rPr lang="en-US" dirty="0"/>
              <a:t>Perception towards the elderly and ethnic minorities (1)</a:t>
            </a:r>
          </a:p>
        </p:txBody>
      </p:sp>
      <p:sp>
        <p:nvSpPr>
          <p:cNvPr id="3" name="Content Placeholder 2">
            <a:extLst>
              <a:ext uri="{FF2B5EF4-FFF2-40B4-BE49-F238E27FC236}">
                <a16:creationId xmlns:a16="http://schemas.microsoft.com/office/drawing/2014/main" id="{D6B5C3CA-335C-460C-B4AD-75C8D8400905}"/>
              </a:ext>
            </a:extLst>
          </p:cNvPr>
          <p:cNvSpPr>
            <a:spLocks noGrp="1"/>
          </p:cNvSpPr>
          <p:nvPr>
            <p:ph idx="1"/>
          </p:nvPr>
        </p:nvSpPr>
        <p:spPr/>
        <p:txBody>
          <a:bodyPr/>
          <a:lstStyle/>
          <a:p>
            <a:r>
              <a:rPr lang="en-US" dirty="0"/>
              <a:t>What we did:</a:t>
            </a:r>
          </a:p>
          <a:p>
            <a:pPr lvl="1"/>
            <a:r>
              <a:rPr lang="en-US" dirty="0"/>
              <a:t>Curated terms to identify tweets for elderly populations and for ethnic minorities</a:t>
            </a:r>
          </a:p>
          <a:p>
            <a:pPr lvl="1"/>
            <a:r>
              <a:rPr lang="en-US" dirty="0"/>
              <a:t>Identify Tweets with mentions. Build machine learning models to disambiguate ambiguous terms after manual curation.</a:t>
            </a:r>
          </a:p>
          <a:p>
            <a:pPr lvl="1"/>
            <a:r>
              <a:rPr lang="en-US" dirty="0"/>
              <a:t>Sentiment Analysis using VADER (Valence Aware Dictionary and </a:t>
            </a:r>
            <a:r>
              <a:rPr lang="en-US" dirty="0" err="1"/>
              <a:t>sEntiment</a:t>
            </a:r>
            <a:r>
              <a:rPr lang="en-US" dirty="0"/>
              <a:t> Reasoner)</a:t>
            </a:r>
          </a:p>
          <a:p>
            <a:pPr lvl="1"/>
            <a:r>
              <a:rPr lang="en-US" dirty="0"/>
              <a:t>Manual Evaluation of identified Tweets for correctness of polarity</a:t>
            </a:r>
          </a:p>
          <a:p>
            <a:pPr lvl="1"/>
            <a:r>
              <a:rPr lang="en-US" dirty="0"/>
              <a:t>Comparison of Baseline tweets (2019) with epidemic related tweets (March)</a:t>
            </a:r>
          </a:p>
        </p:txBody>
      </p:sp>
    </p:spTree>
    <p:extLst>
      <p:ext uri="{BB962C8B-B14F-4D97-AF65-F5344CB8AC3E}">
        <p14:creationId xmlns:p14="http://schemas.microsoft.com/office/powerpoint/2010/main" val="464005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F14B-7FFF-4F8C-AE61-DD3A22027604}"/>
              </a:ext>
            </a:extLst>
          </p:cNvPr>
          <p:cNvSpPr>
            <a:spLocks noGrp="1"/>
          </p:cNvSpPr>
          <p:nvPr>
            <p:ph type="title"/>
          </p:nvPr>
        </p:nvSpPr>
        <p:spPr/>
        <p:txBody>
          <a:bodyPr/>
          <a:lstStyle/>
          <a:p>
            <a:r>
              <a:rPr lang="en-US" dirty="0"/>
              <a:t>Perception towards the elderly and ethnic minorities (2)</a:t>
            </a:r>
          </a:p>
        </p:txBody>
      </p:sp>
      <p:sp>
        <p:nvSpPr>
          <p:cNvPr id="3" name="Content Placeholder 2">
            <a:extLst>
              <a:ext uri="{FF2B5EF4-FFF2-40B4-BE49-F238E27FC236}">
                <a16:creationId xmlns:a16="http://schemas.microsoft.com/office/drawing/2014/main" id="{184335D2-3C76-4E9C-8BCD-C0116B544D3D}"/>
              </a:ext>
            </a:extLst>
          </p:cNvPr>
          <p:cNvSpPr>
            <a:spLocks noGrp="1"/>
          </p:cNvSpPr>
          <p:nvPr>
            <p:ph idx="1"/>
          </p:nvPr>
        </p:nvSpPr>
        <p:spPr>
          <a:xfrm>
            <a:off x="838200" y="1825625"/>
            <a:ext cx="10515600" cy="3769317"/>
          </a:xfrm>
        </p:spPr>
        <p:txBody>
          <a:bodyPr/>
          <a:lstStyle/>
          <a:p>
            <a:r>
              <a:rPr lang="en-US" dirty="0"/>
              <a:t>For ethnic minorities:</a:t>
            </a:r>
          </a:p>
          <a:p>
            <a:endParaRPr lang="en-US" dirty="0"/>
          </a:p>
        </p:txBody>
      </p:sp>
      <p:pic>
        <p:nvPicPr>
          <p:cNvPr id="5" name="Picture 4">
            <a:extLst>
              <a:ext uri="{FF2B5EF4-FFF2-40B4-BE49-F238E27FC236}">
                <a16:creationId xmlns:a16="http://schemas.microsoft.com/office/drawing/2014/main" id="{7F8726A1-DFB4-4B65-BC16-3132C07B7088}"/>
              </a:ext>
            </a:extLst>
          </p:cNvPr>
          <p:cNvPicPr>
            <a:picLocks noChangeAspect="1"/>
          </p:cNvPicPr>
          <p:nvPr/>
        </p:nvPicPr>
        <p:blipFill>
          <a:blip r:embed="rId2"/>
          <a:stretch>
            <a:fillRect/>
          </a:stretch>
        </p:blipFill>
        <p:spPr>
          <a:xfrm>
            <a:off x="299356" y="2420888"/>
            <a:ext cx="5533685" cy="2820288"/>
          </a:xfrm>
          <a:prstGeom prst="rect">
            <a:avLst/>
          </a:prstGeom>
        </p:spPr>
      </p:pic>
      <p:pic>
        <p:nvPicPr>
          <p:cNvPr id="6" name="Picture 5">
            <a:extLst>
              <a:ext uri="{FF2B5EF4-FFF2-40B4-BE49-F238E27FC236}">
                <a16:creationId xmlns:a16="http://schemas.microsoft.com/office/drawing/2014/main" id="{E40C0770-E2AF-4446-9160-BD8F4E22AD72}"/>
              </a:ext>
            </a:extLst>
          </p:cNvPr>
          <p:cNvPicPr>
            <a:picLocks noChangeAspect="1"/>
          </p:cNvPicPr>
          <p:nvPr/>
        </p:nvPicPr>
        <p:blipFill>
          <a:blip r:embed="rId3"/>
          <a:stretch>
            <a:fillRect/>
          </a:stretch>
        </p:blipFill>
        <p:spPr>
          <a:xfrm>
            <a:off x="6356622" y="2420888"/>
            <a:ext cx="5142829" cy="2689509"/>
          </a:xfrm>
          <a:prstGeom prst="rect">
            <a:avLst/>
          </a:prstGeom>
        </p:spPr>
      </p:pic>
    </p:spTree>
    <p:extLst>
      <p:ext uri="{BB962C8B-B14F-4D97-AF65-F5344CB8AC3E}">
        <p14:creationId xmlns:p14="http://schemas.microsoft.com/office/powerpoint/2010/main" val="134651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D1E31-5D1D-4CD4-B9EF-B16207E62A08}"/>
              </a:ext>
            </a:extLst>
          </p:cNvPr>
          <p:cNvSpPr>
            <a:spLocks noGrp="1"/>
          </p:cNvSpPr>
          <p:nvPr>
            <p:ph type="title"/>
          </p:nvPr>
        </p:nvSpPr>
        <p:spPr/>
        <p:txBody>
          <a:bodyPr/>
          <a:lstStyle/>
          <a:p>
            <a:r>
              <a:rPr lang="en-US" dirty="0"/>
              <a:t>Perception towards the elderly and ethnic minorities (3)</a:t>
            </a:r>
          </a:p>
        </p:txBody>
      </p:sp>
      <p:sp>
        <p:nvSpPr>
          <p:cNvPr id="3" name="Content Placeholder 2">
            <a:extLst>
              <a:ext uri="{FF2B5EF4-FFF2-40B4-BE49-F238E27FC236}">
                <a16:creationId xmlns:a16="http://schemas.microsoft.com/office/drawing/2014/main" id="{521A9D24-EA21-46A7-8849-166187ED4814}"/>
              </a:ext>
            </a:extLst>
          </p:cNvPr>
          <p:cNvSpPr>
            <a:spLocks noGrp="1"/>
          </p:cNvSpPr>
          <p:nvPr>
            <p:ph idx="1"/>
          </p:nvPr>
        </p:nvSpPr>
        <p:spPr>
          <a:xfrm>
            <a:off x="838200" y="1825625"/>
            <a:ext cx="10515600" cy="1603375"/>
          </a:xfrm>
        </p:spPr>
        <p:txBody>
          <a:bodyPr>
            <a:normAutofit lnSpcReduction="10000"/>
          </a:bodyPr>
          <a:lstStyle/>
          <a:p>
            <a:r>
              <a:rPr lang="en-US" dirty="0"/>
              <a:t>The calculated proportion of negative versus positive tweets has increased to 28% more negative sentiment on racial minorities. This leads to an almost 10% increase in negative sentiments in the time periods we analyze.</a:t>
            </a:r>
          </a:p>
        </p:txBody>
      </p:sp>
      <p:pic>
        <p:nvPicPr>
          <p:cNvPr id="5" name="Picture 4">
            <a:extLst>
              <a:ext uri="{FF2B5EF4-FFF2-40B4-BE49-F238E27FC236}">
                <a16:creationId xmlns:a16="http://schemas.microsoft.com/office/drawing/2014/main" id="{B3A66901-FEE6-4F62-9021-5379476AF758}"/>
              </a:ext>
            </a:extLst>
          </p:cNvPr>
          <p:cNvPicPr>
            <a:picLocks noChangeAspect="1"/>
          </p:cNvPicPr>
          <p:nvPr/>
        </p:nvPicPr>
        <p:blipFill>
          <a:blip r:embed="rId2"/>
          <a:stretch>
            <a:fillRect/>
          </a:stretch>
        </p:blipFill>
        <p:spPr>
          <a:xfrm>
            <a:off x="4475820" y="2960948"/>
            <a:ext cx="6620799" cy="3143689"/>
          </a:xfrm>
          <a:prstGeom prst="rect">
            <a:avLst/>
          </a:prstGeom>
        </p:spPr>
      </p:pic>
    </p:spTree>
    <p:extLst>
      <p:ext uri="{BB962C8B-B14F-4D97-AF65-F5344CB8AC3E}">
        <p14:creationId xmlns:p14="http://schemas.microsoft.com/office/powerpoint/2010/main" val="199429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D8789-223E-4E1A-878E-E324A2D25740}"/>
              </a:ext>
            </a:extLst>
          </p:cNvPr>
          <p:cNvSpPr>
            <a:spLocks noGrp="1"/>
          </p:cNvSpPr>
          <p:nvPr>
            <p:ph type="title"/>
          </p:nvPr>
        </p:nvSpPr>
        <p:spPr>
          <a:xfrm>
            <a:off x="838200" y="365125"/>
            <a:ext cx="10515600" cy="759619"/>
          </a:xfrm>
        </p:spPr>
        <p:txBody>
          <a:bodyPr/>
          <a:lstStyle/>
          <a:p>
            <a:r>
              <a:rPr lang="en-US" dirty="0"/>
              <a:t>Hashtag Evolution over time</a:t>
            </a:r>
          </a:p>
        </p:txBody>
      </p:sp>
      <p:pic>
        <p:nvPicPr>
          <p:cNvPr id="7" name="Picture 6">
            <a:extLst>
              <a:ext uri="{FF2B5EF4-FFF2-40B4-BE49-F238E27FC236}">
                <a16:creationId xmlns:a16="http://schemas.microsoft.com/office/drawing/2014/main" id="{B73B132C-1399-47C2-8832-81476BC250F7}"/>
              </a:ext>
            </a:extLst>
          </p:cNvPr>
          <p:cNvPicPr>
            <a:picLocks noChangeAspect="1"/>
          </p:cNvPicPr>
          <p:nvPr/>
        </p:nvPicPr>
        <p:blipFill>
          <a:blip r:embed="rId2"/>
          <a:stretch>
            <a:fillRect/>
          </a:stretch>
        </p:blipFill>
        <p:spPr>
          <a:xfrm>
            <a:off x="342858" y="1340768"/>
            <a:ext cx="11506284" cy="5486440"/>
          </a:xfrm>
          <a:prstGeom prst="rect">
            <a:avLst/>
          </a:prstGeom>
        </p:spPr>
      </p:pic>
    </p:spTree>
    <p:extLst>
      <p:ext uri="{BB962C8B-B14F-4D97-AF65-F5344CB8AC3E}">
        <p14:creationId xmlns:p14="http://schemas.microsoft.com/office/powerpoint/2010/main" val="138121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A6588C7E-4DB4-4D41-BAAE-30EA285F56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80628"/>
            <a:ext cx="8686800" cy="6858000"/>
          </a:xfrm>
          <a:prstGeom prst="rect">
            <a:avLst/>
          </a:prstGeom>
        </p:spPr>
      </p:pic>
    </p:spTree>
    <p:extLst>
      <p:ext uri="{BB962C8B-B14F-4D97-AF65-F5344CB8AC3E}">
        <p14:creationId xmlns:p14="http://schemas.microsoft.com/office/powerpoint/2010/main" val="3590433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71707-6A25-4CA9-88CF-149BDD1A6AC3}"/>
              </a:ext>
            </a:extLst>
          </p:cNvPr>
          <p:cNvSpPr>
            <a:spLocks noGrp="1"/>
          </p:cNvSpPr>
          <p:nvPr>
            <p:ph type="title"/>
          </p:nvPr>
        </p:nvSpPr>
        <p:spPr>
          <a:xfrm>
            <a:off x="838200" y="365125"/>
            <a:ext cx="10515600" cy="471587"/>
          </a:xfrm>
        </p:spPr>
        <p:txBody>
          <a:bodyPr>
            <a:normAutofit fontScale="90000"/>
          </a:bodyPr>
          <a:lstStyle/>
          <a:p>
            <a:r>
              <a:rPr lang="en-US" dirty="0"/>
              <a:t>Emoji distribution by gender</a:t>
            </a:r>
          </a:p>
        </p:txBody>
      </p:sp>
      <p:pic>
        <p:nvPicPr>
          <p:cNvPr id="7" name="Picture 6">
            <a:extLst>
              <a:ext uri="{FF2B5EF4-FFF2-40B4-BE49-F238E27FC236}">
                <a16:creationId xmlns:a16="http://schemas.microsoft.com/office/drawing/2014/main" id="{BA0BB15E-EC36-415F-B5CE-0D01AE82E159}"/>
              </a:ext>
            </a:extLst>
          </p:cNvPr>
          <p:cNvPicPr>
            <a:picLocks noChangeAspect="1"/>
          </p:cNvPicPr>
          <p:nvPr/>
        </p:nvPicPr>
        <p:blipFill>
          <a:blip r:embed="rId2"/>
          <a:stretch>
            <a:fillRect/>
          </a:stretch>
        </p:blipFill>
        <p:spPr>
          <a:xfrm>
            <a:off x="666710" y="1088122"/>
            <a:ext cx="10858579" cy="5619791"/>
          </a:xfrm>
          <a:prstGeom prst="rect">
            <a:avLst/>
          </a:prstGeom>
        </p:spPr>
      </p:pic>
    </p:spTree>
    <p:extLst>
      <p:ext uri="{BB962C8B-B14F-4D97-AF65-F5344CB8AC3E}">
        <p14:creationId xmlns:p14="http://schemas.microsoft.com/office/powerpoint/2010/main" val="806413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187B-7B08-415F-A18A-B4B0839A5598}"/>
              </a:ext>
            </a:extLst>
          </p:cNvPr>
          <p:cNvSpPr>
            <a:spLocks noGrp="1"/>
          </p:cNvSpPr>
          <p:nvPr>
            <p:ph type="title"/>
          </p:nvPr>
        </p:nvSpPr>
        <p:spPr>
          <a:xfrm>
            <a:off x="185270" y="42589"/>
            <a:ext cx="10515600" cy="1325563"/>
          </a:xfrm>
        </p:spPr>
        <p:txBody>
          <a:bodyPr/>
          <a:lstStyle/>
          <a:p>
            <a:r>
              <a:rPr lang="en-US" dirty="0"/>
              <a:t>Topic modeling?</a:t>
            </a:r>
          </a:p>
        </p:txBody>
      </p:sp>
      <p:sp>
        <p:nvSpPr>
          <p:cNvPr id="3" name="Content Placeholder 2">
            <a:extLst>
              <a:ext uri="{FF2B5EF4-FFF2-40B4-BE49-F238E27FC236}">
                <a16:creationId xmlns:a16="http://schemas.microsoft.com/office/drawing/2014/main" id="{ED7AA677-35F0-4C7C-87A8-3E44387E1AA7}"/>
              </a:ext>
            </a:extLst>
          </p:cNvPr>
          <p:cNvSpPr>
            <a:spLocks noGrp="1"/>
          </p:cNvSpPr>
          <p:nvPr>
            <p:ph idx="1"/>
          </p:nvPr>
        </p:nvSpPr>
        <p:spPr>
          <a:xfrm>
            <a:off x="131584" y="1544341"/>
            <a:ext cx="3984196" cy="3769317"/>
          </a:xfrm>
        </p:spPr>
        <p:txBody>
          <a:bodyPr/>
          <a:lstStyle/>
          <a:p>
            <a:r>
              <a:rPr lang="en-US" dirty="0"/>
              <a:t>Quite tricky with Twitter data!</a:t>
            </a:r>
          </a:p>
          <a:p>
            <a:endParaRPr lang="en-US" dirty="0"/>
          </a:p>
          <a:p>
            <a:r>
              <a:rPr lang="en-US" dirty="0"/>
              <a:t>Too many topics, not enough clarity on our initial analyses with LDA and Dynamic LDA</a:t>
            </a:r>
          </a:p>
        </p:txBody>
      </p:sp>
      <p:pic>
        <p:nvPicPr>
          <p:cNvPr id="4" name="Picture 3">
            <a:extLst>
              <a:ext uri="{FF2B5EF4-FFF2-40B4-BE49-F238E27FC236}">
                <a16:creationId xmlns:a16="http://schemas.microsoft.com/office/drawing/2014/main" id="{8D484785-71EF-49AC-9E01-56FF8E9CD1CB}"/>
              </a:ext>
            </a:extLst>
          </p:cNvPr>
          <p:cNvPicPr>
            <a:picLocks noChangeAspect="1"/>
          </p:cNvPicPr>
          <p:nvPr/>
        </p:nvPicPr>
        <p:blipFill>
          <a:blip r:embed="rId2"/>
          <a:stretch>
            <a:fillRect/>
          </a:stretch>
        </p:blipFill>
        <p:spPr>
          <a:xfrm>
            <a:off x="4223792" y="620688"/>
            <a:ext cx="7782938" cy="4869160"/>
          </a:xfrm>
          <a:prstGeom prst="rect">
            <a:avLst/>
          </a:prstGeom>
        </p:spPr>
      </p:pic>
    </p:spTree>
    <p:extLst>
      <p:ext uri="{BB962C8B-B14F-4D97-AF65-F5344CB8AC3E}">
        <p14:creationId xmlns:p14="http://schemas.microsoft.com/office/powerpoint/2010/main" val="2739429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D487B-DE82-42AA-940B-6DE31E84547C}"/>
              </a:ext>
            </a:extLst>
          </p:cNvPr>
          <p:cNvSpPr>
            <a:spLocks noGrp="1"/>
          </p:cNvSpPr>
          <p:nvPr>
            <p:ph type="title"/>
          </p:nvPr>
        </p:nvSpPr>
        <p:spPr/>
        <p:txBody>
          <a:bodyPr/>
          <a:lstStyle/>
          <a:p>
            <a:r>
              <a:rPr lang="en-US" dirty="0"/>
              <a:t>Wait….. Isn’t this the OHDSI call?</a:t>
            </a:r>
          </a:p>
        </p:txBody>
      </p:sp>
      <p:sp>
        <p:nvSpPr>
          <p:cNvPr id="3" name="Content Placeholder 2">
            <a:extLst>
              <a:ext uri="{FF2B5EF4-FFF2-40B4-BE49-F238E27FC236}">
                <a16:creationId xmlns:a16="http://schemas.microsoft.com/office/drawing/2014/main" id="{B78795E4-059B-4411-9C30-CDCBBD02FADD}"/>
              </a:ext>
            </a:extLst>
          </p:cNvPr>
          <p:cNvSpPr>
            <a:spLocks noGrp="1"/>
          </p:cNvSpPr>
          <p:nvPr>
            <p:ph idx="1"/>
          </p:nvPr>
        </p:nvSpPr>
        <p:spPr>
          <a:xfrm>
            <a:off x="838200" y="2600908"/>
            <a:ext cx="10515600" cy="2994034"/>
          </a:xfrm>
        </p:spPr>
        <p:txBody>
          <a:bodyPr/>
          <a:lstStyle/>
          <a:p>
            <a:r>
              <a:rPr lang="en-US" dirty="0"/>
              <a:t>Yes! And the previous and the following work was 100 times easier by leveraging the OHDSI vocabulary!</a:t>
            </a:r>
          </a:p>
          <a:p>
            <a:endParaRPr lang="en-US" dirty="0"/>
          </a:p>
          <a:p>
            <a:pPr marL="457200" lvl="1" indent="0">
              <a:buNone/>
            </a:pPr>
            <a:r>
              <a:rPr lang="en-US" dirty="0"/>
              <a:t>…. How?</a:t>
            </a:r>
          </a:p>
        </p:txBody>
      </p:sp>
    </p:spTree>
    <p:extLst>
      <p:ext uri="{BB962C8B-B14F-4D97-AF65-F5344CB8AC3E}">
        <p14:creationId xmlns:p14="http://schemas.microsoft.com/office/powerpoint/2010/main" val="2657064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83AEA-0E07-4399-88EE-41093E6FBE72}"/>
              </a:ext>
            </a:extLst>
          </p:cNvPr>
          <p:cNvSpPr>
            <a:spLocks noGrp="1"/>
          </p:cNvSpPr>
          <p:nvPr>
            <p:ph type="title"/>
          </p:nvPr>
        </p:nvSpPr>
        <p:spPr/>
        <p:txBody>
          <a:bodyPr/>
          <a:lstStyle/>
          <a:p>
            <a:r>
              <a:rPr lang="en-US" dirty="0"/>
              <a:t>OHDSI Dictionary for NLP</a:t>
            </a:r>
          </a:p>
        </p:txBody>
      </p:sp>
      <p:sp>
        <p:nvSpPr>
          <p:cNvPr id="3" name="Content Placeholder 2">
            <a:extLst>
              <a:ext uri="{FF2B5EF4-FFF2-40B4-BE49-F238E27FC236}">
                <a16:creationId xmlns:a16="http://schemas.microsoft.com/office/drawing/2014/main" id="{688113BE-DCB4-4D00-987B-F47F53D86F89}"/>
              </a:ext>
            </a:extLst>
          </p:cNvPr>
          <p:cNvSpPr>
            <a:spLocks noGrp="1"/>
          </p:cNvSpPr>
          <p:nvPr>
            <p:ph idx="1"/>
          </p:nvPr>
        </p:nvSpPr>
        <p:spPr/>
        <p:txBody>
          <a:bodyPr>
            <a:normAutofit fontScale="92500"/>
          </a:bodyPr>
          <a:lstStyle/>
          <a:p>
            <a:r>
              <a:rPr lang="en-US" dirty="0"/>
              <a:t>A terms dictionary was created from the OHDSI vocabulary by selecting the uniquely distinct terms (by </a:t>
            </a:r>
            <a:r>
              <a:rPr lang="en-US" dirty="0" err="1"/>
              <a:t>concept_name</a:t>
            </a:r>
            <a:r>
              <a:rPr lang="en-US" dirty="0"/>
              <a:t>) with the following adjustments: </a:t>
            </a:r>
          </a:p>
          <a:p>
            <a:pPr lvl="1"/>
            <a:r>
              <a:rPr lang="en-US" dirty="0"/>
              <a:t>a) Since Twitter has a limit of 280 characters per tweet, we removed any term string longer than 100 characters</a:t>
            </a:r>
          </a:p>
          <a:p>
            <a:pPr lvl="1"/>
            <a:r>
              <a:rPr lang="en-US" dirty="0"/>
              <a:t>b) all the terms less than 3 characters are also removed due to their ambiguous nature</a:t>
            </a:r>
          </a:p>
          <a:p>
            <a:pPr lvl="1"/>
            <a:r>
              <a:rPr lang="en-US" dirty="0"/>
              <a:t>c) stop words were removed, and </a:t>
            </a:r>
          </a:p>
          <a:p>
            <a:pPr lvl="1"/>
            <a:r>
              <a:rPr lang="en-US" dirty="0"/>
              <a:t>d) all the terms were lower cased. </a:t>
            </a:r>
          </a:p>
          <a:p>
            <a:pPr lvl="1"/>
            <a:endParaRPr lang="en-US" dirty="0"/>
          </a:p>
          <a:p>
            <a:r>
              <a:rPr lang="en-US" dirty="0"/>
              <a:t>The final dictionary consists of 2,938,998 unique terms.</a:t>
            </a:r>
          </a:p>
        </p:txBody>
      </p:sp>
    </p:spTree>
    <p:extLst>
      <p:ext uri="{BB962C8B-B14F-4D97-AF65-F5344CB8AC3E}">
        <p14:creationId xmlns:p14="http://schemas.microsoft.com/office/powerpoint/2010/main" val="3817595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C440-9A9E-42D4-9B70-231F3D1FC0A3}"/>
              </a:ext>
            </a:extLst>
          </p:cNvPr>
          <p:cNvSpPr>
            <a:spLocks noGrp="1"/>
          </p:cNvSpPr>
          <p:nvPr>
            <p:ph type="title"/>
          </p:nvPr>
        </p:nvSpPr>
        <p:spPr/>
        <p:txBody>
          <a:bodyPr/>
          <a:lstStyle/>
          <a:p>
            <a:r>
              <a:rPr lang="en-US" dirty="0"/>
              <a:t>Annotation process</a:t>
            </a:r>
          </a:p>
        </p:txBody>
      </p:sp>
      <p:sp>
        <p:nvSpPr>
          <p:cNvPr id="3" name="Content Placeholder 2">
            <a:extLst>
              <a:ext uri="{FF2B5EF4-FFF2-40B4-BE49-F238E27FC236}">
                <a16:creationId xmlns:a16="http://schemas.microsoft.com/office/drawing/2014/main" id="{B24D1174-2855-4D57-B75B-839ADAE9E721}"/>
              </a:ext>
            </a:extLst>
          </p:cNvPr>
          <p:cNvSpPr>
            <a:spLocks noGrp="1"/>
          </p:cNvSpPr>
          <p:nvPr>
            <p:ph idx="1"/>
          </p:nvPr>
        </p:nvSpPr>
        <p:spPr/>
        <p:txBody>
          <a:bodyPr/>
          <a:lstStyle/>
          <a:p>
            <a:r>
              <a:rPr lang="en-US" dirty="0"/>
              <a:t>The tweet data pre-processing and automatic annotation was performed by using the Social Media Mining Toolkit (SMMT)*, and Spacy</a:t>
            </a:r>
          </a:p>
          <a:p>
            <a:endParaRPr lang="en-US" dirty="0"/>
          </a:p>
          <a:p>
            <a:r>
              <a:rPr lang="en-US" dirty="0"/>
              <a:t>NOTE: When collapsing the vocabulary by unique terms, we lose the domain, concept class, and vocabulary identifiers of repeated strings, however, this is recovered after annotation by joining the annotations back with the original vocabulary.</a:t>
            </a:r>
          </a:p>
        </p:txBody>
      </p:sp>
      <p:sp>
        <p:nvSpPr>
          <p:cNvPr id="5" name="TextBox 4">
            <a:extLst>
              <a:ext uri="{FF2B5EF4-FFF2-40B4-BE49-F238E27FC236}">
                <a16:creationId xmlns:a16="http://schemas.microsoft.com/office/drawing/2014/main" id="{A9426B89-1FCA-45E9-B067-6DABEF2A0787}"/>
              </a:ext>
            </a:extLst>
          </p:cNvPr>
          <p:cNvSpPr txBox="1"/>
          <p:nvPr/>
        </p:nvSpPr>
        <p:spPr>
          <a:xfrm>
            <a:off x="5951984" y="5225325"/>
            <a:ext cx="6096912" cy="369332"/>
          </a:xfrm>
          <a:prstGeom prst="rect">
            <a:avLst/>
          </a:prstGeom>
          <a:noFill/>
        </p:spPr>
        <p:txBody>
          <a:bodyPr wrap="square">
            <a:spAutoFit/>
          </a:bodyPr>
          <a:lstStyle/>
          <a:p>
            <a:r>
              <a:rPr lang="en-US" dirty="0"/>
              <a:t>* </a:t>
            </a:r>
            <a:r>
              <a:rPr lang="en-US" dirty="0">
                <a:hlinkClick r:id="rId2"/>
              </a:rPr>
              <a:t>https://genominfo.org/journal/view.php?number=605</a:t>
            </a:r>
            <a:endParaRPr lang="en-US" dirty="0"/>
          </a:p>
        </p:txBody>
      </p:sp>
    </p:spTree>
    <p:extLst>
      <p:ext uri="{BB962C8B-B14F-4D97-AF65-F5344CB8AC3E}">
        <p14:creationId xmlns:p14="http://schemas.microsoft.com/office/powerpoint/2010/main" val="3322213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7B7D3-5D62-43C9-B384-FA3A3C50AED8}"/>
              </a:ext>
            </a:extLst>
          </p:cNvPr>
          <p:cNvSpPr>
            <a:spLocks noGrp="1"/>
          </p:cNvSpPr>
          <p:nvPr>
            <p:ph type="title"/>
          </p:nvPr>
        </p:nvSpPr>
        <p:spPr/>
        <p:txBody>
          <a:bodyPr/>
          <a:lstStyle/>
          <a:p>
            <a:r>
              <a:rPr lang="en-US" dirty="0"/>
              <a:t>What we got:</a:t>
            </a:r>
          </a:p>
        </p:txBody>
      </p:sp>
      <p:sp>
        <p:nvSpPr>
          <p:cNvPr id="3" name="Content Placeholder 2">
            <a:extLst>
              <a:ext uri="{FF2B5EF4-FFF2-40B4-BE49-F238E27FC236}">
                <a16:creationId xmlns:a16="http://schemas.microsoft.com/office/drawing/2014/main" id="{F8C2F71F-91C5-4BFA-A01F-64B9548D6B3D}"/>
              </a:ext>
            </a:extLst>
          </p:cNvPr>
          <p:cNvSpPr>
            <a:spLocks noGrp="1"/>
          </p:cNvSpPr>
          <p:nvPr>
            <p:ph idx="1"/>
          </p:nvPr>
        </p:nvSpPr>
        <p:spPr>
          <a:xfrm>
            <a:off x="838200" y="1825625"/>
            <a:ext cx="4069668" cy="1207331"/>
          </a:xfrm>
        </p:spPr>
        <p:txBody>
          <a:bodyPr>
            <a:normAutofit lnSpcReduction="10000"/>
          </a:bodyPr>
          <a:lstStyle/>
          <a:p>
            <a:r>
              <a:rPr lang="en-US" dirty="0"/>
              <a:t>We found a total of 1,147,782,412* terms on 115M tweets</a:t>
            </a:r>
          </a:p>
        </p:txBody>
      </p:sp>
      <p:graphicFrame>
        <p:nvGraphicFramePr>
          <p:cNvPr id="7" name="Table 6">
            <a:extLst>
              <a:ext uri="{FF2B5EF4-FFF2-40B4-BE49-F238E27FC236}">
                <a16:creationId xmlns:a16="http://schemas.microsoft.com/office/drawing/2014/main" id="{F9BEC8B3-7386-4D11-AF57-89360B11EA85}"/>
              </a:ext>
            </a:extLst>
          </p:cNvPr>
          <p:cNvGraphicFramePr>
            <a:graphicFrameLocks noGrp="1"/>
          </p:cNvGraphicFramePr>
          <p:nvPr>
            <p:extLst>
              <p:ext uri="{D42A27DB-BD31-4B8C-83A1-F6EECF244321}">
                <p14:modId xmlns:p14="http://schemas.microsoft.com/office/powerpoint/2010/main" val="1596425994"/>
              </p:ext>
            </p:extLst>
          </p:nvPr>
        </p:nvGraphicFramePr>
        <p:xfrm>
          <a:off x="4979876" y="692696"/>
          <a:ext cx="2520280" cy="4738872"/>
        </p:xfrm>
        <a:graphic>
          <a:graphicData uri="http://schemas.openxmlformats.org/drawingml/2006/table">
            <a:tbl>
              <a:tblPr/>
              <a:tblGrid>
                <a:gridCol w="1260140">
                  <a:extLst>
                    <a:ext uri="{9D8B030D-6E8A-4147-A177-3AD203B41FA5}">
                      <a16:colId xmlns:a16="http://schemas.microsoft.com/office/drawing/2014/main" val="4125844260"/>
                    </a:ext>
                  </a:extLst>
                </a:gridCol>
                <a:gridCol w="1260140">
                  <a:extLst>
                    <a:ext uri="{9D8B030D-6E8A-4147-A177-3AD203B41FA5}">
                      <a16:colId xmlns:a16="http://schemas.microsoft.com/office/drawing/2014/main" val="3249439736"/>
                    </a:ext>
                  </a:extLst>
                </a:gridCol>
              </a:tblGrid>
              <a:tr h="267564">
                <a:tc>
                  <a:txBody>
                    <a:bodyPr/>
                    <a:lstStyle/>
                    <a:p>
                      <a:pPr rtl="0" fontAlgn="b"/>
                      <a:r>
                        <a:rPr lang="en-US" sz="1600" b="1" dirty="0" err="1">
                          <a:effectLst/>
                        </a:rPr>
                        <a:t>concept_name</a:t>
                      </a:r>
                      <a:endParaRPr lang="en-US" sz="1600" b="1" dirty="0">
                        <a:effectLst/>
                      </a:endParaRP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600" b="1" dirty="0">
                          <a:effectLst/>
                        </a:rPr>
                        <a:t>frequency</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56939021"/>
                  </a:ext>
                </a:extLst>
              </a:tr>
              <a:tr h="201814">
                <a:tc>
                  <a:txBody>
                    <a:bodyPr/>
                    <a:lstStyle/>
                    <a:p>
                      <a:pPr rtl="0" fontAlgn="b"/>
                      <a:r>
                        <a:rPr lang="en-US" sz="1600" b="0" dirty="0">
                          <a:effectLst/>
                        </a:rPr>
                        <a:t>Coronavirus</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dirty="0">
                          <a:effectLst/>
                        </a:rPr>
                        <a:t>25,766,403</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29420780"/>
                  </a:ext>
                </a:extLst>
              </a:tr>
              <a:tr h="201814">
                <a:tc>
                  <a:txBody>
                    <a:bodyPr/>
                    <a:lstStyle/>
                    <a:p>
                      <a:pPr rtl="0" fontAlgn="b"/>
                      <a:r>
                        <a:rPr lang="en-US" sz="1600" b="0" dirty="0">
                          <a:effectLst/>
                        </a:rPr>
                        <a:t>People</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5,304,705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786717536"/>
                  </a:ext>
                </a:extLst>
              </a:tr>
              <a:tr h="201814">
                <a:tc>
                  <a:txBody>
                    <a:bodyPr/>
                    <a:lstStyle/>
                    <a:p>
                      <a:pPr rtl="0" fontAlgn="b"/>
                      <a:r>
                        <a:rPr lang="en-US" sz="1600" b="0" dirty="0">
                          <a:effectLst/>
                        </a:rPr>
                        <a:t>China</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2,407,265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270670943"/>
                  </a:ext>
                </a:extLst>
              </a:tr>
              <a:tr h="201814">
                <a:tc>
                  <a:txBody>
                    <a:bodyPr/>
                    <a:lstStyle/>
                    <a:p>
                      <a:pPr rtl="0" fontAlgn="b"/>
                      <a:r>
                        <a:rPr lang="en-US" sz="1600" b="0" dirty="0">
                          <a:effectLst/>
                        </a:rPr>
                        <a:t>Virus</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2,323,879</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12393645"/>
                  </a:ext>
                </a:extLst>
              </a:tr>
              <a:tr h="201814">
                <a:tc>
                  <a:txBody>
                    <a:bodyPr/>
                    <a:lstStyle/>
                    <a:p>
                      <a:pPr rtl="0" fontAlgn="b"/>
                      <a:r>
                        <a:rPr lang="en-US" sz="1600" b="0" dirty="0">
                          <a:effectLst/>
                        </a:rPr>
                        <a:t>Time</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2,078,697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16488061"/>
                  </a:ext>
                </a:extLst>
              </a:tr>
              <a:tr h="201814">
                <a:tc>
                  <a:txBody>
                    <a:bodyPr/>
                    <a:lstStyle/>
                    <a:p>
                      <a:pPr rtl="0" fontAlgn="b"/>
                      <a:r>
                        <a:rPr lang="en-US" sz="1600" b="0" dirty="0">
                          <a:effectLst/>
                        </a:rPr>
                        <a:t>Home</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1,532,694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871279866"/>
                  </a:ext>
                </a:extLst>
              </a:tr>
              <a:tr h="201814">
                <a:tc>
                  <a:txBody>
                    <a:bodyPr/>
                    <a:lstStyle/>
                    <a:p>
                      <a:pPr rtl="0" fontAlgn="b"/>
                      <a:r>
                        <a:rPr lang="en-US" sz="1600" b="0" dirty="0">
                          <a:effectLst/>
                        </a:rPr>
                        <a:t>Is a</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1,521,450</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515849663"/>
                  </a:ext>
                </a:extLst>
              </a:tr>
              <a:tr h="201814">
                <a:tc>
                  <a:txBody>
                    <a:bodyPr/>
                    <a:lstStyle/>
                    <a:p>
                      <a:pPr rtl="0" fontAlgn="b"/>
                      <a:r>
                        <a:rPr lang="en-US" sz="1600" b="0" dirty="0">
                          <a:effectLst/>
                        </a:rPr>
                        <a:t>death</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1,467,443</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112620815"/>
                  </a:ext>
                </a:extLst>
              </a:tr>
              <a:tr h="201814">
                <a:tc>
                  <a:txBody>
                    <a:bodyPr/>
                    <a:lstStyle/>
                    <a:p>
                      <a:pPr rtl="0" fontAlgn="b"/>
                      <a:r>
                        <a:rPr lang="en-US" sz="1600" b="0" dirty="0">
                          <a:effectLst/>
                        </a:rPr>
                        <a:t>Due to</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1,379,014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67225075"/>
                  </a:ext>
                </a:extLst>
              </a:tr>
              <a:tr h="201814">
                <a:tc>
                  <a:txBody>
                    <a:bodyPr/>
                    <a:lstStyle/>
                    <a:p>
                      <a:pPr rtl="0" fontAlgn="b"/>
                      <a:r>
                        <a:rPr lang="en-US" sz="1600" b="0" dirty="0">
                          <a:effectLst/>
                        </a:rPr>
                        <a:t>Spread</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1,335,751</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93647705"/>
                  </a:ext>
                </a:extLst>
              </a:tr>
              <a:tr h="201814">
                <a:tc>
                  <a:txBody>
                    <a:bodyPr/>
                    <a:lstStyle/>
                    <a:p>
                      <a:pPr rtl="0" fontAlgn="b"/>
                      <a:r>
                        <a:rPr lang="en-US" sz="1600" b="0" dirty="0">
                          <a:effectLst/>
                        </a:rPr>
                        <a:t>Today</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1,318,637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32051530"/>
                  </a:ext>
                </a:extLst>
              </a:tr>
              <a:tr h="201814">
                <a:tc>
                  <a:txBody>
                    <a:bodyPr/>
                    <a:lstStyle/>
                    <a:p>
                      <a:pPr rtl="0" fontAlgn="b"/>
                      <a:r>
                        <a:rPr lang="en-US" sz="1600" b="0" dirty="0">
                          <a:effectLst/>
                        </a:rPr>
                        <a:t>Crisis</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1,301,976</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53446874"/>
                  </a:ext>
                </a:extLst>
              </a:tr>
              <a:tr h="201814">
                <a:tc>
                  <a:txBody>
                    <a:bodyPr/>
                    <a:lstStyle/>
                    <a:p>
                      <a:pPr rtl="0" fontAlgn="b"/>
                      <a:r>
                        <a:rPr lang="en-US" sz="1600" b="0" dirty="0">
                          <a:effectLst/>
                        </a:rPr>
                        <a:t>State</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1,299,045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26774063"/>
                  </a:ext>
                </a:extLst>
              </a:tr>
              <a:tr h="201814">
                <a:tc>
                  <a:txBody>
                    <a:bodyPr/>
                    <a:lstStyle/>
                    <a:p>
                      <a:pPr rtl="0" fontAlgn="b"/>
                      <a:r>
                        <a:rPr lang="en-US" sz="1600" b="0" dirty="0">
                          <a:effectLst/>
                        </a:rPr>
                        <a:t>Outbreak</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1,225,292</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397323359"/>
                  </a:ext>
                </a:extLst>
              </a:tr>
              <a:tr h="201814">
                <a:tc>
                  <a:txBody>
                    <a:bodyPr/>
                    <a:lstStyle/>
                    <a:p>
                      <a:pPr rtl="0" fontAlgn="b"/>
                      <a:r>
                        <a:rPr lang="en-US" sz="1600" b="0" dirty="0">
                          <a:effectLst/>
                        </a:rPr>
                        <a:t>Country</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1,192,392</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04887599"/>
                  </a:ext>
                </a:extLst>
              </a:tr>
              <a:tr h="201814">
                <a:tc>
                  <a:txBody>
                    <a:bodyPr/>
                    <a:lstStyle/>
                    <a:p>
                      <a:pPr rtl="0" fontAlgn="b"/>
                      <a:r>
                        <a:rPr lang="en-US" sz="1600" b="0" dirty="0">
                          <a:effectLst/>
                        </a:rPr>
                        <a:t>Support</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1,013,937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43095968"/>
                  </a:ext>
                </a:extLst>
              </a:tr>
              <a:tr h="136065">
                <a:tc>
                  <a:txBody>
                    <a:bodyPr/>
                    <a:lstStyle/>
                    <a:p>
                      <a:pPr rtl="0" fontAlgn="b"/>
                      <a:r>
                        <a:rPr lang="en-US" sz="1600" b="0" dirty="0">
                          <a:effectLst/>
                        </a:rPr>
                        <a:t>India</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a:effectLst/>
                        </a:rPr>
                        <a:t>897,104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90144527"/>
                  </a:ext>
                </a:extLst>
              </a:tr>
              <a:tr h="136065">
                <a:tc>
                  <a:txBody>
                    <a:bodyPr/>
                    <a:lstStyle/>
                    <a:p>
                      <a:pPr rtl="0" fontAlgn="b"/>
                      <a:r>
                        <a:rPr lang="en-US" sz="1600" b="0" dirty="0">
                          <a:effectLst/>
                        </a:rPr>
                        <a:t>Vaccine</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600" b="0" dirty="0">
                          <a:effectLst/>
                        </a:rPr>
                        <a:t>846,643</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11597676"/>
                  </a:ext>
                </a:extLst>
              </a:tr>
            </a:tbl>
          </a:graphicData>
        </a:graphic>
      </p:graphicFrame>
      <p:sp>
        <p:nvSpPr>
          <p:cNvPr id="9" name="TextBox 8">
            <a:extLst>
              <a:ext uri="{FF2B5EF4-FFF2-40B4-BE49-F238E27FC236}">
                <a16:creationId xmlns:a16="http://schemas.microsoft.com/office/drawing/2014/main" id="{1811C142-483F-48A4-A5A3-A644DC95B18B}"/>
              </a:ext>
            </a:extLst>
          </p:cNvPr>
          <p:cNvSpPr txBox="1"/>
          <p:nvPr/>
        </p:nvSpPr>
        <p:spPr>
          <a:xfrm>
            <a:off x="1055440" y="3501008"/>
            <a:ext cx="3526799" cy="523220"/>
          </a:xfrm>
          <a:prstGeom prst="rect">
            <a:avLst/>
          </a:prstGeom>
          <a:noFill/>
        </p:spPr>
        <p:txBody>
          <a:bodyPr wrap="none" rtlCol="0">
            <a:spAutoFit/>
          </a:bodyPr>
          <a:lstStyle/>
          <a:p>
            <a:r>
              <a:rPr lang="en-US" sz="2800" b="1" dirty="0">
                <a:solidFill>
                  <a:srgbClr val="FF0000"/>
                </a:solidFill>
              </a:rPr>
              <a:t>Is this useful this way?</a:t>
            </a:r>
          </a:p>
        </p:txBody>
      </p:sp>
      <p:graphicFrame>
        <p:nvGraphicFramePr>
          <p:cNvPr id="10" name="Table 9">
            <a:extLst>
              <a:ext uri="{FF2B5EF4-FFF2-40B4-BE49-F238E27FC236}">
                <a16:creationId xmlns:a16="http://schemas.microsoft.com/office/drawing/2014/main" id="{F1957E5E-FC53-46B7-A762-B546744C1F57}"/>
              </a:ext>
            </a:extLst>
          </p:cNvPr>
          <p:cNvGraphicFramePr>
            <a:graphicFrameLocks noGrp="1"/>
          </p:cNvGraphicFramePr>
          <p:nvPr>
            <p:extLst>
              <p:ext uri="{D42A27DB-BD31-4B8C-83A1-F6EECF244321}">
                <p14:modId xmlns:p14="http://schemas.microsoft.com/office/powerpoint/2010/main" val="3753848360"/>
              </p:ext>
            </p:extLst>
          </p:nvPr>
        </p:nvGraphicFramePr>
        <p:xfrm>
          <a:off x="7788188" y="482322"/>
          <a:ext cx="4248472" cy="4949246"/>
        </p:xfrm>
        <a:graphic>
          <a:graphicData uri="http://schemas.openxmlformats.org/drawingml/2006/table">
            <a:tbl>
              <a:tblPr/>
              <a:tblGrid>
                <a:gridCol w="972108">
                  <a:extLst>
                    <a:ext uri="{9D8B030D-6E8A-4147-A177-3AD203B41FA5}">
                      <a16:colId xmlns:a16="http://schemas.microsoft.com/office/drawing/2014/main" val="696684962"/>
                    </a:ext>
                  </a:extLst>
                </a:gridCol>
                <a:gridCol w="864096">
                  <a:extLst>
                    <a:ext uri="{9D8B030D-6E8A-4147-A177-3AD203B41FA5}">
                      <a16:colId xmlns:a16="http://schemas.microsoft.com/office/drawing/2014/main" val="3997327959"/>
                    </a:ext>
                  </a:extLst>
                </a:gridCol>
                <a:gridCol w="1350150">
                  <a:extLst>
                    <a:ext uri="{9D8B030D-6E8A-4147-A177-3AD203B41FA5}">
                      <a16:colId xmlns:a16="http://schemas.microsoft.com/office/drawing/2014/main" val="575400494"/>
                    </a:ext>
                  </a:extLst>
                </a:gridCol>
                <a:gridCol w="1062118">
                  <a:extLst>
                    <a:ext uri="{9D8B030D-6E8A-4147-A177-3AD203B41FA5}">
                      <a16:colId xmlns:a16="http://schemas.microsoft.com/office/drawing/2014/main" val="2585017296"/>
                    </a:ext>
                  </a:extLst>
                </a:gridCol>
              </a:tblGrid>
              <a:tr h="262326">
                <a:tc>
                  <a:txBody>
                    <a:bodyPr/>
                    <a:lstStyle/>
                    <a:p>
                      <a:pPr rtl="0" fontAlgn="b"/>
                      <a:r>
                        <a:rPr lang="en-US" sz="1200" b="1" dirty="0" err="1">
                          <a:effectLst/>
                          <a:latin typeface="+mn-lt"/>
                        </a:rPr>
                        <a:t>concept_name</a:t>
                      </a:r>
                      <a:endParaRPr lang="en-US" sz="1200" b="1" dirty="0">
                        <a:effectLst/>
                        <a:latin typeface="+mn-lt"/>
                      </a:endParaRP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b="1">
                          <a:effectLst/>
                          <a:latin typeface="+mn-lt"/>
                        </a:rPr>
                        <a:t>frequency</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b="1">
                          <a:effectLst/>
                          <a:latin typeface="+mn-lt"/>
                        </a:rPr>
                        <a:t>concept_class_id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b="1">
                          <a:effectLst/>
                          <a:latin typeface="+mn-lt"/>
                        </a:rPr>
                        <a:t>vocabulary_id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94226699"/>
                  </a:ext>
                </a:extLst>
              </a:tr>
              <a:tr h="326788">
                <a:tc>
                  <a:txBody>
                    <a:bodyPr/>
                    <a:lstStyle/>
                    <a:p>
                      <a:pPr rtl="0" fontAlgn="b"/>
                      <a:r>
                        <a:rPr lang="en-US" sz="1200" dirty="0">
                          <a:effectLst/>
                          <a:latin typeface="+mn-lt"/>
                        </a:rPr>
                        <a:t>Coronavirus</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dirty="0">
                          <a:effectLst/>
                        </a:rPr>
                        <a:t>25,766,403</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 Component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14337252"/>
                  </a:ext>
                </a:extLst>
              </a:tr>
              <a:tr h="262326">
                <a:tc>
                  <a:txBody>
                    <a:bodyPr/>
                    <a:lstStyle/>
                    <a:p>
                      <a:pPr rtl="0" fontAlgn="b"/>
                      <a:r>
                        <a:rPr lang="en-US" sz="1200" dirty="0">
                          <a:effectLst/>
                          <a:latin typeface="+mn-lt"/>
                        </a:rPr>
                        <a:t>People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5,304,705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Social Context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SNOMED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48595822"/>
                  </a:ext>
                </a:extLst>
              </a:tr>
              <a:tr h="197863">
                <a:tc>
                  <a:txBody>
                    <a:bodyPr/>
                    <a:lstStyle/>
                    <a:p>
                      <a:pPr rtl="0" fontAlgn="b"/>
                      <a:r>
                        <a:rPr lang="en-US" sz="1200" dirty="0">
                          <a:effectLst/>
                          <a:latin typeface="+mn-lt"/>
                        </a:rPr>
                        <a:t>China</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2,407,265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2nd level</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OSM</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834862894"/>
                  </a:ext>
                </a:extLst>
              </a:tr>
              <a:tr h="326788">
                <a:tc>
                  <a:txBody>
                    <a:bodyPr/>
                    <a:lstStyle/>
                    <a:p>
                      <a:pPr rtl="0" fontAlgn="b"/>
                      <a:r>
                        <a:rPr lang="en-US" sz="1200" dirty="0">
                          <a:effectLst/>
                          <a:latin typeface="+mn-lt"/>
                        </a:rPr>
                        <a:t>Virus</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2,323,879</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dirty="0">
                          <a:effectLst/>
                          <a:latin typeface="+mn-lt"/>
                        </a:rPr>
                        <a:t>LOINC Component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707534035"/>
                  </a:ext>
                </a:extLst>
              </a:tr>
              <a:tr h="326788">
                <a:tc>
                  <a:txBody>
                    <a:bodyPr/>
                    <a:lstStyle/>
                    <a:p>
                      <a:pPr rtl="0" fontAlgn="b"/>
                      <a:r>
                        <a:rPr lang="en-US" sz="1200" dirty="0">
                          <a:effectLst/>
                          <a:latin typeface="+mn-lt"/>
                        </a:rPr>
                        <a:t>Time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2,078,697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 Component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101BE7"/>
                      </a:solidFill>
                      <a:prstDash val="solid"/>
                      <a:round/>
                      <a:headEnd type="none" w="med" len="med"/>
                      <a:tailEnd type="none" w="med" len="med"/>
                    </a:lnB>
                  </a:tcPr>
                </a:tc>
                <a:extLst>
                  <a:ext uri="{0D108BD9-81ED-4DB2-BD59-A6C34878D82A}">
                    <a16:rowId xmlns:a16="http://schemas.microsoft.com/office/drawing/2014/main" val="1935755469"/>
                  </a:ext>
                </a:extLst>
              </a:tr>
              <a:tr h="326788">
                <a:tc>
                  <a:txBody>
                    <a:bodyPr/>
                    <a:lstStyle/>
                    <a:p>
                      <a:pPr rtl="0" fontAlgn="b"/>
                      <a:r>
                        <a:rPr lang="en-US" sz="1200" dirty="0">
                          <a:effectLst/>
                          <a:latin typeface="+mn-lt"/>
                        </a:rPr>
                        <a:t>Home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1,532,694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Visit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101BE7"/>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CMS Place of Service</a:t>
                      </a:r>
                    </a:p>
                  </a:txBody>
                  <a:tcPr marL="2680" marR="2680" marT="1786" marB="1786" anchor="b">
                    <a:lnL w="4763" cap="flat" cmpd="sng" algn="ctr">
                      <a:solidFill>
                        <a:srgbClr val="101BE7"/>
                      </a:solidFill>
                      <a:prstDash val="solid"/>
                      <a:round/>
                      <a:headEnd type="none" w="med" len="med"/>
                      <a:tailEnd type="none" w="med" len="med"/>
                    </a:lnL>
                    <a:lnR w="4763" cap="flat" cmpd="sng" algn="ctr">
                      <a:solidFill>
                        <a:srgbClr val="101BE7"/>
                      </a:solidFill>
                      <a:prstDash val="solid"/>
                      <a:round/>
                      <a:headEnd type="none" w="med" len="med"/>
                      <a:tailEnd type="none" w="med" len="med"/>
                    </a:lnR>
                    <a:lnT w="4763" cap="flat" cmpd="sng" algn="ctr">
                      <a:solidFill>
                        <a:srgbClr val="101BE7"/>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83823233"/>
                  </a:ext>
                </a:extLst>
              </a:tr>
              <a:tr h="197863">
                <a:tc>
                  <a:txBody>
                    <a:bodyPr/>
                    <a:lstStyle/>
                    <a:p>
                      <a:pPr rtl="0" fontAlgn="b"/>
                      <a:r>
                        <a:rPr lang="en-US" sz="1200" dirty="0">
                          <a:effectLst/>
                          <a:latin typeface="+mn-lt"/>
                        </a:rPr>
                        <a:t>Is a</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1,521,450</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Relationship</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Relationship</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53796230"/>
                  </a:ext>
                </a:extLst>
              </a:tr>
              <a:tr h="197863">
                <a:tc>
                  <a:txBody>
                    <a:bodyPr/>
                    <a:lstStyle/>
                    <a:p>
                      <a:pPr rtl="0" fontAlgn="b"/>
                      <a:r>
                        <a:rPr lang="en-US" sz="1200" dirty="0">
                          <a:effectLst/>
                          <a:latin typeface="+mn-lt"/>
                        </a:rPr>
                        <a:t>death</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1,467,443</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Table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CDM</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185568355"/>
                  </a:ext>
                </a:extLst>
              </a:tr>
              <a:tr h="197863">
                <a:tc>
                  <a:txBody>
                    <a:bodyPr/>
                    <a:lstStyle/>
                    <a:p>
                      <a:pPr rtl="0" fontAlgn="b"/>
                      <a:r>
                        <a:rPr lang="en-US" sz="1200" dirty="0">
                          <a:effectLst/>
                          <a:latin typeface="+mn-lt"/>
                        </a:rPr>
                        <a:t>Due to</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1,379,014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Attribute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dirty="0">
                          <a:effectLst/>
                          <a:latin typeface="+mn-lt"/>
                        </a:rPr>
                        <a:t>SNOMED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2432729"/>
                  </a:ext>
                </a:extLst>
              </a:tr>
              <a:tr h="197863">
                <a:tc>
                  <a:txBody>
                    <a:bodyPr/>
                    <a:lstStyle/>
                    <a:p>
                      <a:pPr rtl="0" fontAlgn="b"/>
                      <a:r>
                        <a:rPr lang="en-US" sz="1200" dirty="0">
                          <a:effectLst/>
                          <a:latin typeface="+mn-lt"/>
                        </a:rPr>
                        <a:t>Spread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1,335,751</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Attribute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SNOMED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30854734"/>
                  </a:ext>
                </a:extLst>
              </a:tr>
              <a:tr h="262326">
                <a:tc>
                  <a:txBody>
                    <a:bodyPr/>
                    <a:lstStyle/>
                    <a:p>
                      <a:pPr rtl="0" fontAlgn="b"/>
                      <a:r>
                        <a:rPr lang="en-US" sz="1200" dirty="0">
                          <a:effectLst/>
                          <a:latin typeface="+mn-lt"/>
                        </a:rPr>
                        <a:t>Today</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1,318,637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Brand Name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RxNorm</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35090912"/>
                  </a:ext>
                </a:extLst>
              </a:tr>
              <a:tr h="262326">
                <a:tc>
                  <a:txBody>
                    <a:bodyPr/>
                    <a:lstStyle/>
                    <a:p>
                      <a:pPr rtl="0" fontAlgn="b"/>
                      <a:r>
                        <a:rPr lang="en-US" sz="1200" dirty="0">
                          <a:effectLst/>
                          <a:latin typeface="+mn-lt"/>
                        </a:rPr>
                        <a:t>Crisis</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1,301,976</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Clinical Finding</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SNOMED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205723738"/>
                  </a:ext>
                </a:extLst>
              </a:tr>
              <a:tr h="262326">
                <a:tc>
                  <a:txBody>
                    <a:bodyPr/>
                    <a:lstStyle/>
                    <a:p>
                      <a:pPr rtl="0" fontAlgn="b"/>
                      <a:r>
                        <a:rPr lang="en-US" sz="1200" dirty="0">
                          <a:effectLst/>
                          <a:latin typeface="+mn-lt"/>
                        </a:rPr>
                        <a:t>State</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1,299,045</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Concept Class</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Concept Class</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72686167"/>
                  </a:ext>
                </a:extLst>
              </a:tr>
              <a:tr h="326788">
                <a:tc>
                  <a:txBody>
                    <a:bodyPr/>
                    <a:lstStyle/>
                    <a:p>
                      <a:pPr rtl="0" fontAlgn="b"/>
                      <a:r>
                        <a:rPr lang="en-US" sz="1200" dirty="0">
                          <a:effectLst/>
                          <a:latin typeface="+mn-lt"/>
                        </a:rPr>
                        <a:t>Outbreak</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1,225,292</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Context-dependent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dirty="0">
                          <a:effectLst/>
                          <a:latin typeface="+mn-lt"/>
                        </a:rPr>
                        <a:t>SNOMED</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620870853"/>
                  </a:ext>
                </a:extLst>
              </a:tr>
              <a:tr h="326788">
                <a:tc>
                  <a:txBody>
                    <a:bodyPr/>
                    <a:lstStyle/>
                    <a:p>
                      <a:pPr rtl="0" fontAlgn="b"/>
                      <a:r>
                        <a:rPr lang="en-US" sz="1200" dirty="0">
                          <a:effectLst/>
                          <a:latin typeface="+mn-lt"/>
                        </a:rPr>
                        <a:t>Country</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1,192,392</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 Component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66015272"/>
                  </a:ext>
                </a:extLst>
              </a:tr>
              <a:tr h="326788">
                <a:tc>
                  <a:txBody>
                    <a:bodyPr/>
                    <a:lstStyle/>
                    <a:p>
                      <a:pPr rtl="0" fontAlgn="b"/>
                      <a:r>
                        <a:rPr lang="en-US" sz="1200" dirty="0">
                          <a:effectLst/>
                          <a:latin typeface="+mn-lt"/>
                        </a:rPr>
                        <a:t>Support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a:effectLst/>
                        </a:rPr>
                        <a:t>1,013,937</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 Component</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23791050"/>
                  </a:ext>
                </a:extLst>
              </a:tr>
              <a:tr h="133401">
                <a:tc>
                  <a:txBody>
                    <a:bodyPr/>
                    <a:lstStyle/>
                    <a:p>
                      <a:pPr rtl="0" fontAlgn="b"/>
                      <a:r>
                        <a:rPr lang="en-US" sz="1200" dirty="0">
                          <a:effectLst/>
                          <a:latin typeface="+mn-lt"/>
                        </a:rPr>
                        <a:t>India</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algn="r" rtl="0" fontAlgn="b"/>
                      <a:r>
                        <a:rPr lang="en-US" sz="1400" b="0" dirty="0">
                          <a:effectLst/>
                        </a:rPr>
                        <a:t>897,104</a:t>
                      </a:r>
                    </a:p>
                  </a:txBody>
                  <a:tcPr marL="3425" marR="3425" marT="2283" marB="2283"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dirty="0">
                          <a:effectLst/>
                          <a:latin typeface="+mn-lt"/>
                        </a:rPr>
                        <a:t>Answer</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tc>
                  <a:txBody>
                    <a:bodyPr/>
                    <a:lstStyle/>
                    <a:p>
                      <a:pPr rtl="0" fontAlgn="b"/>
                      <a:r>
                        <a:rPr lang="en-US" sz="1200" dirty="0">
                          <a:effectLst/>
                          <a:latin typeface="+mn-lt"/>
                        </a:rPr>
                        <a:t>LOINC</a:t>
                      </a:r>
                    </a:p>
                  </a:txBody>
                  <a:tcPr marL="2680" marR="2680" marT="1786" marB="1786"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988542285"/>
                  </a:ext>
                </a:extLst>
              </a:tr>
            </a:tbl>
          </a:graphicData>
        </a:graphic>
      </p:graphicFrame>
    </p:spTree>
    <p:extLst>
      <p:ext uri="{BB962C8B-B14F-4D97-AF65-F5344CB8AC3E}">
        <p14:creationId xmlns:p14="http://schemas.microsoft.com/office/powerpoint/2010/main" val="59587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CA8A-C4F4-46D5-860F-796ECED18EE3}"/>
              </a:ext>
            </a:extLst>
          </p:cNvPr>
          <p:cNvSpPr>
            <a:spLocks noGrp="1"/>
          </p:cNvSpPr>
          <p:nvPr>
            <p:ph type="title"/>
          </p:nvPr>
        </p:nvSpPr>
        <p:spPr/>
        <p:txBody>
          <a:bodyPr/>
          <a:lstStyle/>
          <a:p>
            <a:r>
              <a:rPr lang="en-US" dirty="0"/>
              <a:t>What the vocabulary gets us:</a:t>
            </a:r>
          </a:p>
        </p:txBody>
      </p:sp>
      <p:pic>
        <p:nvPicPr>
          <p:cNvPr id="5" name="Picture 4">
            <a:extLst>
              <a:ext uri="{FF2B5EF4-FFF2-40B4-BE49-F238E27FC236}">
                <a16:creationId xmlns:a16="http://schemas.microsoft.com/office/drawing/2014/main" id="{4C0A6636-98FB-499E-9BCF-4EFE5FD55B0A}"/>
              </a:ext>
            </a:extLst>
          </p:cNvPr>
          <p:cNvPicPr>
            <a:picLocks noChangeAspect="1"/>
          </p:cNvPicPr>
          <p:nvPr/>
        </p:nvPicPr>
        <p:blipFill rotWithShape="1">
          <a:blip r:embed="rId2"/>
          <a:srcRect t="2247"/>
          <a:stretch/>
        </p:blipFill>
        <p:spPr>
          <a:xfrm>
            <a:off x="1235460" y="1556792"/>
            <a:ext cx="10204346" cy="3132348"/>
          </a:xfrm>
          <a:prstGeom prst="rect">
            <a:avLst/>
          </a:prstGeom>
        </p:spPr>
      </p:pic>
    </p:spTree>
    <p:extLst>
      <p:ext uri="{BB962C8B-B14F-4D97-AF65-F5344CB8AC3E}">
        <p14:creationId xmlns:p14="http://schemas.microsoft.com/office/powerpoint/2010/main" val="2962169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1D0E-3319-4954-9D71-AF2D96F0E110}"/>
              </a:ext>
            </a:extLst>
          </p:cNvPr>
          <p:cNvSpPr>
            <a:spLocks noGrp="1"/>
          </p:cNvSpPr>
          <p:nvPr>
            <p:ph type="title"/>
          </p:nvPr>
        </p:nvSpPr>
        <p:spPr>
          <a:xfrm>
            <a:off x="2207568" y="2492896"/>
            <a:ext cx="7668852" cy="831627"/>
          </a:xfrm>
        </p:spPr>
        <p:txBody>
          <a:bodyPr/>
          <a:lstStyle/>
          <a:p>
            <a:r>
              <a:rPr lang="en-US" dirty="0"/>
              <a:t>Cool story… show me some RWE</a:t>
            </a:r>
          </a:p>
        </p:txBody>
      </p:sp>
    </p:spTree>
    <p:extLst>
      <p:ext uri="{BB962C8B-B14F-4D97-AF65-F5344CB8AC3E}">
        <p14:creationId xmlns:p14="http://schemas.microsoft.com/office/powerpoint/2010/main" val="1714420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69BA-ECCC-4AF6-97F7-9823DAAE8C08}"/>
              </a:ext>
            </a:extLst>
          </p:cNvPr>
          <p:cNvSpPr>
            <a:spLocks noGrp="1"/>
          </p:cNvSpPr>
          <p:nvPr>
            <p:ph type="title"/>
          </p:nvPr>
        </p:nvSpPr>
        <p:spPr>
          <a:xfrm>
            <a:off x="838200" y="365125"/>
            <a:ext cx="10515600" cy="723615"/>
          </a:xfrm>
        </p:spPr>
        <p:txBody>
          <a:bodyPr/>
          <a:lstStyle/>
          <a:p>
            <a:r>
              <a:rPr lang="en-US" dirty="0"/>
              <a:t>Can we characterize drug mentions?</a:t>
            </a:r>
          </a:p>
        </p:txBody>
      </p:sp>
      <p:pic>
        <p:nvPicPr>
          <p:cNvPr id="5" name="Picture 4">
            <a:extLst>
              <a:ext uri="{FF2B5EF4-FFF2-40B4-BE49-F238E27FC236}">
                <a16:creationId xmlns:a16="http://schemas.microsoft.com/office/drawing/2014/main" id="{075AFB1D-AED1-4631-8E4C-454820F64CF1}"/>
              </a:ext>
            </a:extLst>
          </p:cNvPr>
          <p:cNvPicPr>
            <a:picLocks noChangeAspect="1"/>
          </p:cNvPicPr>
          <p:nvPr/>
        </p:nvPicPr>
        <p:blipFill>
          <a:blip r:embed="rId2"/>
          <a:stretch>
            <a:fillRect/>
          </a:stretch>
        </p:blipFill>
        <p:spPr>
          <a:xfrm>
            <a:off x="587388" y="1304764"/>
            <a:ext cx="2557500" cy="4049374"/>
          </a:xfrm>
          <a:prstGeom prst="rect">
            <a:avLst/>
          </a:prstGeom>
        </p:spPr>
      </p:pic>
      <p:pic>
        <p:nvPicPr>
          <p:cNvPr id="3074" name="Picture 2">
            <a:extLst>
              <a:ext uri="{FF2B5EF4-FFF2-40B4-BE49-F238E27FC236}">
                <a16:creationId xmlns:a16="http://schemas.microsoft.com/office/drawing/2014/main" id="{50D1F569-CE8E-419B-A924-54F3CEADE2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5760" y="1146887"/>
            <a:ext cx="7056784" cy="420725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51F63B8-E1B8-4D9A-810A-1CDE89687DF3}"/>
              </a:ext>
            </a:extLst>
          </p:cNvPr>
          <p:cNvSpPr txBox="1"/>
          <p:nvPr/>
        </p:nvSpPr>
        <p:spPr>
          <a:xfrm>
            <a:off x="3683732" y="5121188"/>
            <a:ext cx="8064896" cy="369332"/>
          </a:xfrm>
          <a:prstGeom prst="rect">
            <a:avLst/>
          </a:prstGeom>
          <a:noFill/>
        </p:spPr>
        <p:txBody>
          <a:bodyPr wrap="square">
            <a:spAutoFit/>
          </a:bodyPr>
          <a:lstStyle/>
          <a:p>
            <a:r>
              <a:rPr lang="en-US" sz="1800" b="1" i="0" u="none" strike="noStrike" dirty="0">
                <a:solidFill>
                  <a:srgbClr val="000000"/>
                </a:solidFill>
                <a:effectLst/>
                <a:latin typeface="Calibri" panose="020F0502020204030204" pitchFamily="34" charset="0"/>
              </a:rPr>
              <a:t>              Figure 1. </a:t>
            </a:r>
            <a:r>
              <a:rPr lang="en-US" sz="1800" b="0" i="0" u="none" strike="noStrike" dirty="0">
                <a:solidFill>
                  <a:srgbClr val="000000"/>
                </a:solidFill>
                <a:effectLst/>
                <a:latin typeface="Calibri" panose="020F0502020204030204" pitchFamily="34" charset="0"/>
              </a:rPr>
              <a:t>Timeline of Tweets with potential drug treatment mentions.</a:t>
            </a:r>
            <a:endParaRPr lang="en-US" dirty="0"/>
          </a:p>
        </p:txBody>
      </p:sp>
    </p:spTree>
    <p:extLst>
      <p:ext uri="{BB962C8B-B14F-4D97-AF65-F5344CB8AC3E}">
        <p14:creationId xmlns:p14="http://schemas.microsoft.com/office/powerpoint/2010/main" val="2098795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5C86-CF10-4134-9693-A9E1B05A4185}"/>
              </a:ext>
            </a:extLst>
          </p:cNvPr>
          <p:cNvSpPr>
            <a:spLocks noGrp="1"/>
          </p:cNvSpPr>
          <p:nvPr>
            <p:ph type="title"/>
          </p:nvPr>
        </p:nvSpPr>
        <p:spPr>
          <a:xfrm>
            <a:off x="263352" y="512676"/>
            <a:ext cx="2269468" cy="651607"/>
          </a:xfrm>
        </p:spPr>
        <p:txBody>
          <a:bodyPr>
            <a:normAutofit fontScale="90000"/>
          </a:bodyPr>
          <a:lstStyle/>
          <a:p>
            <a:r>
              <a:rPr lang="en-US" dirty="0"/>
              <a:t>Charybdis style?</a:t>
            </a:r>
          </a:p>
        </p:txBody>
      </p:sp>
      <p:pic>
        <p:nvPicPr>
          <p:cNvPr id="4" name="Picture 3">
            <a:extLst>
              <a:ext uri="{FF2B5EF4-FFF2-40B4-BE49-F238E27FC236}">
                <a16:creationId xmlns:a16="http://schemas.microsoft.com/office/drawing/2014/main" id="{5004ADDF-DEBF-43D7-BF89-38712AC6082A}"/>
              </a:ext>
            </a:extLst>
          </p:cNvPr>
          <p:cNvPicPr>
            <a:picLocks noChangeAspect="1"/>
          </p:cNvPicPr>
          <p:nvPr/>
        </p:nvPicPr>
        <p:blipFill>
          <a:blip r:embed="rId2"/>
          <a:stretch>
            <a:fillRect/>
          </a:stretch>
        </p:blipFill>
        <p:spPr>
          <a:xfrm>
            <a:off x="2532820" y="224644"/>
            <a:ext cx="8385379" cy="6514262"/>
          </a:xfrm>
          <a:prstGeom prst="rect">
            <a:avLst/>
          </a:prstGeom>
        </p:spPr>
      </p:pic>
      <p:sp>
        <p:nvSpPr>
          <p:cNvPr id="6" name="TextBox 5">
            <a:extLst>
              <a:ext uri="{FF2B5EF4-FFF2-40B4-BE49-F238E27FC236}">
                <a16:creationId xmlns:a16="http://schemas.microsoft.com/office/drawing/2014/main" id="{54078DCA-7054-4148-9D9E-ECB6ACA6658B}"/>
              </a:ext>
            </a:extLst>
          </p:cNvPr>
          <p:cNvSpPr txBox="1"/>
          <p:nvPr/>
        </p:nvSpPr>
        <p:spPr>
          <a:xfrm>
            <a:off x="5915980" y="-63388"/>
            <a:ext cx="6096912" cy="646331"/>
          </a:xfrm>
          <a:prstGeom prst="rect">
            <a:avLst/>
          </a:prstGeom>
          <a:noFill/>
        </p:spPr>
        <p:txBody>
          <a:bodyPr wrap="square">
            <a:spAutoFit/>
          </a:bodyPr>
          <a:lstStyle/>
          <a:p>
            <a:r>
              <a:rPr lang="en-US" dirty="0"/>
              <a:t>Charybdis-like characterization over countries (work with Dani Prieto-Alhambra – University of Oxford) </a:t>
            </a:r>
          </a:p>
        </p:txBody>
      </p:sp>
    </p:spTree>
    <p:extLst>
      <p:ext uri="{BB962C8B-B14F-4D97-AF65-F5344CB8AC3E}">
        <p14:creationId xmlns:p14="http://schemas.microsoft.com/office/powerpoint/2010/main" val="22681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5C86-CF10-4134-9693-A9E1B05A4185}"/>
              </a:ext>
            </a:extLst>
          </p:cNvPr>
          <p:cNvSpPr>
            <a:spLocks noGrp="1"/>
          </p:cNvSpPr>
          <p:nvPr>
            <p:ph type="title"/>
          </p:nvPr>
        </p:nvSpPr>
        <p:spPr>
          <a:xfrm>
            <a:off x="263352" y="512676"/>
            <a:ext cx="2269468" cy="651607"/>
          </a:xfrm>
        </p:spPr>
        <p:txBody>
          <a:bodyPr>
            <a:normAutofit fontScale="90000"/>
          </a:bodyPr>
          <a:lstStyle/>
          <a:p>
            <a:r>
              <a:rPr lang="en-US" dirty="0"/>
              <a:t>Charybdis style?</a:t>
            </a:r>
          </a:p>
        </p:txBody>
      </p:sp>
      <p:pic>
        <p:nvPicPr>
          <p:cNvPr id="5" name="Picture 4">
            <a:extLst>
              <a:ext uri="{FF2B5EF4-FFF2-40B4-BE49-F238E27FC236}">
                <a16:creationId xmlns:a16="http://schemas.microsoft.com/office/drawing/2014/main" id="{55B35171-9E78-43C0-AEDB-771DFF2D98F0}"/>
              </a:ext>
            </a:extLst>
          </p:cNvPr>
          <p:cNvPicPr>
            <a:picLocks noChangeAspect="1"/>
          </p:cNvPicPr>
          <p:nvPr/>
        </p:nvPicPr>
        <p:blipFill>
          <a:blip r:embed="rId2"/>
          <a:stretch>
            <a:fillRect/>
          </a:stretch>
        </p:blipFill>
        <p:spPr>
          <a:xfrm>
            <a:off x="2819636" y="117511"/>
            <a:ext cx="8608984" cy="6622977"/>
          </a:xfrm>
          <a:prstGeom prst="rect">
            <a:avLst/>
          </a:prstGeom>
        </p:spPr>
      </p:pic>
      <p:sp>
        <p:nvSpPr>
          <p:cNvPr id="6" name="TextBox 5">
            <a:extLst>
              <a:ext uri="{FF2B5EF4-FFF2-40B4-BE49-F238E27FC236}">
                <a16:creationId xmlns:a16="http://schemas.microsoft.com/office/drawing/2014/main" id="{C3D84F7A-884D-4E57-A807-4BB46BEF2231}"/>
              </a:ext>
            </a:extLst>
          </p:cNvPr>
          <p:cNvSpPr txBox="1"/>
          <p:nvPr/>
        </p:nvSpPr>
        <p:spPr>
          <a:xfrm>
            <a:off x="5915980" y="-63388"/>
            <a:ext cx="6096912" cy="646331"/>
          </a:xfrm>
          <a:prstGeom prst="rect">
            <a:avLst/>
          </a:prstGeom>
          <a:noFill/>
        </p:spPr>
        <p:txBody>
          <a:bodyPr wrap="square">
            <a:spAutoFit/>
          </a:bodyPr>
          <a:lstStyle/>
          <a:p>
            <a:r>
              <a:rPr lang="en-US" dirty="0"/>
              <a:t>Charybdis-like characterization over countries (work with Dani Prieto-Alhambra – University of Oxford) </a:t>
            </a:r>
          </a:p>
        </p:txBody>
      </p:sp>
    </p:spTree>
    <p:extLst>
      <p:ext uri="{BB962C8B-B14F-4D97-AF65-F5344CB8AC3E}">
        <p14:creationId xmlns:p14="http://schemas.microsoft.com/office/powerpoint/2010/main" val="347858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5C86-CF10-4134-9693-A9E1B05A4185}"/>
              </a:ext>
            </a:extLst>
          </p:cNvPr>
          <p:cNvSpPr>
            <a:spLocks noGrp="1"/>
          </p:cNvSpPr>
          <p:nvPr>
            <p:ph type="title"/>
          </p:nvPr>
        </p:nvSpPr>
        <p:spPr>
          <a:xfrm>
            <a:off x="263352" y="512676"/>
            <a:ext cx="2269468" cy="2232248"/>
          </a:xfrm>
        </p:spPr>
        <p:txBody>
          <a:bodyPr>
            <a:normAutofit fontScale="90000"/>
          </a:bodyPr>
          <a:lstStyle/>
          <a:p>
            <a:r>
              <a:rPr lang="en-US" dirty="0"/>
              <a:t>Charybdis style? </a:t>
            </a:r>
            <a:br>
              <a:rPr lang="en-US" dirty="0"/>
            </a:br>
            <a:br>
              <a:rPr lang="en-US" dirty="0"/>
            </a:br>
            <a:r>
              <a:rPr lang="en-US" dirty="0"/>
              <a:t>… over time?</a:t>
            </a:r>
          </a:p>
        </p:txBody>
      </p:sp>
      <p:pic>
        <p:nvPicPr>
          <p:cNvPr id="8" name="Picture 7" descr="A close up of a map&#10;&#10;Description automatically generated">
            <a:extLst>
              <a:ext uri="{FF2B5EF4-FFF2-40B4-BE49-F238E27FC236}">
                <a16:creationId xmlns:a16="http://schemas.microsoft.com/office/drawing/2014/main" id="{86D4EDB6-F830-4821-AD6A-A5049836E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5740" y="692696"/>
            <a:ext cx="7283152" cy="6069293"/>
          </a:xfrm>
          <a:prstGeom prst="rect">
            <a:avLst/>
          </a:prstGeom>
        </p:spPr>
      </p:pic>
      <p:sp>
        <p:nvSpPr>
          <p:cNvPr id="6" name="TextBox 5">
            <a:extLst>
              <a:ext uri="{FF2B5EF4-FFF2-40B4-BE49-F238E27FC236}">
                <a16:creationId xmlns:a16="http://schemas.microsoft.com/office/drawing/2014/main" id="{C3D84F7A-884D-4E57-A807-4BB46BEF2231}"/>
              </a:ext>
            </a:extLst>
          </p:cNvPr>
          <p:cNvSpPr txBox="1"/>
          <p:nvPr/>
        </p:nvSpPr>
        <p:spPr>
          <a:xfrm>
            <a:off x="5915980" y="-63388"/>
            <a:ext cx="6096912" cy="646331"/>
          </a:xfrm>
          <a:prstGeom prst="rect">
            <a:avLst/>
          </a:prstGeom>
          <a:noFill/>
        </p:spPr>
        <p:txBody>
          <a:bodyPr wrap="square">
            <a:spAutoFit/>
          </a:bodyPr>
          <a:lstStyle/>
          <a:p>
            <a:r>
              <a:rPr lang="en-US" dirty="0"/>
              <a:t>Charybdis-like characterization over countries (work with Dani Prieto-Alhambra – University of Oxford) </a:t>
            </a:r>
          </a:p>
        </p:txBody>
      </p:sp>
    </p:spTree>
    <p:extLst>
      <p:ext uri="{BB962C8B-B14F-4D97-AF65-F5344CB8AC3E}">
        <p14:creationId xmlns:p14="http://schemas.microsoft.com/office/powerpoint/2010/main" val="3675452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5C86-CF10-4134-9693-A9E1B05A4185}"/>
              </a:ext>
            </a:extLst>
          </p:cNvPr>
          <p:cNvSpPr>
            <a:spLocks noGrp="1"/>
          </p:cNvSpPr>
          <p:nvPr>
            <p:ph type="title"/>
          </p:nvPr>
        </p:nvSpPr>
        <p:spPr>
          <a:xfrm>
            <a:off x="263352" y="512676"/>
            <a:ext cx="2269468" cy="5220580"/>
          </a:xfrm>
        </p:spPr>
        <p:txBody>
          <a:bodyPr>
            <a:normAutofit fontScale="90000"/>
          </a:bodyPr>
          <a:lstStyle/>
          <a:p>
            <a:r>
              <a:rPr lang="en-US" dirty="0"/>
              <a:t>Charybdis style? </a:t>
            </a:r>
            <a:br>
              <a:rPr lang="en-US" dirty="0"/>
            </a:br>
            <a:br>
              <a:rPr lang="en-US" dirty="0"/>
            </a:br>
            <a:r>
              <a:rPr lang="en-US" dirty="0"/>
              <a:t>… over time?</a:t>
            </a:r>
            <a:br>
              <a:rPr lang="en-US" dirty="0"/>
            </a:br>
            <a:br>
              <a:rPr lang="en-US" dirty="0"/>
            </a:br>
            <a:r>
              <a:rPr lang="en-US" sz="3100" dirty="0"/>
              <a:t>Very different pattern for retweets</a:t>
            </a:r>
          </a:p>
        </p:txBody>
      </p:sp>
      <p:sp>
        <p:nvSpPr>
          <p:cNvPr id="6" name="TextBox 5">
            <a:extLst>
              <a:ext uri="{FF2B5EF4-FFF2-40B4-BE49-F238E27FC236}">
                <a16:creationId xmlns:a16="http://schemas.microsoft.com/office/drawing/2014/main" id="{C3D84F7A-884D-4E57-A807-4BB46BEF2231}"/>
              </a:ext>
            </a:extLst>
          </p:cNvPr>
          <p:cNvSpPr txBox="1"/>
          <p:nvPr/>
        </p:nvSpPr>
        <p:spPr>
          <a:xfrm>
            <a:off x="5915980" y="-63388"/>
            <a:ext cx="6096912" cy="646331"/>
          </a:xfrm>
          <a:prstGeom prst="rect">
            <a:avLst/>
          </a:prstGeom>
          <a:noFill/>
        </p:spPr>
        <p:txBody>
          <a:bodyPr wrap="square">
            <a:spAutoFit/>
          </a:bodyPr>
          <a:lstStyle/>
          <a:p>
            <a:r>
              <a:rPr lang="en-US" dirty="0"/>
              <a:t>Charybdis-like characterization over countries (work with Dani Prieto-Alhambra – University of Oxford) </a:t>
            </a:r>
          </a:p>
        </p:txBody>
      </p:sp>
      <p:pic>
        <p:nvPicPr>
          <p:cNvPr id="4" name="Picture 3" descr="A close up of a map&#10;&#10;Description automatically generated">
            <a:extLst>
              <a:ext uri="{FF2B5EF4-FFF2-40B4-BE49-F238E27FC236}">
                <a16:creationId xmlns:a16="http://schemas.microsoft.com/office/drawing/2014/main" id="{59DFCAB9-E84B-428F-B3E0-EB9C1C6E7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652" y="620688"/>
            <a:ext cx="7524836" cy="6270696"/>
          </a:xfrm>
          <a:prstGeom prst="rect">
            <a:avLst/>
          </a:prstGeom>
        </p:spPr>
      </p:pic>
    </p:spTree>
    <p:extLst>
      <p:ext uri="{BB962C8B-B14F-4D97-AF65-F5344CB8AC3E}">
        <p14:creationId xmlns:p14="http://schemas.microsoft.com/office/powerpoint/2010/main" val="2313213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28075-8EA0-4840-B934-33ED23F63946}"/>
              </a:ext>
            </a:extLst>
          </p:cNvPr>
          <p:cNvSpPr>
            <a:spLocks noGrp="1"/>
          </p:cNvSpPr>
          <p:nvPr>
            <p:ph type="title"/>
          </p:nvPr>
        </p:nvSpPr>
        <p:spPr>
          <a:xfrm>
            <a:off x="263352" y="365125"/>
            <a:ext cx="11521280" cy="1325563"/>
          </a:xfrm>
        </p:spPr>
        <p:txBody>
          <a:bodyPr/>
          <a:lstStyle/>
          <a:p>
            <a:r>
              <a:rPr lang="en-US" dirty="0"/>
              <a:t>What about symptom/condition characterization?</a:t>
            </a:r>
          </a:p>
        </p:txBody>
      </p:sp>
      <p:sp>
        <p:nvSpPr>
          <p:cNvPr id="3" name="Content Placeholder 2">
            <a:extLst>
              <a:ext uri="{FF2B5EF4-FFF2-40B4-BE49-F238E27FC236}">
                <a16:creationId xmlns:a16="http://schemas.microsoft.com/office/drawing/2014/main" id="{C7766A3D-03DC-4514-9CE0-07E7C8D07697}"/>
              </a:ext>
            </a:extLst>
          </p:cNvPr>
          <p:cNvSpPr>
            <a:spLocks noGrp="1"/>
          </p:cNvSpPr>
          <p:nvPr>
            <p:ph idx="1"/>
          </p:nvPr>
        </p:nvSpPr>
        <p:spPr>
          <a:xfrm>
            <a:off x="838200" y="1484851"/>
            <a:ext cx="10515600" cy="4692112"/>
          </a:xfrm>
        </p:spPr>
        <p:txBody>
          <a:bodyPr/>
          <a:lstStyle/>
          <a:p>
            <a:r>
              <a:rPr lang="en-US" dirty="0"/>
              <a:t>Self-reported symptoms on Twitter vs EHR lists *</a:t>
            </a:r>
          </a:p>
          <a:p>
            <a:pPr lvl="1"/>
            <a:r>
              <a:rPr lang="en-US" dirty="0"/>
              <a:t>Can we find related symptoms both found on EHR’s (Callahan, A., Steinberg, E., Fries, J.A. et al. Estimating the efficacy of symptom-based screening for COVID-19. </a:t>
            </a:r>
            <a:r>
              <a:rPr lang="en-US" dirty="0" err="1"/>
              <a:t>npj</a:t>
            </a:r>
            <a:r>
              <a:rPr lang="en-US" dirty="0"/>
              <a:t> Digit. Med. 3, 95 (2020). </a:t>
            </a:r>
            <a:r>
              <a:rPr lang="en-US" dirty="0">
                <a:hlinkClick r:id="rId2"/>
              </a:rPr>
              <a:t>https://doi.org/10.1038/s41746-020-0300-0</a:t>
            </a:r>
            <a:r>
              <a:rPr lang="en-US" dirty="0"/>
              <a:t>) but on Twitter?</a:t>
            </a:r>
          </a:p>
          <a:p>
            <a:pPr lvl="1"/>
            <a:endParaRPr lang="en-US" dirty="0"/>
          </a:p>
        </p:txBody>
      </p:sp>
      <p:sp>
        <p:nvSpPr>
          <p:cNvPr id="5" name="TextBox 4">
            <a:extLst>
              <a:ext uri="{FF2B5EF4-FFF2-40B4-BE49-F238E27FC236}">
                <a16:creationId xmlns:a16="http://schemas.microsoft.com/office/drawing/2014/main" id="{F986A7A7-9556-4002-BBA6-1890CCF06830}"/>
              </a:ext>
            </a:extLst>
          </p:cNvPr>
          <p:cNvSpPr txBox="1"/>
          <p:nvPr/>
        </p:nvSpPr>
        <p:spPr>
          <a:xfrm>
            <a:off x="623392" y="5301208"/>
            <a:ext cx="9183848" cy="369332"/>
          </a:xfrm>
          <a:prstGeom prst="rect">
            <a:avLst/>
          </a:prstGeom>
          <a:noFill/>
        </p:spPr>
        <p:txBody>
          <a:bodyPr wrap="square">
            <a:spAutoFit/>
          </a:bodyPr>
          <a:lstStyle/>
          <a:p>
            <a:r>
              <a:rPr lang="en-US" dirty="0"/>
              <a:t>* </a:t>
            </a:r>
            <a:r>
              <a:rPr lang="en-US" dirty="0">
                <a:hlinkClick r:id="rId3"/>
              </a:rPr>
              <a:t>https://github.com/thepanacealab/covid19_biohackathon/tree/master/user_symptoms</a:t>
            </a:r>
            <a:endParaRPr lang="en-US" dirty="0"/>
          </a:p>
        </p:txBody>
      </p:sp>
      <p:pic>
        <p:nvPicPr>
          <p:cNvPr id="8" name="Picture 7">
            <a:extLst>
              <a:ext uri="{FF2B5EF4-FFF2-40B4-BE49-F238E27FC236}">
                <a16:creationId xmlns:a16="http://schemas.microsoft.com/office/drawing/2014/main" id="{EB7E5247-95B5-42C7-83A7-1E320CF4A9A6}"/>
              </a:ext>
            </a:extLst>
          </p:cNvPr>
          <p:cNvPicPr>
            <a:picLocks noChangeAspect="1"/>
          </p:cNvPicPr>
          <p:nvPr/>
        </p:nvPicPr>
        <p:blipFill>
          <a:blip r:embed="rId4"/>
          <a:stretch>
            <a:fillRect/>
          </a:stretch>
        </p:blipFill>
        <p:spPr>
          <a:xfrm>
            <a:off x="10236460" y="3068960"/>
            <a:ext cx="1779102" cy="2709088"/>
          </a:xfrm>
          <a:prstGeom prst="rect">
            <a:avLst/>
          </a:prstGeom>
        </p:spPr>
      </p:pic>
    </p:spTree>
    <p:extLst>
      <p:ext uri="{BB962C8B-B14F-4D97-AF65-F5344CB8AC3E}">
        <p14:creationId xmlns:p14="http://schemas.microsoft.com/office/powerpoint/2010/main" val="243050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F26BC-A76C-41F7-8C68-079C7DC901C1}"/>
              </a:ext>
            </a:extLst>
          </p:cNvPr>
          <p:cNvSpPr>
            <a:spLocks noGrp="1"/>
          </p:cNvSpPr>
          <p:nvPr>
            <p:ph type="title"/>
          </p:nvPr>
        </p:nvSpPr>
        <p:spPr>
          <a:xfrm>
            <a:off x="911424" y="2096852"/>
            <a:ext cx="10515600" cy="2081647"/>
          </a:xfrm>
        </p:spPr>
        <p:txBody>
          <a:bodyPr>
            <a:normAutofit fontScale="90000"/>
          </a:bodyPr>
          <a:lstStyle/>
          <a:p>
            <a:r>
              <a:rPr lang="en-US" dirty="0"/>
              <a:t>Is this real RWE?..... Not quite…. Yet!</a:t>
            </a:r>
            <a:br>
              <a:rPr lang="en-US" dirty="0"/>
            </a:br>
            <a:br>
              <a:rPr lang="en-US" dirty="0"/>
            </a:br>
            <a:r>
              <a:rPr lang="en-US" dirty="0"/>
              <a:t>						How do we get there?</a:t>
            </a:r>
          </a:p>
        </p:txBody>
      </p:sp>
    </p:spTree>
    <p:extLst>
      <p:ext uri="{BB962C8B-B14F-4D97-AF65-F5344CB8AC3E}">
        <p14:creationId xmlns:p14="http://schemas.microsoft.com/office/powerpoint/2010/main" val="2490484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F4D1D-A359-40B7-B5C7-6C76F62998C4}"/>
              </a:ext>
            </a:extLst>
          </p:cNvPr>
          <p:cNvSpPr>
            <a:spLocks noGrp="1"/>
          </p:cNvSpPr>
          <p:nvPr>
            <p:ph type="title"/>
          </p:nvPr>
        </p:nvSpPr>
        <p:spPr/>
        <p:txBody>
          <a:bodyPr/>
          <a:lstStyle/>
          <a:p>
            <a:r>
              <a:rPr lang="en-US" b="1" dirty="0"/>
              <a:t>Data is very messy!</a:t>
            </a:r>
          </a:p>
        </p:txBody>
      </p:sp>
      <p:sp>
        <p:nvSpPr>
          <p:cNvPr id="3" name="Content Placeholder 2">
            <a:extLst>
              <a:ext uri="{FF2B5EF4-FFF2-40B4-BE49-F238E27FC236}">
                <a16:creationId xmlns:a16="http://schemas.microsoft.com/office/drawing/2014/main" id="{CCA50A93-AD5D-46E2-93F4-7BC2944AB04A}"/>
              </a:ext>
            </a:extLst>
          </p:cNvPr>
          <p:cNvSpPr>
            <a:spLocks noGrp="1"/>
          </p:cNvSpPr>
          <p:nvPr>
            <p:ph idx="1"/>
          </p:nvPr>
        </p:nvSpPr>
        <p:spPr>
          <a:xfrm>
            <a:off x="838200" y="1448781"/>
            <a:ext cx="10515600" cy="4146162"/>
          </a:xfrm>
        </p:spPr>
        <p:txBody>
          <a:bodyPr/>
          <a:lstStyle/>
          <a:p>
            <a:r>
              <a:rPr lang="en-US" dirty="0"/>
              <a:t>Misspellings are the norm –ignore them: lose 15% of data!</a:t>
            </a:r>
          </a:p>
        </p:txBody>
      </p:sp>
      <p:pic>
        <p:nvPicPr>
          <p:cNvPr id="4098" name="Picture 2">
            <a:extLst>
              <a:ext uri="{FF2B5EF4-FFF2-40B4-BE49-F238E27FC236}">
                <a16:creationId xmlns:a16="http://schemas.microsoft.com/office/drawing/2014/main" id="{661ECFC1-E412-4DFF-95D0-126AA18F5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7708" y="1952836"/>
            <a:ext cx="8064896" cy="38385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9787E34-2DE3-4661-83C7-6929363F8696}"/>
              </a:ext>
            </a:extLst>
          </p:cNvPr>
          <p:cNvSpPr txBox="1"/>
          <p:nvPr/>
        </p:nvSpPr>
        <p:spPr>
          <a:xfrm>
            <a:off x="8220236" y="537621"/>
            <a:ext cx="3744416" cy="369332"/>
          </a:xfrm>
          <a:prstGeom prst="rect">
            <a:avLst/>
          </a:prstGeom>
          <a:noFill/>
        </p:spPr>
        <p:txBody>
          <a:bodyPr wrap="square">
            <a:spAutoFit/>
          </a:bodyPr>
          <a:lstStyle/>
          <a:p>
            <a:r>
              <a:rPr lang="en-US" dirty="0">
                <a:hlinkClick r:id="rId3"/>
              </a:rPr>
              <a:t>https://arxiv.org/abs/2007.10276</a:t>
            </a:r>
            <a:endParaRPr lang="en-US" dirty="0"/>
          </a:p>
        </p:txBody>
      </p:sp>
    </p:spTree>
    <p:extLst>
      <p:ext uri="{BB962C8B-B14F-4D97-AF65-F5344CB8AC3E}">
        <p14:creationId xmlns:p14="http://schemas.microsoft.com/office/powerpoint/2010/main" val="2013389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64573-20F9-4479-AA3F-8A4B4161FD90}"/>
              </a:ext>
            </a:extLst>
          </p:cNvPr>
          <p:cNvSpPr>
            <a:spLocks noGrp="1"/>
          </p:cNvSpPr>
          <p:nvPr>
            <p:ph type="title"/>
          </p:nvPr>
        </p:nvSpPr>
        <p:spPr>
          <a:xfrm>
            <a:off x="827544" y="199426"/>
            <a:ext cx="10515600" cy="723615"/>
          </a:xfrm>
        </p:spPr>
        <p:txBody>
          <a:bodyPr>
            <a:normAutofit/>
          </a:bodyPr>
          <a:lstStyle/>
          <a:p>
            <a:r>
              <a:rPr lang="en-US" sz="3600" b="1" dirty="0"/>
              <a:t>Attribution is critical</a:t>
            </a:r>
          </a:p>
        </p:txBody>
      </p:sp>
      <p:sp>
        <p:nvSpPr>
          <p:cNvPr id="7" name="Content Placeholder 2">
            <a:extLst>
              <a:ext uri="{FF2B5EF4-FFF2-40B4-BE49-F238E27FC236}">
                <a16:creationId xmlns:a16="http://schemas.microsoft.com/office/drawing/2014/main" id="{E8F221B5-B5D0-4E00-8658-71D22F724A04}"/>
              </a:ext>
            </a:extLst>
          </p:cNvPr>
          <p:cNvSpPr txBox="1">
            <a:spLocks/>
          </p:cNvSpPr>
          <p:nvPr/>
        </p:nvSpPr>
        <p:spPr>
          <a:xfrm>
            <a:off x="838200" y="1088740"/>
            <a:ext cx="10515600" cy="39964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What about attributions?</a:t>
            </a:r>
          </a:p>
          <a:p>
            <a:pPr lvl="1"/>
            <a:r>
              <a:rPr lang="en-US" sz="2000" dirty="0"/>
              <a:t>Others have done work on this: </a:t>
            </a:r>
          </a:p>
          <a:p>
            <a:pPr lvl="2"/>
            <a:r>
              <a:rPr lang="en-US" sz="1600" dirty="0"/>
              <a:t>Klein, Ari, Arjun </a:t>
            </a:r>
            <a:r>
              <a:rPr lang="en-US" sz="1600" dirty="0" err="1"/>
              <a:t>Magge</a:t>
            </a:r>
            <a:r>
              <a:rPr lang="en-US" sz="1600" dirty="0"/>
              <a:t>, Karen O’Connor, </a:t>
            </a:r>
            <a:r>
              <a:rPr lang="en-US" sz="1600" dirty="0" err="1"/>
              <a:t>Haitao</a:t>
            </a:r>
            <a:r>
              <a:rPr lang="en-US" sz="1600" dirty="0"/>
              <a:t> Cai, Davy </a:t>
            </a:r>
            <a:r>
              <a:rPr lang="en-US" sz="1600" dirty="0" err="1"/>
              <a:t>Weissenbacher</a:t>
            </a:r>
            <a:r>
              <a:rPr lang="en-US" sz="1600" dirty="0"/>
              <a:t>, and Graciela Gonzalez-Hernandez. 2020. “A Chronological and Geographical Analysis of Personal Reports of COVID-19 on Twitter.” Health Informatics. </a:t>
            </a:r>
            <a:r>
              <a:rPr lang="en-US" sz="1600" dirty="0" err="1"/>
              <a:t>medRxiv</a:t>
            </a:r>
            <a:r>
              <a:rPr lang="en-US" sz="1600" dirty="0"/>
              <a:t>. </a:t>
            </a:r>
            <a:r>
              <a:rPr lang="en-US" sz="1600" dirty="0">
                <a:hlinkClick r:id="rId2"/>
              </a:rPr>
              <a:t>https://doi.org/10.1101/2020.04.19.20069948</a:t>
            </a:r>
            <a:endParaRPr lang="en-US" sz="1600" dirty="0"/>
          </a:p>
          <a:p>
            <a:pPr lvl="2"/>
            <a:r>
              <a:rPr lang="en-US" sz="1600" dirty="0" err="1"/>
              <a:t>Sarker</a:t>
            </a:r>
            <a:r>
              <a:rPr lang="en-US" sz="1600" dirty="0"/>
              <a:t>, </a:t>
            </a:r>
            <a:r>
              <a:rPr lang="en-US" sz="1600" dirty="0" err="1"/>
              <a:t>Abeed</a:t>
            </a:r>
            <a:r>
              <a:rPr lang="en-US" sz="1600" dirty="0"/>
              <a:t>, </a:t>
            </a:r>
            <a:r>
              <a:rPr lang="en-US" sz="1600" dirty="0" err="1"/>
              <a:t>Sahithi</a:t>
            </a:r>
            <a:r>
              <a:rPr lang="en-US" sz="1600" dirty="0"/>
              <a:t> </a:t>
            </a:r>
            <a:r>
              <a:rPr lang="en-US" sz="1600" dirty="0" err="1"/>
              <a:t>Lakamana</a:t>
            </a:r>
            <a:r>
              <a:rPr lang="en-US" sz="1600" dirty="0"/>
              <a:t>, Whitney Hogg, Angel </a:t>
            </a:r>
            <a:r>
              <a:rPr lang="en-US" sz="1600" dirty="0" err="1"/>
              <a:t>Xie</a:t>
            </a:r>
            <a:r>
              <a:rPr lang="en-US" sz="1600" dirty="0"/>
              <a:t>, Mohammed Ali Al-</a:t>
            </a:r>
            <a:r>
              <a:rPr lang="en-US" sz="1600" dirty="0" err="1"/>
              <a:t>Garadi</a:t>
            </a:r>
            <a:r>
              <a:rPr lang="en-US" sz="1600" dirty="0"/>
              <a:t>, and Yuan-Chi Yang. 2020. “Self-Reported COVID-19 Symptoms on Twitter: An Analysis and a Research Resource.” Health Informatics. </a:t>
            </a:r>
            <a:r>
              <a:rPr lang="en-US" sz="1600" dirty="0" err="1"/>
              <a:t>medRxiv</a:t>
            </a:r>
            <a:r>
              <a:rPr lang="en-US" sz="1600" dirty="0"/>
              <a:t>. </a:t>
            </a:r>
            <a:r>
              <a:rPr lang="en-US" sz="1600" dirty="0">
                <a:hlinkClick r:id="rId3"/>
              </a:rPr>
              <a:t>https://doi.org/10.1101/2020.04.16.20067421</a:t>
            </a:r>
            <a:r>
              <a:rPr lang="en-US" sz="1600" dirty="0"/>
              <a:t> </a:t>
            </a:r>
            <a:endParaRPr lang="en-US" dirty="0"/>
          </a:p>
          <a:p>
            <a:pPr lvl="1"/>
            <a:r>
              <a:rPr lang="en-US" sz="2000" dirty="0"/>
              <a:t>However, needs tons and tons of manual review</a:t>
            </a:r>
          </a:p>
          <a:p>
            <a:pPr lvl="1"/>
            <a:endParaRPr lang="en-US" sz="2000" dirty="0"/>
          </a:p>
          <a:p>
            <a:r>
              <a:rPr lang="en-US" dirty="0"/>
              <a:t>Can this be done easier and maybe semi-supervised (like APHRODITE)?</a:t>
            </a:r>
          </a:p>
          <a:p>
            <a:pPr lvl="1"/>
            <a:r>
              <a:rPr lang="en-US" sz="2000" dirty="0"/>
              <a:t>Yes! We have done this for drugs!</a:t>
            </a:r>
          </a:p>
          <a:p>
            <a:endParaRPr lang="en-US" sz="2000" dirty="0"/>
          </a:p>
          <a:p>
            <a:endParaRPr lang="en-US" dirty="0"/>
          </a:p>
        </p:txBody>
      </p:sp>
    </p:spTree>
    <p:extLst>
      <p:ext uri="{BB962C8B-B14F-4D97-AF65-F5344CB8AC3E}">
        <p14:creationId xmlns:p14="http://schemas.microsoft.com/office/powerpoint/2010/main" val="565807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F2A7E-3B2E-409C-B318-B736B7CE344F}"/>
              </a:ext>
            </a:extLst>
          </p:cNvPr>
          <p:cNvSpPr>
            <a:spLocks noGrp="1"/>
          </p:cNvSpPr>
          <p:nvPr>
            <p:ph idx="1"/>
          </p:nvPr>
        </p:nvSpPr>
        <p:spPr>
          <a:xfrm>
            <a:off x="838200" y="224645"/>
            <a:ext cx="4681736" cy="5370298"/>
          </a:xfrm>
        </p:spPr>
        <p:txBody>
          <a:bodyPr>
            <a:normAutofit fontScale="85000" lnSpcReduction="20000"/>
          </a:bodyPr>
          <a:lstStyle/>
          <a:p>
            <a:r>
              <a:rPr lang="en-US" dirty="0"/>
              <a:t>Mined 9 Billion tweets from public domain</a:t>
            </a:r>
          </a:p>
          <a:p>
            <a:endParaRPr lang="en-US" dirty="0"/>
          </a:p>
          <a:p>
            <a:r>
              <a:rPr lang="en-US" dirty="0"/>
              <a:t>Using heuristic we found ~6M tweets with drugs</a:t>
            </a:r>
          </a:p>
          <a:p>
            <a:endParaRPr lang="en-US" dirty="0"/>
          </a:p>
          <a:p>
            <a:r>
              <a:rPr lang="en-US" dirty="0"/>
              <a:t>Trained models on subsets of them</a:t>
            </a:r>
          </a:p>
          <a:p>
            <a:endParaRPr lang="en-US" dirty="0"/>
          </a:p>
          <a:p>
            <a:r>
              <a:rPr lang="en-US" dirty="0"/>
              <a:t>Used models to predict already existing labeled sets (~93% accuracy on them)</a:t>
            </a:r>
          </a:p>
          <a:p>
            <a:endParaRPr lang="en-US" dirty="0"/>
          </a:p>
          <a:p>
            <a:r>
              <a:rPr lang="en-US" dirty="0"/>
              <a:t>Subset of 3 million tweets gave us these results! No manual review on our side</a:t>
            </a:r>
          </a:p>
        </p:txBody>
      </p:sp>
      <p:pic>
        <p:nvPicPr>
          <p:cNvPr id="5" name="Picture 4">
            <a:extLst>
              <a:ext uri="{FF2B5EF4-FFF2-40B4-BE49-F238E27FC236}">
                <a16:creationId xmlns:a16="http://schemas.microsoft.com/office/drawing/2014/main" id="{40E40102-3B28-4D86-AF53-74F7FB494BBA}"/>
              </a:ext>
            </a:extLst>
          </p:cNvPr>
          <p:cNvPicPr>
            <a:picLocks noChangeAspect="1"/>
          </p:cNvPicPr>
          <p:nvPr/>
        </p:nvPicPr>
        <p:blipFill>
          <a:blip r:embed="rId2"/>
          <a:stretch>
            <a:fillRect/>
          </a:stretch>
        </p:blipFill>
        <p:spPr>
          <a:xfrm>
            <a:off x="6161709" y="413305"/>
            <a:ext cx="5858738" cy="3771779"/>
          </a:xfrm>
          <a:prstGeom prst="rect">
            <a:avLst/>
          </a:prstGeom>
        </p:spPr>
      </p:pic>
    </p:spTree>
    <p:extLst>
      <p:ext uri="{BB962C8B-B14F-4D97-AF65-F5344CB8AC3E}">
        <p14:creationId xmlns:p14="http://schemas.microsoft.com/office/powerpoint/2010/main" val="6804975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7F1D-611A-4C53-8728-35B8518A6BDE}"/>
              </a:ext>
            </a:extLst>
          </p:cNvPr>
          <p:cNvSpPr>
            <a:spLocks noGrp="1"/>
          </p:cNvSpPr>
          <p:nvPr>
            <p:ph type="title"/>
          </p:nvPr>
        </p:nvSpPr>
        <p:spPr>
          <a:xfrm>
            <a:off x="2405590" y="2060848"/>
            <a:ext cx="7380820" cy="1325563"/>
          </a:xfrm>
        </p:spPr>
        <p:txBody>
          <a:bodyPr>
            <a:normAutofit/>
          </a:bodyPr>
          <a:lstStyle/>
          <a:p>
            <a:r>
              <a:rPr lang="en-US" dirty="0"/>
              <a:t>So we have many pieces now: On going super exciting work</a:t>
            </a:r>
          </a:p>
        </p:txBody>
      </p:sp>
    </p:spTree>
    <p:extLst>
      <p:ext uri="{BB962C8B-B14F-4D97-AF65-F5344CB8AC3E}">
        <p14:creationId xmlns:p14="http://schemas.microsoft.com/office/powerpoint/2010/main" val="3437285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DD5B-66D0-4CE0-8D99-9790A60DA799}"/>
              </a:ext>
            </a:extLst>
          </p:cNvPr>
          <p:cNvSpPr>
            <a:spLocks noGrp="1"/>
          </p:cNvSpPr>
          <p:nvPr>
            <p:ph type="title"/>
          </p:nvPr>
        </p:nvSpPr>
        <p:spPr/>
        <p:txBody>
          <a:bodyPr/>
          <a:lstStyle/>
          <a:p>
            <a:r>
              <a:rPr lang="en-US" dirty="0"/>
              <a:t>Tracking Self-Reported symptoms after infection recovery</a:t>
            </a:r>
          </a:p>
        </p:txBody>
      </p:sp>
      <p:sp>
        <p:nvSpPr>
          <p:cNvPr id="3" name="Content Placeholder 2">
            <a:extLst>
              <a:ext uri="{FF2B5EF4-FFF2-40B4-BE49-F238E27FC236}">
                <a16:creationId xmlns:a16="http://schemas.microsoft.com/office/drawing/2014/main" id="{28B053B4-4D12-445D-B7B6-7DB1806BD8E9}"/>
              </a:ext>
            </a:extLst>
          </p:cNvPr>
          <p:cNvSpPr>
            <a:spLocks noGrp="1"/>
          </p:cNvSpPr>
          <p:nvPr>
            <p:ph idx="1"/>
          </p:nvPr>
        </p:nvSpPr>
        <p:spPr>
          <a:xfrm>
            <a:off x="256372" y="1637973"/>
            <a:ext cx="10515600" cy="4351338"/>
          </a:xfrm>
        </p:spPr>
        <p:txBody>
          <a:bodyPr/>
          <a:lstStyle/>
          <a:p>
            <a:r>
              <a:rPr lang="en-US" dirty="0"/>
              <a:t>Since we can find symptoms and drugs, we can also find people that had COVID and their symptoms after infection!</a:t>
            </a:r>
          </a:p>
          <a:p>
            <a:endParaRPr lang="en-US" dirty="0"/>
          </a:p>
          <a:p>
            <a:pPr lvl="1"/>
            <a:r>
              <a:rPr lang="en-US" dirty="0"/>
              <a:t>On-going work with Dani Prieto-Alhambra and others</a:t>
            </a:r>
          </a:p>
          <a:p>
            <a:pPr lvl="2"/>
            <a:r>
              <a:rPr lang="en-US" dirty="0"/>
              <a:t>Incorporates methods shown before + manual review by clinicians</a:t>
            </a:r>
          </a:p>
        </p:txBody>
      </p:sp>
      <p:graphicFrame>
        <p:nvGraphicFramePr>
          <p:cNvPr id="5" name="Table 4">
            <a:extLst>
              <a:ext uri="{FF2B5EF4-FFF2-40B4-BE49-F238E27FC236}">
                <a16:creationId xmlns:a16="http://schemas.microsoft.com/office/drawing/2014/main" id="{1DCB3CEF-D1C5-4B3E-B2E9-73BBAEA6B6CC}"/>
              </a:ext>
            </a:extLst>
          </p:cNvPr>
          <p:cNvGraphicFramePr>
            <a:graphicFrameLocks noGrp="1"/>
          </p:cNvGraphicFramePr>
          <p:nvPr/>
        </p:nvGraphicFramePr>
        <p:xfrm>
          <a:off x="3857234" y="4439617"/>
          <a:ext cx="3313879" cy="1615440"/>
        </p:xfrm>
        <a:graphic>
          <a:graphicData uri="http://schemas.openxmlformats.org/drawingml/2006/table">
            <a:tbl>
              <a:tblPr/>
              <a:tblGrid>
                <a:gridCol w="1903719">
                  <a:extLst>
                    <a:ext uri="{9D8B030D-6E8A-4147-A177-3AD203B41FA5}">
                      <a16:colId xmlns:a16="http://schemas.microsoft.com/office/drawing/2014/main" val="2672055092"/>
                    </a:ext>
                  </a:extLst>
                </a:gridCol>
                <a:gridCol w="1410160">
                  <a:extLst>
                    <a:ext uri="{9D8B030D-6E8A-4147-A177-3AD203B41FA5}">
                      <a16:colId xmlns:a16="http://schemas.microsoft.com/office/drawing/2014/main" val="3279144600"/>
                    </a:ext>
                  </a:extLst>
                </a:gridCol>
              </a:tblGrid>
              <a:tr h="0">
                <a:tc>
                  <a:txBody>
                    <a:bodyPr/>
                    <a:lstStyle/>
                    <a:p>
                      <a:pPr rtl="0" fontAlgn="b"/>
                      <a:r>
                        <a:rPr lang="en-US" sz="1200" b="0">
                          <a:solidFill>
                            <a:srgbClr val="000000"/>
                          </a:solidFill>
                          <a:effectLst/>
                          <a:latin typeface="Calibri" panose="020F0502020204030204" pitchFamily="34" charset="0"/>
                        </a:rPr>
                        <a:t>fatigue</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789</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2420425174"/>
                  </a:ext>
                </a:extLst>
              </a:tr>
              <a:tr h="100013">
                <a:tc>
                  <a:txBody>
                    <a:bodyPr/>
                    <a:lstStyle/>
                    <a:p>
                      <a:pPr rtl="0" fontAlgn="b"/>
                      <a:r>
                        <a:rPr lang="en-US" sz="1200" b="0" dirty="0">
                          <a:solidFill>
                            <a:srgbClr val="000000"/>
                          </a:solidFill>
                          <a:effectLst/>
                          <a:latin typeface="Calibri" panose="020F0502020204030204" pitchFamily="34" charset="0"/>
                        </a:rPr>
                        <a:t>shortness of breath=dyspnea</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701</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2315939133"/>
                  </a:ext>
                </a:extLst>
              </a:tr>
              <a:tr h="100013">
                <a:tc>
                  <a:txBody>
                    <a:bodyPr/>
                    <a:lstStyle/>
                    <a:p>
                      <a:pPr rtl="0" fontAlgn="b"/>
                      <a:r>
                        <a:rPr lang="en-US" sz="1200" b="0" dirty="0">
                          <a:solidFill>
                            <a:srgbClr val="000000"/>
                          </a:solidFill>
                          <a:effectLst/>
                          <a:latin typeface="Calibri" panose="020F0502020204030204" pitchFamily="34" charset="0"/>
                        </a:rPr>
                        <a:t>chest pain</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687</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2270882864"/>
                  </a:ext>
                </a:extLst>
              </a:tr>
              <a:tr h="100013">
                <a:tc>
                  <a:txBody>
                    <a:bodyPr/>
                    <a:lstStyle/>
                    <a:p>
                      <a:pPr rtl="0" fontAlgn="b"/>
                      <a:r>
                        <a:rPr lang="en-US" sz="1200" b="0" dirty="0">
                          <a:solidFill>
                            <a:srgbClr val="000000"/>
                          </a:solidFill>
                          <a:effectLst/>
                          <a:latin typeface="Calibri" panose="020F0502020204030204" pitchFamily="34" charset="0"/>
                        </a:rPr>
                        <a:t>palpitations</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674</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821290851"/>
                  </a:ext>
                </a:extLst>
              </a:tr>
              <a:tr h="100013">
                <a:tc>
                  <a:txBody>
                    <a:bodyPr/>
                    <a:lstStyle/>
                    <a:p>
                      <a:pPr rtl="0" fontAlgn="b"/>
                      <a:r>
                        <a:rPr lang="en-US" sz="1200" b="0" dirty="0">
                          <a:solidFill>
                            <a:srgbClr val="000000"/>
                          </a:solidFill>
                          <a:effectLst/>
                          <a:latin typeface="Calibri" panose="020F0502020204030204" pitchFamily="34" charset="0"/>
                        </a:rPr>
                        <a:t>anxiety</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212</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C000"/>
                    </a:solidFill>
                  </a:tcPr>
                </a:tc>
                <a:extLst>
                  <a:ext uri="{0D108BD9-81ED-4DB2-BD59-A6C34878D82A}">
                    <a16:rowId xmlns:a16="http://schemas.microsoft.com/office/drawing/2014/main" val="1279289309"/>
                  </a:ext>
                </a:extLst>
              </a:tr>
              <a:tr h="100013">
                <a:tc>
                  <a:txBody>
                    <a:bodyPr/>
                    <a:lstStyle/>
                    <a:p>
                      <a:pPr rtl="0" fontAlgn="b"/>
                      <a:r>
                        <a:rPr lang="en-US" sz="1200" b="0" dirty="0">
                          <a:solidFill>
                            <a:srgbClr val="000000"/>
                          </a:solidFill>
                          <a:effectLst/>
                          <a:latin typeface="Calibri" panose="020F0502020204030204" pitchFamily="34" charset="0"/>
                        </a:rPr>
                        <a:t>post-exertional malaise</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36</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C000"/>
                    </a:solidFill>
                  </a:tcPr>
                </a:tc>
                <a:extLst>
                  <a:ext uri="{0D108BD9-81ED-4DB2-BD59-A6C34878D82A}">
                    <a16:rowId xmlns:a16="http://schemas.microsoft.com/office/drawing/2014/main" val="2994176084"/>
                  </a:ext>
                </a:extLst>
              </a:tr>
              <a:tr h="100013">
                <a:tc>
                  <a:txBody>
                    <a:bodyPr/>
                    <a:lstStyle/>
                    <a:p>
                      <a:pPr rtl="0" fontAlgn="b"/>
                      <a:r>
                        <a:rPr lang="en-US" sz="1200" b="0" dirty="0">
                          <a:solidFill>
                            <a:srgbClr val="000000"/>
                          </a:solidFill>
                          <a:effectLst/>
                          <a:latin typeface="Calibri" panose="020F0502020204030204" pitchFamily="34" charset="0"/>
                        </a:rPr>
                        <a:t>Tired = fatigue</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36</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2622765390"/>
                  </a:ext>
                </a:extLst>
              </a:tr>
              <a:tr h="100013">
                <a:tc>
                  <a:txBody>
                    <a:bodyPr/>
                    <a:lstStyle/>
                    <a:p>
                      <a:pPr rtl="0" fontAlgn="b"/>
                      <a:r>
                        <a:rPr lang="en-US" sz="1200" b="0" dirty="0">
                          <a:solidFill>
                            <a:srgbClr val="000000"/>
                          </a:solidFill>
                          <a:effectLst/>
                          <a:latin typeface="Calibri" panose="020F0502020204030204" pitchFamily="34" charset="0"/>
                        </a:rPr>
                        <a:t>muscle pain = myalgia</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FFFF00"/>
                    </a:solidFill>
                  </a:tcPr>
                </a:tc>
                <a:tc>
                  <a:txBody>
                    <a:bodyPr/>
                    <a:lstStyle/>
                    <a:p>
                      <a:pPr algn="r" rtl="0" fontAlgn="b"/>
                      <a:r>
                        <a:rPr lang="en-US" sz="1200" b="0" dirty="0">
                          <a:solidFill>
                            <a:srgbClr val="000000"/>
                          </a:solidFill>
                          <a:effectLst/>
                          <a:latin typeface="Calibri" panose="020F0502020204030204" pitchFamily="34" charset="0"/>
                        </a:rPr>
                        <a:t>35</a:t>
                      </a:r>
                    </a:p>
                  </a:txBody>
                  <a:tcPr marL="14288" marR="14288" marT="9525" marB="9525" anchor="b">
                    <a:lnL w="4763" cap="flat" cmpd="sng" algn="ctr">
                      <a:solidFill>
                        <a:srgbClr val="CCCCCC"/>
                      </a:solidFill>
                      <a:prstDash val="solid"/>
                      <a:round/>
                      <a:headEnd type="none" w="med" len="med"/>
                      <a:tailEnd type="none" w="med" len="med"/>
                    </a:lnL>
                    <a:lnR w="4763" cap="flat" cmpd="sng" algn="ctr">
                      <a:solidFill>
                        <a:srgbClr val="CCCCCC"/>
                      </a:solidFill>
                      <a:prstDash val="solid"/>
                      <a:round/>
                      <a:headEnd type="none" w="med" len="med"/>
                      <a:tailEnd type="none" w="med" len="med"/>
                    </a:lnR>
                    <a:lnT w="4763" cap="flat" cmpd="sng" algn="ctr">
                      <a:solidFill>
                        <a:srgbClr val="CCCCCC"/>
                      </a:solidFill>
                      <a:prstDash val="solid"/>
                      <a:round/>
                      <a:headEnd type="none" w="med" len="med"/>
                      <a:tailEnd type="none" w="med" len="med"/>
                    </a:lnT>
                    <a:lnB w="4763" cap="flat" cmpd="sng" algn="ctr">
                      <a:solidFill>
                        <a:srgbClr val="CCCCCC"/>
                      </a:solidFill>
                      <a:prstDash val="solid"/>
                      <a:round/>
                      <a:headEnd type="none" w="med" len="med"/>
                      <a:tailEnd type="none" w="med" len="med"/>
                    </a:lnB>
                    <a:solidFill>
                      <a:srgbClr val="92D050"/>
                    </a:solidFill>
                  </a:tcPr>
                </a:tc>
                <a:extLst>
                  <a:ext uri="{0D108BD9-81ED-4DB2-BD59-A6C34878D82A}">
                    <a16:rowId xmlns:a16="http://schemas.microsoft.com/office/drawing/2014/main" val="3974680940"/>
                  </a:ext>
                </a:extLst>
              </a:tr>
            </a:tbl>
          </a:graphicData>
        </a:graphic>
      </p:graphicFrame>
      <p:sp>
        <p:nvSpPr>
          <p:cNvPr id="6" name="TextBox 5">
            <a:extLst>
              <a:ext uri="{FF2B5EF4-FFF2-40B4-BE49-F238E27FC236}">
                <a16:creationId xmlns:a16="http://schemas.microsoft.com/office/drawing/2014/main" id="{2000A256-3E58-4125-BA50-3626F080EDBF}"/>
              </a:ext>
            </a:extLst>
          </p:cNvPr>
          <p:cNvSpPr txBox="1"/>
          <p:nvPr/>
        </p:nvSpPr>
        <p:spPr>
          <a:xfrm>
            <a:off x="3938132" y="4002817"/>
            <a:ext cx="3152081" cy="369332"/>
          </a:xfrm>
          <a:prstGeom prst="rect">
            <a:avLst/>
          </a:prstGeom>
          <a:noFill/>
        </p:spPr>
        <p:txBody>
          <a:bodyPr wrap="none" rtlCol="0">
            <a:spAutoFit/>
          </a:bodyPr>
          <a:lstStyle/>
          <a:p>
            <a:r>
              <a:rPr lang="en-US" dirty="0"/>
              <a:t>Some very preliminary findings:</a:t>
            </a:r>
          </a:p>
        </p:txBody>
      </p:sp>
      <p:pic>
        <p:nvPicPr>
          <p:cNvPr id="7" name="New picture">
            <a:extLst>
              <a:ext uri="{FF2B5EF4-FFF2-40B4-BE49-F238E27FC236}">
                <a16:creationId xmlns:a16="http://schemas.microsoft.com/office/drawing/2014/main" id="{CBFA9B20-01BF-B140-B4D4-EB84A628F6FA}"/>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8359582" y="2726833"/>
            <a:ext cx="3704746" cy="372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4" name="TextBox 3">
            <a:extLst>
              <a:ext uri="{FF2B5EF4-FFF2-40B4-BE49-F238E27FC236}">
                <a16:creationId xmlns:a16="http://schemas.microsoft.com/office/drawing/2014/main" id="{894C742F-F417-514C-951E-4EBC062C39FF}"/>
              </a:ext>
            </a:extLst>
          </p:cNvPr>
          <p:cNvSpPr txBox="1"/>
          <p:nvPr/>
        </p:nvSpPr>
        <p:spPr>
          <a:xfrm>
            <a:off x="8359582" y="2261555"/>
            <a:ext cx="3822713" cy="369332"/>
          </a:xfrm>
          <a:prstGeom prst="rect">
            <a:avLst/>
          </a:prstGeom>
          <a:noFill/>
        </p:spPr>
        <p:txBody>
          <a:bodyPr wrap="none" rtlCol="0">
            <a:spAutoFit/>
          </a:bodyPr>
          <a:lstStyle/>
          <a:p>
            <a:r>
              <a:rPr lang="en-US" dirty="0"/>
              <a:t>JAMA </a:t>
            </a:r>
            <a:r>
              <a:rPr lang="en-US"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doi:10.1001/jama.2020.12603</a:t>
            </a:r>
            <a:endParaRPr lang="en-US" dirty="0"/>
          </a:p>
        </p:txBody>
      </p:sp>
      <p:sp>
        <p:nvSpPr>
          <p:cNvPr id="8" name="TextBox 7">
            <a:extLst>
              <a:ext uri="{FF2B5EF4-FFF2-40B4-BE49-F238E27FC236}">
                <a16:creationId xmlns:a16="http://schemas.microsoft.com/office/drawing/2014/main" id="{B2C86E12-060C-47CB-9E41-749A1B1A58C0}"/>
              </a:ext>
            </a:extLst>
          </p:cNvPr>
          <p:cNvSpPr txBox="1"/>
          <p:nvPr/>
        </p:nvSpPr>
        <p:spPr>
          <a:xfrm>
            <a:off x="443372" y="4797152"/>
            <a:ext cx="2876108" cy="523220"/>
          </a:xfrm>
          <a:prstGeom prst="rect">
            <a:avLst/>
          </a:prstGeom>
          <a:noFill/>
        </p:spPr>
        <p:txBody>
          <a:bodyPr wrap="none" rtlCol="0">
            <a:spAutoFit/>
          </a:bodyPr>
          <a:lstStyle/>
          <a:p>
            <a:r>
              <a:rPr lang="en-US" sz="2800" b="1" dirty="0">
                <a:solidFill>
                  <a:srgbClr val="FF0000"/>
                </a:solidFill>
              </a:rPr>
              <a:t>UNDER REVIEW!!!</a:t>
            </a:r>
          </a:p>
        </p:txBody>
      </p:sp>
    </p:spTree>
    <p:extLst>
      <p:ext uri="{BB962C8B-B14F-4D97-AF65-F5344CB8AC3E}">
        <p14:creationId xmlns:p14="http://schemas.microsoft.com/office/powerpoint/2010/main" val="126520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1F01-C35A-4442-AD83-133C80096D44}"/>
              </a:ext>
            </a:extLst>
          </p:cNvPr>
          <p:cNvSpPr>
            <a:spLocks noGrp="1"/>
          </p:cNvSpPr>
          <p:nvPr>
            <p:ph type="title"/>
          </p:nvPr>
        </p:nvSpPr>
        <p:spPr/>
        <p:txBody>
          <a:bodyPr/>
          <a:lstStyle/>
          <a:p>
            <a:r>
              <a:rPr lang="en-US" dirty="0"/>
              <a:t>Identification of drug-safety signals for COVID19 drug treatments</a:t>
            </a:r>
          </a:p>
        </p:txBody>
      </p:sp>
      <p:sp>
        <p:nvSpPr>
          <p:cNvPr id="3" name="Content Placeholder 2">
            <a:extLst>
              <a:ext uri="{FF2B5EF4-FFF2-40B4-BE49-F238E27FC236}">
                <a16:creationId xmlns:a16="http://schemas.microsoft.com/office/drawing/2014/main" id="{4E1C70F3-0B0F-4DCE-96D8-9574EBEB2494}"/>
              </a:ext>
            </a:extLst>
          </p:cNvPr>
          <p:cNvSpPr>
            <a:spLocks noGrp="1"/>
          </p:cNvSpPr>
          <p:nvPr>
            <p:ph idx="1"/>
          </p:nvPr>
        </p:nvSpPr>
        <p:spPr/>
        <p:txBody>
          <a:bodyPr/>
          <a:lstStyle/>
          <a:p>
            <a:r>
              <a:rPr lang="en-US" dirty="0"/>
              <a:t>We have found the drug mentions</a:t>
            </a:r>
          </a:p>
          <a:p>
            <a:r>
              <a:rPr lang="en-US" dirty="0"/>
              <a:t>We have found the adverse side effects</a:t>
            </a:r>
          </a:p>
          <a:p>
            <a:endParaRPr lang="en-US" dirty="0"/>
          </a:p>
          <a:p>
            <a:r>
              <a:rPr lang="en-US" dirty="0"/>
              <a:t>In process: generating PRR and OR from them</a:t>
            </a:r>
          </a:p>
          <a:p>
            <a:r>
              <a:rPr lang="en-US" dirty="0"/>
              <a:t>Next up: Proper attribution of signals</a:t>
            </a:r>
          </a:p>
        </p:txBody>
      </p:sp>
    </p:spTree>
    <p:extLst>
      <p:ext uri="{BB962C8B-B14F-4D97-AF65-F5344CB8AC3E}">
        <p14:creationId xmlns:p14="http://schemas.microsoft.com/office/powerpoint/2010/main" val="37913539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B4D37-0958-4543-85B8-5FE22D6642F4}"/>
              </a:ext>
            </a:extLst>
          </p:cNvPr>
          <p:cNvSpPr>
            <a:spLocks noGrp="1"/>
          </p:cNvSpPr>
          <p:nvPr>
            <p:ph type="title"/>
          </p:nvPr>
        </p:nvSpPr>
        <p:spPr/>
        <p:txBody>
          <a:bodyPr/>
          <a:lstStyle/>
          <a:p>
            <a:r>
              <a:rPr lang="en-US" b="1" dirty="0"/>
              <a:t>The future</a:t>
            </a:r>
          </a:p>
        </p:txBody>
      </p:sp>
      <p:sp>
        <p:nvSpPr>
          <p:cNvPr id="3" name="Content Placeholder 2">
            <a:extLst>
              <a:ext uri="{FF2B5EF4-FFF2-40B4-BE49-F238E27FC236}">
                <a16:creationId xmlns:a16="http://schemas.microsoft.com/office/drawing/2014/main" id="{9AAA7706-13FB-4982-935C-0800A8695BA6}"/>
              </a:ext>
            </a:extLst>
          </p:cNvPr>
          <p:cNvSpPr>
            <a:spLocks noGrp="1"/>
          </p:cNvSpPr>
          <p:nvPr>
            <p:ph idx="1"/>
          </p:nvPr>
        </p:nvSpPr>
        <p:spPr>
          <a:xfrm>
            <a:off x="838200" y="1593416"/>
            <a:ext cx="10515600" cy="3115543"/>
          </a:xfrm>
        </p:spPr>
        <p:txBody>
          <a:bodyPr/>
          <a:lstStyle/>
          <a:p>
            <a:r>
              <a:rPr lang="en-US" dirty="0"/>
              <a:t>We have users </a:t>
            </a:r>
          </a:p>
          <a:p>
            <a:r>
              <a:rPr lang="en-US" dirty="0"/>
              <a:t>We have user timelines</a:t>
            </a:r>
          </a:p>
          <a:p>
            <a:r>
              <a:rPr lang="en-US" dirty="0"/>
              <a:t>We have self-reported conditions</a:t>
            </a:r>
          </a:p>
          <a:p>
            <a:r>
              <a:rPr lang="en-US" dirty="0"/>
              <a:t>We have self-reported drug usage</a:t>
            </a:r>
          </a:p>
          <a:p>
            <a:r>
              <a:rPr lang="en-US" dirty="0"/>
              <a:t>We have self-reported lab tests (and with results sometimes!)</a:t>
            </a:r>
          </a:p>
          <a:p>
            <a:r>
              <a:rPr lang="en-US" dirty="0"/>
              <a:t>We have (some) methods to attribute these things</a:t>
            </a:r>
          </a:p>
        </p:txBody>
      </p:sp>
      <p:sp>
        <p:nvSpPr>
          <p:cNvPr id="4" name="TextBox 3">
            <a:extLst>
              <a:ext uri="{FF2B5EF4-FFF2-40B4-BE49-F238E27FC236}">
                <a16:creationId xmlns:a16="http://schemas.microsoft.com/office/drawing/2014/main" id="{8AB094AF-5AA4-4DE7-B625-7F487DF716A5}"/>
              </a:ext>
            </a:extLst>
          </p:cNvPr>
          <p:cNvSpPr txBox="1"/>
          <p:nvPr/>
        </p:nvSpPr>
        <p:spPr>
          <a:xfrm>
            <a:off x="4151784" y="4700991"/>
            <a:ext cx="7511543" cy="954107"/>
          </a:xfrm>
          <a:prstGeom prst="rect">
            <a:avLst/>
          </a:prstGeom>
          <a:noFill/>
        </p:spPr>
        <p:txBody>
          <a:bodyPr wrap="none" rtlCol="0">
            <a:spAutoFit/>
          </a:bodyPr>
          <a:lstStyle/>
          <a:p>
            <a:r>
              <a:rPr lang="en-US" sz="2800" b="1" dirty="0"/>
              <a:t>We have ‘patient’ timelines that can go into CDM</a:t>
            </a:r>
          </a:p>
          <a:p>
            <a:r>
              <a:rPr lang="en-US" sz="2800" b="1" dirty="0"/>
              <a:t>We have hundreds/thousands of them</a:t>
            </a:r>
          </a:p>
        </p:txBody>
      </p:sp>
    </p:spTree>
    <p:extLst>
      <p:ext uri="{BB962C8B-B14F-4D97-AF65-F5344CB8AC3E}">
        <p14:creationId xmlns:p14="http://schemas.microsoft.com/office/powerpoint/2010/main" val="157600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045A8-E2B2-4484-8A97-5A9206A833B5}"/>
              </a:ext>
            </a:extLst>
          </p:cNvPr>
          <p:cNvSpPr>
            <a:spLocks noGrp="1"/>
          </p:cNvSpPr>
          <p:nvPr>
            <p:ph type="title"/>
          </p:nvPr>
        </p:nvSpPr>
        <p:spPr/>
        <p:txBody>
          <a:bodyPr/>
          <a:lstStyle/>
          <a:p>
            <a:r>
              <a:rPr lang="en-US" dirty="0"/>
              <a:t>The obstacles</a:t>
            </a:r>
          </a:p>
        </p:txBody>
      </p:sp>
      <p:sp>
        <p:nvSpPr>
          <p:cNvPr id="3" name="Content Placeholder 2">
            <a:extLst>
              <a:ext uri="{FF2B5EF4-FFF2-40B4-BE49-F238E27FC236}">
                <a16:creationId xmlns:a16="http://schemas.microsoft.com/office/drawing/2014/main" id="{5EB150B6-984A-4523-9F21-4636DC531C02}"/>
              </a:ext>
            </a:extLst>
          </p:cNvPr>
          <p:cNvSpPr>
            <a:spLocks noGrp="1"/>
          </p:cNvSpPr>
          <p:nvPr>
            <p:ph idx="1"/>
          </p:nvPr>
        </p:nvSpPr>
        <p:spPr/>
        <p:txBody>
          <a:bodyPr/>
          <a:lstStyle/>
          <a:p>
            <a:r>
              <a:rPr lang="en-US" dirty="0"/>
              <a:t>Getting funding for Twitter research (in the Health sciences space) is super hard!</a:t>
            </a:r>
          </a:p>
          <a:p>
            <a:endParaRPr lang="en-US" dirty="0"/>
          </a:p>
          <a:p>
            <a:r>
              <a:rPr lang="en-US" dirty="0"/>
              <a:t>There is considerable noise on this data</a:t>
            </a:r>
          </a:p>
          <a:p>
            <a:pPr lvl="1"/>
            <a:r>
              <a:rPr lang="en-US" dirty="0"/>
              <a:t>Cleaning/extracting stuff from clinical notes is a cake walk in comparison</a:t>
            </a:r>
          </a:p>
          <a:p>
            <a:endParaRPr lang="en-US" dirty="0"/>
          </a:p>
          <a:p>
            <a:r>
              <a:rPr lang="en-US" dirty="0"/>
              <a:t>Attribution is very hard</a:t>
            </a:r>
          </a:p>
        </p:txBody>
      </p:sp>
    </p:spTree>
    <p:extLst>
      <p:ext uri="{BB962C8B-B14F-4D97-AF65-F5344CB8AC3E}">
        <p14:creationId xmlns:p14="http://schemas.microsoft.com/office/powerpoint/2010/main" val="3244565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30DF-E532-470B-9985-0903FBC37E49}"/>
              </a:ext>
            </a:extLst>
          </p:cNvPr>
          <p:cNvSpPr>
            <a:spLocks noGrp="1"/>
          </p:cNvSpPr>
          <p:nvPr>
            <p:ph type="title"/>
          </p:nvPr>
        </p:nvSpPr>
        <p:spPr/>
        <p:txBody>
          <a:bodyPr/>
          <a:lstStyle/>
          <a:p>
            <a:r>
              <a:rPr lang="en-US" dirty="0"/>
              <a:t>The gory details:</a:t>
            </a:r>
          </a:p>
        </p:txBody>
      </p:sp>
      <p:sp>
        <p:nvSpPr>
          <p:cNvPr id="3" name="Content Placeholder 2">
            <a:extLst>
              <a:ext uri="{FF2B5EF4-FFF2-40B4-BE49-F238E27FC236}">
                <a16:creationId xmlns:a16="http://schemas.microsoft.com/office/drawing/2014/main" id="{A103253C-B7ED-4F87-B358-CBA61E83B5A6}"/>
              </a:ext>
            </a:extLst>
          </p:cNvPr>
          <p:cNvSpPr>
            <a:spLocks noGrp="1"/>
          </p:cNvSpPr>
          <p:nvPr>
            <p:ph idx="1"/>
          </p:nvPr>
        </p:nvSpPr>
        <p:spPr>
          <a:xfrm>
            <a:off x="838200" y="2492896"/>
            <a:ext cx="10515600" cy="3102046"/>
          </a:xfrm>
        </p:spPr>
        <p:txBody>
          <a:bodyPr/>
          <a:lstStyle/>
          <a:p>
            <a:r>
              <a:rPr lang="en-US" dirty="0"/>
              <a:t>Technical stuff:</a:t>
            </a:r>
          </a:p>
          <a:p>
            <a:pPr lvl="1"/>
            <a:r>
              <a:rPr lang="en-US" dirty="0"/>
              <a:t>“Building tools and frameworks for large-scale social media mining: Creating data infrastructure for COVID-19 research” </a:t>
            </a:r>
            <a:r>
              <a:rPr lang="en-US" b="1" dirty="0"/>
              <a:t>dair.ai meetup 7/22:</a:t>
            </a:r>
            <a:r>
              <a:rPr lang="en-US" dirty="0"/>
              <a:t> </a:t>
            </a:r>
            <a:r>
              <a:rPr lang="en-US" dirty="0">
                <a:hlinkClick r:id="rId2"/>
              </a:rPr>
              <a:t>https://www.meetup.com/dair-ai/events/271690722/</a:t>
            </a:r>
            <a:endParaRPr lang="en-US" dirty="0"/>
          </a:p>
          <a:p>
            <a:pPr marL="0" indent="0">
              <a:buNone/>
            </a:pPr>
            <a:endParaRPr lang="en-US" dirty="0"/>
          </a:p>
        </p:txBody>
      </p:sp>
    </p:spTree>
    <p:extLst>
      <p:ext uri="{BB962C8B-B14F-4D97-AF65-F5344CB8AC3E}">
        <p14:creationId xmlns:p14="http://schemas.microsoft.com/office/powerpoint/2010/main" val="3866715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36C8-EDC9-46DD-96CD-1C7F558E560F}"/>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2F5D1550-FC9A-478F-9E3B-DA4D09D51F95}"/>
              </a:ext>
            </a:extLst>
          </p:cNvPr>
          <p:cNvSpPr>
            <a:spLocks noGrp="1"/>
          </p:cNvSpPr>
          <p:nvPr>
            <p:ph idx="1"/>
          </p:nvPr>
        </p:nvSpPr>
        <p:spPr/>
        <p:txBody>
          <a:bodyPr>
            <a:normAutofit fontScale="70000" lnSpcReduction="20000"/>
          </a:bodyPr>
          <a:lstStyle/>
          <a:p>
            <a:r>
              <a:rPr lang="en-US" sz="2400" dirty="0"/>
              <a:t>All this work would not be possible without the help of my </a:t>
            </a:r>
            <a:r>
              <a:rPr lang="en-US" sz="2400" dirty="0" err="1"/>
              <a:t>Ph.D</a:t>
            </a:r>
            <a:r>
              <a:rPr lang="en-US" sz="2400" dirty="0"/>
              <a:t> student: </a:t>
            </a:r>
            <a:r>
              <a:rPr lang="en-US" sz="2400" dirty="0">
                <a:hlinkClick r:id="rId2"/>
              </a:rPr>
              <a:t>Ramya </a:t>
            </a:r>
            <a:r>
              <a:rPr lang="en-US" sz="2400" dirty="0" err="1">
                <a:hlinkClick r:id="rId2"/>
              </a:rPr>
              <a:t>Tekumalla</a:t>
            </a:r>
            <a:endParaRPr lang="en-US" sz="2400" dirty="0"/>
          </a:p>
          <a:p>
            <a:endParaRPr lang="en-US" sz="2400" dirty="0"/>
          </a:p>
          <a:p>
            <a:r>
              <a:rPr lang="en-US" sz="2400" dirty="0"/>
              <a:t>Collaborations with: Dani Prieto-Alhambra, </a:t>
            </a:r>
            <a:r>
              <a:rPr lang="en-US" sz="2400" dirty="0" err="1"/>
              <a:t>Gurdas</a:t>
            </a:r>
            <a:r>
              <a:rPr lang="en-US" sz="2400" dirty="0"/>
              <a:t> </a:t>
            </a:r>
            <a:r>
              <a:rPr lang="en-US" sz="2400" dirty="0" err="1"/>
              <a:t>Viguruji</a:t>
            </a:r>
            <a:r>
              <a:rPr lang="en-US" sz="2400" dirty="0"/>
              <a:t> Singh, </a:t>
            </a:r>
            <a:r>
              <a:rPr lang="en-US" sz="2400" dirty="0" err="1"/>
              <a:t>Osaid</a:t>
            </a:r>
            <a:r>
              <a:rPr lang="en-US" sz="2400" dirty="0"/>
              <a:t> H. </a:t>
            </a:r>
            <a:r>
              <a:rPr lang="en-US" sz="2400" dirty="0" err="1"/>
              <a:t>Alser</a:t>
            </a:r>
            <a:endParaRPr lang="en-US" sz="2400" dirty="0"/>
          </a:p>
          <a:p>
            <a:endParaRPr lang="en-US" sz="2400" dirty="0"/>
          </a:p>
          <a:p>
            <a:r>
              <a:rPr lang="en-US" sz="2400" dirty="0"/>
              <a:t>Additional GSU collaborators: Dr. Gerardo </a:t>
            </a:r>
            <a:r>
              <a:rPr lang="en-US" sz="2400" dirty="0" err="1"/>
              <a:t>Chowell</a:t>
            </a:r>
            <a:r>
              <a:rPr lang="en-US" sz="2400" dirty="0"/>
              <a:t> </a:t>
            </a:r>
          </a:p>
          <a:p>
            <a:endParaRPr lang="en-US" sz="2400" dirty="0"/>
          </a:p>
          <a:p>
            <a:r>
              <a:rPr lang="en-US" sz="2400" dirty="0"/>
              <a:t>Extra data provided by: </a:t>
            </a:r>
            <a:r>
              <a:rPr lang="en-US" sz="2400" dirty="0" err="1"/>
              <a:t>Guanyu</a:t>
            </a:r>
            <a:r>
              <a:rPr lang="en-US" sz="2400" dirty="0"/>
              <a:t> Wang</a:t>
            </a:r>
            <a:r>
              <a:rPr lang="en-US" sz="2400" baseline="30000" dirty="0"/>
              <a:t>2</a:t>
            </a:r>
            <a:r>
              <a:rPr lang="en-US" sz="2400" dirty="0"/>
              <a:t>, </a:t>
            </a:r>
            <a:r>
              <a:rPr lang="en-US" sz="2400" dirty="0" err="1"/>
              <a:t>Jingyuan</a:t>
            </a:r>
            <a:r>
              <a:rPr lang="en-US" sz="2400" dirty="0"/>
              <a:t> Yu</a:t>
            </a:r>
            <a:r>
              <a:rPr lang="en-US" sz="2400" baseline="30000" dirty="0"/>
              <a:t>3</a:t>
            </a:r>
            <a:r>
              <a:rPr lang="en-US" sz="2400" dirty="0"/>
              <a:t>, </a:t>
            </a:r>
            <a:r>
              <a:rPr lang="en-US" sz="2400" dirty="0" err="1"/>
              <a:t>Tuo</a:t>
            </a:r>
            <a:r>
              <a:rPr lang="en-US" sz="2400" dirty="0"/>
              <a:t> Liu</a:t>
            </a:r>
            <a:r>
              <a:rPr lang="en-US" sz="2400" baseline="30000" dirty="0"/>
              <a:t>4</a:t>
            </a:r>
            <a:r>
              <a:rPr lang="en-US" sz="2400" dirty="0"/>
              <a:t>, </a:t>
            </a:r>
            <a:r>
              <a:rPr lang="en-US" sz="2400" dirty="0" err="1"/>
              <a:t>Yuning</a:t>
            </a:r>
            <a:r>
              <a:rPr lang="en-US" sz="2400" dirty="0"/>
              <a:t> Ding</a:t>
            </a:r>
            <a:r>
              <a:rPr lang="en-US" sz="2400" baseline="30000" dirty="0"/>
              <a:t>5</a:t>
            </a:r>
            <a:r>
              <a:rPr lang="en-US" sz="2400" dirty="0"/>
              <a:t>.</a:t>
            </a:r>
          </a:p>
          <a:p>
            <a:endParaRPr lang="en-US" sz="2400" dirty="0"/>
          </a:p>
          <a:p>
            <a:r>
              <a:rPr lang="en-US" sz="2400" dirty="0"/>
              <a:t>Dr. VJ </a:t>
            </a:r>
            <a:r>
              <a:rPr lang="en-US" sz="2400" dirty="0" err="1"/>
              <a:t>Periyakoil</a:t>
            </a:r>
            <a:r>
              <a:rPr lang="en-US" sz="2400" dirty="0"/>
              <a:t> at Stanford University</a:t>
            </a:r>
          </a:p>
          <a:p>
            <a:endParaRPr lang="en-US" sz="2400" dirty="0"/>
          </a:p>
          <a:p>
            <a:r>
              <a:rPr lang="en-US" sz="2400" dirty="0"/>
              <a:t>Funding by: National Institute of Aging through Stanford University’s Stanford Aging &amp; </a:t>
            </a:r>
            <a:r>
              <a:rPr lang="en-US" sz="2400" dirty="0" err="1"/>
              <a:t>Ethnogeriatrics</a:t>
            </a:r>
            <a:r>
              <a:rPr lang="en-US" sz="2400" dirty="0"/>
              <a:t> Transdisciplinary Collaborative Center (SAGE) center (award 3P30AG059307-02S1)</a:t>
            </a:r>
          </a:p>
        </p:txBody>
      </p:sp>
      <p:sp>
        <p:nvSpPr>
          <p:cNvPr id="4" name="TextBox 3">
            <a:extLst>
              <a:ext uri="{FF2B5EF4-FFF2-40B4-BE49-F238E27FC236}">
                <a16:creationId xmlns:a16="http://schemas.microsoft.com/office/drawing/2014/main" id="{E20AC174-4764-4470-826E-23CB6E8D0BD7}"/>
              </a:ext>
            </a:extLst>
          </p:cNvPr>
          <p:cNvSpPr txBox="1"/>
          <p:nvPr/>
        </p:nvSpPr>
        <p:spPr>
          <a:xfrm>
            <a:off x="6312024" y="6105958"/>
            <a:ext cx="5270995" cy="738664"/>
          </a:xfrm>
          <a:prstGeom prst="rect">
            <a:avLst/>
          </a:prstGeom>
          <a:noFill/>
        </p:spPr>
        <p:txBody>
          <a:bodyPr wrap="none" rtlCol="0">
            <a:spAutoFit/>
          </a:bodyPr>
          <a:lstStyle/>
          <a:p>
            <a:r>
              <a:rPr lang="en-US" sz="1050" dirty="0">
                <a:solidFill>
                  <a:schemeClr val="bg1"/>
                </a:solidFill>
              </a:rPr>
              <a:t>2. Missouri school of journalism, University of Missouri, Columbia, MO</a:t>
            </a:r>
          </a:p>
          <a:p>
            <a:r>
              <a:rPr lang="en-US" sz="1050" dirty="0">
                <a:solidFill>
                  <a:schemeClr val="bg1"/>
                </a:solidFill>
              </a:rPr>
              <a:t>3. Department of social psychology, </a:t>
            </a:r>
            <a:r>
              <a:rPr lang="en-US" sz="1050" dirty="0" err="1">
                <a:solidFill>
                  <a:schemeClr val="bg1"/>
                </a:solidFill>
              </a:rPr>
              <a:t>Universitat</a:t>
            </a:r>
            <a:r>
              <a:rPr lang="en-US" sz="1050" dirty="0">
                <a:solidFill>
                  <a:schemeClr val="bg1"/>
                </a:solidFill>
              </a:rPr>
              <a:t> </a:t>
            </a:r>
            <a:r>
              <a:rPr lang="en-US" sz="1050" dirty="0" err="1">
                <a:solidFill>
                  <a:schemeClr val="bg1"/>
                </a:solidFill>
              </a:rPr>
              <a:t>Autònoma</a:t>
            </a:r>
            <a:r>
              <a:rPr lang="en-US" sz="1050" dirty="0">
                <a:solidFill>
                  <a:schemeClr val="bg1"/>
                </a:solidFill>
              </a:rPr>
              <a:t> de Barcelona, Barcelona, Spain</a:t>
            </a:r>
          </a:p>
          <a:p>
            <a:r>
              <a:rPr lang="en-US" sz="1050" dirty="0">
                <a:solidFill>
                  <a:schemeClr val="bg1"/>
                </a:solidFill>
              </a:rPr>
              <a:t>4. Department of psychology, Carl von Ossietzky Universität Oldenburg, Oldenburg, Germany</a:t>
            </a:r>
          </a:p>
          <a:p>
            <a:r>
              <a:rPr lang="en-US" sz="1050" dirty="0">
                <a:solidFill>
                  <a:schemeClr val="bg1"/>
                </a:solidFill>
              </a:rPr>
              <a:t>5. Language technology lab, Universität Duisburg-Essen, Duisburg, Germany</a:t>
            </a:r>
          </a:p>
        </p:txBody>
      </p:sp>
    </p:spTree>
    <p:extLst>
      <p:ext uri="{BB962C8B-B14F-4D97-AF65-F5344CB8AC3E}">
        <p14:creationId xmlns:p14="http://schemas.microsoft.com/office/powerpoint/2010/main" val="172573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DFA3-9317-4E54-9E50-7E6743B3C3A5}"/>
              </a:ext>
            </a:extLst>
          </p:cNvPr>
          <p:cNvSpPr>
            <a:spLocks noGrp="1"/>
          </p:cNvSpPr>
          <p:nvPr>
            <p:ph type="title"/>
          </p:nvPr>
        </p:nvSpPr>
        <p:spPr/>
        <p:txBody>
          <a:bodyPr/>
          <a:lstStyle/>
          <a:p>
            <a:r>
              <a:rPr lang="en-US" dirty="0"/>
              <a:t>Want to get involved?</a:t>
            </a:r>
          </a:p>
        </p:txBody>
      </p:sp>
      <p:sp>
        <p:nvSpPr>
          <p:cNvPr id="3" name="Content Placeholder 2">
            <a:extLst>
              <a:ext uri="{FF2B5EF4-FFF2-40B4-BE49-F238E27FC236}">
                <a16:creationId xmlns:a16="http://schemas.microsoft.com/office/drawing/2014/main" id="{4185BD86-2184-4484-BACA-8E4AAACF3BB2}"/>
              </a:ext>
            </a:extLst>
          </p:cNvPr>
          <p:cNvSpPr>
            <a:spLocks noGrp="1"/>
          </p:cNvSpPr>
          <p:nvPr>
            <p:ph idx="1"/>
          </p:nvPr>
        </p:nvSpPr>
        <p:spPr/>
        <p:txBody>
          <a:bodyPr>
            <a:normAutofit/>
          </a:bodyPr>
          <a:lstStyle/>
          <a:p>
            <a:r>
              <a:rPr lang="en-US" dirty="0"/>
              <a:t>Do you have interesting questions?</a:t>
            </a:r>
          </a:p>
          <a:p>
            <a:r>
              <a:rPr lang="en-US" dirty="0"/>
              <a:t>Do you have funding? </a:t>
            </a:r>
            <a:r>
              <a:rPr lang="en-US" dirty="0">
                <a:sym typeface="Wingdings" panose="05000000000000000000" pitchFamily="2" charset="2"/>
              </a:rPr>
              <a:t></a:t>
            </a:r>
          </a:p>
          <a:p>
            <a:endParaRPr lang="en-US" dirty="0">
              <a:sym typeface="Wingdings" panose="05000000000000000000" pitchFamily="2" charset="2"/>
            </a:endParaRPr>
          </a:p>
          <a:p>
            <a:r>
              <a:rPr lang="en-US" dirty="0">
                <a:sym typeface="Wingdings" panose="05000000000000000000" pitchFamily="2" charset="2"/>
              </a:rPr>
              <a:t>Feel free to get in touch: </a:t>
            </a:r>
            <a:r>
              <a:rPr lang="en-US" dirty="0">
                <a:sym typeface="Wingdings" panose="05000000000000000000" pitchFamily="2" charset="2"/>
                <a:hlinkClick r:id="rId2"/>
              </a:rPr>
              <a:t>jbanda@gsu.edu</a:t>
            </a:r>
            <a:r>
              <a:rPr lang="en-US" dirty="0">
                <a:sym typeface="Wingdings" panose="05000000000000000000" pitchFamily="2" charset="2"/>
              </a:rPr>
              <a:t>  or @drjmbanda</a:t>
            </a:r>
          </a:p>
          <a:p>
            <a:endParaRPr lang="en-US" dirty="0">
              <a:sym typeface="Wingdings" panose="05000000000000000000" pitchFamily="2" charset="2"/>
            </a:endParaRPr>
          </a:p>
          <a:p>
            <a:r>
              <a:rPr lang="en-US" dirty="0">
                <a:sym typeface="Wingdings" panose="05000000000000000000" pitchFamily="2" charset="2"/>
              </a:rPr>
              <a:t>Access the data and related items: </a:t>
            </a:r>
            <a:r>
              <a:rPr lang="en-US" dirty="0">
                <a:hlinkClick r:id="rId3"/>
              </a:rPr>
              <a:t>http://www.panacealab.org/covid19/</a:t>
            </a:r>
            <a:endParaRPr lang="en-US" dirty="0"/>
          </a:p>
        </p:txBody>
      </p:sp>
    </p:spTree>
    <p:extLst>
      <p:ext uri="{BB962C8B-B14F-4D97-AF65-F5344CB8AC3E}">
        <p14:creationId xmlns:p14="http://schemas.microsoft.com/office/powerpoint/2010/main" val="31552982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9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2286</TotalTime>
  <Words>2080</Words>
  <Application>Microsoft Office PowerPoint</Application>
  <PresentationFormat>Widescreen</PresentationFormat>
  <Paragraphs>362</Paragraphs>
  <Slides>48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Helvetica</vt:lpstr>
      <vt:lpstr>Office Theme</vt:lpstr>
      <vt:lpstr>Leveraging the OHDSI vocabulary to characterize the COVID-19 epidemic using Twitter data and NLP</vt:lpstr>
      <vt:lpstr>Preface: Twitter is gaining attention for health-related research since 2009</vt:lpstr>
      <vt:lpstr>My path to working on COVID-19 research</vt:lpstr>
      <vt:lpstr>Benefits of using Twitter:</vt:lpstr>
      <vt:lpstr>Traditional disadvantages of using Twitter:</vt:lpstr>
      <vt:lpstr>Collecting the data</vt:lpstr>
      <vt:lpstr>Short answer……Yes!</vt:lpstr>
      <vt:lpstr>The dataset:</vt:lpstr>
      <vt:lpstr>Languages  available:  69 in total </vt:lpstr>
      <vt:lpstr>Tweets per  day (all):</vt:lpstr>
      <vt:lpstr>Tweets per  day (clean):</vt:lpstr>
      <vt:lpstr>Geolocations?  … on some  less than 1%</vt:lpstr>
      <vt:lpstr>Tweets with place  location enabled? … some  less than 2%</vt:lpstr>
      <vt:lpstr>For instant NLP uses</vt:lpstr>
      <vt:lpstr>Is the dataset being used?</vt:lpstr>
      <vt:lpstr>So what can we do with this type of data?</vt:lpstr>
      <vt:lpstr>Perception towards the ethnic minorities and elderly populations</vt:lpstr>
      <vt:lpstr>Perception towards the elderly and ethnic minorities (1)</vt:lpstr>
      <vt:lpstr>Perception towards the elderly and ethnic minorities (2)</vt:lpstr>
      <vt:lpstr>Perception towards the elderly and ethnic minorities (3)</vt:lpstr>
      <vt:lpstr>Hashtag Evolution over time</vt:lpstr>
      <vt:lpstr>PowerPoint Presentation</vt:lpstr>
      <vt:lpstr>Emoji distribution by gender</vt:lpstr>
      <vt:lpstr>Topic modeling?</vt:lpstr>
      <vt:lpstr>Wait….. Isn’t this the OHDSI call?</vt:lpstr>
      <vt:lpstr>OHDSI Dictionary for NLP</vt:lpstr>
      <vt:lpstr>Annotation process</vt:lpstr>
      <vt:lpstr>What we got:</vt:lpstr>
      <vt:lpstr>What the vocabulary gets us:</vt:lpstr>
      <vt:lpstr>Cool story… show me some RWE</vt:lpstr>
      <vt:lpstr>Can we characterize drug mentions?</vt:lpstr>
      <vt:lpstr>Charybdis style?</vt:lpstr>
      <vt:lpstr>Charybdis style?</vt:lpstr>
      <vt:lpstr>Charybdis style?   … over time?</vt:lpstr>
      <vt:lpstr>Charybdis style?   … over time?  Very different pattern for retweets</vt:lpstr>
      <vt:lpstr>What about symptom/condition characterization?</vt:lpstr>
      <vt:lpstr>Is this real RWE?..... Not quite…. Yet!        How do we get there?</vt:lpstr>
      <vt:lpstr>Data is very messy!</vt:lpstr>
      <vt:lpstr>Attribution is critical</vt:lpstr>
      <vt:lpstr>PowerPoint Presentation</vt:lpstr>
      <vt:lpstr>So we have many pieces now: On going super exciting work</vt:lpstr>
      <vt:lpstr>Tracking Self-Reported symptoms after infection recovery</vt:lpstr>
      <vt:lpstr>Identification of drug-safety signals for COVID19 drug treatments</vt:lpstr>
      <vt:lpstr>The future</vt:lpstr>
      <vt:lpstr>The obstacles</vt:lpstr>
      <vt:lpstr>The gory details:</vt:lpstr>
      <vt:lpstr>Acknowledgments</vt:lpstr>
      <vt:lpstr>Want to get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Banda</dc:creator>
  <cp:lastModifiedBy>Juan Banda Orozco</cp:lastModifiedBy>
  <cp:revision>377</cp:revision>
  <dcterms:created xsi:type="dcterms:W3CDTF">2017-01-08T21:30:05Z</dcterms:created>
  <dcterms:modified xsi:type="dcterms:W3CDTF">2020-07-21T15:52:15Z</dcterms:modified>
</cp:coreProperties>
</file>