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836" r:id="rId2"/>
    <p:sldId id="840" r:id="rId3"/>
    <p:sldId id="847" r:id="rId4"/>
    <p:sldId id="848" r:id="rId5"/>
    <p:sldId id="849" r:id="rId6"/>
    <p:sldId id="846" r:id="rId7"/>
    <p:sldId id="850" r:id="rId8"/>
    <p:sldId id="851" r:id="rId9"/>
    <p:sldId id="853" r:id="rId10"/>
    <p:sldId id="855" r:id="rId11"/>
    <p:sldId id="854" r:id="rId12"/>
    <p:sldId id="852" r:id="rId13"/>
  </p:sldIdLst>
  <p:sldSz cx="10693400" cy="7561263"/>
  <p:notesSz cx="6669088" cy="9872663"/>
  <p:defaultTextStyle>
    <a:defPPr>
      <a:defRPr lang="en-US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368" userDrawn="1">
          <p15:clr>
            <a:srgbClr val="A4A3A4"/>
          </p15:clr>
        </p15:guide>
        <p15:guide id="3" orient="horz" pos="2382" userDrawn="1">
          <p15:clr>
            <a:srgbClr val="A4A3A4"/>
          </p15:clr>
        </p15:guide>
        <p15:guide id="4" orient="horz" pos="681" userDrawn="1">
          <p15:clr>
            <a:srgbClr val="A4A3A4"/>
          </p15:clr>
        </p15:guide>
        <p15:guide id="5" orient="horz" pos="2381" userDrawn="1">
          <p15:clr>
            <a:srgbClr val="A4A3A4"/>
          </p15:clr>
        </p15:guide>
        <p15:guide id="6" pos="3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ah Rose" initials="MR" lastIdx="2" clrIdx="0">
    <p:extLst>
      <p:ext uri="{19B8F6BF-5375-455C-9EA6-DF929625EA0E}">
        <p15:presenceInfo xmlns:p15="http://schemas.microsoft.com/office/powerpoint/2012/main" userId="S-1-5-21-2135317788-1047624253-925700815-28184" providerId="AD"/>
      </p:ext>
    </p:extLst>
  </p:cmAuthor>
  <p:cmAuthor id="2" name="Irina Voicechovskaja" initials="IV" lastIdx="1" clrIdx="1">
    <p:extLst>
      <p:ext uri="{19B8F6BF-5375-455C-9EA6-DF929625EA0E}">
        <p15:presenceInfo xmlns:p15="http://schemas.microsoft.com/office/powerpoint/2012/main" userId="S::Irina.Voicechovskaja@nice.org.uk::cf1f9044-5ade-44c3-ad69-d2d267f2a4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9E9"/>
    <a:srgbClr val="CBCFD0"/>
    <a:srgbClr val="000000"/>
    <a:srgbClr val="18646E"/>
    <a:srgbClr val="393938"/>
    <a:srgbClr val="4D4D4D"/>
    <a:srgbClr val="A2BDC1"/>
    <a:srgbClr val="00506A"/>
    <a:srgbClr val="222222"/>
    <a:srgbClr val="DEDE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89204" autoAdjust="0"/>
  </p:normalViewPr>
  <p:slideViewPr>
    <p:cSldViewPr snapToGrid="0" showGuides="1">
      <p:cViewPr varScale="1">
        <p:scale>
          <a:sx n="54" d="100"/>
          <a:sy n="54" d="100"/>
        </p:scale>
        <p:origin x="1460" y="48"/>
      </p:cViewPr>
      <p:guideLst>
        <p:guide orient="horz"/>
        <p:guide pos="3368"/>
        <p:guide orient="horz" pos="2382"/>
        <p:guide orient="horz" pos="681"/>
        <p:guide orient="horz" pos="2381"/>
        <p:guide pos="3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8" d="100"/>
          <a:sy n="98" d="100"/>
        </p:scale>
        <p:origin x="-630" y="-90"/>
      </p:cViewPr>
      <p:guideLst>
        <p:guide orient="horz" pos="311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739775"/>
            <a:ext cx="5237162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3809" y="4689515"/>
            <a:ext cx="471093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856969" y="9379030"/>
            <a:ext cx="81211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spcAft>
        <a:spcPts val="450"/>
      </a:spcAft>
      <a:defRPr sz="1200" kern="1200">
        <a:solidFill>
          <a:schemeClr val="tx1"/>
        </a:solidFill>
        <a:latin typeface="Lato" panose="020F0502020204030203" pitchFamily="34" charset="0"/>
        <a:ea typeface="Lato" panose="020F0502020204030203" pitchFamily="34" charset="0"/>
        <a:cs typeface="Lato" panose="020F0502020204030203" pitchFamily="34" charset="0"/>
      </a:defRPr>
    </a:lvl1pPr>
    <a:lvl2pPr marL="174625" indent="-174625" algn="l" defTabSz="1043056" rtl="0" eaLnBrk="1" latinLnBrk="0" hangingPunct="1">
      <a:spcAft>
        <a:spcPts val="45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Lato" panose="020F0502020204030203" pitchFamily="34" charset="0"/>
        <a:ea typeface="Lato" panose="020F0502020204030203" pitchFamily="34" charset="0"/>
        <a:cs typeface="Lato" panose="020F0502020204030203" pitchFamily="34" charset="0"/>
      </a:defRPr>
    </a:lvl2pPr>
    <a:lvl3pPr marL="447675" indent="-174625" algn="l" defTabSz="1043056" rtl="0" eaLnBrk="1" latinLnBrk="0" hangingPunct="1">
      <a:spcAft>
        <a:spcPts val="450"/>
      </a:spcAft>
      <a:buFont typeface="Arial" panose="020B0604020202020204" pitchFamily="34" charset="0"/>
      <a:buChar char="–"/>
      <a:defRPr sz="1200" kern="1200">
        <a:solidFill>
          <a:schemeClr val="tx1"/>
        </a:solidFill>
        <a:latin typeface="Lato" panose="020F0502020204030203" pitchFamily="34" charset="0"/>
        <a:ea typeface="Lato" panose="020F0502020204030203" pitchFamily="34" charset="0"/>
        <a:cs typeface="Lato" panose="020F0502020204030203" pitchFamily="34" charset="0"/>
      </a:defRPr>
    </a:lvl3pPr>
    <a:lvl4pPr marL="622300" indent="-174625" algn="l" defTabSz="1043056" rtl="0" eaLnBrk="1" latinLnBrk="0" hangingPunct="1">
      <a:spcAft>
        <a:spcPts val="45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Lato" panose="020F0502020204030203" pitchFamily="34" charset="0"/>
        <a:ea typeface="Lato" panose="020F0502020204030203" pitchFamily="34" charset="0"/>
        <a:cs typeface="Lato" panose="020F0502020204030203" pitchFamily="34" charset="0"/>
      </a:defRPr>
    </a:lvl4pPr>
    <a:lvl5pPr marL="808038" indent="-185738" algn="l" defTabSz="1043056" rtl="0" eaLnBrk="1" latinLnBrk="0" hangingPunct="1">
      <a:spcAft>
        <a:spcPts val="45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Lato" panose="020F0502020204030203" pitchFamily="34" charset="0"/>
        <a:ea typeface="Lato" panose="020F0502020204030203" pitchFamily="34" charset="0"/>
        <a:cs typeface="Lato" panose="020F0502020204030203" pitchFamily="34" charset="0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319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425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135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5932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2439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485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4626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2934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426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974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ce.org.uk/terms-and-conditions#notice-of-rights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3670195"/>
            <a:ext cx="9383395" cy="702589"/>
          </a:xfrm>
        </p:spPr>
        <p:txBody>
          <a:bodyPr/>
          <a:lstStyle>
            <a:lvl1pPr algn="l">
              <a:lnSpc>
                <a:spcPts val="56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000" y="4392907"/>
            <a:ext cx="7781290" cy="819150"/>
          </a:xfrm>
        </p:spPr>
        <p:txBody>
          <a:bodyPr/>
          <a:lstStyle>
            <a:lvl1pPr marL="0" indent="0" algn="l">
              <a:lnSpc>
                <a:spcPts val="4600"/>
              </a:lnSpc>
              <a:spcBef>
                <a:spcPts val="0"/>
              </a:spcBef>
              <a:buNone/>
              <a:defRPr sz="360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75" y="369240"/>
            <a:ext cx="3412800" cy="66208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32522" y="7032883"/>
            <a:ext cx="478650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400" spc="0" baseline="0" dirty="0">
                <a:solidFill>
                  <a:srgbClr val="757474"/>
                </a:solidFill>
              </a:rPr>
              <a:t>© NICE 2019. All rights reserved. Subject to </a:t>
            </a:r>
            <a:r>
              <a:rPr lang="en-GB" sz="1400" spc="0" baseline="0" dirty="0">
                <a:solidFill>
                  <a:srgbClr val="757474"/>
                </a:solidFill>
                <a:hlinkClick r:id="rId3"/>
              </a:rPr>
              <a:t>notice of rights</a:t>
            </a:r>
            <a:r>
              <a:rPr lang="en-GB" sz="1400" spc="0" baseline="0" dirty="0">
                <a:solidFill>
                  <a:srgbClr val="757474"/>
                </a:solidFill>
              </a:rPr>
              <a:t>. </a:t>
            </a:r>
            <a:endParaRPr lang="en-US" sz="1400" spc="0" baseline="0" dirty="0">
              <a:solidFill>
                <a:srgbClr val="75747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277" y="2941409"/>
            <a:ext cx="8271760" cy="697044"/>
          </a:xfrm>
        </p:spPr>
        <p:txBody>
          <a:bodyPr/>
          <a:lstStyle>
            <a:lvl1pPr marL="0" indent="0">
              <a:lnSpc>
                <a:spcPts val="5600"/>
              </a:lnSpc>
              <a:defRPr sz="480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08000" y="2893102"/>
            <a:ext cx="8980488" cy="1469036"/>
          </a:xfrm>
        </p:spPr>
        <p:txBody>
          <a:bodyPr anchor="b" anchorCtr="0"/>
          <a:lstStyle>
            <a:lvl1pPr>
              <a:lnSpc>
                <a:spcPts val="5600"/>
              </a:lnSpc>
              <a:spcBef>
                <a:spcPts val="0"/>
              </a:spcBef>
              <a:defRPr sz="4800" b="0">
                <a:solidFill>
                  <a:schemeClr val="bg2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08000" y="4359981"/>
            <a:ext cx="9010754" cy="689677"/>
          </a:xfr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360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278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or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08000" y="1295400"/>
            <a:ext cx="7734300" cy="4946650"/>
          </a:xfrm>
        </p:spPr>
        <p:txBody>
          <a:bodyPr/>
          <a:lstStyle>
            <a:lvl1pPr>
              <a:lnSpc>
                <a:spcPts val="4200"/>
              </a:lnSpc>
              <a:spcBef>
                <a:spcPts val="1134"/>
              </a:spcBef>
              <a:defRPr sz="3600" b="1">
                <a:solidFill>
                  <a:schemeClr val="bg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736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604" y="532563"/>
            <a:ext cx="8112380" cy="103153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139" y="1961233"/>
            <a:ext cx="9744642" cy="4571914"/>
          </a:xfrm>
        </p:spPr>
        <p:txBody>
          <a:bodyPr/>
          <a:lstStyle>
            <a:lvl1pPr marL="0">
              <a:buClr>
                <a:schemeClr val="tx1"/>
              </a:buClr>
              <a:defRPr b="0" u="sng"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08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2 Colum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664" y="532499"/>
            <a:ext cx="8124293" cy="105182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167" y="1971053"/>
            <a:ext cx="9732613" cy="4562093"/>
          </a:xfrm>
        </p:spPr>
        <p:txBody>
          <a:bodyPr numCol="2" spcCol="162000"/>
          <a:lstStyle>
            <a:lvl1pPr marL="0">
              <a:lnSpc>
                <a:spcPts val="2400"/>
              </a:lnSpc>
              <a:spcBef>
                <a:spcPts val="850"/>
              </a:spcBef>
              <a:defRPr sz="2000" b="0" u="sng">
                <a:solidFill>
                  <a:schemeClr val="tx1"/>
                </a:solidFill>
                <a:latin typeface="+mn-lt"/>
              </a:defRPr>
            </a:lvl1pPr>
            <a:lvl2pPr>
              <a:lnSpc>
                <a:spcPts val="2400"/>
              </a:lnSpc>
              <a:spcBef>
                <a:spcPts val="567"/>
              </a:spcBef>
              <a:buClr>
                <a:schemeClr val="tx1"/>
              </a:buClr>
              <a:defRPr sz="2000">
                <a:solidFill>
                  <a:schemeClr val="tx1"/>
                </a:solidFill>
              </a:defRPr>
            </a:lvl2pPr>
            <a:lvl3pPr>
              <a:lnSpc>
                <a:spcPts val="2400"/>
              </a:lnSpc>
              <a:defRPr sz="2000">
                <a:solidFill>
                  <a:schemeClr val="bg1"/>
                </a:solidFill>
              </a:defRPr>
            </a:lvl3pPr>
            <a:lvl4pPr>
              <a:lnSpc>
                <a:spcPts val="2400"/>
              </a:lnSpc>
              <a:defRPr sz="2000">
                <a:solidFill>
                  <a:schemeClr val="bg1"/>
                </a:solidFill>
              </a:defRPr>
            </a:lvl4pPr>
            <a:lvl5pPr>
              <a:lnSpc>
                <a:spcPts val="2400"/>
              </a:lnSpc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5709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98" userDrawn="1">
          <p15:clr>
            <a:srgbClr val="FBAE40"/>
          </p15:clr>
        </p15:guide>
        <p15:guide id="2" orient="horz" pos="122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 and 2 Colum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85" y="534362"/>
            <a:ext cx="8250678" cy="1032903"/>
          </a:xfrm>
        </p:spPr>
        <p:txBody>
          <a:bodyPr anchor="t" anchorCtr="0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505501" y="1961140"/>
            <a:ext cx="4672279" cy="4585166"/>
          </a:xfrm>
        </p:spPr>
        <p:txBody>
          <a:bodyPr numCol="1" spcCol="162000"/>
          <a:lstStyle>
            <a:lvl1pPr marL="0">
              <a:lnSpc>
                <a:spcPts val="2400"/>
              </a:lnSpc>
              <a:spcBef>
                <a:spcPts val="850"/>
              </a:spcBef>
              <a:defRPr sz="2000" b="0" u="sng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ts val="2400"/>
              </a:lnSpc>
              <a:spcBef>
                <a:spcPts val="567"/>
              </a:spcBef>
              <a:buClr>
                <a:schemeClr val="tx1"/>
              </a:buClr>
              <a:defRPr sz="2000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ts val="2400"/>
              </a:lnSpc>
              <a:defRPr sz="2000">
                <a:solidFill>
                  <a:schemeClr val="bg1"/>
                </a:solidFill>
              </a:defRPr>
            </a:lvl3pPr>
            <a:lvl4pPr>
              <a:lnSpc>
                <a:spcPts val="2400"/>
              </a:lnSpc>
              <a:defRPr sz="2000">
                <a:solidFill>
                  <a:schemeClr val="bg1"/>
                </a:solidFill>
              </a:defRPr>
            </a:lvl4pPr>
            <a:lvl5pPr>
              <a:lnSpc>
                <a:spcPts val="2400"/>
              </a:lnSpc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44029" y="1961140"/>
            <a:ext cx="4672279" cy="4585166"/>
          </a:xfrm>
        </p:spPr>
        <p:txBody>
          <a:bodyPr numCol="1" spcCol="162000"/>
          <a:lstStyle>
            <a:lvl1pPr marL="0">
              <a:lnSpc>
                <a:spcPts val="2400"/>
              </a:lnSpc>
              <a:spcBef>
                <a:spcPts val="850"/>
              </a:spcBef>
              <a:defRPr sz="2000" b="0" u="sng" baseline="0">
                <a:solidFill>
                  <a:schemeClr val="accent1"/>
                </a:solidFill>
                <a:latin typeface="+mn-lt"/>
              </a:defRPr>
            </a:lvl1pPr>
            <a:lvl2pPr>
              <a:lnSpc>
                <a:spcPts val="2400"/>
              </a:lnSpc>
              <a:spcBef>
                <a:spcPts val="567"/>
              </a:spcBef>
              <a:buClr>
                <a:schemeClr val="tx1"/>
              </a:buClr>
              <a:defRPr sz="2000" baseline="0">
                <a:solidFill>
                  <a:schemeClr val="accent1"/>
                </a:solidFill>
                <a:latin typeface="+mn-lt"/>
              </a:defRPr>
            </a:lvl2pPr>
            <a:lvl3pPr>
              <a:lnSpc>
                <a:spcPts val="2400"/>
              </a:lnSpc>
              <a:defRPr sz="2000">
                <a:solidFill>
                  <a:schemeClr val="bg1"/>
                </a:solidFill>
              </a:defRPr>
            </a:lvl3pPr>
            <a:lvl4pPr>
              <a:lnSpc>
                <a:spcPts val="2400"/>
              </a:lnSpc>
              <a:defRPr sz="2000">
                <a:solidFill>
                  <a:schemeClr val="bg1"/>
                </a:solidFill>
              </a:defRPr>
            </a:lvl4pPr>
            <a:lvl5pPr>
              <a:lnSpc>
                <a:spcPts val="2400"/>
              </a:lnSpc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926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32" userDrawn="1">
          <p15:clr>
            <a:srgbClr val="FBAE40"/>
          </p15:clr>
        </p15:guide>
        <p15:guide id="2" orient="horz" pos="1225" userDrawn="1">
          <p15:clr>
            <a:srgbClr val="FBAE40"/>
          </p15:clr>
        </p15:guide>
        <p15:guide id="3" orient="horz" pos="998" userDrawn="1">
          <p15:clr>
            <a:srgbClr val="FBAE40"/>
          </p15:clr>
        </p15:guide>
        <p15:guide id="4" pos="346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453699"/>
            <a:ext cx="7197725" cy="1303664"/>
          </a:xfrm>
        </p:spPr>
        <p:txBody>
          <a:bodyPr anchor="t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306800"/>
            <a:ext cx="4231640" cy="1786920"/>
          </a:xfrm>
        </p:spPr>
        <p:txBody>
          <a:bodyPr anchor="t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724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fo Graphic and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307130"/>
            <a:ext cx="3911600" cy="2217120"/>
          </a:xfrm>
        </p:spPr>
        <p:txBody>
          <a:bodyPr anchor="t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08000" y="3781425"/>
            <a:ext cx="4425950" cy="2981325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defRPr sz="2000">
                <a:solidFill>
                  <a:schemeClr val="bg2"/>
                </a:solidFill>
                <a:latin typeface="+mj-lt"/>
              </a:defRPr>
            </a:lvl1pPr>
            <a:lvl2pPr marL="0" indent="0">
              <a:lnSpc>
                <a:spcPts val="1700"/>
              </a:lnSpc>
              <a:spcBef>
                <a:spcPts val="850"/>
              </a:spcBef>
              <a:buNone/>
              <a:defRPr sz="1400">
                <a:solidFill>
                  <a:srgbClr val="4D4D4D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2842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v2 with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7449" y="1306800"/>
            <a:ext cx="7497293" cy="1387068"/>
          </a:xfrm>
        </p:spPr>
        <p:txBody>
          <a:bodyPr anchor="t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758710" y="2992401"/>
            <a:ext cx="2971078" cy="3402221"/>
          </a:xfrm>
        </p:spPr>
        <p:txBody>
          <a:bodyPr/>
          <a:lstStyle>
            <a:lvl1pPr marL="269875" indent="-265113">
              <a:lnSpc>
                <a:spcPts val="2400"/>
              </a:lnSpc>
              <a:spcBef>
                <a:spcPts val="850"/>
              </a:spcBef>
              <a:buFont typeface="+mj-lt"/>
              <a:buAutoNum type="arabicPeriod"/>
              <a:defRPr sz="2000">
                <a:solidFill>
                  <a:schemeClr val="tx1"/>
                </a:solidFill>
              </a:defRPr>
            </a:lvl1pPr>
            <a:lvl2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2pPr>
            <a:lvl3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3pPr>
            <a:lvl4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4pPr>
            <a:lvl5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892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306800"/>
            <a:ext cx="7497293" cy="1387068"/>
          </a:xfrm>
        </p:spPr>
        <p:txBody>
          <a:bodyPr anchor="t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07999" y="2992401"/>
            <a:ext cx="3914371" cy="3225519"/>
          </a:xfrm>
        </p:spPr>
        <p:txBody>
          <a:bodyPr/>
          <a:lstStyle>
            <a:lvl1pPr marL="269875" indent="-265113">
              <a:lnSpc>
                <a:spcPts val="2400"/>
              </a:lnSpc>
              <a:spcBef>
                <a:spcPts val="850"/>
              </a:spcBef>
              <a:buFont typeface="+mj-lt"/>
              <a:buAutoNum type="arabicPeriod"/>
              <a:defRPr sz="2000">
                <a:solidFill>
                  <a:schemeClr val="tx1"/>
                </a:solidFill>
              </a:defRPr>
            </a:lvl1pPr>
            <a:lvl2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2pPr>
            <a:lvl3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3pPr>
            <a:lvl4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4pPr>
            <a:lvl5pPr>
              <a:lnSpc>
                <a:spcPts val="2400"/>
              </a:lnSpc>
              <a:spcBef>
                <a:spcPts val="85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4127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Screensh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08000" y="2247364"/>
            <a:ext cx="3149600" cy="2045669"/>
          </a:xfrm>
        </p:spPr>
        <p:txBody>
          <a:bodyPr anchor="b" anchorCtr="0"/>
          <a:lstStyle>
            <a:lvl1pPr>
              <a:lnSpc>
                <a:spcPts val="4200"/>
              </a:lnSpc>
              <a:spcBef>
                <a:spcPts val="0"/>
              </a:spcBef>
              <a:defRPr sz="3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08000" y="4664477"/>
            <a:ext cx="3667760" cy="465461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255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with 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17726" y="2144219"/>
            <a:ext cx="4301422" cy="2817526"/>
          </a:xfrm>
        </p:spPr>
        <p:txBody>
          <a:bodyPr/>
          <a:lstStyle>
            <a:lvl1pPr>
              <a:lnSpc>
                <a:spcPts val="4200"/>
              </a:lnSpc>
              <a:defRPr sz="3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03" y="2181528"/>
            <a:ext cx="2685293" cy="196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74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131055" y="1288868"/>
            <a:ext cx="3911600" cy="3178175"/>
          </a:xfrm>
        </p:spPr>
        <p:txBody>
          <a:bodyPr/>
          <a:lstStyle>
            <a:lvl1pPr marL="209550" indent="-208800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 sz="3600">
                <a:solidFill>
                  <a:schemeClr val="bg1"/>
                </a:solidFill>
                <a:latin typeface="+mj-lt"/>
              </a:defRPr>
            </a:lvl1pPr>
            <a:lvl2pPr marL="208800" indent="0">
              <a:lnSpc>
                <a:spcPts val="2400"/>
              </a:lnSpc>
              <a:spcBef>
                <a:spcPts val="1417"/>
              </a:spcBef>
              <a:buNone/>
              <a:defRPr sz="2000">
                <a:solidFill>
                  <a:schemeClr val="accent6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00220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3440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6400" y="1306800"/>
            <a:ext cx="7197725" cy="110142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0812" y="2996927"/>
            <a:ext cx="7433113" cy="27561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7400" y="6930281"/>
            <a:ext cx="500380" cy="33366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7" y="6987026"/>
            <a:ext cx="664464" cy="22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62" r:id="rId5"/>
    <p:sldLayoutId id="2147483666" r:id="rId6"/>
    <p:sldLayoutId id="2147483654" r:id="rId7"/>
    <p:sldLayoutId id="2147483663" r:id="rId8"/>
    <p:sldLayoutId id="2147483665" r:id="rId9"/>
    <p:sldLayoutId id="2147483660" r:id="rId10"/>
    <p:sldLayoutId id="2147483664" r:id="rId11"/>
    <p:sldLayoutId id="2147483661" r:id="rId12"/>
    <p:sldLayoutId id="2147483659" r:id="rId13"/>
    <p:sldLayoutId id="2147483658" r:id="rId14"/>
    <p:sldLayoutId id="2147483655" r:id="rId15"/>
  </p:sldLayoutIdLst>
  <p:hf hdr="0" ftr="0" dt="0"/>
  <p:txStyles>
    <p:titleStyle>
      <a:lvl1pPr algn="l" defTabSz="1043056" rtl="0" eaLnBrk="1" latinLnBrk="0" hangingPunct="1">
        <a:lnSpc>
          <a:spcPts val="4200"/>
        </a:lnSpc>
        <a:spcBef>
          <a:spcPct val="0"/>
        </a:spcBef>
        <a:buNone/>
        <a:defRPr sz="36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4763" indent="0" algn="l" defTabSz="1043056" rtl="0" eaLnBrk="1" latinLnBrk="0" hangingPunct="1">
        <a:lnSpc>
          <a:spcPts val="2800"/>
        </a:lnSpc>
        <a:spcBef>
          <a:spcPts val="850"/>
        </a:spcBef>
        <a:buClr>
          <a:schemeClr val="tx1"/>
        </a:buClr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38125" indent="-238125" algn="l" defTabSz="1043056" rtl="0" eaLnBrk="1" latinLnBrk="0" hangingPunct="1">
        <a:lnSpc>
          <a:spcPts val="2800"/>
        </a:lnSpc>
        <a:spcBef>
          <a:spcPts val="850"/>
        </a:spcBef>
        <a:buClr>
          <a:schemeClr val="tx1"/>
        </a:buClr>
        <a:buSzPct val="95000"/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276225" algn="l" defTabSz="1043056" rtl="0" eaLnBrk="1" latinLnBrk="0" hangingPunct="1">
        <a:lnSpc>
          <a:spcPts val="2800"/>
        </a:lnSpc>
        <a:spcBef>
          <a:spcPts val="850"/>
        </a:spcBef>
        <a:buClr>
          <a:schemeClr val="tx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228600" algn="l" defTabSz="1043056" rtl="0" eaLnBrk="1" latinLnBrk="0" hangingPunct="1">
        <a:lnSpc>
          <a:spcPts val="2800"/>
        </a:lnSpc>
        <a:spcBef>
          <a:spcPts val="850"/>
        </a:spcBef>
        <a:buClr>
          <a:schemeClr val="tx1"/>
        </a:buClr>
        <a:buFont typeface="Archer Bold" pitchFamily="50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5375" indent="-180975" algn="l" defTabSz="1043056" rtl="0" eaLnBrk="1" latinLnBrk="0" hangingPunct="1">
        <a:lnSpc>
          <a:spcPts val="2800"/>
        </a:lnSpc>
        <a:spcBef>
          <a:spcPts val="850"/>
        </a:spcBef>
        <a:buClr>
          <a:schemeClr val="tx1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1437488-793C-4C80-886E-879B46939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999" y="4392907"/>
            <a:ext cx="10007601" cy="819150"/>
          </a:xfrm>
        </p:spPr>
        <p:txBody>
          <a:bodyPr/>
          <a:lstStyle/>
          <a:p>
            <a:r>
              <a:rPr lang="en-GB" dirty="0"/>
              <a:t>Seamus Kent (seamus.kent@nice.org.uk)</a:t>
            </a:r>
          </a:p>
          <a:p>
            <a:r>
              <a:rPr lang="en-GB" dirty="0"/>
              <a:t>Scientific Adviser, NICE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AE1BE-958B-4B64-BB46-EE0D34E299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7999" y="1431267"/>
            <a:ext cx="9522691" cy="2349364"/>
          </a:xfrm>
        </p:spPr>
        <p:txBody>
          <a:bodyPr/>
          <a:lstStyle/>
          <a:p>
            <a:r>
              <a:rPr lang="en-GB" b="1" dirty="0"/>
              <a:t>Generating evidence for HTA using the OMOP common data model and standardised analytical tools</a:t>
            </a:r>
          </a:p>
        </p:txBody>
      </p:sp>
    </p:spTree>
    <p:extLst>
      <p:ext uri="{BB962C8B-B14F-4D97-AF65-F5344CB8AC3E}">
        <p14:creationId xmlns:p14="http://schemas.microsoft.com/office/powerpoint/2010/main" val="3054948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94C5B-72AA-4551-ACDF-54AA48C01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239796" cy="1031536"/>
          </a:xfrm>
        </p:spPr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1CFE1-1C56-40D7-B125-2916C095B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439414"/>
            <a:ext cx="9744642" cy="457191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NICE is the HTA body for England 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Make reimbursement decisions for new medical technologies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Issue clinical guidelines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NICE are a partner in EHDEN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Aims within EHDEN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Understand the usefulness of the common data model, standardised analytical tools, and the federated data network for HTA in Europe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Inform the further development of OMOP and tools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Evidence generation for regulatory and HTA decision-making often requires multiple databases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But this is challenged by:</a:t>
            </a:r>
          </a:p>
          <a:p>
            <a:pPr marL="581025" lvl="1" indent="-342900">
              <a:buFont typeface="Wingdings" panose="05000000000000000000" pitchFamily="2" charset="2"/>
              <a:buChar char="§"/>
            </a:pPr>
            <a:r>
              <a:rPr lang="en-GB" sz="2800" u="none" dirty="0"/>
              <a:t>Difficulties in data identification and access (or costly access)</a:t>
            </a:r>
          </a:p>
          <a:p>
            <a:pPr marL="581025" lvl="1" indent="-342900">
              <a:buFont typeface="Wingdings" panose="05000000000000000000" pitchFamily="2" charset="2"/>
              <a:buChar char="§"/>
            </a:pPr>
            <a:r>
              <a:rPr lang="en-GB" sz="2800" u="none" dirty="0"/>
              <a:t>Poor quality data</a:t>
            </a:r>
          </a:p>
          <a:p>
            <a:pPr marL="581025" lvl="1" indent="-342900">
              <a:buFont typeface="Wingdings" panose="05000000000000000000" pitchFamily="2" charset="2"/>
              <a:buChar char="§"/>
            </a:pPr>
            <a:r>
              <a:rPr lang="en-GB" sz="2800" u="none" dirty="0"/>
              <a:t>Limited Poor data interoperability</a:t>
            </a:r>
          </a:p>
          <a:p>
            <a:pPr marL="581025" lvl="1" indent="-342900">
              <a:buFont typeface="Wingdings" panose="05000000000000000000" pitchFamily="2" charset="2"/>
              <a:buChar char="§"/>
            </a:pPr>
            <a:r>
              <a:rPr lang="en-GB" sz="2800" u="none" dirty="0"/>
              <a:t>Limited transparency &amp; confidence in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7E057-57B6-4EF3-A55E-3B4CBB8C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37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94C5B-72AA-4551-ACDF-54AA48C01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239796" cy="1031536"/>
          </a:xfrm>
        </p:spPr>
        <p:txBody>
          <a:bodyPr/>
          <a:lstStyle/>
          <a:p>
            <a:r>
              <a:rPr lang="en-GB" dirty="0"/>
              <a:t>What is HTA?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1CFE1-1C56-40D7-B125-2916C095B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439414"/>
            <a:ext cx="9744642" cy="457191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Systematic evaluation of properties and effects of health technologies to inform medical decision making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Follows regulatory authorisation and can be used to make reimbursement and/or pricing decisions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Can include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Relative effectiveness </a:t>
            </a:r>
            <a:r>
              <a:rPr lang="en-GB" sz="2800" dirty="0"/>
              <a:t>assessment</a:t>
            </a:r>
            <a:endParaRPr lang="en-GB" sz="2800" u="none" dirty="0"/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Cost-effectiveness assessment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Budget impact analysis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Decision modelling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7E057-57B6-4EF3-A55E-3B4CBB8C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350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94C5B-72AA-4551-ACDF-54AA48C01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239796" cy="1031536"/>
          </a:xfrm>
        </p:spPr>
        <p:txBody>
          <a:bodyPr/>
          <a:lstStyle/>
          <a:p>
            <a:r>
              <a:rPr lang="en-GB" dirty="0"/>
              <a:t>The role of RWE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1CFE1-1C56-40D7-B125-2916C095B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361930"/>
            <a:ext cx="9744642" cy="457191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Comparative effectiveness 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Main evidence or supplement, managed access, reviews</a:t>
            </a: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Other uses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Characterise target population, treatment pathways and utilisation, and outcomes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Model epidemiological data (e.</a:t>
            </a:r>
            <a:r>
              <a:rPr lang="en-GB" sz="2800" dirty="0"/>
              <a:t>g. incidence, death rate)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Extrapolation of overall and progression free survival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Model healthcare utilisation and cost, </a:t>
            </a:r>
            <a:r>
              <a:rPr lang="en-GB" sz="2800" dirty="0"/>
              <a:t>HRQL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Understand relationship between surrogate and final clinical endpoints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Validation</a:t>
            </a:r>
            <a:endParaRPr lang="en-GB" sz="2800" u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7E057-57B6-4EF3-A55E-3B4CBB8C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21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94C5B-72AA-4551-ACDF-54AA48C01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439575"/>
            <a:ext cx="9239796" cy="1031536"/>
          </a:xfrm>
        </p:spPr>
        <p:txBody>
          <a:bodyPr/>
          <a:lstStyle/>
          <a:p>
            <a:r>
              <a:rPr lang="en-GB" dirty="0"/>
              <a:t>What is the value of OMOP to HTA?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7E057-57B6-4EF3-A55E-3B4CBB8C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5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E1A525-F6B1-4C8B-8650-FF1133D35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299932"/>
            <a:ext cx="9744642" cy="457191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Data identification &amp; access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Multidatabase studies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Increase precision, explore heterogeneity, validate findings, translate results to other populations or settings</a:t>
            </a: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Timely and robust evidence generation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Transparency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Use of open-source standardised tools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Impose good research practices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Tools for quality assessment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endParaRPr lang="en-GB" sz="2800" u="none" dirty="0"/>
          </a:p>
        </p:txBody>
      </p:sp>
    </p:spTree>
    <p:extLst>
      <p:ext uri="{BB962C8B-B14F-4D97-AF65-F5344CB8AC3E}">
        <p14:creationId xmlns:p14="http://schemas.microsoft.com/office/powerpoint/2010/main" val="3689416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351C-68F8-4C07-B1E5-51958BC1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Healthcare utilisation in COPD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5074-CA1D-4139-8112-02402A22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6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669BA6-DB64-46DD-920C-614BB235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299932"/>
            <a:ext cx="9744642" cy="457191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Aims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Estimate annual primary care healthcare visits for patients with COPD by disease severity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Model outcomes by staff role (GP, nurse practitioner, other) and visit type (clinic, home, telephone)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Data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CPRD (UK; via University of Oxford)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IPCI (NL; via Erasmus MC) </a:t>
            </a:r>
          </a:p>
        </p:txBody>
      </p:sp>
    </p:spTree>
    <p:extLst>
      <p:ext uri="{BB962C8B-B14F-4D97-AF65-F5344CB8AC3E}">
        <p14:creationId xmlns:p14="http://schemas.microsoft.com/office/powerpoint/2010/main" val="2091317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351C-68F8-4C07-B1E5-51958BC1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016362" cy="1031536"/>
          </a:xfrm>
        </p:spPr>
        <p:txBody>
          <a:bodyPr/>
          <a:lstStyle/>
          <a:p>
            <a:r>
              <a:rPr lang="en-GB" dirty="0"/>
              <a:t>Healthcare utilisation in COPD,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5074-CA1D-4139-8112-02402A22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7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669BA6-DB64-46DD-920C-614BB235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532406"/>
            <a:ext cx="9744642" cy="373701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Representation of healthcare visits in OMOP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Mapping of utilisation data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Analytical tools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</p:txBody>
      </p:sp>
    </p:spTree>
    <p:extLst>
      <p:ext uri="{BB962C8B-B14F-4D97-AF65-F5344CB8AC3E}">
        <p14:creationId xmlns:p14="http://schemas.microsoft.com/office/powerpoint/2010/main" val="803183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351C-68F8-4C07-B1E5-51958BC1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496810" cy="1031536"/>
          </a:xfrm>
        </p:spPr>
        <p:txBody>
          <a:bodyPr/>
          <a:lstStyle/>
          <a:p>
            <a:r>
              <a:rPr lang="en-GB" dirty="0"/>
              <a:t>Representation of healthcare visits in OMOP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5074-CA1D-4139-8112-02402A22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8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669BA6-DB64-46DD-920C-614BB235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532406"/>
            <a:ext cx="9744642" cy="373701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Relevant tables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dirty="0"/>
              <a:t>Visit occurrence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Provider specialty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dirty="0"/>
              <a:t>Care site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Vocabularies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dirty="0"/>
              <a:t>Visit (OMOP)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dirty="0"/>
              <a:t>Provider (OMOP)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dirty="0"/>
              <a:t>Others, e.g. HES specialty, NUCC, Medicare specialty, UB04, … </a:t>
            </a:r>
            <a:endParaRPr lang="en-GB" sz="2800" u="none" dirty="0"/>
          </a:p>
        </p:txBody>
      </p:sp>
    </p:spTree>
    <p:extLst>
      <p:ext uri="{BB962C8B-B14F-4D97-AF65-F5344CB8AC3E}">
        <p14:creationId xmlns:p14="http://schemas.microsoft.com/office/powerpoint/2010/main" val="3905962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351C-68F8-4C07-B1E5-51958BC1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016362" cy="1031536"/>
          </a:xfrm>
        </p:spPr>
        <p:txBody>
          <a:bodyPr/>
          <a:lstStyle/>
          <a:p>
            <a:r>
              <a:rPr lang="en-GB" dirty="0"/>
              <a:t>Mapping of utilisation data, CPRD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5074-CA1D-4139-8112-02402A22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9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669BA6-DB64-46DD-920C-614BB235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501410"/>
            <a:ext cx="9744642" cy="373701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u="none" dirty="0"/>
              <a:t>Source data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u="none" dirty="0"/>
              <a:t>‘consultation’ table contains all interactions with primary care including admin tasks, i.e. not just GP visits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u="none" dirty="0"/>
              <a:t>~70 staff roles and visit types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u="none" dirty="0"/>
              <a:t>Mapping (Janssen / Oxford)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dirty="0"/>
              <a:t>No pre-cleaning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dirty="0"/>
              <a:t>Visit occurrence: all interactions mapped to ‘Outpatient visit’ (9202)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u="none" dirty="0"/>
              <a:t>Provider specialty: mapped to 25 standard concepts across 4 vocabularies</a:t>
            </a:r>
            <a:r>
              <a:rPr lang="en-GB" dirty="0"/>
              <a:t>; ‘Unknown Physician Specialty’ </a:t>
            </a:r>
            <a:r>
              <a:rPr lang="en-GB" u="none" dirty="0"/>
              <a:t>used for diverse providers including GPs and administrative functions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dirty="0"/>
              <a:t>Care site: no mapping; all contacts recorded as ‘Public Health Clinic’</a:t>
            </a:r>
            <a:endParaRPr lang="en-GB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u="none" dirty="0"/>
          </a:p>
        </p:txBody>
      </p:sp>
    </p:spTree>
    <p:extLst>
      <p:ext uri="{BB962C8B-B14F-4D97-AF65-F5344CB8AC3E}">
        <p14:creationId xmlns:p14="http://schemas.microsoft.com/office/powerpoint/2010/main" val="353223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351C-68F8-4C07-B1E5-51958BC1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016362" cy="1031536"/>
          </a:xfrm>
        </p:spPr>
        <p:txBody>
          <a:bodyPr/>
          <a:lstStyle/>
          <a:p>
            <a:r>
              <a:rPr lang="en-GB" dirty="0"/>
              <a:t>Mapping of utilisation data, IPCI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5074-CA1D-4139-8112-02402A22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10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669BA6-DB64-46DD-920C-614BB235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501410"/>
            <a:ext cx="9744642" cy="373701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Mapping (EMC)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Pre-cleaning, retain GP visits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Visit occurrence: all interactions mapped to ‘Outpatient visit’ (9202)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Provider specialty: no mapping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Care site: no mapping; all contacts recorded as ‘?’</a:t>
            </a: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</p:txBody>
      </p:sp>
    </p:spTree>
    <p:extLst>
      <p:ext uri="{BB962C8B-B14F-4D97-AF65-F5344CB8AC3E}">
        <p14:creationId xmlns:p14="http://schemas.microsoft.com/office/powerpoint/2010/main" val="199880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351C-68F8-4C07-B1E5-51958BC1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016362" cy="1031536"/>
          </a:xfrm>
        </p:spPr>
        <p:txBody>
          <a:bodyPr/>
          <a:lstStyle/>
          <a:p>
            <a:r>
              <a:rPr lang="en-GB" dirty="0"/>
              <a:t>Analytical tools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5074-CA1D-4139-8112-02402A22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11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669BA6-DB64-46DD-920C-614BB235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346430"/>
            <a:ext cx="9744642" cy="373701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Modelling annual healthcare utilisation and cost data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Continuous outcomes (or counts)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u="none" dirty="0"/>
              <a:t>Highly skewed, excess zeros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Panel data</a:t>
            </a:r>
            <a:endParaRPr lang="en-GB" sz="2800" u="none" dirty="0"/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GLM, two-part models / zero-inflated models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Model outcomes as a function of GOLD stage and other covariates (e.g. age, sex, exacerbations, MI, BMI, smoking)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 u="none" dirty="0"/>
              <a:t>What kind of question is this?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Characterisation? PLE? PLP?</a:t>
            </a:r>
          </a:p>
          <a:p>
            <a:pPr marL="695325" lvl="1" indent="-457200">
              <a:buFont typeface="Wingdings" panose="05000000000000000000" pitchFamily="2" charset="2"/>
              <a:buChar char="§"/>
            </a:pPr>
            <a:endParaRPr lang="en-GB" sz="2800" u="none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 u="none" dirty="0"/>
              <a:t>Developing tools for model estimation &amp; exploration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</p:txBody>
      </p:sp>
    </p:spTree>
    <p:extLst>
      <p:ext uri="{BB962C8B-B14F-4D97-AF65-F5344CB8AC3E}">
        <p14:creationId xmlns:p14="http://schemas.microsoft.com/office/powerpoint/2010/main" val="1175758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351C-68F8-4C07-B1E5-51958BC1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4" y="532563"/>
            <a:ext cx="9016362" cy="1031536"/>
          </a:xfrm>
        </p:spPr>
        <p:txBody>
          <a:bodyPr/>
          <a:lstStyle/>
          <a:p>
            <a:r>
              <a:rPr lang="en-GB" dirty="0"/>
              <a:t>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5074-CA1D-4139-8112-02402A22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12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669BA6-DB64-46DD-920C-614BB235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1532406"/>
            <a:ext cx="9744642" cy="373701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Ensure HTA or health service research expertise in mapping data to the OMOP common data model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Consider extensions to vocabularies to reflect main categories of healthcare visit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Standardised recording of type of visit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Develop tools and dashboards for HTA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dirty="0"/>
              <a:t>Continuous outcome models</a:t>
            </a:r>
          </a:p>
          <a:p>
            <a:pPr marL="581025" lvl="1" indent="-342900">
              <a:buFont typeface="Wingdings" panose="05000000000000000000" pitchFamily="2" charset="2"/>
              <a:buChar char="Ø"/>
            </a:pPr>
            <a:r>
              <a:rPr lang="en-GB" sz="2800" u="none" dirty="0"/>
              <a:t>Extrapolation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800" u="none" dirty="0"/>
          </a:p>
        </p:txBody>
      </p:sp>
    </p:spTree>
    <p:extLst>
      <p:ext uri="{BB962C8B-B14F-4D97-AF65-F5344CB8AC3E}">
        <p14:creationId xmlns:p14="http://schemas.microsoft.com/office/powerpoint/2010/main" val="4098745641"/>
      </p:ext>
    </p:extLst>
  </p:cSld>
  <p:clrMapOvr>
    <a:masterClrMapping/>
  </p:clrMapOvr>
</p:sld>
</file>

<file path=ppt/theme/theme1.xml><?xml version="1.0" encoding="utf-8"?>
<a:theme xmlns:a="http://schemas.openxmlformats.org/drawingml/2006/main" name="NICE">
  <a:themeElements>
    <a:clrScheme name="Custom 1">
      <a:dk1>
        <a:srgbClr val="393938"/>
      </a:dk1>
      <a:lt1>
        <a:sysClr val="window" lastClr="FFFFFF"/>
      </a:lt1>
      <a:dk2>
        <a:srgbClr val="222222"/>
      </a:dk2>
      <a:lt2>
        <a:srgbClr val="18646E"/>
      </a:lt2>
      <a:accent1>
        <a:srgbClr val="573562"/>
      </a:accent1>
      <a:accent2>
        <a:srgbClr val="A28AA8"/>
      </a:accent2>
      <a:accent3>
        <a:srgbClr val="18646E"/>
      </a:accent3>
      <a:accent4>
        <a:srgbClr val="527D83"/>
      </a:accent4>
      <a:accent5>
        <a:srgbClr val="004650"/>
      </a:accent5>
      <a:accent6>
        <a:srgbClr val="A2BDC1"/>
      </a:accent6>
      <a:hlink>
        <a:srgbClr val="393938"/>
      </a:hlink>
      <a:folHlink>
        <a:srgbClr val="393938"/>
      </a:folHlink>
    </a:clrScheme>
    <a:fontScheme name="NICE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40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693</Words>
  <Application>Microsoft Office PowerPoint</Application>
  <PresentationFormat>Custom</PresentationFormat>
  <Paragraphs>141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Archer Bold</vt:lpstr>
      <vt:lpstr>Arial</vt:lpstr>
      <vt:lpstr>Lato</vt:lpstr>
      <vt:lpstr>Lato Black</vt:lpstr>
      <vt:lpstr>Lato Light</vt:lpstr>
      <vt:lpstr>Symbol</vt:lpstr>
      <vt:lpstr>Wingdings</vt:lpstr>
      <vt:lpstr>NICE</vt:lpstr>
      <vt:lpstr>PowerPoint Presentation</vt:lpstr>
      <vt:lpstr>Background</vt:lpstr>
      <vt:lpstr>What is HTA?</vt:lpstr>
      <vt:lpstr>The role of RWE</vt:lpstr>
      <vt:lpstr>What is the value of OMOP to HTA?</vt:lpstr>
      <vt:lpstr>Healthcare utilisation in COPD</vt:lpstr>
      <vt:lpstr>Healthcare utilisation in COPD, challenges</vt:lpstr>
      <vt:lpstr>Representation of healthcare visits in OMOP</vt:lpstr>
      <vt:lpstr>Mapping of utilisation data, CPRD</vt:lpstr>
      <vt:lpstr>Mapping of utilisation data, IPCI</vt:lpstr>
      <vt:lpstr>Analytical tools </vt:lpstr>
      <vt:lpstr>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EHDEN ecosystem</dc:title>
  <dc:creator>Seamus Kent</dc:creator>
  <cp:lastModifiedBy>Seamus Kent</cp:lastModifiedBy>
  <cp:revision>35</cp:revision>
  <dcterms:created xsi:type="dcterms:W3CDTF">2020-02-26T13:04:53Z</dcterms:created>
  <dcterms:modified xsi:type="dcterms:W3CDTF">2020-08-04T16:56:37Z</dcterms:modified>
</cp:coreProperties>
</file>