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624" r:id="rId2"/>
    <p:sldId id="5474" r:id="rId3"/>
    <p:sldId id="5484" r:id="rId4"/>
    <p:sldId id="2009" r:id="rId5"/>
    <p:sldId id="3370" r:id="rId6"/>
    <p:sldId id="5475" r:id="rId7"/>
    <p:sldId id="5485" r:id="rId8"/>
    <p:sldId id="5473" r:id="rId9"/>
    <p:sldId id="5482" r:id="rId10"/>
    <p:sldId id="5480" r:id="rId11"/>
    <p:sldId id="5477" r:id="rId12"/>
    <p:sldId id="5479" r:id="rId13"/>
    <p:sldId id="5478" r:id="rId14"/>
    <p:sldId id="5487" r:id="rId15"/>
    <p:sldId id="5481" r:id="rId16"/>
    <p:sldId id="5488" r:id="rId17"/>
    <p:sldId id="5489" r:id="rId18"/>
    <p:sldId id="5467" r:id="rId19"/>
    <p:sldId id="621" r:id="rId20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425A"/>
    <a:srgbClr val="DDAA05"/>
    <a:srgbClr val="FAC212"/>
    <a:srgbClr val="F18E1B"/>
    <a:srgbClr val="F9BD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13" autoAdjust="0"/>
    <p:restoredTop sz="94660"/>
  </p:normalViewPr>
  <p:slideViewPr>
    <p:cSldViewPr>
      <p:cViewPr varScale="1">
        <p:scale>
          <a:sx n="60" d="100"/>
          <a:sy n="60" d="100"/>
        </p:scale>
        <p:origin x="1264" y="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C5EA9E-C4C9-462D-8714-CF42D5203CF4}" type="doc">
      <dgm:prSet loTypeId="urn:microsoft.com/office/officeart/2005/8/layout/chevron1" loCatId="process" qsTypeId="urn:microsoft.com/office/officeart/2005/8/quickstyle/simple1" qsCatId="simple" csTypeId="urn:microsoft.com/office/officeart/2005/8/colors/colorful3" csCatId="colorful" phldr="1"/>
      <dgm:spPr/>
    </dgm:pt>
    <dgm:pt modelId="{74847E94-D78D-4B0C-8990-39F33F5F75C5}">
      <dgm:prSet phldrT="[Text]" phldr="0"/>
      <dgm:spPr/>
      <dgm:t>
        <a:bodyPr/>
        <a:lstStyle/>
        <a:p>
          <a:pPr rtl="0"/>
          <a:r>
            <a:rPr lang="en-US" dirty="0">
              <a:latin typeface="Calibri"/>
            </a:rPr>
            <a:t>Commit to OHDSI</a:t>
          </a:r>
          <a:endParaRPr lang="en-US" dirty="0"/>
        </a:p>
      </dgm:t>
    </dgm:pt>
    <dgm:pt modelId="{AF8109F2-40C1-435E-A020-52F0A9CDA984}" type="parTrans" cxnId="{23E2D6ED-C22B-47E6-9D2F-BC2984711221}">
      <dgm:prSet/>
      <dgm:spPr/>
      <dgm:t>
        <a:bodyPr/>
        <a:lstStyle/>
        <a:p>
          <a:endParaRPr lang="en-US"/>
        </a:p>
      </dgm:t>
    </dgm:pt>
    <dgm:pt modelId="{667716DF-F964-4747-B63B-132303DA5F3B}" type="sibTrans" cxnId="{23E2D6ED-C22B-47E6-9D2F-BC2984711221}">
      <dgm:prSet/>
      <dgm:spPr/>
      <dgm:t>
        <a:bodyPr/>
        <a:lstStyle/>
        <a:p>
          <a:endParaRPr lang="en-US"/>
        </a:p>
      </dgm:t>
    </dgm:pt>
    <dgm:pt modelId="{48041BC4-1EE7-44FB-9A8B-A361DAE72BD7}">
      <dgm:prSet phldrT="[Text]"/>
      <dgm:spPr/>
      <dgm:t>
        <a:bodyPr/>
        <a:lstStyle/>
        <a:p>
          <a:pPr rtl="0"/>
          <a:r>
            <a:rPr lang="en-US" dirty="0"/>
            <a:t>Build ETL</a:t>
          </a:r>
        </a:p>
      </dgm:t>
    </dgm:pt>
    <dgm:pt modelId="{BA5BC807-F569-4F56-A7A6-042DD8934277}" type="parTrans" cxnId="{1EB5E99E-AE16-48A7-A835-4D5854AE73E4}">
      <dgm:prSet/>
      <dgm:spPr/>
      <dgm:t>
        <a:bodyPr/>
        <a:lstStyle/>
        <a:p>
          <a:endParaRPr lang="en-US"/>
        </a:p>
      </dgm:t>
    </dgm:pt>
    <dgm:pt modelId="{3F6A326D-7242-4433-BE1A-98D4CA2A562A}" type="sibTrans" cxnId="{1EB5E99E-AE16-48A7-A835-4D5854AE73E4}">
      <dgm:prSet/>
      <dgm:spPr/>
      <dgm:t>
        <a:bodyPr/>
        <a:lstStyle/>
        <a:p>
          <a:endParaRPr lang="en-US"/>
        </a:p>
      </dgm:t>
    </dgm:pt>
    <dgm:pt modelId="{A26E986F-64A8-4C18-B67A-1531260A4ACE}">
      <dgm:prSet phldrT="[Text]"/>
      <dgm:spPr/>
      <dgm:t>
        <a:bodyPr/>
        <a:lstStyle/>
        <a:p>
          <a:pPr rtl="0"/>
          <a:r>
            <a:rPr lang="en-US" dirty="0"/>
            <a:t>Finish ETL / Release CDM</a:t>
          </a:r>
        </a:p>
      </dgm:t>
    </dgm:pt>
    <dgm:pt modelId="{633EB692-B174-4FCF-B09C-F34D8A9D2EBB}" type="sibTrans" cxnId="{15F585FD-D2EC-498A-B284-B85E6A67D340}">
      <dgm:prSet/>
      <dgm:spPr/>
      <dgm:t>
        <a:bodyPr/>
        <a:lstStyle/>
        <a:p>
          <a:endParaRPr lang="en-US"/>
        </a:p>
      </dgm:t>
    </dgm:pt>
    <dgm:pt modelId="{5C804163-3F5C-4C65-A0A1-5A9B8856264D}" type="parTrans" cxnId="{15F585FD-D2EC-498A-B284-B85E6A67D340}">
      <dgm:prSet/>
      <dgm:spPr/>
      <dgm:t>
        <a:bodyPr/>
        <a:lstStyle/>
        <a:p>
          <a:endParaRPr lang="en-US"/>
        </a:p>
      </dgm:t>
    </dgm:pt>
    <dgm:pt modelId="{BB79E6A7-5308-435F-9933-F577D670DFD1}">
      <dgm:prSet phldrT="[Text]"/>
      <dgm:spPr/>
      <dgm:t>
        <a:bodyPr/>
        <a:lstStyle/>
        <a:p>
          <a:pPr rtl="0"/>
          <a:r>
            <a:rPr lang="en-US" dirty="0"/>
            <a:t>Run DQ Queries</a:t>
          </a:r>
        </a:p>
      </dgm:t>
    </dgm:pt>
    <dgm:pt modelId="{6B788CB8-819D-4D68-8FED-4EDF39BCA65F}" type="parTrans" cxnId="{C9628CFD-2FA0-43BE-8F4D-E74BF7F6AFFE}">
      <dgm:prSet/>
      <dgm:spPr/>
      <dgm:t>
        <a:bodyPr/>
        <a:lstStyle/>
        <a:p>
          <a:endParaRPr lang="en-US"/>
        </a:p>
      </dgm:t>
    </dgm:pt>
    <dgm:pt modelId="{B96E8F5D-3468-4EA1-AD74-950F8EB705A1}" type="sibTrans" cxnId="{C9628CFD-2FA0-43BE-8F4D-E74BF7F6AFFE}">
      <dgm:prSet/>
      <dgm:spPr/>
      <dgm:t>
        <a:bodyPr/>
        <a:lstStyle/>
        <a:p>
          <a:endParaRPr lang="en-US"/>
        </a:p>
      </dgm:t>
    </dgm:pt>
    <dgm:pt modelId="{AD65AFC7-E334-463B-954A-CCEB76C0FB67}">
      <dgm:prSet phldrT="[Text]"/>
      <dgm:spPr/>
      <dgm:t>
        <a:bodyPr/>
        <a:lstStyle/>
        <a:p>
          <a:pPr rtl="0"/>
          <a:r>
            <a:rPr lang="en-US" dirty="0"/>
            <a:t>Run Study Package</a:t>
          </a:r>
        </a:p>
      </dgm:t>
    </dgm:pt>
    <dgm:pt modelId="{40EE82B4-735A-49C3-B492-CFDE77A596E7}" type="parTrans" cxnId="{912C1EA9-FD1E-40C7-9862-5E8F731DEFD2}">
      <dgm:prSet/>
      <dgm:spPr/>
      <dgm:t>
        <a:bodyPr/>
        <a:lstStyle/>
        <a:p>
          <a:endParaRPr lang="en-US"/>
        </a:p>
      </dgm:t>
    </dgm:pt>
    <dgm:pt modelId="{642A542E-2AC4-43A1-B92B-47235D276DF9}" type="sibTrans" cxnId="{912C1EA9-FD1E-40C7-9862-5E8F731DEFD2}">
      <dgm:prSet/>
      <dgm:spPr/>
      <dgm:t>
        <a:bodyPr/>
        <a:lstStyle/>
        <a:p>
          <a:endParaRPr lang="en-US"/>
        </a:p>
      </dgm:t>
    </dgm:pt>
    <dgm:pt modelId="{DF2B3A7E-B0A9-44F2-8C31-86C827153BC0}">
      <dgm:prSet phldrT="[Text]"/>
      <dgm:spPr/>
      <dgm:t>
        <a:bodyPr/>
        <a:lstStyle/>
        <a:p>
          <a:pPr rtl="0"/>
          <a:r>
            <a:rPr lang="en-US" dirty="0"/>
            <a:t>Send Results to OHDSI SFTP</a:t>
          </a:r>
        </a:p>
      </dgm:t>
    </dgm:pt>
    <dgm:pt modelId="{360D5572-C690-409D-80C7-ABBCEBEE5131}" type="parTrans" cxnId="{EBBE3649-B288-4545-8FFD-0AEB4FC04B17}">
      <dgm:prSet/>
      <dgm:spPr/>
      <dgm:t>
        <a:bodyPr/>
        <a:lstStyle/>
        <a:p>
          <a:endParaRPr lang="en-US"/>
        </a:p>
      </dgm:t>
    </dgm:pt>
    <dgm:pt modelId="{4616363C-4900-4D01-9B8D-C1B2F44D3599}" type="sibTrans" cxnId="{EBBE3649-B288-4545-8FFD-0AEB4FC04B17}">
      <dgm:prSet/>
      <dgm:spPr/>
      <dgm:t>
        <a:bodyPr/>
        <a:lstStyle/>
        <a:p>
          <a:endParaRPr lang="en-US"/>
        </a:p>
      </dgm:t>
    </dgm:pt>
    <dgm:pt modelId="{81A2F627-4909-45E9-A359-E7690AAC1096}" type="pres">
      <dgm:prSet presAssocID="{A0C5EA9E-C4C9-462D-8714-CF42D5203CF4}" presName="Name0" presStyleCnt="0">
        <dgm:presLayoutVars>
          <dgm:dir/>
          <dgm:animLvl val="lvl"/>
          <dgm:resizeHandles val="exact"/>
        </dgm:presLayoutVars>
      </dgm:prSet>
      <dgm:spPr/>
    </dgm:pt>
    <dgm:pt modelId="{98AC4001-316C-4FE3-8F02-547B2D6B8822}" type="pres">
      <dgm:prSet presAssocID="{74847E94-D78D-4B0C-8990-39F33F5F75C5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0D0957E8-DDDE-4FAF-9E10-CE2E3E56C429}" type="pres">
      <dgm:prSet presAssocID="{667716DF-F964-4747-B63B-132303DA5F3B}" presName="parTxOnlySpace" presStyleCnt="0"/>
      <dgm:spPr/>
    </dgm:pt>
    <dgm:pt modelId="{BF741D22-50F1-4ED3-BE7B-0589E5EB0B39}" type="pres">
      <dgm:prSet presAssocID="{48041BC4-1EE7-44FB-9A8B-A361DAE72BD7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79E85211-48BF-4C20-93BA-3A460F343039}" type="pres">
      <dgm:prSet presAssocID="{3F6A326D-7242-4433-BE1A-98D4CA2A562A}" presName="parTxOnlySpace" presStyleCnt="0"/>
      <dgm:spPr/>
    </dgm:pt>
    <dgm:pt modelId="{9449C9E1-79FB-4A95-BD23-DC5B1E88F1B9}" type="pres">
      <dgm:prSet presAssocID="{A26E986F-64A8-4C18-B67A-1531260A4ACE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6F5C5F29-F5C1-4BF1-802F-CF1E9F2B2A9C}" type="pres">
      <dgm:prSet presAssocID="{633EB692-B174-4FCF-B09C-F34D8A9D2EBB}" presName="parTxOnlySpace" presStyleCnt="0"/>
      <dgm:spPr/>
    </dgm:pt>
    <dgm:pt modelId="{AD80BC2C-339F-46B3-945F-91E256F97D44}" type="pres">
      <dgm:prSet presAssocID="{BB79E6A7-5308-435F-9933-F577D670DFD1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0B15D87B-86FA-43AF-97BA-619264C8CE8C}" type="pres">
      <dgm:prSet presAssocID="{B96E8F5D-3468-4EA1-AD74-950F8EB705A1}" presName="parTxOnlySpace" presStyleCnt="0"/>
      <dgm:spPr/>
    </dgm:pt>
    <dgm:pt modelId="{D522D45C-ADBE-4FE9-A9E1-6CB4C20BF029}" type="pres">
      <dgm:prSet presAssocID="{AD65AFC7-E334-463B-954A-CCEB76C0FB67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A29302B4-1A76-43CE-8F25-C848154139E0}" type="pres">
      <dgm:prSet presAssocID="{642A542E-2AC4-43A1-B92B-47235D276DF9}" presName="parTxOnlySpace" presStyleCnt="0"/>
      <dgm:spPr/>
    </dgm:pt>
    <dgm:pt modelId="{97C7DABB-B779-4B6A-9D73-BB09784618EF}" type="pres">
      <dgm:prSet presAssocID="{DF2B3A7E-B0A9-44F2-8C31-86C827153BC0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8865D402-B42C-4ECF-96BA-BE3E2946C41A}" type="presOf" srcId="{48041BC4-1EE7-44FB-9A8B-A361DAE72BD7}" destId="{BF741D22-50F1-4ED3-BE7B-0589E5EB0B39}" srcOrd="0" destOrd="0" presId="urn:microsoft.com/office/officeart/2005/8/layout/chevron1"/>
    <dgm:cxn modelId="{8180A721-5355-49E6-85A5-663A8AAFAA9C}" type="presOf" srcId="{A26E986F-64A8-4C18-B67A-1531260A4ACE}" destId="{9449C9E1-79FB-4A95-BD23-DC5B1E88F1B9}" srcOrd="0" destOrd="0" presId="urn:microsoft.com/office/officeart/2005/8/layout/chevron1"/>
    <dgm:cxn modelId="{3D73F033-E666-491B-8AE7-8D60315E9B7E}" type="presOf" srcId="{AD65AFC7-E334-463B-954A-CCEB76C0FB67}" destId="{D522D45C-ADBE-4FE9-A9E1-6CB4C20BF029}" srcOrd="0" destOrd="0" presId="urn:microsoft.com/office/officeart/2005/8/layout/chevron1"/>
    <dgm:cxn modelId="{EBBE3649-B288-4545-8FFD-0AEB4FC04B17}" srcId="{A0C5EA9E-C4C9-462D-8714-CF42D5203CF4}" destId="{DF2B3A7E-B0A9-44F2-8C31-86C827153BC0}" srcOrd="5" destOrd="0" parTransId="{360D5572-C690-409D-80C7-ABBCEBEE5131}" sibTransId="{4616363C-4900-4D01-9B8D-C1B2F44D3599}"/>
    <dgm:cxn modelId="{2315DA53-CBC5-4F78-9186-BE156CF19478}" type="presOf" srcId="{A0C5EA9E-C4C9-462D-8714-CF42D5203CF4}" destId="{81A2F627-4909-45E9-A359-E7690AAC1096}" srcOrd="0" destOrd="0" presId="urn:microsoft.com/office/officeart/2005/8/layout/chevron1"/>
    <dgm:cxn modelId="{1EB5E99E-AE16-48A7-A835-4D5854AE73E4}" srcId="{A0C5EA9E-C4C9-462D-8714-CF42D5203CF4}" destId="{48041BC4-1EE7-44FB-9A8B-A361DAE72BD7}" srcOrd="1" destOrd="0" parTransId="{BA5BC807-F569-4F56-A7A6-042DD8934277}" sibTransId="{3F6A326D-7242-4433-BE1A-98D4CA2A562A}"/>
    <dgm:cxn modelId="{912C1EA9-FD1E-40C7-9862-5E8F731DEFD2}" srcId="{A0C5EA9E-C4C9-462D-8714-CF42D5203CF4}" destId="{AD65AFC7-E334-463B-954A-CCEB76C0FB67}" srcOrd="4" destOrd="0" parTransId="{40EE82B4-735A-49C3-B492-CFDE77A596E7}" sibTransId="{642A542E-2AC4-43A1-B92B-47235D276DF9}"/>
    <dgm:cxn modelId="{8F5083CE-4CE5-4144-B97F-7B5AC5E42FE0}" type="presOf" srcId="{DF2B3A7E-B0A9-44F2-8C31-86C827153BC0}" destId="{97C7DABB-B779-4B6A-9D73-BB09784618EF}" srcOrd="0" destOrd="0" presId="urn:microsoft.com/office/officeart/2005/8/layout/chevron1"/>
    <dgm:cxn modelId="{B4F4DDDE-F885-4452-8CFF-97111875BF46}" type="presOf" srcId="{74847E94-D78D-4B0C-8990-39F33F5F75C5}" destId="{98AC4001-316C-4FE3-8F02-547B2D6B8822}" srcOrd="0" destOrd="0" presId="urn:microsoft.com/office/officeart/2005/8/layout/chevron1"/>
    <dgm:cxn modelId="{776162EA-6742-4BF7-B72C-291FC2342AA5}" type="presOf" srcId="{BB79E6A7-5308-435F-9933-F577D670DFD1}" destId="{AD80BC2C-339F-46B3-945F-91E256F97D44}" srcOrd="0" destOrd="0" presId="urn:microsoft.com/office/officeart/2005/8/layout/chevron1"/>
    <dgm:cxn modelId="{23E2D6ED-C22B-47E6-9D2F-BC2984711221}" srcId="{A0C5EA9E-C4C9-462D-8714-CF42D5203CF4}" destId="{74847E94-D78D-4B0C-8990-39F33F5F75C5}" srcOrd="0" destOrd="0" parTransId="{AF8109F2-40C1-435E-A020-52F0A9CDA984}" sibTransId="{667716DF-F964-4747-B63B-132303DA5F3B}"/>
    <dgm:cxn modelId="{15F585FD-D2EC-498A-B284-B85E6A67D340}" srcId="{A0C5EA9E-C4C9-462D-8714-CF42D5203CF4}" destId="{A26E986F-64A8-4C18-B67A-1531260A4ACE}" srcOrd="2" destOrd="0" parTransId="{5C804163-3F5C-4C65-A0A1-5A9B8856264D}" sibTransId="{633EB692-B174-4FCF-B09C-F34D8A9D2EBB}"/>
    <dgm:cxn modelId="{C9628CFD-2FA0-43BE-8F4D-E74BF7F6AFFE}" srcId="{A0C5EA9E-C4C9-462D-8714-CF42D5203CF4}" destId="{BB79E6A7-5308-435F-9933-F577D670DFD1}" srcOrd="3" destOrd="0" parTransId="{6B788CB8-819D-4D68-8FED-4EDF39BCA65F}" sibTransId="{B96E8F5D-3468-4EA1-AD74-950F8EB705A1}"/>
    <dgm:cxn modelId="{60529D1C-3D24-4EBC-88D0-3EEEB73086A1}" type="presParOf" srcId="{81A2F627-4909-45E9-A359-E7690AAC1096}" destId="{98AC4001-316C-4FE3-8F02-547B2D6B8822}" srcOrd="0" destOrd="0" presId="urn:microsoft.com/office/officeart/2005/8/layout/chevron1"/>
    <dgm:cxn modelId="{750AA2CC-803D-468B-8481-382B9CF4F609}" type="presParOf" srcId="{81A2F627-4909-45E9-A359-E7690AAC1096}" destId="{0D0957E8-DDDE-4FAF-9E10-CE2E3E56C429}" srcOrd="1" destOrd="0" presId="urn:microsoft.com/office/officeart/2005/8/layout/chevron1"/>
    <dgm:cxn modelId="{C3655F5E-744D-4548-9515-B1B0B456FE3C}" type="presParOf" srcId="{81A2F627-4909-45E9-A359-E7690AAC1096}" destId="{BF741D22-50F1-4ED3-BE7B-0589E5EB0B39}" srcOrd="2" destOrd="0" presId="urn:microsoft.com/office/officeart/2005/8/layout/chevron1"/>
    <dgm:cxn modelId="{07CFFFC7-9FF9-41BF-A680-6CB547675251}" type="presParOf" srcId="{81A2F627-4909-45E9-A359-E7690AAC1096}" destId="{79E85211-48BF-4C20-93BA-3A460F343039}" srcOrd="3" destOrd="0" presId="urn:microsoft.com/office/officeart/2005/8/layout/chevron1"/>
    <dgm:cxn modelId="{627AFA11-9CEC-4BA4-965D-856117E0FF3D}" type="presParOf" srcId="{81A2F627-4909-45E9-A359-E7690AAC1096}" destId="{9449C9E1-79FB-4A95-BD23-DC5B1E88F1B9}" srcOrd="4" destOrd="0" presId="urn:microsoft.com/office/officeart/2005/8/layout/chevron1"/>
    <dgm:cxn modelId="{E81099D0-0EE0-47AC-A375-1CDA6FEBCC33}" type="presParOf" srcId="{81A2F627-4909-45E9-A359-E7690AAC1096}" destId="{6F5C5F29-F5C1-4BF1-802F-CF1E9F2B2A9C}" srcOrd="5" destOrd="0" presId="urn:microsoft.com/office/officeart/2005/8/layout/chevron1"/>
    <dgm:cxn modelId="{1DE5ECCE-A216-480B-A161-5E5194EDC7AC}" type="presParOf" srcId="{81A2F627-4909-45E9-A359-E7690AAC1096}" destId="{AD80BC2C-339F-46B3-945F-91E256F97D44}" srcOrd="6" destOrd="0" presId="urn:microsoft.com/office/officeart/2005/8/layout/chevron1"/>
    <dgm:cxn modelId="{2C7D43DB-AA4C-44CA-AE43-518F592C68AD}" type="presParOf" srcId="{81A2F627-4909-45E9-A359-E7690AAC1096}" destId="{0B15D87B-86FA-43AF-97BA-619264C8CE8C}" srcOrd="7" destOrd="0" presId="urn:microsoft.com/office/officeart/2005/8/layout/chevron1"/>
    <dgm:cxn modelId="{4EBA8486-6994-4D7B-9D29-E7A333632CFE}" type="presParOf" srcId="{81A2F627-4909-45E9-A359-E7690AAC1096}" destId="{D522D45C-ADBE-4FE9-A9E1-6CB4C20BF029}" srcOrd="8" destOrd="0" presId="urn:microsoft.com/office/officeart/2005/8/layout/chevron1"/>
    <dgm:cxn modelId="{59651ECE-54BB-4911-BC0C-E853B36C4E5B}" type="presParOf" srcId="{81A2F627-4909-45E9-A359-E7690AAC1096}" destId="{A29302B4-1A76-43CE-8F25-C848154139E0}" srcOrd="9" destOrd="0" presId="urn:microsoft.com/office/officeart/2005/8/layout/chevron1"/>
    <dgm:cxn modelId="{9495A2B1-9B0E-4495-AEAE-0F2E72367FF9}" type="presParOf" srcId="{81A2F627-4909-45E9-A359-E7690AAC1096}" destId="{97C7DABB-B779-4B6A-9D73-BB09784618EF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C4001-316C-4FE3-8F02-547B2D6B8822}">
      <dsp:nvSpPr>
        <dsp:cNvPr id="0" name=""/>
        <dsp:cNvSpPr/>
      </dsp:nvSpPr>
      <dsp:spPr>
        <a:xfrm>
          <a:off x="4266" y="2213899"/>
          <a:ext cx="1587267" cy="634907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/>
            </a:rPr>
            <a:t>Commit to OHDSI</a:t>
          </a:r>
          <a:endParaRPr lang="en-US" sz="1400" kern="1200" dirty="0"/>
        </a:p>
      </dsp:txBody>
      <dsp:txXfrm>
        <a:off x="321720" y="2213899"/>
        <a:ext cx="952360" cy="634907"/>
      </dsp:txXfrm>
    </dsp:sp>
    <dsp:sp modelId="{BF741D22-50F1-4ED3-BE7B-0589E5EB0B39}">
      <dsp:nvSpPr>
        <dsp:cNvPr id="0" name=""/>
        <dsp:cNvSpPr/>
      </dsp:nvSpPr>
      <dsp:spPr>
        <a:xfrm>
          <a:off x="1432807" y="2213899"/>
          <a:ext cx="1587267" cy="634907"/>
        </a:xfrm>
        <a:prstGeom prst="chevron">
          <a:avLst/>
        </a:prstGeom>
        <a:solidFill>
          <a:schemeClr val="accent3">
            <a:hueOff val="2250053"/>
            <a:satOff val="-3376"/>
            <a:lumOff val="-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Build ETL</a:t>
          </a:r>
        </a:p>
      </dsp:txBody>
      <dsp:txXfrm>
        <a:off x="1750261" y="2213899"/>
        <a:ext cx="952360" cy="634907"/>
      </dsp:txXfrm>
    </dsp:sp>
    <dsp:sp modelId="{9449C9E1-79FB-4A95-BD23-DC5B1E88F1B9}">
      <dsp:nvSpPr>
        <dsp:cNvPr id="0" name=""/>
        <dsp:cNvSpPr/>
      </dsp:nvSpPr>
      <dsp:spPr>
        <a:xfrm>
          <a:off x="2861349" y="2213899"/>
          <a:ext cx="1587267" cy="634907"/>
        </a:xfrm>
        <a:prstGeom prst="chevron">
          <a:avLst/>
        </a:prstGeom>
        <a:solidFill>
          <a:schemeClr val="accent3">
            <a:hueOff val="4500106"/>
            <a:satOff val="-6752"/>
            <a:lumOff val="-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Finish ETL / Release CDM</a:t>
          </a:r>
        </a:p>
      </dsp:txBody>
      <dsp:txXfrm>
        <a:off x="3178803" y="2213899"/>
        <a:ext cx="952360" cy="634907"/>
      </dsp:txXfrm>
    </dsp:sp>
    <dsp:sp modelId="{AD80BC2C-339F-46B3-945F-91E256F97D44}">
      <dsp:nvSpPr>
        <dsp:cNvPr id="0" name=""/>
        <dsp:cNvSpPr/>
      </dsp:nvSpPr>
      <dsp:spPr>
        <a:xfrm>
          <a:off x="4289890" y="2213899"/>
          <a:ext cx="1587267" cy="634907"/>
        </a:xfrm>
        <a:prstGeom prst="chevron">
          <a:avLst/>
        </a:prstGeom>
        <a:solidFill>
          <a:schemeClr val="accent3">
            <a:hueOff val="6750158"/>
            <a:satOff val="-10128"/>
            <a:lumOff val="-164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Run DQ Queries</a:t>
          </a:r>
        </a:p>
      </dsp:txBody>
      <dsp:txXfrm>
        <a:off x="4607344" y="2213899"/>
        <a:ext cx="952360" cy="634907"/>
      </dsp:txXfrm>
    </dsp:sp>
    <dsp:sp modelId="{D522D45C-ADBE-4FE9-A9E1-6CB4C20BF029}">
      <dsp:nvSpPr>
        <dsp:cNvPr id="0" name=""/>
        <dsp:cNvSpPr/>
      </dsp:nvSpPr>
      <dsp:spPr>
        <a:xfrm>
          <a:off x="5718431" y="2213899"/>
          <a:ext cx="1587267" cy="634907"/>
        </a:xfrm>
        <a:prstGeom prst="chevron">
          <a:avLst/>
        </a:prstGeom>
        <a:solidFill>
          <a:schemeClr val="accent3">
            <a:hueOff val="9000211"/>
            <a:satOff val="-13504"/>
            <a:lumOff val="-219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Run Study Package</a:t>
          </a:r>
        </a:p>
      </dsp:txBody>
      <dsp:txXfrm>
        <a:off x="6035885" y="2213899"/>
        <a:ext cx="952360" cy="634907"/>
      </dsp:txXfrm>
    </dsp:sp>
    <dsp:sp modelId="{97C7DABB-B779-4B6A-9D73-BB09784618EF}">
      <dsp:nvSpPr>
        <dsp:cNvPr id="0" name=""/>
        <dsp:cNvSpPr/>
      </dsp:nvSpPr>
      <dsp:spPr>
        <a:xfrm>
          <a:off x="7146972" y="2213899"/>
          <a:ext cx="1587267" cy="634907"/>
        </a:xfrm>
        <a:prstGeom prst="chevron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Send Results to OHDSI SFTP</a:t>
          </a:r>
        </a:p>
      </dsp:txBody>
      <dsp:txXfrm>
        <a:off x="7464426" y="2213899"/>
        <a:ext cx="952360" cy="6349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85E337-C9E0-44F9-9479-43CE690CC9D5}" type="datetimeFigureOut">
              <a:rPr lang="en-US" smtClean="0"/>
              <a:t>9/8/2020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33AF44-74ED-43AD-A0A0-8447E870E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062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33AF44-74ED-43AD-A0A0-8447E870E1D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672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99274" y="132081"/>
            <a:ext cx="7945451" cy="871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20425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9" name="Shape 72">
            <a:extLst>
              <a:ext uri="{FF2B5EF4-FFF2-40B4-BE49-F238E27FC236}">
                <a16:creationId xmlns:a16="http://schemas.microsoft.com/office/drawing/2014/main" id="{9400105E-37FB-482D-8460-314B7DE0D722}"/>
              </a:ext>
            </a:extLst>
          </p:cNvPr>
          <p:cNvSpPr/>
          <p:nvPr userDrawn="1"/>
        </p:nvSpPr>
        <p:spPr>
          <a:xfrm>
            <a:off x="0" y="6400801"/>
            <a:ext cx="9144000" cy="76200"/>
          </a:xfrm>
          <a:prstGeom prst="rect">
            <a:avLst/>
          </a:prstGeom>
          <a:gradFill>
            <a:gsLst>
              <a:gs pos="0">
                <a:srgbClr val="20425A"/>
              </a:gs>
              <a:gs pos="44000">
                <a:srgbClr val="20425A"/>
              </a:gs>
              <a:gs pos="55000">
                <a:srgbClr val="EB6622"/>
              </a:gs>
              <a:gs pos="100000">
                <a:srgbClr val="FCCB10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Shape 73">
            <a:extLst>
              <a:ext uri="{FF2B5EF4-FFF2-40B4-BE49-F238E27FC236}">
                <a16:creationId xmlns:a16="http://schemas.microsoft.com/office/drawing/2014/main" id="{9C702715-F741-498C-807A-06A9DDA3C9C1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76200" y="-38160"/>
            <a:ext cx="1326600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20425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7" name="Shape 72">
            <a:extLst>
              <a:ext uri="{FF2B5EF4-FFF2-40B4-BE49-F238E27FC236}">
                <a16:creationId xmlns:a16="http://schemas.microsoft.com/office/drawing/2014/main" id="{666B33E8-1A87-4568-B6D1-10054E5BE9EE}"/>
              </a:ext>
            </a:extLst>
          </p:cNvPr>
          <p:cNvSpPr/>
          <p:nvPr userDrawn="1"/>
        </p:nvSpPr>
        <p:spPr>
          <a:xfrm>
            <a:off x="0" y="6400801"/>
            <a:ext cx="9144000" cy="76200"/>
          </a:xfrm>
          <a:prstGeom prst="rect">
            <a:avLst/>
          </a:prstGeom>
          <a:gradFill>
            <a:gsLst>
              <a:gs pos="0">
                <a:srgbClr val="20425A"/>
              </a:gs>
              <a:gs pos="44000">
                <a:srgbClr val="20425A"/>
              </a:gs>
              <a:gs pos="55000">
                <a:srgbClr val="EB6622"/>
              </a:gs>
              <a:gs pos="100000">
                <a:srgbClr val="FCCB10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Shape 73">
            <a:extLst>
              <a:ext uri="{FF2B5EF4-FFF2-40B4-BE49-F238E27FC236}">
                <a16:creationId xmlns:a16="http://schemas.microsoft.com/office/drawing/2014/main" id="{CF2047CE-0F3D-4CD6-9BF1-DF01A3BFBCA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76200" y="-38160"/>
            <a:ext cx="1326600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20425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8" name="Shape 72">
            <a:extLst>
              <a:ext uri="{FF2B5EF4-FFF2-40B4-BE49-F238E27FC236}">
                <a16:creationId xmlns:a16="http://schemas.microsoft.com/office/drawing/2014/main" id="{C7158E75-9A42-4142-AD85-98195B6D2F38}"/>
              </a:ext>
            </a:extLst>
          </p:cNvPr>
          <p:cNvSpPr/>
          <p:nvPr userDrawn="1"/>
        </p:nvSpPr>
        <p:spPr>
          <a:xfrm>
            <a:off x="0" y="6400801"/>
            <a:ext cx="9144000" cy="76200"/>
          </a:xfrm>
          <a:prstGeom prst="rect">
            <a:avLst/>
          </a:prstGeom>
          <a:gradFill>
            <a:gsLst>
              <a:gs pos="0">
                <a:srgbClr val="20425A"/>
              </a:gs>
              <a:gs pos="44000">
                <a:srgbClr val="20425A"/>
              </a:gs>
              <a:gs pos="55000">
                <a:srgbClr val="EB6622"/>
              </a:gs>
              <a:gs pos="100000">
                <a:srgbClr val="FCCB10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Shape 73">
            <a:extLst>
              <a:ext uri="{FF2B5EF4-FFF2-40B4-BE49-F238E27FC236}">
                <a16:creationId xmlns:a16="http://schemas.microsoft.com/office/drawing/2014/main" id="{37EB0306-7E1A-4392-837D-B435A712C7FF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76200" y="-38160"/>
            <a:ext cx="1326600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20425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6" name="Shape 72">
            <a:extLst>
              <a:ext uri="{FF2B5EF4-FFF2-40B4-BE49-F238E27FC236}">
                <a16:creationId xmlns:a16="http://schemas.microsoft.com/office/drawing/2014/main" id="{BC73E8DE-7F8A-479E-85A5-F0E8184FC504}"/>
              </a:ext>
            </a:extLst>
          </p:cNvPr>
          <p:cNvSpPr/>
          <p:nvPr userDrawn="1"/>
        </p:nvSpPr>
        <p:spPr>
          <a:xfrm>
            <a:off x="0" y="6400801"/>
            <a:ext cx="9144000" cy="76200"/>
          </a:xfrm>
          <a:prstGeom prst="rect">
            <a:avLst/>
          </a:prstGeom>
          <a:gradFill>
            <a:gsLst>
              <a:gs pos="0">
                <a:srgbClr val="20425A"/>
              </a:gs>
              <a:gs pos="44000">
                <a:srgbClr val="20425A"/>
              </a:gs>
              <a:gs pos="55000">
                <a:srgbClr val="EB6622"/>
              </a:gs>
              <a:gs pos="100000">
                <a:srgbClr val="FCCB10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Shape 73">
            <a:extLst>
              <a:ext uri="{FF2B5EF4-FFF2-40B4-BE49-F238E27FC236}">
                <a16:creationId xmlns:a16="http://schemas.microsoft.com/office/drawing/2014/main" id="{C801E738-A473-4F9C-A678-77EC2853A2CF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76200" y="-38160"/>
            <a:ext cx="1326600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5" name="Shape 72">
            <a:extLst>
              <a:ext uri="{FF2B5EF4-FFF2-40B4-BE49-F238E27FC236}">
                <a16:creationId xmlns:a16="http://schemas.microsoft.com/office/drawing/2014/main" id="{ED6504B5-6EE6-4CCA-A6DA-A2306B7DC56E}"/>
              </a:ext>
            </a:extLst>
          </p:cNvPr>
          <p:cNvSpPr/>
          <p:nvPr userDrawn="1"/>
        </p:nvSpPr>
        <p:spPr>
          <a:xfrm>
            <a:off x="0" y="6400801"/>
            <a:ext cx="9144000" cy="76200"/>
          </a:xfrm>
          <a:prstGeom prst="rect">
            <a:avLst/>
          </a:prstGeom>
          <a:gradFill>
            <a:gsLst>
              <a:gs pos="0">
                <a:srgbClr val="20425A"/>
              </a:gs>
              <a:gs pos="44000">
                <a:srgbClr val="20425A"/>
              </a:gs>
              <a:gs pos="55000">
                <a:srgbClr val="EB6622"/>
              </a:gs>
              <a:gs pos="100000">
                <a:srgbClr val="FCCB10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Shape 73">
            <a:extLst>
              <a:ext uri="{FF2B5EF4-FFF2-40B4-BE49-F238E27FC236}">
                <a16:creationId xmlns:a16="http://schemas.microsoft.com/office/drawing/2014/main" id="{BA7AD346-2D0A-43CD-A5F6-0893D256B4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76200" y="-38160"/>
            <a:ext cx="1326600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ctrTitle"/>
          </p:nvPr>
        </p:nvSpPr>
        <p:spPr>
          <a:xfrm>
            <a:off x="2362200" y="2130425"/>
            <a:ext cx="6096000" cy="1755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425A"/>
              </a:buClr>
              <a:buFont typeface="Calibri"/>
              <a:buNone/>
              <a:defRPr sz="4000" b="0" i="0" u="none" strike="noStrike" cap="none">
                <a:solidFill>
                  <a:srgbClr val="20425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39" name="Shape 139"/>
          <p:cNvSpPr txBox="1">
            <a:spLocks noGrp="1"/>
          </p:cNvSpPr>
          <p:nvPr>
            <p:ph type="subTitle" idx="1"/>
          </p:nvPr>
        </p:nvSpPr>
        <p:spPr>
          <a:xfrm>
            <a:off x="2362200" y="4038600"/>
            <a:ext cx="6096000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153153"/>
              </a:buClr>
              <a:buFont typeface="Arial"/>
              <a:buNone/>
              <a:defRPr sz="2800" b="0" i="0" u="none" strike="noStrike" cap="none">
                <a:solidFill>
                  <a:srgbClr val="15315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0" name="Shape 140" descr="C:\Users\pryan4\Downloads\want-impact-public-health-help-shape-journey-ahead\OHDSI logo with text - vertical - colo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28600" y="1875375"/>
            <a:ext cx="2682900" cy="3230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Shape 141"/>
          <p:cNvSpPr/>
          <p:nvPr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0">
                <a:srgbClr val="20425A"/>
              </a:gs>
              <a:gs pos="44000">
                <a:srgbClr val="20425A"/>
              </a:gs>
              <a:gs pos="55000">
                <a:srgbClr val="EB6622"/>
              </a:gs>
              <a:gs pos="100000">
                <a:srgbClr val="FCCB10"/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6624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 - IQV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288521" y="647234"/>
            <a:ext cx="8503920" cy="415498"/>
          </a:xfrm>
          <a:prstGeom prst="rect">
            <a:avLst/>
          </a:prstGeom>
        </p:spPr>
        <p:txBody>
          <a:bodyPr lIns="91440" tIns="45720" rIns="91440" bIns="45720" anchor="b" anchorCtr="0"/>
          <a:lstStyle>
            <a:lvl1pPr>
              <a:defRPr sz="21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Headlines are 28pt Arial Bold sentence case</a:t>
            </a:r>
          </a:p>
        </p:txBody>
      </p:sp>
      <p:sp>
        <p:nvSpPr>
          <p:cNvPr id="53" name="Footer Placeholder 4">
            <a:extLst>
              <a:ext uri="{FF2B5EF4-FFF2-40B4-BE49-F238E27FC236}">
                <a16:creationId xmlns:a16="http://schemas.microsoft.com/office/drawing/2014/main" id="{B43D20F7-04AA-0E4D-91D5-5DB9ECAF95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8521" y="6541280"/>
            <a:ext cx="6964113" cy="184666"/>
          </a:xfrm>
          <a:prstGeom prst="rect">
            <a:avLst/>
          </a:prstGeom>
          <a:noFill/>
        </p:spPr>
        <p:txBody>
          <a:bodyPr vert="horz" lIns="91440" tIns="45720" rIns="91440" bIns="45720" rtlCol="0" anchor="b" anchorCtr="0"/>
          <a:lstStyle>
            <a:lvl1pPr algn="l">
              <a:defRPr sz="6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5EA968B8-FA3A-4F62-92E8-E94086C1347B}"/>
              </a:ext>
            </a:extLst>
          </p:cNvPr>
          <p:cNvSpPr txBox="1">
            <a:spLocks/>
          </p:cNvSpPr>
          <p:nvPr/>
        </p:nvSpPr>
        <p:spPr bwMode="white">
          <a:xfrm>
            <a:off x="8792441" y="6544746"/>
            <a:ext cx="264816" cy="1778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5C7A9E-C6A9-4A9D-A8BC-E29E91AD59EE}" type="slidenum">
              <a:rPr lang="en-US" sz="600" b="0" smtClean="0">
                <a:solidFill>
                  <a:srgbClr val="959CA0"/>
                </a:solidFill>
              </a:rPr>
              <a:t>‹#›</a:t>
            </a:fld>
            <a:endParaRPr lang="en-US" sz="600" b="0" dirty="0">
              <a:solidFill>
                <a:srgbClr val="959CA0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12220C1-1EAE-C14B-89F3-9751E5993B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82224" y="6535995"/>
            <a:ext cx="857250" cy="2159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849B7DBB-D418-4245-8897-F7BF24A4C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82224" y="6535995"/>
            <a:ext cx="857250" cy="21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13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 - IQV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88521" y="1286360"/>
            <a:ext cx="8503920" cy="1231106"/>
          </a:xfrm>
          <a:prstGeom prst="rect">
            <a:avLst/>
          </a:prstGeom>
        </p:spPr>
        <p:txBody>
          <a:bodyPr/>
          <a:lstStyle>
            <a:lvl1pPr marL="137160" indent="-137160">
              <a:lnSpc>
                <a:spcPct val="100000"/>
              </a:lnSpc>
              <a:spcBef>
                <a:spcPts val="750"/>
              </a:spcBef>
              <a:defRPr sz="1200">
                <a:solidFill>
                  <a:schemeClr val="tx1"/>
                </a:solidFill>
              </a:defRPr>
            </a:lvl1pPr>
            <a:lvl2pPr marL="274320" indent="-13716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411480" indent="-13716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›"/>
              <a:defRPr sz="1200">
                <a:solidFill>
                  <a:schemeClr val="tx1"/>
                </a:solidFill>
              </a:defRPr>
            </a:lvl3pPr>
            <a:lvl4pPr marL="548640" indent="-13716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</a:defRPr>
            </a:lvl4pPr>
            <a:lvl5pPr marL="685800" indent="-137160">
              <a:lnSpc>
                <a:spcPct val="100000"/>
              </a:lnSpc>
              <a:spcBef>
                <a:spcPts val="600"/>
              </a:spcBef>
              <a:buSzPct val="75000"/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Arial 16pt bullet level 1</a:t>
            </a:r>
          </a:p>
          <a:p>
            <a:pPr lvl="1"/>
            <a:r>
              <a:rPr lang="en-US" dirty="0"/>
              <a:t>Arial 16pt bullet level 2</a:t>
            </a:r>
          </a:p>
          <a:p>
            <a:pPr lvl="2"/>
            <a:r>
              <a:rPr lang="en-US" dirty="0"/>
              <a:t>Arial 16pt bullet level 3</a:t>
            </a:r>
          </a:p>
          <a:p>
            <a:pPr lvl="3"/>
            <a:r>
              <a:rPr lang="en-US" dirty="0"/>
              <a:t>Arial 16pt bullet level 4</a:t>
            </a:r>
          </a:p>
          <a:p>
            <a:pPr lvl="4"/>
            <a:r>
              <a:rPr lang="en-US" dirty="0"/>
              <a:t>Arial 16pt bullet level 5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288521" y="739567"/>
            <a:ext cx="8503920" cy="323165"/>
          </a:xfrm>
          <a:prstGeom prst="rect">
            <a:avLst/>
          </a:prstGeom>
        </p:spPr>
        <p:txBody>
          <a:bodyPr anchor="b" anchorCtr="0"/>
          <a:lstStyle>
            <a:lvl1pPr>
              <a:defRPr sz="21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Headlines are 28pt Arial Bold sentence case</a:t>
            </a:r>
          </a:p>
        </p:txBody>
      </p:sp>
      <p:sp>
        <p:nvSpPr>
          <p:cNvPr id="54" name="Footer Placeholder 4">
            <a:extLst>
              <a:ext uri="{FF2B5EF4-FFF2-40B4-BE49-F238E27FC236}">
                <a16:creationId xmlns:a16="http://schemas.microsoft.com/office/drawing/2014/main" id="{7088911A-0046-5847-8D5E-667B718ECD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8521" y="6541280"/>
            <a:ext cx="6964113" cy="184666"/>
          </a:xfrm>
          <a:prstGeom prst="rect">
            <a:avLst/>
          </a:prstGeom>
          <a:noFill/>
        </p:spPr>
        <p:txBody>
          <a:bodyPr vert="horz" lIns="91440" tIns="45720" rIns="91440" bIns="45720" rtlCol="0" anchor="b" anchorCtr="0"/>
          <a:lstStyle>
            <a:lvl1pPr algn="l">
              <a:defRPr sz="6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FCFC63C0-5262-4767-9F93-DEDAECE24DB7}"/>
              </a:ext>
            </a:extLst>
          </p:cNvPr>
          <p:cNvSpPr txBox="1">
            <a:spLocks/>
          </p:cNvSpPr>
          <p:nvPr/>
        </p:nvSpPr>
        <p:spPr bwMode="white">
          <a:xfrm>
            <a:off x="8792441" y="6544746"/>
            <a:ext cx="264816" cy="1778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5C7A9E-C6A9-4A9D-A8BC-E29E91AD59EE}" type="slidenum">
              <a:rPr lang="en-US" sz="600" b="0" smtClean="0">
                <a:solidFill>
                  <a:srgbClr val="959CA0"/>
                </a:solidFill>
              </a:rPr>
              <a:t>‹#›</a:t>
            </a:fld>
            <a:endParaRPr lang="en-US" sz="600" b="0" dirty="0">
              <a:solidFill>
                <a:srgbClr val="959CA0"/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B41C48F-5C1D-DE41-93AD-B4E269C3B3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82224" y="6535995"/>
            <a:ext cx="857250" cy="2159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5576FF8-95FB-5A4A-AD47-8ECC3E9AED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82224" y="6535995"/>
            <a:ext cx="857250" cy="21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8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Text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622300" y="6318250"/>
            <a:ext cx="5727700" cy="365125"/>
          </a:xfrm>
          <a:prstGeom prst="rect">
            <a:avLst/>
          </a:prstGeom>
        </p:spPr>
        <p:txBody>
          <a:bodyPr/>
          <a:lstStyle/>
          <a:p>
            <a:endParaRPr lang="en-IN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57200" y="1088136"/>
            <a:ext cx="8229600" cy="499675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>
            <a:lvl1pPr indent="-210312" algn="l" defTabSz="41029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def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/>
                <a:ea typeface="+mn-ea"/>
                <a:cs typeface="Arial"/>
              </a:defRPr>
            </a:lvl1pPr>
            <a:lvl2pPr indent="-210312" algn="l" defTabSz="41029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def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/>
                <a:ea typeface="+mn-ea"/>
                <a:cs typeface="Arial"/>
              </a:defRPr>
            </a:lvl2pPr>
            <a:lvl3pPr indent="-210312" algn="l" defTabSz="41029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def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/>
                <a:ea typeface="+mn-ea"/>
                <a:cs typeface="Arial"/>
              </a:defRPr>
            </a:lvl3pPr>
            <a:lvl4pPr indent="-210312" algn="l" defTabSz="41029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def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/>
                <a:ea typeface="+mn-ea"/>
                <a:cs typeface="Arial"/>
              </a:defRPr>
            </a:lvl4pPr>
            <a:lvl5pPr indent="-210312" algn="l" defTabSz="41029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defRPr kumimoji="0" lang="en-IN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/>
                <a:ea typeface="+mn-ea"/>
                <a:cs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49264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44214" y="-7376"/>
            <a:ext cx="8055571" cy="13030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20425A"/>
                </a:solidFill>
                <a:latin typeface="Calibri"/>
                <a:cs typeface="Calibri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27048" y="1898650"/>
            <a:ext cx="8172450" cy="4279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8" r:id="rId7"/>
    <p:sldLayoutId id="2147483669" r:id="rId8"/>
    <p:sldLayoutId id="2147483670" r:id="rId9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ohdsi.org/who-we-are/collaborators/erica-voss/" TargetMode="External"/><Relationship Id="rId5" Type="http://schemas.openxmlformats.org/officeDocument/2006/relationships/hyperlink" Target="https://www.ohdsi.org/who-we-are/collaborators/clair-blacketer/" TargetMode="Externa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ohdsi.org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D4EB847-4A18-496A-A9BE-286A155824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62200" y="1920910"/>
            <a:ext cx="6096000" cy="3016180"/>
          </a:xfrm>
        </p:spPr>
        <p:txBody>
          <a:bodyPr/>
          <a:lstStyle/>
          <a:p>
            <a:r>
              <a:rPr lang="en-US" dirty="0"/>
              <a:t>ETL in the Time of Data Privacy</a:t>
            </a:r>
            <a:br>
              <a:rPr lang="en-US" dirty="0"/>
            </a:br>
            <a:br>
              <a:rPr lang="en-US" dirty="0"/>
            </a:br>
            <a:r>
              <a:rPr lang="en-US" sz="3200" dirty="0"/>
              <a:t>Kristin Kostka, MPH</a:t>
            </a:r>
            <a:br>
              <a:rPr lang="en-US" sz="3200" dirty="0"/>
            </a:br>
            <a:r>
              <a:rPr lang="en-US" sz="3200" dirty="0"/>
              <a:t>Talita Duarte-Salles, PhD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863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806DA5B-2ABB-4799-84BE-45C880912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52400"/>
            <a:ext cx="7380585" cy="492443"/>
          </a:xfrm>
        </p:spPr>
        <p:txBody>
          <a:bodyPr/>
          <a:lstStyle/>
          <a:p>
            <a:r>
              <a:rPr lang="en-US" dirty="0"/>
              <a:t>Who We Are</a:t>
            </a:r>
          </a:p>
        </p:txBody>
      </p:sp>
      <p:pic>
        <p:nvPicPr>
          <p:cNvPr id="4098" name="Picture 2" descr="Image">
            <a:extLst>
              <a:ext uri="{FF2B5EF4-FFF2-40B4-BE49-F238E27FC236}">
                <a16:creationId xmlns:a16="http://schemas.microsoft.com/office/drawing/2014/main" id="{AAFFD963-A724-486A-864B-16B72DCAE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840" y="1557670"/>
            <a:ext cx="3140888" cy="314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mage">
            <a:extLst>
              <a:ext uri="{FF2B5EF4-FFF2-40B4-BE49-F238E27FC236}">
                <a16:creationId xmlns:a16="http://schemas.microsoft.com/office/drawing/2014/main" id="{D313DF65-E7AF-4649-B3D9-C5DA0A7D2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007" y="1524000"/>
            <a:ext cx="3148760" cy="314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E70D79-BBA9-462A-8BBA-A6E6668924F4}"/>
              </a:ext>
            </a:extLst>
          </p:cNvPr>
          <p:cNvSpPr txBox="1"/>
          <p:nvPr/>
        </p:nvSpPr>
        <p:spPr>
          <a:xfrm>
            <a:off x="566925" y="4743271"/>
            <a:ext cx="37216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20425A"/>
                </a:solidFill>
              </a:rPr>
              <a:t>Kristin Kostka, MPH</a:t>
            </a:r>
          </a:p>
          <a:p>
            <a:pPr algn="ctr"/>
            <a:r>
              <a:rPr lang="en-US" dirty="0">
                <a:solidFill>
                  <a:srgbClr val="20425A"/>
                </a:solidFill>
              </a:rPr>
              <a:t>IQVIA (United States)</a:t>
            </a:r>
          </a:p>
          <a:p>
            <a:pPr algn="ctr"/>
            <a:r>
              <a:rPr lang="en-US" dirty="0">
                <a:solidFill>
                  <a:srgbClr val="20425A"/>
                </a:solidFill>
              </a:rPr>
              <a:t>Data steward: IQVIA data</a:t>
            </a:r>
          </a:p>
          <a:p>
            <a:pPr algn="ctr"/>
            <a:r>
              <a:rPr lang="en-US" dirty="0">
                <a:solidFill>
                  <a:srgbClr val="20425A"/>
                </a:solidFill>
              </a:rPr>
              <a:t>Co-lead Project Charybdis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030711-EB2B-429A-BA1A-7689302D5385}"/>
              </a:ext>
            </a:extLst>
          </p:cNvPr>
          <p:cNvSpPr txBox="1"/>
          <p:nvPr/>
        </p:nvSpPr>
        <p:spPr>
          <a:xfrm>
            <a:off x="4855462" y="4743271"/>
            <a:ext cx="37216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20425A"/>
                </a:solidFill>
              </a:rPr>
              <a:t>Talita Duarte-Salles, PhD</a:t>
            </a:r>
          </a:p>
          <a:p>
            <a:pPr algn="ctr"/>
            <a:r>
              <a:rPr lang="en-US" dirty="0" err="1">
                <a:solidFill>
                  <a:srgbClr val="20425A"/>
                </a:solidFill>
              </a:rPr>
              <a:t>IDIAPJGol</a:t>
            </a:r>
            <a:r>
              <a:rPr lang="en-US" dirty="0">
                <a:solidFill>
                  <a:srgbClr val="20425A"/>
                </a:solidFill>
              </a:rPr>
              <a:t> (Barcelona, Spain) </a:t>
            </a:r>
          </a:p>
          <a:p>
            <a:pPr algn="ctr"/>
            <a:r>
              <a:rPr lang="en-US" dirty="0">
                <a:solidFill>
                  <a:srgbClr val="20425A"/>
                </a:solidFill>
              </a:rPr>
              <a:t>Data steward: SIDIAP, HM </a:t>
            </a:r>
            <a:r>
              <a:rPr lang="en-US" dirty="0" err="1">
                <a:solidFill>
                  <a:srgbClr val="20425A"/>
                </a:solidFill>
              </a:rPr>
              <a:t>Hospitales</a:t>
            </a:r>
            <a:endParaRPr lang="en-US" dirty="0">
              <a:solidFill>
                <a:srgbClr val="20425A"/>
              </a:solidFill>
            </a:endParaRPr>
          </a:p>
          <a:p>
            <a:pPr algn="ctr"/>
            <a:r>
              <a:rPr lang="en-US" dirty="0">
                <a:solidFill>
                  <a:srgbClr val="20425A"/>
                </a:solidFill>
              </a:rPr>
              <a:t>Co-lead Project Charybdis</a:t>
            </a:r>
          </a:p>
        </p:txBody>
      </p:sp>
    </p:spTree>
    <p:extLst>
      <p:ext uri="{BB962C8B-B14F-4D97-AF65-F5344CB8AC3E}">
        <p14:creationId xmlns:p14="http://schemas.microsoft.com/office/powerpoint/2010/main" val="3535591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E637A8A3-208E-4850-A9AB-AE591782AF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0" y="1898650"/>
            <a:ext cx="8458200" cy="2031325"/>
          </a:xfrm>
        </p:spPr>
        <p:txBody>
          <a:bodyPr/>
          <a:lstStyle/>
          <a:p>
            <a:pPr algn="ctr"/>
            <a:r>
              <a:rPr lang="en-US" sz="4400" i="1" dirty="0">
                <a:solidFill>
                  <a:srgbClr val="20425A"/>
                </a:solidFill>
              </a:rPr>
              <a:t>I’ve been seeing all this cool COVID work that OHDSI’s doing… </a:t>
            </a:r>
            <a:br>
              <a:rPr lang="en-US" sz="4400" i="1" dirty="0">
                <a:solidFill>
                  <a:srgbClr val="20425A"/>
                </a:solidFill>
              </a:rPr>
            </a:br>
            <a:r>
              <a:rPr lang="en-US" sz="4400" i="1" dirty="0">
                <a:solidFill>
                  <a:srgbClr val="20425A"/>
                </a:solidFill>
              </a:rPr>
              <a:t>how can I get my data into OMOP?</a:t>
            </a:r>
          </a:p>
        </p:txBody>
      </p:sp>
    </p:spTree>
    <p:extLst>
      <p:ext uri="{BB962C8B-B14F-4D97-AF65-F5344CB8AC3E}">
        <p14:creationId xmlns:p14="http://schemas.microsoft.com/office/powerpoint/2010/main" val="2715122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7CB7C-31BC-4097-B38C-3FBEA3179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05583"/>
            <a:ext cx="7304385" cy="1303020"/>
          </a:xfrm>
        </p:spPr>
        <p:txBody>
          <a:bodyPr>
            <a:normAutofit/>
          </a:bodyPr>
          <a:lstStyle/>
          <a:p>
            <a:r>
              <a:rPr lang="en-US" dirty="0"/>
              <a:t>Process to b</a:t>
            </a:r>
            <a:r>
              <a:rPr lang="en-US" dirty="0">
                <a:cs typeface="Calibri"/>
              </a:rPr>
              <a:t>ecome</a:t>
            </a:r>
            <a:r>
              <a:rPr lang="en-US" dirty="0"/>
              <a:t> an OMOP site</a:t>
            </a:r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D37A1008-CCA6-4B53-A05B-8E7622171C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8600076"/>
              </p:ext>
            </p:extLst>
          </p:nvPr>
        </p:nvGraphicFramePr>
        <p:xfrm>
          <a:off x="253093" y="838200"/>
          <a:ext cx="8738507" cy="50627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7988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FC19DC-5A77-4315-89D6-4FFD40E1F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28600"/>
            <a:ext cx="7380585" cy="492443"/>
          </a:xfrm>
        </p:spPr>
        <p:txBody>
          <a:bodyPr/>
          <a:lstStyle/>
          <a:p>
            <a:r>
              <a:rPr lang="en-US" dirty="0"/>
              <a:t>Joining the OMOP Global Data Network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ED47163-C136-44B0-B0C3-5250A78A4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9109" y="1371600"/>
            <a:ext cx="8370676" cy="3877985"/>
          </a:xfrm>
        </p:spPr>
        <p:txBody>
          <a:bodyPr/>
          <a:lstStyle/>
          <a:p>
            <a:pPr marL="0" indent="0"/>
            <a:r>
              <a:rPr lang="en-US" sz="2800" i="1" dirty="0">
                <a:solidFill>
                  <a:srgbClr val="20425A"/>
                </a:solidFill>
              </a:rPr>
              <a:t>Becoming an OHDSI site involves a variety of decisions across the following dimensions (in no particular order):</a:t>
            </a:r>
          </a:p>
          <a:p>
            <a:pPr lvl="1"/>
            <a:endParaRPr lang="en-US" sz="2800" dirty="0">
              <a:solidFill>
                <a:srgbClr val="20425A"/>
              </a:solidFill>
            </a:endParaRPr>
          </a:p>
          <a:p>
            <a:pPr lvl="1"/>
            <a:r>
              <a:rPr lang="en-US" sz="2800" dirty="0">
                <a:solidFill>
                  <a:srgbClr val="20425A"/>
                </a:solidFill>
              </a:rPr>
              <a:t>Who writes ETL scripts and executes the conversion? </a:t>
            </a:r>
          </a:p>
          <a:p>
            <a:pPr lvl="1"/>
            <a:r>
              <a:rPr lang="en-US" sz="2800" dirty="0">
                <a:solidFill>
                  <a:srgbClr val="20425A"/>
                </a:solidFill>
              </a:rPr>
              <a:t>Who builds and maintains the infrastructure? </a:t>
            </a:r>
          </a:p>
          <a:p>
            <a:pPr lvl="1"/>
            <a:r>
              <a:rPr lang="en-US" sz="2800" dirty="0">
                <a:solidFill>
                  <a:srgbClr val="20425A"/>
                </a:solidFill>
              </a:rPr>
              <a:t>Who leads OHDSI / OMOP training and support? </a:t>
            </a:r>
          </a:p>
          <a:p>
            <a:pPr lvl="1"/>
            <a:r>
              <a:rPr lang="en-US" sz="2800" dirty="0">
                <a:solidFill>
                  <a:srgbClr val="20425A"/>
                </a:solidFill>
              </a:rPr>
              <a:t>Who installs the OHDSI Tools (e.g. ATLAS)? </a:t>
            </a:r>
          </a:p>
          <a:p>
            <a:pPr lvl="1"/>
            <a:r>
              <a:rPr lang="en-US" sz="2800" dirty="0">
                <a:solidFill>
                  <a:srgbClr val="20425A"/>
                </a:solidFill>
              </a:rPr>
              <a:t>Who certifies the CDM data quality? </a:t>
            </a:r>
          </a:p>
          <a:p>
            <a:pPr lvl="1"/>
            <a:r>
              <a:rPr lang="en-US" sz="2800" dirty="0">
                <a:solidFill>
                  <a:srgbClr val="20425A"/>
                </a:solidFill>
              </a:rPr>
              <a:t>How do receive, review and conduct network studies? </a:t>
            </a:r>
          </a:p>
        </p:txBody>
      </p:sp>
    </p:spTree>
    <p:extLst>
      <p:ext uri="{BB962C8B-B14F-4D97-AF65-F5344CB8AC3E}">
        <p14:creationId xmlns:p14="http://schemas.microsoft.com/office/powerpoint/2010/main" val="3071800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CF09F-88BB-48B3-85BD-501DCD7A6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10661"/>
            <a:ext cx="7924800" cy="492443"/>
          </a:xfrm>
        </p:spPr>
        <p:txBody>
          <a:bodyPr/>
          <a:lstStyle/>
          <a:p>
            <a:r>
              <a:rPr lang="en-US" dirty="0"/>
              <a:t>Sites have different rules about patient data.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56DCF2-EFA0-4EE8-A1F6-0A859857A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371600"/>
            <a:ext cx="4565090" cy="4739759"/>
          </a:xfrm>
        </p:spPr>
        <p:txBody>
          <a:bodyPr wrap="square" lIns="0" tIns="0" rIns="0" bIns="0">
            <a:spAutoFit/>
          </a:bodyPr>
          <a:lstStyle/>
          <a:p>
            <a:r>
              <a:rPr lang="en-US" sz="2200" b="1" i="1" dirty="0">
                <a:solidFill>
                  <a:srgbClr val="20425A"/>
                </a:solidFill>
                <a:ea typeface="+mj-ea"/>
                <a:cs typeface="Calibri"/>
              </a:rPr>
              <a:t>In Europe: </a:t>
            </a:r>
          </a:p>
          <a:p>
            <a:r>
              <a:rPr lang="en-US" sz="2200" dirty="0">
                <a:solidFill>
                  <a:srgbClr val="20425A"/>
                </a:solidFill>
                <a:ea typeface="+mj-ea"/>
                <a:cs typeface="Calibri"/>
              </a:rPr>
              <a:t>General Data Protection Regulation (GDPR) is a regulation in EU law on data protection and privacy in the European Union (EU) and the European Economic Area (EEA)</a:t>
            </a:r>
          </a:p>
          <a:p>
            <a:pPr lvl="1"/>
            <a:r>
              <a:rPr lang="en-US" sz="2200" i="1" dirty="0">
                <a:solidFill>
                  <a:srgbClr val="20425A"/>
                </a:solidFill>
                <a:latin typeface="Calibri"/>
                <a:ea typeface="+mj-ea"/>
                <a:cs typeface="Calibri"/>
              </a:rPr>
              <a:t>Implemented 25 May 2018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20425A"/>
              </a:solidFill>
              <a:latin typeface="Calibri"/>
              <a:ea typeface="+mj-ea"/>
              <a:cs typeface="Calibri"/>
            </a:endParaRPr>
          </a:p>
          <a:p>
            <a:r>
              <a:rPr lang="en-US" sz="2200" b="1" i="1" dirty="0">
                <a:solidFill>
                  <a:srgbClr val="20425A"/>
                </a:solidFill>
                <a:ea typeface="+mj-ea"/>
                <a:cs typeface="Calibri"/>
              </a:rPr>
              <a:t>In the US: </a:t>
            </a:r>
          </a:p>
          <a:p>
            <a:r>
              <a:rPr lang="en-US" sz="2200" dirty="0">
                <a:solidFill>
                  <a:srgbClr val="20425A"/>
                </a:solidFill>
                <a:ea typeface="+mj-ea"/>
                <a:cs typeface="Calibri"/>
              </a:rPr>
              <a:t>The Health Insurance Portability and Accountability Act (HIPAA) of 1996 establishes national standards to protect individuals' medical records and other personal health information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AC2D40-149A-459D-94B0-D6C701550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1648" y="1291868"/>
            <a:ext cx="2147455" cy="27396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4C9D137C-3975-493C-AF8C-C582235C7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675" y="1861294"/>
            <a:ext cx="1466850" cy="974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67B1DAC-898F-4C05-9EDE-5C584C4A8D53}"/>
              </a:ext>
            </a:extLst>
          </p:cNvPr>
          <p:cNvGrpSpPr/>
          <p:nvPr/>
        </p:nvGrpSpPr>
        <p:grpSpPr>
          <a:xfrm>
            <a:off x="5073675" y="4268397"/>
            <a:ext cx="3558191" cy="1885168"/>
            <a:chOff x="5073675" y="4268397"/>
            <a:chExt cx="3558191" cy="188516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6900ECF-D6DA-4772-B375-BDB081DF2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03802" y="4268397"/>
              <a:ext cx="3525408" cy="31429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CA1BED3-952B-42F9-B77D-69349AAB88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73675" y="4594156"/>
              <a:ext cx="3558191" cy="15594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3599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E637A8A3-208E-4850-A9AB-AE591782AF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0" y="1898650"/>
            <a:ext cx="8458200" cy="2708434"/>
          </a:xfrm>
        </p:spPr>
        <p:txBody>
          <a:bodyPr/>
          <a:lstStyle/>
          <a:p>
            <a:pPr algn="ctr"/>
            <a:r>
              <a:rPr lang="en-US" sz="4400" i="1" dirty="0">
                <a:solidFill>
                  <a:srgbClr val="20425A"/>
                </a:solidFill>
              </a:rPr>
              <a:t>What happens if you need help during developing site extract-transform-load processes but underlying data cannot be shared?</a:t>
            </a:r>
          </a:p>
        </p:txBody>
      </p:sp>
    </p:spTree>
    <p:extLst>
      <p:ext uri="{BB962C8B-B14F-4D97-AF65-F5344CB8AC3E}">
        <p14:creationId xmlns:p14="http://schemas.microsoft.com/office/powerpoint/2010/main" val="2420420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5FD5F-568B-4C92-BA81-6ECA630A1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6486" y="269026"/>
            <a:ext cx="7354722" cy="492443"/>
          </a:xfrm>
        </p:spPr>
        <p:txBody>
          <a:bodyPr/>
          <a:lstStyle/>
          <a:p>
            <a:r>
              <a:rPr lang="en-US" dirty="0"/>
              <a:t>OMOP Conversion Process Flow</a:t>
            </a:r>
          </a:p>
        </p:txBody>
      </p:sp>
      <p:sp>
        <p:nvSpPr>
          <p:cNvPr id="90" name="Title 1">
            <a:extLst>
              <a:ext uri="{FF2B5EF4-FFF2-40B4-BE49-F238E27FC236}">
                <a16:creationId xmlns:a16="http://schemas.microsoft.com/office/drawing/2014/main" id="{14FC1598-B962-49DD-A989-555CDC6A603F}"/>
              </a:ext>
            </a:extLst>
          </p:cNvPr>
          <p:cNvSpPr txBox="1">
            <a:spLocks/>
          </p:cNvSpPr>
          <p:nvPr/>
        </p:nvSpPr>
        <p:spPr>
          <a:xfrm>
            <a:off x="384694" y="294468"/>
            <a:ext cx="11338560" cy="768263"/>
          </a:xfrm>
          <a:prstGeom prst="rect">
            <a:avLst/>
          </a:prstGeom>
        </p:spPr>
        <p:txBody>
          <a:bodyPr anchor="b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2B3A42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pic>
        <p:nvPicPr>
          <p:cNvPr id="136" name="Picture 135">
            <a:extLst>
              <a:ext uri="{FF2B5EF4-FFF2-40B4-BE49-F238E27FC236}">
                <a16:creationId xmlns:a16="http://schemas.microsoft.com/office/drawing/2014/main" id="{7338BF0A-FDA6-4F7C-A689-01E8DD8E9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371600"/>
            <a:ext cx="9144000" cy="4492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10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E637A8A3-208E-4850-A9AB-AE591782AF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2590800"/>
            <a:ext cx="9144000" cy="677108"/>
          </a:xfrm>
        </p:spPr>
        <p:txBody>
          <a:bodyPr/>
          <a:lstStyle/>
          <a:p>
            <a:pPr algn="ctr"/>
            <a:r>
              <a:rPr lang="en-US" sz="4400" i="1" dirty="0">
                <a:solidFill>
                  <a:srgbClr val="20425A"/>
                </a:solidFill>
              </a:rPr>
              <a:t>Take advantage of your OHDSI toolkit.</a:t>
            </a:r>
          </a:p>
        </p:txBody>
      </p:sp>
    </p:spTree>
    <p:extLst>
      <p:ext uri="{BB962C8B-B14F-4D97-AF65-F5344CB8AC3E}">
        <p14:creationId xmlns:p14="http://schemas.microsoft.com/office/powerpoint/2010/main" val="3801812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5FD5F-568B-4C92-BA81-6ECA630A1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6486" y="269026"/>
            <a:ext cx="7354722" cy="492443"/>
          </a:xfrm>
        </p:spPr>
        <p:txBody>
          <a:bodyPr/>
          <a:lstStyle/>
          <a:p>
            <a:r>
              <a:rPr lang="en-US" dirty="0"/>
              <a:t>OMOP Conversion Process Flow</a:t>
            </a:r>
          </a:p>
        </p:txBody>
      </p:sp>
      <p:sp>
        <p:nvSpPr>
          <p:cNvPr id="90" name="Title 1">
            <a:extLst>
              <a:ext uri="{FF2B5EF4-FFF2-40B4-BE49-F238E27FC236}">
                <a16:creationId xmlns:a16="http://schemas.microsoft.com/office/drawing/2014/main" id="{14FC1598-B962-49DD-A989-555CDC6A603F}"/>
              </a:ext>
            </a:extLst>
          </p:cNvPr>
          <p:cNvSpPr txBox="1">
            <a:spLocks/>
          </p:cNvSpPr>
          <p:nvPr/>
        </p:nvSpPr>
        <p:spPr>
          <a:xfrm>
            <a:off x="384694" y="294468"/>
            <a:ext cx="11338560" cy="768263"/>
          </a:xfrm>
          <a:prstGeom prst="rect">
            <a:avLst/>
          </a:prstGeom>
        </p:spPr>
        <p:txBody>
          <a:bodyPr anchor="b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2B3A42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pic>
        <p:nvPicPr>
          <p:cNvPr id="136" name="Picture 135">
            <a:extLst>
              <a:ext uri="{FF2B5EF4-FFF2-40B4-BE49-F238E27FC236}">
                <a16:creationId xmlns:a16="http://schemas.microsoft.com/office/drawing/2014/main" id="{7338BF0A-FDA6-4F7C-A689-01E8DD8E9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371600"/>
            <a:ext cx="9144000" cy="4492314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0C2B3B4-4462-4A29-8683-AEB62C373FEB}"/>
              </a:ext>
            </a:extLst>
          </p:cNvPr>
          <p:cNvSpPr/>
          <p:nvPr/>
        </p:nvSpPr>
        <p:spPr>
          <a:xfrm>
            <a:off x="609600" y="3760381"/>
            <a:ext cx="914400" cy="2438983"/>
          </a:xfrm>
          <a:prstGeom prst="roundRect">
            <a:avLst/>
          </a:prstGeom>
          <a:noFill/>
          <a:ln w="76200">
            <a:solidFill>
              <a:srgbClr val="FAC2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D78374BE-EAB0-44A3-AB08-AF40B0201044}"/>
              </a:ext>
            </a:extLst>
          </p:cNvPr>
          <p:cNvSpPr/>
          <p:nvPr/>
        </p:nvSpPr>
        <p:spPr>
          <a:xfrm rot="3198506">
            <a:off x="332843" y="3748896"/>
            <a:ext cx="457200" cy="457200"/>
          </a:xfrm>
          <a:prstGeom prst="rightArrow">
            <a:avLst/>
          </a:prstGeom>
          <a:solidFill>
            <a:srgbClr val="FAC212"/>
          </a:solidFill>
          <a:ln>
            <a:solidFill>
              <a:srgbClr val="DDAA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66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F3F2A-2A4A-4913-9EFB-81E818C91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304800"/>
            <a:ext cx="7456785" cy="492443"/>
          </a:xfrm>
        </p:spPr>
        <p:txBody>
          <a:bodyPr/>
          <a:lstStyle/>
          <a:p>
            <a:r>
              <a:rPr lang="en-US" dirty="0"/>
              <a:t>Leveraging the power of </a:t>
            </a:r>
            <a:r>
              <a:rPr lang="en-US" dirty="0" err="1"/>
              <a:t>WhiteRabbit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C1DB7A-3B97-4909-91A0-EC00336F82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33" t="69545" r="85834" b="-1773"/>
          <a:stretch/>
        </p:blipFill>
        <p:spPr>
          <a:xfrm>
            <a:off x="8191318" y="76200"/>
            <a:ext cx="838200" cy="15925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0F1B85-7642-4A7F-92FD-C6F28C70E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76" y="1700678"/>
            <a:ext cx="8997142" cy="4009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74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F3F2A-2A4A-4913-9EFB-81E818C91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304800"/>
            <a:ext cx="7456785" cy="492443"/>
          </a:xfrm>
        </p:spPr>
        <p:txBody>
          <a:bodyPr/>
          <a:lstStyle/>
          <a:p>
            <a:r>
              <a:rPr lang="en-US" dirty="0"/>
              <a:t>Leveraging the power of </a:t>
            </a:r>
            <a:r>
              <a:rPr lang="en-US" dirty="0" err="1"/>
              <a:t>WhiteRabbit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C1DB7A-3B97-4909-91A0-EC00336F82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33" t="69545" r="85834" b="-1773"/>
          <a:stretch/>
        </p:blipFill>
        <p:spPr>
          <a:xfrm>
            <a:off x="8191318" y="76200"/>
            <a:ext cx="838200" cy="15925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C645D12-523C-4007-A2EC-26421C278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054" y="1945990"/>
            <a:ext cx="4020525" cy="34187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E6CAAF-128A-44C3-B2E1-825CDF5425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8190" y="1295400"/>
            <a:ext cx="2037171" cy="26320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BE9F74C-8F16-4F0A-A925-62CDF59923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2600" y="2362200"/>
            <a:ext cx="1851974" cy="23927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3B7413-FB42-4BC7-A5AA-615E1B491F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1954" y="3239304"/>
            <a:ext cx="2037171" cy="263200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41136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F3F2A-2A4A-4913-9EFB-81E818C91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304800"/>
            <a:ext cx="7456785" cy="492443"/>
          </a:xfrm>
        </p:spPr>
        <p:txBody>
          <a:bodyPr/>
          <a:lstStyle/>
          <a:p>
            <a:r>
              <a:rPr lang="en-US" dirty="0"/>
              <a:t>Scan reports are our friends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12D56A-67AE-4CDC-AEB8-791E06943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815" y="1546063"/>
            <a:ext cx="6130855" cy="29246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C1DB7A-3B97-4909-91A0-EC00336F82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33" t="69545" r="85834" b="-1773"/>
          <a:stretch/>
        </p:blipFill>
        <p:spPr>
          <a:xfrm>
            <a:off x="8191318" y="76200"/>
            <a:ext cx="838200" cy="15925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484BAC-8A94-42E8-9C11-0220EFFF84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2162" y="3048000"/>
            <a:ext cx="6870023" cy="284548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12689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E637A8A3-208E-4850-A9AB-AE591782AF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2590800"/>
            <a:ext cx="9144000" cy="677108"/>
          </a:xfrm>
        </p:spPr>
        <p:txBody>
          <a:bodyPr/>
          <a:lstStyle/>
          <a:p>
            <a:pPr algn="ctr"/>
            <a:r>
              <a:rPr lang="en-US" sz="4400" i="1" dirty="0">
                <a:solidFill>
                  <a:srgbClr val="20425A"/>
                </a:solidFill>
              </a:rPr>
              <a:t>Don’t be afraid to ask for help!</a:t>
            </a:r>
          </a:p>
        </p:txBody>
      </p:sp>
    </p:spTree>
    <p:extLst>
      <p:ext uri="{BB962C8B-B14F-4D97-AF65-F5344CB8AC3E}">
        <p14:creationId xmlns:p14="http://schemas.microsoft.com/office/powerpoint/2010/main" val="4029461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C1DB7A-3B97-4909-91A0-EC00336F82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33" t="69545" r="85834" b="-1773"/>
          <a:stretch/>
        </p:blipFill>
        <p:spPr>
          <a:xfrm>
            <a:off x="8191318" y="76200"/>
            <a:ext cx="838200" cy="159258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9A90F53-2580-4DCB-91D5-09A84F472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304800"/>
            <a:ext cx="7456785" cy="492443"/>
          </a:xfrm>
        </p:spPr>
        <p:txBody>
          <a:bodyPr/>
          <a:lstStyle/>
          <a:p>
            <a:r>
              <a:rPr lang="en-US" dirty="0"/>
              <a:t>The power of collaboration in action</a:t>
            </a:r>
          </a:p>
        </p:txBody>
      </p:sp>
      <p:pic>
        <p:nvPicPr>
          <p:cNvPr id="11" name="Picture 6" descr="Image">
            <a:extLst>
              <a:ext uri="{FF2B5EF4-FFF2-40B4-BE49-F238E27FC236}">
                <a16:creationId xmlns:a16="http://schemas.microsoft.com/office/drawing/2014/main" id="{4134EF01-912B-4140-92E4-88B66A324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27295"/>
            <a:ext cx="2101702" cy="2101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AE66C09-FDD5-4686-BC85-0F9714BD4032}"/>
              </a:ext>
            </a:extLst>
          </p:cNvPr>
          <p:cNvSpPr txBox="1"/>
          <p:nvPr/>
        </p:nvSpPr>
        <p:spPr>
          <a:xfrm>
            <a:off x="426968" y="3497384"/>
            <a:ext cx="277176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0425A"/>
                </a:solidFill>
              </a:rPr>
              <a:t>Talita runs </a:t>
            </a:r>
            <a:r>
              <a:rPr lang="en-US" dirty="0" err="1">
                <a:solidFill>
                  <a:srgbClr val="20425A"/>
                </a:solidFill>
              </a:rPr>
              <a:t>WhiteRabbit</a:t>
            </a:r>
            <a:r>
              <a:rPr lang="en-US" dirty="0">
                <a:solidFill>
                  <a:srgbClr val="20425A"/>
                </a:solidFill>
              </a:rPr>
              <a:t> to generate the mapping document + </a:t>
            </a:r>
            <a:r>
              <a:rPr lang="en-US" dirty="0" err="1">
                <a:solidFill>
                  <a:srgbClr val="20425A"/>
                </a:solidFill>
              </a:rPr>
              <a:t>ScanReport</a:t>
            </a:r>
            <a:r>
              <a:rPr lang="en-US" dirty="0">
                <a:solidFill>
                  <a:srgbClr val="20425A"/>
                </a:solidFill>
              </a:rPr>
              <a:t> on her new Madrid data. </a:t>
            </a:r>
          </a:p>
          <a:p>
            <a:endParaRPr lang="en-US" dirty="0">
              <a:solidFill>
                <a:srgbClr val="20425A"/>
              </a:solidFill>
            </a:endParaRPr>
          </a:p>
          <a:p>
            <a:r>
              <a:rPr lang="en-US" dirty="0">
                <a:solidFill>
                  <a:srgbClr val="20425A"/>
                </a:solidFill>
              </a:rPr>
              <a:t>Along the way she realizes… </a:t>
            </a:r>
          </a:p>
          <a:p>
            <a:endParaRPr lang="en-US" dirty="0">
              <a:solidFill>
                <a:srgbClr val="20425A"/>
              </a:solidFill>
            </a:endParaRPr>
          </a:p>
          <a:p>
            <a:r>
              <a:rPr lang="en-US" i="1" dirty="0">
                <a:solidFill>
                  <a:srgbClr val="20425A"/>
                </a:solidFill>
              </a:rPr>
              <a:t>¡</a:t>
            </a:r>
            <a:r>
              <a:rPr lang="en-US" i="1" dirty="0" err="1">
                <a:solidFill>
                  <a:srgbClr val="20425A"/>
                </a:solidFill>
              </a:rPr>
              <a:t>Necesito</a:t>
            </a:r>
            <a:r>
              <a:rPr lang="en-US" i="1" dirty="0">
                <a:solidFill>
                  <a:srgbClr val="20425A"/>
                </a:solidFill>
              </a:rPr>
              <a:t> </a:t>
            </a:r>
            <a:r>
              <a:rPr lang="en-US" i="1" dirty="0" err="1">
                <a:solidFill>
                  <a:srgbClr val="20425A"/>
                </a:solidFill>
              </a:rPr>
              <a:t>ayuda</a:t>
            </a:r>
            <a:r>
              <a:rPr lang="en-US" i="1" dirty="0">
                <a:solidFill>
                  <a:srgbClr val="20425A"/>
                </a:solidFill>
              </a:rPr>
              <a:t>!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89091CEC-C534-4D95-8738-9E46C407DB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974" y="2667000"/>
            <a:ext cx="1731818" cy="2164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3402748-1979-47CA-8C3B-98FEB6E2CCA3}"/>
              </a:ext>
            </a:extLst>
          </p:cNvPr>
          <p:cNvSpPr txBox="1"/>
          <p:nvPr/>
        </p:nvSpPr>
        <p:spPr>
          <a:xfrm>
            <a:off x="3093461" y="4846315"/>
            <a:ext cx="2160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0425A"/>
                </a:solidFill>
              </a:rPr>
              <a:t>Patrick offers to help… except Patrick </a:t>
            </a:r>
            <a:r>
              <a:rPr lang="en-US" i="1" dirty="0">
                <a:solidFill>
                  <a:srgbClr val="20425A"/>
                </a:solidFill>
              </a:rPr>
              <a:t>no </a:t>
            </a:r>
            <a:r>
              <a:rPr lang="en-US" i="1" dirty="0" err="1">
                <a:solidFill>
                  <a:srgbClr val="20425A"/>
                </a:solidFill>
              </a:rPr>
              <a:t>habla</a:t>
            </a:r>
            <a:r>
              <a:rPr lang="en-US" i="1" dirty="0">
                <a:solidFill>
                  <a:srgbClr val="20425A"/>
                </a:solidFill>
              </a:rPr>
              <a:t> </a:t>
            </a:r>
            <a:r>
              <a:rPr lang="en-US" i="1" dirty="0" err="1">
                <a:solidFill>
                  <a:srgbClr val="20425A"/>
                </a:solidFill>
              </a:rPr>
              <a:t>español</a:t>
            </a:r>
            <a:endParaRPr lang="en-US" i="1" dirty="0">
              <a:solidFill>
                <a:srgbClr val="20425A"/>
              </a:solidFill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0041CBBB-CDF0-45B5-8E4E-1C2ED389EF87}"/>
              </a:ext>
            </a:extLst>
          </p:cNvPr>
          <p:cNvSpPr/>
          <p:nvPr/>
        </p:nvSpPr>
        <p:spPr>
          <a:xfrm rot="2008961">
            <a:off x="2882987" y="2102387"/>
            <a:ext cx="611266" cy="492443"/>
          </a:xfrm>
          <a:prstGeom prst="rightArrow">
            <a:avLst/>
          </a:prstGeom>
          <a:solidFill>
            <a:srgbClr val="FAC212"/>
          </a:solidFill>
          <a:ln>
            <a:solidFill>
              <a:srgbClr val="DDAA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9BAA1B90-501F-4B4C-9440-D9E7CDAB46E8}"/>
              </a:ext>
            </a:extLst>
          </p:cNvPr>
          <p:cNvSpPr/>
          <p:nvPr/>
        </p:nvSpPr>
        <p:spPr>
          <a:xfrm rot="19581137">
            <a:off x="5035674" y="2183868"/>
            <a:ext cx="832780" cy="537120"/>
          </a:xfrm>
          <a:prstGeom prst="rightArrow">
            <a:avLst/>
          </a:prstGeom>
          <a:solidFill>
            <a:srgbClr val="FAC212"/>
          </a:solidFill>
          <a:ln>
            <a:solidFill>
              <a:srgbClr val="DDAA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2FD7889-7E7C-40CB-8CFE-3F3E45299104}"/>
              </a:ext>
            </a:extLst>
          </p:cNvPr>
          <p:cNvSpPr txBox="1"/>
          <p:nvPr/>
        </p:nvSpPr>
        <p:spPr>
          <a:xfrm>
            <a:off x="5801437" y="1538204"/>
            <a:ext cx="310554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0425A"/>
                </a:solidFill>
              </a:rPr>
              <a:t>Talita can do that! She translates the Scan Report into English and shares her artifacts to Patrick.</a:t>
            </a:r>
          </a:p>
          <a:p>
            <a:endParaRPr lang="en-US" dirty="0">
              <a:solidFill>
                <a:srgbClr val="20425A"/>
              </a:solidFill>
            </a:endParaRPr>
          </a:p>
          <a:p>
            <a:r>
              <a:rPr lang="en-US" dirty="0">
                <a:solidFill>
                  <a:srgbClr val="20425A"/>
                </a:solidFill>
              </a:rPr>
              <a:t>Patrick uses this to mock-up a DB and helps Talita write ETL for her database. He shares back the code she can deploy in her environment.</a:t>
            </a:r>
          </a:p>
          <a:p>
            <a:endParaRPr lang="en-US" dirty="0">
              <a:solidFill>
                <a:srgbClr val="20425A"/>
              </a:solidFill>
            </a:endParaRPr>
          </a:p>
          <a:p>
            <a:r>
              <a:rPr lang="en-US" b="1" dirty="0">
                <a:solidFill>
                  <a:srgbClr val="20425A"/>
                </a:solidFill>
              </a:rPr>
              <a:t>How does this work?</a:t>
            </a:r>
            <a:r>
              <a:rPr lang="en-US" dirty="0">
                <a:solidFill>
                  <a:srgbClr val="20425A"/>
                </a:solidFill>
              </a:rPr>
              <a:t> This is aggregate results profiling the source data. </a:t>
            </a:r>
            <a:r>
              <a:rPr lang="en-US" b="1" u="sng" dirty="0">
                <a:solidFill>
                  <a:srgbClr val="20425A"/>
                </a:solidFill>
              </a:rPr>
              <a:t>No data moves.</a:t>
            </a:r>
            <a:endParaRPr lang="en-US" b="1" dirty="0">
              <a:solidFill>
                <a:srgbClr val="2042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636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E637A8A3-208E-4850-A9AB-AE591782AF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2590800"/>
            <a:ext cx="9144000" cy="1354217"/>
          </a:xfrm>
        </p:spPr>
        <p:txBody>
          <a:bodyPr/>
          <a:lstStyle/>
          <a:p>
            <a:pPr algn="ctr"/>
            <a:r>
              <a:rPr lang="en-US" sz="4400" i="1" dirty="0">
                <a:solidFill>
                  <a:srgbClr val="20425A"/>
                </a:solidFill>
              </a:rPr>
              <a:t>More OHDSI Resources </a:t>
            </a:r>
            <a:br>
              <a:rPr lang="en-US" sz="4400" i="1" dirty="0">
                <a:solidFill>
                  <a:srgbClr val="20425A"/>
                </a:solidFill>
              </a:rPr>
            </a:br>
            <a:r>
              <a:rPr lang="en-US" sz="4400" i="1" dirty="0">
                <a:solidFill>
                  <a:srgbClr val="20425A"/>
                </a:solidFill>
              </a:rPr>
              <a:t>on your ETL journey</a:t>
            </a:r>
          </a:p>
        </p:txBody>
      </p:sp>
    </p:spTree>
    <p:extLst>
      <p:ext uri="{BB962C8B-B14F-4D97-AF65-F5344CB8AC3E}">
        <p14:creationId xmlns:p14="http://schemas.microsoft.com/office/powerpoint/2010/main" val="15262466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9A90F53-2580-4DCB-91D5-09A84F472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304800"/>
            <a:ext cx="7456785" cy="492443"/>
          </a:xfrm>
        </p:spPr>
        <p:txBody>
          <a:bodyPr/>
          <a:lstStyle/>
          <a:p>
            <a:r>
              <a:rPr lang="en-US" dirty="0"/>
              <a:t>You can always phone a friend!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30D4C08F-C44B-4DF1-9492-89EF6FFF1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020" y="1832708"/>
            <a:ext cx="2977213" cy="3346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31252E7E-C13F-41F0-8F4C-B5A0DA742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09" y="1832708"/>
            <a:ext cx="3346933" cy="3346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1DD9E5D-82AA-4EB0-B3A1-FB88387EFB8C}"/>
              </a:ext>
            </a:extLst>
          </p:cNvPr>
          <p:cNvSpPr txBox="1"/>
          <p:nvPr/>
        </p:nvSpPr>
        <p:spPr>
          <a:xfrm>
            <a:off x="719841" y="5193818"/>
            <a:ext cx="33256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20425A"/>
                </a:solidFill>
              </a:rPr>
              <a:t>Clair Blacketer, MPH, PMP</a:t>
            </a:r>
            <a:endParaRPr lang="en-US" dirty="0">
              <a:solidFill>
                <a:srgbClr val="20425A"/>
              </a:solidFill>
            </a:endParaRPr>
          </a:p>
          <a:p>
            <a:pPr algn="ctr"/>
            <a:r>
              <a:rPr lang="en-US" sz="1400" i="1" dirty="0">
                <a:solidFill>
                  <a:srgbClr val="20425A"/>
                </a:solidFill>
                <a:hlinkClick r:id="rId5"/>
              </a:rPr>
              <a:t>https://www.ohdsi.org/who-we-are/collaborators/clair-blacketer/</a:t>
            </a:r>
            <a:endParaRPr lang="en-US" sz="1400" i="1" dirty="0">
              <a:solidFill>
                <a:srgbClr val="20425A"/>
              </a:solidFill>
            </a:endParaRPr>
          </a:p>
          <a:p>
            <a:pPr algn="ctr"/>
            <a:endParaRPr lang="en-US" sz="1400" i="1" dirty="0">
              <a:solidFill>
                <a:srgbClr val="20425A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110C55-C7C1-4B83-80A2-C001122F4960}"/>
              </a:ext>
            </a:extLst>
          </p:cNvPr>
          <p:cNvSpPr txBox="1"/>
          <p:nvPr/>
        </p:nvSpPr>
        <p:spPr>
          <a:xfrm>
            <a:off x="5198020" y="5193818"/>
            <a:ext cx="29772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20425A"/>
                </a:solidFill>
              </a:rPr>
              <a:t>Erica Voss, MPH</a:t>
            </a:r>
          </a:p>
          <a:p>
            <a:pPr algn="ctr"/>
            <a:r>
              <a:rPr lang="en-US" sz="1400" i="1" dirty="0">
                <a:solidFill>
                  <a:srgbClr val="20425A"/>
                </a:solidFill>
                <a:hlinkClick r:id="rId6"/>
              </a:rPr>
              <a:t>https://www.ohdsi.org/who-we-are/collaborators/erica-voss/</a:t>
            </a:r>
            <a:endParaRPr lang="en-US" sz="1400" i="1" dirty="0">
              <a:solidFill>
                <a:srgbClr val="20425A"/>
              </a:solidFill>
            </a:endParaRPr>
          </a:p>
          <a:p>
            <a:pPr algn="ctr"/>
            <a:endParaRPr lang="en-US" sz="1400" i="1" dirty="0">
              <a:solidFill>
                <a:srgbClr val="2042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2007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2ED3C-F744-43ED-9D3B-7A93DCE84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87642"/>
            <a:ext cx="7363419" cy="492443"/>
          </a:xfrm>
        </p:spPr>
        <p:txBody>
          <a:bodyPr/>
          <a:lstStyle/>
          <a:p>
            <a:r>
              <a:rPr lang="en-US" dirty="0"/>
              <a:t>We can help you prioritize data elements!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2B45B2C-08DD-4921-AC02-FA1DFE396E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5727825"/>
              </p:ext>
            </p:extLst>
          </p:nvPr>
        </p:nvGraphicFramePr>
        <p:xfrm>
          <a:off x="1856215" y="1143000"/>
          <a:ext cx="5431569" cy="5250504"/>
        </p:xfrm>
        <a:graphic>
          <a:graphicData uri="http://schemas.openxmlformats.org/drawingml/2006/table">
            <a:tbl>
              <a:tblPr/>
              <a:tblGrid>
                <a:gridCol w="2231055">
                  <a:extLst>
                    <a:ext uri="{9D8B030D-6E8A-4147-A177-3AD203B41FA5}">
                      <a16:colId xmlns:a16="http://schemas.microsoft.com/office/drawing/2014/main" val="2686631050"/>
                    </a:ext>
                  </a:extLst>
                </a:gridCol>
                <a:gridCol w="3200514">
                  <a:extLst>
                    <a:ext uri="{9D8B030D-6E8A-4147-A177-3AD203B41FA5}">
                      <a16:colId xmlns:a16="http://schemas.microsoft.com/office/drawing/2014/main" val="2048251263"/>
                    </a:ext>
                  </a:extLst>
                </a:gridCol>
              </a:tblGrid>
              <a:tr h="20429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Timeline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Elements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6835025"/>
                  </a:ext>
                </a:extLst>
              </a:tr>
              <a:tr h="6768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Health pre-COVID19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Demographics</a:t>
                      </a:r>
                    </a:p>
                  </a:txBody>
                  <a:tcPr marL="5411" marR="5411" marT="5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775580"/>
                  </a:ext>
                </a:extLst>
              </a:tr>
              <a:tr h="2005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Conditions</a:t>
                      </a:r>
                    </a:p>
                  </a:txBody>
                  <a:tcPr marL="5411" marR="5411" marT="5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8327217"/>
                  </a:ext>
                </a:extLst>
              </a:tr>
              <a:tr h="2005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Drugs</a:t>
                      </a:r>
                    </a:p>
                  </a:txBody>
                  <a:tcPr marL="5411" marR="5411" marT="5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9796253"/>
                  </a:ext>
                </a:extLst>
              </a:tr>
              <a:tr h="2005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Health service utilization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2684870"/>
                  </a:ext>
                </a:extLst>
              </a:tr>
              <a:tr h="2005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COVID19 presentation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Recent health </a:t>
                      </a:r>
                      <a:r>
                        <a:rPr lang="en-US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behaviour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9134628"/>
                  </a:ext>
                </a:extLst>
              </a:tr>
              <a:tr h="1931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Measurements/tests/lab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3396137"/>
                  </a:ext>
                </a:extLst>
              </a:tr>
              <a:tr h="2005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Conditions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9915440"/>
                  </a:ext>
                </a:extLst>
              </a:tr>
              <a:tr h="2005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Drugs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8400528"/>
                  </a:ext>
                </a:extLst>
              </a:tr>
              <a:tr h="2005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 time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COVID19 test presence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3515099"/>
                  </a:ext>
                </a:extLst>
              </a:tr>
              <a:tr h="2005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COVID19 test type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1478671"/>
                  </a:ext>
                </a:extLst>
              </a:tr>
              <a:tr h="2005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COVID19 test results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4047146"/>
                  </a:ext>
                </a:extLst>
              </a:tr>
              <a:tr h="2005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Admission for COVID19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Inpatient services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0200309"/>
                  </a:ext>
                </a:extLst>
              </a:tr>
              <a:tr h="2005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Complications (eg AKI, sepsis)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1714283"/>
                  </a:ext>
                </a:extLst>
              </a:tr>
              <a:tr h="2005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ICU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9563063"/>
                  </a:ext>
                </a:extLst>
              </a:tr>
              <a:tr h="2005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Procedures (eg tracheostomy)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8576336"/>
                  </a:ext>
                </a:extLst>
              </a:tr>
              <a:tr h="2005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Devices (</a:t>
                      </a:r>
                      <a:r>
                        <a:rPr lang="en-US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eg</a:t>
                      </a:r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ECMO)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598777"/>
                  </a:ext>
                </a:extLst>
              </a:tr>
              <a:tr h="2005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ICU Admission detail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Date of ICU admission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6665337"/>
                  </a:ext>
                </a:extLst>
              </a:tr>
              <a:tr h="2005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CPAP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2434574"/>
                  </a:ext>
                </a:extLst>
              </a:tr>
              <a:tr h="2005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Intubation/mechanical vent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9002991"/>
                  </a:ext>
                </a:extLst>
              </a:tr>
              <a:tr h="2005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Procedures (eg tracheostomy)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474064"/>
                  </a:ext>
                </a:extLst>
              </a:tr>
              <a:tr h="2005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Devices (eg ECMO)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0615041"/>
                  </a:ext>
                </a:extLst>
              </a:tr>
              <a:tr h="2005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Mortality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Date of death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1330430"/>
                  </a:ext>
                </a:extLst>
              </a:tr>
              <a:tr h="2005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Cause of death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6943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34231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Join the Journey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71800" y="350520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hlinkClick r:id="rId2"/>
              </a:rPr>
              <a:t>http://ohdsi.org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83446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2588</TotalTime>
  <Words>556</Words>
  <Application>Microsoft Office PowerPoint</Application>
  <PresentationFormat>On-screen Show (4:3)</PresentationFormat>
  <Paragraphs>112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Arial Narrow</vt:lpstr>
      <vt:lpstr>Calibri</vt:lpstr>
      <vt:lpstr>Wingdings</vt:lpstr>
      <vt:lpstr>Office Theme</vt:lpstr>
      <vt:lpstr>ETL in the Time of Data Privacy  Kristin Kostka, MPH Talita Duarte-Salles, PhD</vt:lpstr>
      <vt:lpstr>Who We Are</vt:lpstr>
      <vt:lpstr>PowerPoint Presentation</vt:lpstr>
      <vt:lpstr>Process to become an OMOP site</vt:lpstr>
      <vt:lpstr>Joining the OMOP Global Data Network </vt:lpstr>
      <vt:lpstr>Sites have different rules about patient data.</vt:lpstr>
      <vt:lpstr>PowerPoint Presentation</vt:lpstr>
      <vt:lpstr>OMOP Conversion Process Flow</vt:lpstr>
      <vt:lpstr>PowerPoint Presentation</vt:lpstr>
      <vt:lpstr>OMOP Conversion Process Flow</vt:lpstr>
      <vt:lpstr>Leveraging the power of WhiteRabbit</vt:lpstr>
      <vt:lpstr>Leveraging the power of WhiteRabbit</vt:lpstr>
      <vt:lpstr>Scan reports are our friends</vt:lpstr>
      <vt:lpstr>PowerPoint Presentation</vt:lpstr>
      <vt:lpstr>The power of collaboration in action</vt:lpstr>
      <vt:lpstr>PowerPoint Presentation</vt:lpstr>
      <vt:lpstr>You can always phone a friend!</vt:lpstr>
      <vt:lpstr>We can help you prioritize data elements!</vt:lpstr>
      <vt:lpstr>Join the Journey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Observational Health Data  Sciences and Informatics  (OHDSI) 观察性健康医疗数据 科学与信息学</dc:title>
  <cp:lastModifiedBy>Kostka, Kristin</cp:lastModifiedBy>
  <cp:revision>54</cp:revision>
  <dcterms:created xsi:type="dcterms:W3CDTF">2019-03-07T14:34:35Z</dcterms:created>
  <dcterms:modified xsi:type="dcterms:W3CDTF">2020-09-08T15:39:30Z</dcterms:modified>
</cp:coreProperties>
</file>