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sldIdLst>
    <p:sldId id="256" r:id="rId5"/>
    <p:sldId id="258" r:id="rId6"/>
    <p:sldId id="257" r:id="rId7"/>
    <p:sldId id="259" r:id="rId8"/>
    <p:sldId id="260" r:id="rId9"/>
    <p:sldId id="263" r:id="rId10"/>
    <p:sldId id="262" r:id="rId11"/>
    <p:sldId id="264" r:id="rId12"/>
    <p:sldId id="261" r:id="rId13"/>
    <p:sldId id="265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ss, Erica " initials="EAV" lastIdx="5" clrIdx="0">
    <p:extLst>
      <p:ext uri="{19B8F6BF-5375-455C-9EA6-DF929625EA0E}">
        <p15:presenceInfo xmlns:p15="http://schemas.microsoft.com/office/powerpoint/2012/main" userId="Voss, Erica " providerId="None"/>
      </p:ext>
    </p:extLst>
  </p:cmAuthor>
  <p:cmAuthor id="2" name="Blacketer, Clair" initials="CB" lastIdx="9" clrIdx="1">
    <p:extLst>
      <p:ext uri="{19B8F6BF-5375-455C-9EA6-DF929625EA0E}">
        <p15:presenceInfo xmlns:p15="http://schemas.microsoft.com/office/powerpoint/2012/main" userId="Blacketer, Clai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BF4"/>
    <a:srgbClr val="1B6583"/>
    <a:srgbClr val="A8948D"/>
    <a:srgbClr val="FCCB10"/>
    <a:srgbClr val="1F2234"/>
    <a:srgbClr val="C88AC5"/>
    <a:srgbClr val="CB91C8"/>
    <a:srgbClr val="C17DBE"/>
    <a:srgbClr val="EB6622"/>
    <a:srgbClr val="2042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989" autoAdjust="0"/>
  </p:normalViewPr>
  <p:slideViewPr>
    <p:cSldViewPr snapToGrid="0">
      <p:cViewPr varScale="1">
        <p:scale>
          <a:sx n="93" d="100"/>
          <a:sy n="93" d="100"/>
        </p:scale>
        <p:origin x="576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89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cketer, Clair [JRDUS]" userId="1c2fab70-b099-4e66-afe9-5aa8a9ac06f3" providerId="ADAL" clId="{5D132332-42AC-4062-A425-74CEC4A843EB}"/>
    <pc:docChg chg="custSel modSld">
      <pc:chgData name="Blacketer, Clair [JRDUS]" userId="1c2fab70-b099-4e66-afe9-5aa8a9ac06f3" providerId="ADAL" clId="{5D132332-42AC-4062-A425-74CEC4A843EB}" dt="2020-09-22T16:08:47.497" v="319" actId="20577"/>
      <pc:docMkLst>
        <pc:docMk/>
      </pc:docMkLst>
      <pc:sldChg chg="modSp">
        <pc:chgData name="Blacketer, Clair [JRDUS]" userId="1c2fab70-b099-4e66-afe9-5aa8a9ac06f3" providerId="ADAL" clId="{5D132332-42AC-4062-A425-74CEC4A843EB}" dt="2020-09-22T15:24:54.577" v="203" actId="1076"/>
        <pc:sldMkLst>
          <pc:docMk/>
          <pc:sldMk cId="2644800333" sldId="257"/>
        </pc:sldMkLst>
        <pc:spChg chg="mod">
          <ac:chgData name="Blacketer, Clair [JRDUS]" userId="1c2fab70-b099-4e66-afe9-5aa8a9ac06f3" providerId="ADAL" clId="{5D132332-42AC-4062-A425-74CEC4A843EB}" dt="2020-09-22T15:24:54.577" v="203" actId="1076"/>
          <ac:spMkLst>
            <pc:docMk/>
            <pc:sldMk cId="2644800333" sldId="257"/>
            <ac:spMk id="3" creationId="{AF0F6406-750B-4FA7-9AEB-BC12795D3E7C}"/>
          </ac:spMkLst>
        </pc:spChg>
      </pc:sldChg>
      <pc:sldChg chg="addSp modSp addCm">
        <pc:chgData name="Blacketer, Clair [JRDUS]" userId="1c2fab70-b099-4e66-afe9-5aa8a9ac06f3" providerId="ADAL" clId="{5D132332-42AC-4062-A425-74CEC4A843EB}" dt="2020-09-22T16:02:00.894" v="273" actId="1076"/>
        <pc:sldMkLst>
          <pc:docMk/>
          <pc:sldMk cId="1998734657" sldId="258"/>
        </pc:sldMkLst>
        <pc:spChg chg="add mod">
          <ac:chgData name="Blacketer, Clair [JRDUS]" userId="1c2fab70-b099-4e66-afe9-5aa8a9ac06f3" providerId="ADAL" clId="{5D132332-42AC-4062-A425-74CEC4A843EB}" dt="2020-09-22T16:02:00.894" v="273" actId="1076"/>
          <ac:spMkLst>
            <pc:docMk/>
            <pc:sldMk cId="1998734657" sldId="258"/>
            <ac:spMk id="16" creationId="{47544716-D900-4055-874B-BCB778E81B63}"/>
          </ac:spMkLst>
        </pc:spChg>
      </pc:sldChg>
      <pc:sldChg chg="modSp">
        <pc:chgData name="Blacketer, Clair [JRDUS]" userId="1c2fab70-b099-4e66-afe9-5aa8a9ac06f3" providerId="ADAL" clId="{5D132332-42AC-4062-A425-74CEC4A843EB}" dt="2020-09-22T15:26:28.733" v="205" actId="5793"/>
        <pc:sldMkLst>
          <pc:docMk/>
          <pc:sldMk cId="3568243930" sldId="260"/>
        </pc:sldMkLst>
        <pc:spChg chg="mod">
          <ac:chgData name="Blacketer, Clair [JRDUS]" userId="1c2fab70-b099-4e66-afe9-5aa8a9ac06f3" providerId="ADAL" clId="{5D132332-42AC-4062-A425-74CEC4A843EB}" dt="2020-09-22T15:26:28.733" v="205" actId="5793"/>
          <ac:spMkLst>
            <pc:docMk/>
            <pc:sldMk cId="3568243930" sldId="260"/>
            <ac:spMk id="3" creationId="{C2366D41-46F5-4158-A5FC-596A3F51DB31}"/>
          </ac:spMkLst>
        </pc:spChg>
      </pc:sldChg>
      <pc:sldChg chg="modSp">
        <pc:chgData name="Blacketer, Clair [JRDUS]" userId="1c2fab70-b099-4e66-afe9-5aa8a9ac06f3" providerId="ADAL" clId="{5D132332-42AC-4062-A425-74CEC4A843EB}" dt="2020-09-22T15:52:54.485" v="206" actId="113"/>
        <pc:sldMkLst>
          <pc:docMk/>
          <pc:sldMk cId="3068158071" sldId="264"/>
        </pc:sldMkLst>
        <pc:spChg chg="mod">
          <ac:chgData name="Blacketer, Clair [JRDUS]" userId="1c2fab70-b099-4e66-afe9-5aa8a9ac06f3" providerId="ADAL" clId="{5D132332-42AC-4062-A425-74CEC4A843EB}" dt="2020-09-22T15:52:54.485" v="206" actId="113"/>
          <ac:spMkLst>
            <pc:docMk/>
            <pc:sldMk cId="3068158071" sldId="264"/>
            <ac:spMk id="3" creationId="{C2366D41-46F5-4158-A5FC-596A3F51DB31}"/>
          </ac:spMkLst>
        </pc:spChg>
      </pc:sldChg>
      <pc:sldChg chg="modSp">
        <pc:chgData name="Blacketer, Clair [JRDUS]" userId="1c2fab70-b099-4e66-afe9-5aa8a9ac06f3" providerId="ADAL" clId="{5D132332-42AC-4062-A425-74CEC4A843EB}" dt="2020-09-22T16:08:47.497" v="319" actId="20577"/>
        <pc:sldMkLst>
          <pc:docMk/>
          <pc:sldMk cId="3060053642" sldId="265"/>
        </pc:sldMkLst>
        <pc:spChg chg="mod">
          <ac:chgData name="Blacketer, Clair [JRDUS]" userId="1c2fab70-b099-4e66-afe9-5aa8a9ac06f3" providerId="ADAL" clId="{5D132332-42AC-4062-A425-74CEC4A843EB}" dt="2020-09-22T16:08:47.497" v="319" actId="20577"/>
          <ac:spMkLst>
            <pc:docMk/>
            <pc:sldMk cId="3060053642" sldId="265"/>
            <ac:spMk id="3" creationId="{C2366D41-46F5-4158-A5FC-596A3F51DB31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9-22T12:01:21.418" idx="9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BD6CE-3AE1-400E-9F80-6862E462E1FE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55441-FB42-4C34-B5D6-1F6C2C1CF8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430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E55441-FB42-4C34-B5D6-1F6C2C1CF87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024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E55441-FB42-4C34-B5D6-1F6C2C1CF87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392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9600" y="2130426"/>
            <a:ext cx="8128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600" y="4038600"/>
            <a:ext cx="8128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141" y="1875376"/>
            <a:ext cx="2918794" cy="32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88" y="-38160"/>
            <a:ext cx="1473200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8DB6C9D6-35FC-4304-BF60-A4ACE99D60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88" y="-38160"/>
            <a:ext cx="1473200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84B49AEA-7F26-456D-8D87-BF1D078224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88" y="-38160"/>
            <a:ext cx="1473200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4217FE08-3947-4C57-AD03-3821595ACF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88" y="-38160"/>
            <a:ext cx="1473200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3A5E8C98-9CC1-4284-83CF-3EDB4AA944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88" y="-38160"/>
            <a:ext cx="1473200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A7282-5C2C-4C4B-B0E9-4047632A4C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b="1" dirty="0"/>
              <a:t>New DQD Features!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B734E2-F2F1-460B-850E-792C376483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Updates since the 2019 OHDSI Symposium</a:t>
            </a:r>
          </a:p>
        </p:txBody>
      </p:sp>
    </p:spTree>
    <p:extLst>
      <p:ext uri="{BB962C8B-B14F-4D97-AF65-F5344CB8AC3E}">
        <p14:creationId xmlns:p14="http://schemas.microsoft.com/office/powerpoint/2010/main" val="2616673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84ADE-FD22-45B1-B362-D61DD3C5E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Data Quality Dashboard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E5EC7-1D12-4216-8886-578208F5A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E82634-0282-40A0-BF57-9F4C1023872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97843" y="1909823"/>
            <a:ext cx="9035970" cy="3413117"/>
          </a:xfrm>
          <a:prstGeom prst="rect">
            <a:avLst/>
          </a:prstGeom>
        </p:spPr>
      </p:pic>
      <p:sp>
        <p:nvSpPr>
          <p:cNvPr id="6" name="Flowchart: Multidocument 5">
            <a:extLst>
              <a:ext uri="{FF2B5EF4-FFF2-40B4-BE49-F238E27FC236}">
                <a16:creationId xmlns:a16="http://schemas.microsoft.com/office/drawing/2014/main" id="{12C287C1-E394-4678-A0AC-A7C4FC3996F3}"/>
              </a:ext>
            </a:extLst>
          </p:cNvPr>
          <p:cNvSpPr/>
          <p:nvPr/>
        </p:nvSpPr>
        <p:spPr>
          <a:xfrm>
            <a:off x="671332" y="1562582"/>
            <a:ext cx="1388962" cy="1365813"/>
          </a:xfrm>
          <a:prstGeom prst="flowChartMultidocumen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E4ED2B-EFB8-4F6E-B552-847FFBF12B79}"/>
              </a:ext>
            </a:extLst>
          </p:cNvPr>
          <p:cNvSpPr txBox="1"/>
          <p:nvPr/>
        </p:nvSpPr>
        <p:spPr>
          <a:xfrm>
            <a:off x="798653" y="1990846"/>
            <a:ext cx="960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Inputs</a:t>
            </a:r>
            <a:endParaRPr lang="en-US" b="1" dirty="0"/>
          </a:p>
        </p:txBody>
      </p:sp>
      <p:pic>
        <p:nvPicPr>
          <p:cNvPr id="1026" name="Picture 2" descr="R package - PPIR">
            <a:extLst>
              <a:ext uri="{FF2B5EF4-FFF2-40B4-BE49-F238E27FC236}">
                <a16:creationId xmlns:a16="http://schemas.microsoft.com/office/drawing/2014/main" id="{20FFA9BE-9DB7-44B6-8704-36C970683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40" y="3714606"/>
            <a:ext cx="1266704" cy="114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92742B7-F4AA-4E70-9B29-A8F838D14271}"/>
              </a:ext>
            </a:extLst>
          </p:cNvPr>
          <p:cNvCxnSpPr>
            <a:stCxn id="6" idx="2"/>
          </p:cNvCxnSpPr>
          <p:nvPr/>
        </p:nvCxnSpPr>
        <p:spPr>
          <a:xfrm>
            <a:off x="1269229" y="2876671"/>
            <a:ext cx="9773" cy="73971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7D5ED6A-4FA7-400C-95DA-6A39EE6D94AF}"/>
              </a:ext>
            </a:extLst>
          </p:cNvPr>
          <p:cNvCxnSpPr>
            <a:cxnSpLocks/>
          </p:cNvCxnSpPr>
          <p:nvPr/>
        </p:nvCxnSpPr>
        <p:spPr>
          <a:xfrm>
            <a:off x="1944544" y="4149484"/>
            <a:ext cx="902828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7544716-D900-4055-874B-BCB778E81B63}"/>
              </a:ext>
            </a:extLst>
          </p:cNvPr>
          <p:cNvSpPr txBox="1"/>
          <p:nvPr/>
        </p:nvSpPr>
        <p:spPr>
          <a:xfrm>
            <a:off x="361026" y="5899650"/>
            <a:ext cx="497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https://github.com/OHDSI/DataQualityDashboard/</a:t>
            </a:r>
          </a:p>
        </p:txBody>
      </p:sp>
    </p:spTree>
    <p:extLst>
      <p:ext uri="{BB962C8B-B14F-4D97-AF65-F5344CB8AC3E}">
        <p14:creationId xmlns:p14="http://schemas.microsoft.com/office/powerpoint/2010/main" val="1998734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E9C4D-B3DD-4FF5-B8F4-CEDD52085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Exciting New Additions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F6406-750B-4FA7-9AEB-BC12795D3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82555"/>
            <a:ext cx="10972800" cy="196673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Metadata capture</a:t>
            </a:r>
          </a:p>
          <a:p>
            <a:r>
              <a:rPr lang="en-US" dirty="0"/>
              <a:t>DQD for Cohorts</a:t>
            </a:r>
          </a:p>
          <a:p>
            <a:r>
              <a:rPr lang="en-US" dirty="0"/>
              <a:t>Changes to the user interface</a:t>
            </a:r>
          </a:p>
          <a:p>
            <a:r>
              <a:rPr lang="en-US" dirty="0"/>
              <a:t>Lots of helpful guides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FB1A0-750C-4FD3-B0C7-C2EF766F12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80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C8BA6-27FB-41D1-B1C2-91986D64C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Metadata Capture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0FB47-77FD-47DF-8A4E-7EB91FE15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E9943-3ED4-4372-A8F8-135456B42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4EAEF5-3668-4315-B555-D49130ACD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90" y="1219201"/>
            <a:ext cx="10726220" cy="44350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261B28-9197-4C29-AFCC-3ECBFE206D74}"/>
              </a:ext>
            </a:extLst>
          </p:cNvPr>
          <p:cNvSpPr/>
          <p:nvPr/>
        </p:nvSpPr>
        <p:spPr>
          <a:xfrm>
            <a:off x="7859730" y="3051425"/>
            <a:ext cx="595901" cy="9863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232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31020-9141-4547-9C84-9D1BBF8A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DQD for Cohorts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66D41-46F5-4158-A5FC-596A3F51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5174"/>
            <a:ext cx="10972800" cy="467099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Requested by contributors with data from multiple sites in one DB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This can also be applied to clinical cohorts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28A62-B88D-4795-B0A7-64E6B3DC5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 descr="FREE Database Training - DB Design and Management">
            <a:extLst>
              <a:ext uri="{FF2B5EF4-FFF2-40B4-BE49-F238E27FC236}">
                <a16:creationId xmlns:a16="http://schemas.microsoft.com/office/drawing/2014/main" id="{220DAC9F-D4FE-4DCC-9C1A-4903165D28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1" t="130" r="421" b="9571"/>
          <a:stretch/>
        </p:blipFill>
        <p:spPr bwMode="auto">
          <a:xfrm>
            <a:off x="3762375" y="2448232"/>
            <a:ext cx="4667250" cy="237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243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31020-9141-4547-9C84-9D1BBF8A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DQD for Cohorts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66D41-46F5-4158-A5FC-596A3F51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5174"/>
            <a:ext cx="10972800" cy="467099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IBM CCAE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28A62-B88D-4795-B0A7-64E6B3DC5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55DBCD-A72C-470F-BA3D-74C107112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24" y="2049558"/>
            <a:ext cx="10764752" cy="33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79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31020-9141-4547-9C84-9D1BBF8A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DQD for Cohorts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66D41-46F5-4158-A5FC-596A3F51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5174"/>
            <a:ext cx="10972800" cy="467099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IBM CCAE Type 1 Diabetic cohort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28A62-B88D-4795-B0A7-64E6B3DC5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9D84F1-376F-4F3F-8C5B-60AD3D298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87" y="2275982"/>
            <a:ext cx="10755226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57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31020-9141-4547-9C84-9D1BBF8A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DQD for Cohorts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66D41-46F5-4158-A5FC-596A3F51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5174"/>
            <a:ext cx="10972800" cy="467099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This has opened up many questions and areas for research…</a:t>
            </a:r>
          </a:p>
          <a:p>
            <a:r>
              <a:rPr lang="en-US" dirty="0"/>
              <a:t>What are the use cases?</a:t>
            </a:r>
          </a:p>
          <a:p>
            <a:r>
              <a:rPr lang="en-US" dirty="0"/>
              <a:t>Is this covered by </a:t>
            </a:r>
            <a:r>
              <a:rPr lang="en-US" dirty="0" err="1"/>
              <a:t>cohortDiagnostics</a:t>
            </a:r>
            <a:r>
              <a:rPr lang="en-US" dirty="0"/>
              <a:t> or should it be added in some form?</a:t>
            </a:r>
          </a:p>
          <a:p>
            <a:r>
              <a:rPr lang="en-US" dirty="0"/>
              <a:t>Should the thresholds for the full database differ from the thresholds at the cohort level?</a:t>
            </a:r>
          </a:p>
          <a:p>
            <a:r>
              <a:rPr lang="en-US" dirty="0"/>
              <a:t>What is the correct interpretation of the DQD results at the cohort level?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28A62-B88D-4795-B0A7-64E6B3DC5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58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D641C-C0A3-410C-894A-90297D6E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Lots of Helpful Guides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0F315-927D-415A-8421-098C1753D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682" y="1128711"/>
            <a:ext cx="8633717" cy="4906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Ohdsi.github.io/</a:t>
            </a:r>
            <a:r>
              <a:rPr lang="en-US" dirty="0" err="1"/>
              <a:t>DataQualityDashboard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C0FB5-873D-40C9-B6F8-B637E3A60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232E26-6638-42E1-A5AC-B3F83EB23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12" y="1702660"/>
            <a:ext cx="6664836" cy="345268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14DDE0-5B45-4C0F-994E-4B0427D32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9230" y="2496602"/>
            <a:ext cx="8240275" cy="385816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A86600-3497-4193-8425-7B727D86A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4" y="3859709"/>
            <a:ext cx="8354591" cy="400105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1146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31020-9141-4547-9C84-9D1BBF8A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Future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66D41-46F5-4158-A5FC-596A3F51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5174"/>
            <a:ext cx="10972800" cy="46709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Near term goals</a:t>
            </a:r>
          </a:p>
          <a:p>
            <a:r>
              <a:rPr lang="en-US" dirty="0"/>
              <a:t>Implementation of a unique check id</a:t>
            </a:r>
          </a:p>
          <a:p>
            <a:r>
              <a:rPr lang="en-US" dirty="0"/>
              <a:t>Configure the tool to only run checks with a non-zero denominator</a:t>
            </a:r>
          </a:p>
          <a:p>
            <a:r>
              <a:rPr lang="en-US" dirty="0"/>
              <a:t>Integrate CDM ETL standards with DQD checks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Long term goals</a:t>
            </a:r>
          </a:p>
          <a:p>
            <a:r>
              <a:rPr lang="en-US" dirty="0"/>
              <a:t>Create a fit-for-use roadmap </a:t>
            </a:r>
          </a:p>
          <a:p>
            <a:pPr lvl="1"/>
            <a:r>
              <a:rPr lang="en-US" dirty="0"/>
              <a:t>Build out the DQD to assess fitness for use leveraging the phenotype library and characterization power of CHARYBDIS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28A62-B88D-4795-B0A7-64E6B3DC5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05364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1">
      <a:dk1>
        <a:sysClr val="windowText" lastClr="000000"/>
      </a:dk1>
      <a:lt1>
        <a:sysClr val="window" lastClr="FFFFFF"/>
      </a:lt1>
      <a:dk2>
        <a:srgbClr val="20425A"/>
      </a:dk2>
      <a:lt2>
        <a:srgbClr val="FCCB10"/>
      </a:lt2>
      <a:accent1>
        <a:srgbClr val="EB6622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B8C7D0D9-258D-4AF6-834C-51613197D10F}" vid="{7E5A6814-B56F-46C4-A497-D8BC6394FA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18C64C08A34440ACC3AF12FF610617" ma:contentTypeVersion="13" ma:contentTypeDescription="Create a new document." ma:contentTypeScope="" ma:versionID="cb63694248b00ca4b35cca9c450326d1">
  <xsd:schema xmlns:xsd="http://www.w3.org/2001/XMLSchema" xmlns:xs="http://www.w3.org/2001/XMLSchema" xmlns:p="http://schemas.microsoft.com/office/2006/metadata/properties" xmlns:ns3="16e3b499-ca50-4639-a190-f6c651a8a594" xmlns:ns4="4d87a2ef-d150-4000-8684-4b6c745c36ce" targetNamespace="http://schemas.microsoft.com/office/2006/metadata/properties" ma:root="true" ma:fieldsID="7da23527334afe2c4f15da018235eb9a" ns3:_="" ns4:_="">
    <xsd:import namespace="16e3b499-ca50-4639-a190-f6c651a8a594"/>
    <xsd:import namespace="4d87a2ef-d150-4000-8684-4b6c745c36c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3:MediaServiceAutoTags" minOccurs="0"/>
                <xsd:element ref="ns3:MediaServiceOCR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e3b499-ca50-4639-a190-f6c651a8a5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87a2ef-d150-4000-8684-4b6c745c36c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7F12C6-9BD4-426F-8E3E-D4DDA022C9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1DA7CF-3162-4566-BAB2-8BE9B228FAD9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16e3b499-ca50-4639-a190-f6c651a8a594"/>
    <ds:schemaRef ds:uri="http://purl.org/dc/dcmitype/"/>
    <ds:schemaRef ds:uri="4d87a2ef-d150-4000-8684-4b6c745c36ce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AD1E8AF-6258-4796-AF3C-3AA62338E1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e3b499-ca50-4639-a190-f6c651a8a594"/>
    <ds:schemaRef ds:uri="4d87a2ef-d150-4000-8684-4b6c745c36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OMOP_2</Template>
  <TotalTime>954</TotalTime>
  <Words>220</Words>
  <Application>Microsoft Office PowerPoint</Application>
  <PresentationFormat>Widescreen</PresentationFormat>
  <Paragraphs>60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Theme1</vt:lpstr>
      <vt:lpstr> New DQD Features!</vt:lpstr>
      <vt:lpstr>Data Quality Dashboard</vt:lpstr>
      <vt:lpstr>Exciting New Additions</vt:lpstr>
      <vt:lpstr>Metadata Capture</vt:lpstr>
      <vt:lpstr>DQD for Cohorts</vt:lpstr>
      <vt:lpstr>DQD for Cohorts</vt:lpstr>
      <vt:lpstr>DQD for Cohorts</vt:lpstr>
      <vt:lpstr>DQD for Cohorts</vt:lpstr>
      <vt:lpstr>Lots of Helpful Guides</vt:lpstr>
      <vt:lpstr>Future Projects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New DQD Features!</dc:title>
  <dc:creator>Blacketer, Clair</dc:creator>
  <cp:lastModifiedBy>Blacketer, Clair</cp:lastModifiedBy>
  <cp:revision>10</cp:revision>
  <dcterms:created xsi:type="dcterms:W3CDTF">2020-09-22T00:50:20Z</dcterms:created>
  <dcterms:modified xsi:type="dcterms:W3CDTF">2020-09-22T16:45:14Z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0x0101001318C64C08A34440ACC3AF12FF610617</vt:lpwstr>
  </property>
</Properties>
</file>