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6" r:id="rId2"/>
  </p:sldMasterIdLst>
  <p:notesMasterIdLst>
    <p:notesMasterId r:id="rId31"/>
  </p:notesMasterIdLst>
  <p:sldIdLst>
    <p:sldId id="257" r:id="rId3"/>
    <p:sldId id="293" r:id="rId4"/>
    <p:sldId id="267" r:id="rId5"/>
    <p:sldId id="274" r:id="rId6"/>
    <p:sldId id="275" r:id="rId7"/>
    <p:sldId id="273" r:id="rId8"/>
    <p:sldId id="276" r:id="rId9"/>
    <p:sldId id="277" r:id="rId10"/>
    <p:sldId id="278" r:id="rId11"/>
    <p:sldId id="279" r:id="rId12"/>
    <p:sldId id="280" r:id="rId13"/>
    <p:sldId id="287" r:id="rId14"/>
    <p:sldId id="282" r:id="rId15"/>
    <p:sldId id="281" r:id="rId16"/>
    <p:sldId id="295" r:id="rId17"/>
    <p:sldId id="296" r:id="rId18"/>
    <p:sldId id="297" r:id="rId19"/>
    <p:sldId id="301" r:id="rId20"/>
    <p:sldId id="298" r:id="rId21"/>
    <p:sldId id="299" r:id="rId22"/>
    <p:sldId id="309" r:id="rId23"/>
    <p:sldId id="300" r:id="rId24"/>
    <p:sldId id="286" r:id="rId25"/>
    <p:sldId id="302" r:id="rId26"/>
    <p:sldId id="303" r:id="rId27"/>
    <p:sldId id="304" r:id="rId28"/>
    <p:sldId id="305" r:id="rId29"/>
    <p:sldId id="294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15968"/>
    <a:srgbClr val="DBEEF4"/>
    <a:srgbClr val="20425A"/>
    <a:srgbClr val="FFFFFF"/>
    <a:srgbClr val="F18A1C"/>
    <a:srgbClr val="45B0C9"/>
    <a:srgbClr val="EFA528"/>
    <a:srgbClr val="F5C97E"/>
    <a:srgbClr val="DC3456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516" autoAdjust="0"/>
    <p:restoredTop sz="70505" autoAdjust="0"/>
  </p:normalViewPr>
  <p:slideViewPr>
    <p:cSldViewPr snapToGrid="0">
      <p:cViewPr varScale="1">
        <p:scale>
          <a:sx n="84" d="100"/>
          <a:sy n="84" d="100"/>
        </p:scale>
        <p:origin x="2274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B52742-373F-4A87-92C3-F1BD6DE2FDEE}" type="datetimeFigureOut">
              <a:rPr lang="en-US" smtClean="0"/>
              <a:t>10/9/2020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CCA093-4890-4B46-98EB-711D340FBB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4056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srgbClr val="FFFFFF"/>
                </a:solidFill>
              </a:rPr>
              <a:t>ETL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srgbClr val="FFFFFF"/>
                </a:solidFill>
              </a:rPr>
              <a:t>COVID – opportunity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srgbClr val="FFFFFF"/>
                </a:solidFill>
              </a:rPr>
              <a:t>COVID - data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CCA093-4890-4B46-98EB-711D340FBB2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6540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CCA093-4890-4B46-98EB-711D340FBB2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62905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parallel with the study-a-thon . . .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European Health Data &amp; Evidence Network (EHDEN) held a COVID-19 Rapid Collaboration Call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institutions with COVID-19 data could apply for financial and technical support to convert their data to the OMOP CDM.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goal was to produced high quality CDMs needed to run important drug safety research in the upcoming months, in particular to support COVID-19 research.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CCA093-4890-4B46-98EB-711D340FBB2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43339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Normally have a 2 day working session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Health data comes in many forms . . .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standardization allows for systematic analysis across disparate health data sources </a:t>
            </a: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Over the years of producing CDMs first as OMOP and now as OHDSI, we have produced what we think the optimum process for doing so. 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However this as never been measured nor tested and we have not researched if there are ways to improve upon it.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CCA093-4890-4B46-98EB-711D340FBB2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9181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Normally have a 2 day working session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Health data comes in many forms . . .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standardization allows for systematic analysis across disparate health data sources </a:t>
            </a: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Over the years of producing CDMs first as OMOP and now as OHDSI, we have produced what we think the optimum process for doing so. 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However this as never been measured nor tested and we have not researched if there are ways to improve upon it.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CCA093-4890-4B46-98EB-711D340FBB2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92188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Normally have a 2 day working session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Health data comes in many forms . . .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standardization allows for systematic analysis across disparate health data sources </a:t>
            </a: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Over the years of producing CDMs first as OMOP and now as OHDSI, we have produced what we think the optimum process for doing so. 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However this as never been measured nor tested and we have not researched if there are ways to improve upon it.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CCA093-4890-4B46-98EB-711D340FBB2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15317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Normally have a 2 day working session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Health data comes in many forms . . .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standardization allows for systematic analysis across disparate health data sources </a:t>
            </a: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Over the years of producing CDMs first as OMOP and now as OHDSI, we have produced what we think the optimum process for doing so. 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However this as never been measured nor tested and we have not researched if there are ways to improve upon it.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CCA093-4890-4B46-98EB-711D340FBB2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65175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Normally have a 2 day working session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Health data comes in many forms . . .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standardization allows for systematic analysis across disparate health data sources </a:t>
            </a: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Over the years of producing CDMs first as OMOP and now as OHDSI, we have produced what we think the optimum process for doing so. 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However this as never been measured nor tested and we have not researched if there are ways to improve upon it.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CCA093-4890-4B46-98EB-711D340FBB2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33233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Normally have a 2 day working session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Health data comes in many forms . . .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standardization allows for systematic analysis across disparate health data sources </a:t>
            </a: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Over the years of producing CDMs first as OMOP and now as OHDSI, we have produced what we think the optimum process for doing so. 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However this as never been measured nor tested and we have not researched if there are ways to improve upon it.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CCA093-4890-4B46-98EB-711D340FBB2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09326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Normally have a 2 day working session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Health data comes in many forms . . .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standardization allows for systematic analysis across disparate health data sources </a:t>
            </a: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Over the years of producing CDMs first as OMOP and now as OHDSI, we have produced what we think the optimum process for doing so. 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However this as never been measured nor tested and we have not researched if there are ways to improve upon it.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CCA093-4890-4B46-98EB-711D340FBB2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12143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Normally have a 2 day working session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Health data comes in many forms . . .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standardization allows for systematic analysis across disparate health data sources </a:t>
            </a: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Over the years of producing CDMs first as OMOP and now as OHDSI, we have produced what we think the optimum process for doing so. 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However this as never been measured nor tested and we have not researched if there are ways to improve upon it.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CCA093-4890-4B46-98EB-711D340FBB2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50141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Normally have a 2 day working session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Health data comes in many forms . . .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standardization allows for systematic analysis across disparate health data sources </a:t>
            </a: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Over the years of producing CDMs first as OMOP and now as OHDSI, we have produced what we think the optimum process for doing so. 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However this as never been measured nor tested and we have not researched if there are ways to improve upon it.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CCA093-4890-4B46-98EB-711D340FBB2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142493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KEY:</a:t>
            </a:r>
          </a:p>
          <a:p>
            <a:r>
              <a:rPr lang="en-US" dirty="0"/>
              <a:t>Medical Knowledge (Primary Role:  clinical scientist, epidemiologist, or medicine, 1 = don’t have someone, 5 = have someone)</a:t>
            </a:r>
          </a:p>
          <a:p>
            <a:r>
              <a:rPr lang="en-US" dirty="0"/>
              <a:t>Data Expertise (highest level they have, 5=Expert, 4=Proficient, 3=Competent, 2=Beginner, 1=Novice)</a:t>
            </a:r>
          </a:p>
          <a:p>
            <a:r>
              <a:rPr lang="en-US" dirty="0"/>
              <a:t>Technical ETL Expertise (Primary Role:  computer scientist, data manager, informatician, 1=don’t have someone, 2 = less than 1 year, 3 = 1-2, 4 = 2-4, 5=5+)</a:t>
            </a:r>
          </a:p>
          <a:p>
            <a:r>
              <a:rPr lang="en-US" dirty="0"/>
              <a:t>CDM Experience (5 = had started the process before, 1 = not started before)</a:t>
            </a:r>
          </a:p>
          <a:p>
            <a:r>
              <a:rPr lang="en-US" dirty="0"/>
              <a:t>Time Per Week (1=0-8,2=9-16,3=17-24,4=25-32,5=33-40)</a:t>
            </a:r>
          </a:p>
          <a:p>
            <a:endParaRPr lang="en-US" dirty="0"/>
          </a:p>
          <a:p>
            <a:r>
              <a:rPr lang="en-US" dirty="0"/>
              <a:t>We seem to have teams strongest in Data Expertise and Technical ETL Expertise, but definitely lacking in CDM Experience – but the Rapid Collaboration call addresses this by the EHDEN Task force.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CCA093-4890-4B46-98EB-711D340FBB2C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308043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CCA093-4890-4B46-98EB-711D340FBB2C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202037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CCA093-4890-4B46-98EB-711D340FBB2C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939877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CCA093-4890-4B46-98EB-711D340FBB2C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37118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CCA093-4890-4B46-98EB-711D340FBB2C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847045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CCA093-4890-4B46-98EB-711D340FBB2C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82937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7" Type="http://schemas.openxmlformats.org/officeDocument/2006/relationships/image" Target="../media/image8.gi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7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gif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8.gif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8.gif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8.gif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8.gif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8.gif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2.png"/><Relationship Id="rId7" Type="http://schemas.openxmlformats.org/officeDocument/2006/relationships/image" Target="../media/image15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10" Type="http://schemas.openxmlformats.org/officeDocument/2006/relationships/image" Target="../media/image4.svg"/><Relationship Id="rId4" Type="http://schemas.openxmlformats.org/officeDocument/2006/relationships/image" Target="../media/image8.gif"/><Relationship Id="rId9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49600" y="2130426"/>
            <a:ext cx="8128000" cy="175577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49600" y="4038600"/>
            <a:ext cx="81280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rgbClr val="153153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6" name="Picture 3" descr="C:\Users\pryan4\Downloads\want-impact-public-health-help-shape-journey-ahead\OHDSI logo with text - vertical - colored.png">
            <a:extLst>
              <a:ext uri="{FF2B5EF4-FFF2-40B4-BE49-F238E27FC236}">
                <a16:creationId xmlns:a16="http://schemas.microsoft.com/office/drawing/2014/main" id="{E7554C83-E62F-48C0-8308-2B4788DD0E2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28600" y="1447800"/>
            <a:ext cx="3451860" cy="4155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2E51E90-0C4E-473C-AC0E-58AA21A6B7FD}"/>
              </a:ext>
            </a:extLst>
          </p:cNvPr>
          <p:cNvSpPr/>
          <p:nvPr userDrawn="1"/>
        </p:nvSpPr>
        <p:spPr>
          <a:xfrm>
            <a:off x="0" y="6454776"/>
            <a:ext cx="12192000" cy="76200"/>
          </a:xfrm>
          <a:prstGeom prst="rect">
            <a:avLst/>
          </a:prstGeom>
          <a:gradFill>
            <a:gsLst>
              <a:gs pos="44000">
                <a:srgbClr val="20425A"/>
              </a:gs>
              <a:gs pos="100000">
                <a:srgbClr val="FCCB10"/>
              </a:gs>
              <a:gs pos="55000">
                <a:srgbClr val="EB662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3253355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0382" y="152400"/>
            <a:ext cx="10332018" cy="838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454776"/>
            <a:ext cx="12192000" cy="76200"/>
          </a:xfrm>
          <a:prstGeom prst="rect">
            <a:avLst/>
          </a:prstGeom>
          <a:gradFill>
            <a:gsLst>
              <a:gs pos="44000">
                <a:srgbClr val="20425A"/>
              </a:gs>
              <a:gs pos="100000">
                <a:srgbClr val="FCCB10"/>
              </a:gs>
              <a:gs pos="55000">
                <a:srgbClr val="EB662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47200" y="6492876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20425A"/>
                </a:solidFill>
              </a:defRPr>
            </a:lvl1pPr>
          </a:lstStyle>
          <a:p>
            <a:fld id="{444583ED-F364-40B3-B25B-483B5033DFA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2" descr="C:\Users\pryan4\Downloads\want-impact-public-health-help-shape-journey-ahead\OHDSI logo only - colored.png">
            <a:extLst>
              <a:ext uri="{FF2B5EF4-FFF2-40B4-BE49-F238E27FC236}">
                <a16:creationId xmlns:a16="http://schemas.microsoft.com/office/drawing/2014/main" id="{8E27D786-324D-4E22-B525-044E22AFE8A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76201" y="-38160"/>
            <a:ext cx="1326583" cy="1257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5819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0382" y="152400"/>
            <a:ext cx="10332018" cy="838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47200" y="6492876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20425A"/>
                </a:solidFill>
              </a:defRPr>
            </a:lvl1pPr>
          </a:lstStyle>
          <a:p>
            <a:fld id="{444583ED-F364-40B3-B25B-483B5033DFA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2" descr="C:\Users\pryan4\Downloads\want-impact-public-health-help-shape-journey-ahead\OHDSI logo only - colored.png">
            <a:extLst>
              <a:ext uri="{FF2B5EF4-FFF2-40B4-BE49-F238E27FC236}">
                <a16:creationId xmlns:a16="http://schemas.microsoft.com/office/drawing/2014/main" id="{6704EB07-5162-4E35-A2EB-81F553E3967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76201" y="-38160"/>
            <a:ext cx="1326583" cy="1257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CF7E808-9302-4B4C-9AD7-0211CD846277}"/>
              </a:ext>
            </a:extLst>
          </p:cNvPr>
          <p:cNvSpPr/>
          <p:nvPr userDrawn="1"/>
        </p:nvSpPr>
        <p:spPr>
          <a:xfrm>
            <a:off x="0" y="6454776"/>
            <a:ext cx="12192000" cy="76200"/>
          </a:xfrm>
          <a:prstGeom prst="rect">
            <a:avLst/>
          </a:prstGeom>
          <a:gradFill>
            <a:gsLst>
              <a:gs pos="44000">
                <a:srgbClr val="20425A"/>
              </a:gs>
              <a:gs pos="100000">
                <a:srgbClr val="FCCB10"/>
              </a:gs>
              <a:gs pos="55000">
                <a:srgbClr val="EB662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924437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0382" y="152400"/>
            <a:ext cx="10332018" cy="838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47200" y="6492876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20425A"/>
                </a:solidFill>
              </a:defRPr>
            </a:lvl1pPr>
          </a:lstStyle>
          <a:p>
            <a:fld id="{444583ED-F364-40B3-B25B-483B5033DFA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6" name="Picture 2" descr="C:\Users\pryan4\Downloads\want-impact-public-health-help-shape-journey-ahead\OHDSI logo only - colored.png">
            <a:extLst>
              <a:ext uri="{FF2B5EF4-FFF2-40B4-BE49-F238E27FC236}">
                <a16:creationId xmlns:a16="http://schemas.microsoft.com/office/drawing/2014/main" id="{1A5E6E12-2FC3-42E8-8BB6-3627951F88C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76201" y="-38160"/>
            <a:ext cx="1326583" cy="1257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3FBDDB2-0751-4639-B11D-C8B98E7ACF92}"/>
              </a:ext>
            </a:extLst>
          </p:cNvPr>
          <p:cNvSpPr/>
          <p:nvPr userDrawn="1"/>
        </p:nvSpPr>
        <p:spPr>
          <a:xfrm>
            <a:off x="0" y="6454776"/>
            <a:ext cx="12192000" cy="76200"/>
          </a:xfrm>
          <a:prstGeom prst="rect">
            <a:avLst/>
          </a:prstGeom>
          <a:gradFill>
            <a:gsLst>
              <a:gs pos="44000">
                <a:srgbClr val="20425A"/>
              </a:gs>
              <a:gs pos="100000">
                <a:srgbClr val="FCCB10"/>
              </a:gs>
              <a:gs pos="55000">
                <a:srgbClr val="EB662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796601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47200" y="6492876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20425A"/>
                </a:solidFill>
              </a:defRPr>
            </a:lvl1pPr>
          </a:lstStyle>
          <a:p>
            <a:fld id="{444583ED-F364-40B3-B25B-483B5033DFA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B2F1865-3EF1-48A0-9F37-5FB0798E68D5}"/>
              </a:ext>
            </a:extLst>
          </p:cNvPr>
          <p:cNvSpPr/>
          <p:nvPr userDrawn="1"/>
        </p:nvSpPr>
        <p:spPr>
          <a:xfrm>
            <a:off x="0" y="6454776"/>
            <a:ext cx="12192000" cy="76200"/>
          </a:xfrm>
          <a:prstGeom prst="rect">
            <a:avLst/>
          </a:prstGeom>
          <a:gradFill>
            <a:gsLst>
              <a:gs pos="44000">
                <a:srgbClr val="20425A"/>
              </a:gs>
              <a:gs pos="100000">
                <a:srgbClr val="FCCB10"/>
              </a:gs>
              <a:gs pos="55000">
                <a:srgbClr val="EB662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6" name="Picture 2" descr="C:\Users\pryan4\Downloads\want-impact-public-health-help-shape-journey-ahead\OHDSI logo only - colored.png">
            <a:extLst>
              <a:ext uri="{FF2B5EF4-FFF2-40B4-BE49-F238E27FC236}">
                <a16:creationId xmlns:a16="http://schemas.microsoft.com/office/drawing/2014/main" id="{09A03D4B-1AF1-4F2F-A794-7D4F3F3D12C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76201" y="-38160"/>
            <a:ext cx="1326583" cy="1257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11413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B86B2765-BC96-4660-8B05-FCC3E86F98AA}"/>
              </a:ext>
            </a:extLst>
          </p:cNvPr>
          <p:cNvGrpSpPr/>
          <p:nvPr userDrawn="1"/>
        </p:nvGrpSpPr>
        <p:grpSpPr>
          <a:xfrm flipH="1">
            <a:off x="0" y="0"/>
            <a:ext cx="4370522" cy="6858000"/>
            <a:chOff x="7897008" y="-1"/>
            <a:chExt cx="4294992" cy="6858001"/>
          </a:xfrm>
        </p:grpSpPr>
        <p:pic>
          <p:nvPicPr>
            <p:cNvPr id="3" name="Graphic 2">
              <a:extLst>
                <a:ext uri="{FF2B5EF4-FFF2-40B4-BE49-F238E27FC236}">
                  <a16:creationId xmlns:a16="http://schemas.microsoft.com/office/drawing/2014/main" id="{96182C29-7571-4E93-9EB1-0E078777834D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t="3028" r="50000" b="19912"/>
            <a:stretch/>
          </p:blipFill>
          <p:spPr>
            <a:xfrm>
              <a:off x="7897009" y="-1"/>
              <a:ext cx="4294991" cy="6858001"/>
            </a:xfrm>
            <a:prstGeom prst="rect">
              <a:avLst/>
            </a:prstGeom>
          </p:spPr>
        </p:pic>
        <p:sp>
          <p:nvSpPr>
            <p:cNvPr id="4" name="Rechthoek 3">
              <a:extLst>
                <a:ext uri="{FF2B5EF4-FFF2-40B4-BE49-F238E27FC236}">
                  <a16:creationId xmlns:a16="http://schemas.microsoft.com/office/drawing/2014/main" id="{988D9C52-D870-4582-92BF-1B415B7ACC3F}"/>
                </a:ext>
              </a:extLst>
            </p:cNvPr>
            <p:cNvSpPr/>
            <p:nvPr userDrawn="1"/>
          </p:nvSpPr>
          <p:spPr>
            <a:xfrm>
              <a:off x="7897008" y="0"/>
              <a:ext cx="4294991" cy="6858000"/>
            </a:xfrm>
            <a:prstGeom prst="rect">
              <a:avLst/>
            </a:prstGeom>
            <a:solidFill>
              <a:srgbClr val="FFFFFF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b="1"/>
            </a:p>
          </p:txBody>
        </p:sp>
      </p:grpSp>
      <p:pic>
        <p:nvPicPr>
          <p:cNvPr id="5" name="Afbeelding 4" descr="Afbeelding met object&#10;&#10;Beschrijving is gegenereerd met hoge betrouwbaarheid">
            <a:extLst>
              <a:ext uri="{FF2B5EF4-FFF2-40B4-BE49-F238E27FC236}">
                <a16:creationId xmlns:a16="http://schemas.microsoft.com/office/drawing/2014/main" id="{813E6A8F-15F5-4D67-9ABF-BFAD226C69D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35234" y="1209112"/>
            <a:ext cx="6529815" cy="1713675"/>
          </a:xfrm>
          <a:prstGeom prst="rect">
            <a:avLst/>
          </a:prstGeom>
        </p:spPr>
      </p:pic>
      <p:cxnSp>
        <p:nvCxnSpPr>
          <p:cNvPr id="11" name="Rechte verbindingslijn 10">
            <a:extLst>
              <a:ext uri="{FF2B5EF4-FFF2-40B4-BE49-F238E27FC236}">
                <a16:creationId xmlns:a16="http://schemas.microsoft.com/office/drawing/2014/main" id="{18B9E465-19E2-4FA6-B7F9-FE3BE27A11D0}"/>
              </a:ext>
            </a:extLst>
          </p:cNvPr>
          <p:cNvCxnSpPr>
            <a:cxnSpLocks/>
          </p:cNvCxnSpPr>
          <p:nvPr userDrawn="1"/>
        </p:nvCxnSpPr>
        <p:spPr>
          <a:xfrm>
            <a:off x="6064143" y="4164594"/>
            <a:ext cx="4481465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ijdelijke aanduiding voor tekst 11">
            <a:extLst>
              <a:ext uri="{FF2B5EF4-FFF2-40B4-BE49-F238E27FC236}">
                <a16:creationId xmlns:a16="http://schemas.microsoft.com/office/drawing/2014/main" id="{C9A31869-8CA8-4D79-8796-16CE8826B3B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778550" y="3036313"/>
            <a:ext cx="7052650" cy="992759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131400" indent="0" algn="ctr">
              <a:buNone/>
              <a:defRPr lang="en-GB" sz="2800" b="1" kern="1200" dirty="0">
                <a:solidFill>
                  <a:srgbClr val="EFA528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GB" noProof="0"/>
              <a:t>Click to add title</a:t>
            </a:r>
          </a:p>
        </p:txBody>
      </p:sp>
      <p:sp>
        <p:nvSpPr>
          <p:cNvPr id="19" name="Tijdelijke aanduiding voor tekst 18">
            <a:extLst>
              <a:ext uri="{FF2B5EF4-FFF2-40B4-BE49-F238E27FC236}">
                <a16:creationId xmlns:a16="http://schemas.microsoft.com/office/drawing/2014/main" id="{3E6005B2-411D-4DB4-AC85-B5A5AF11E8F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78551" y="4308908"/>
            <a:ext cx="7052649" cy="357427"/>
          </a:xfrm>
          <a:prstGeom prst="rect">
            <a:avLst/>
          </a:prstGeom>
        </p:spPr>
        <p:txBody>
          <a:bodyPr anchor="t"/>
          <a:lstStyle>
            <a:lvl1pPr marL="131400" indent="0" algn="ctr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GB" noProof="0"/>
              <a:t>Click to add Author Names</a:t>
            </a:r>
          </a:p>
        </p:txBody>
      </p:sp>
      <p:sp>
        <p:nvSpPr>
          <p:cNvPr id="20" name="Tijdelijke aanduiding voor tekst 18">
            <a:extLst>
              <a:ext uri="{FF2B5EF4-FFF2-40B4-BE49-F238E27FC236}">
                <a16:creationId xmlns:a16="http://schemas.microsoft.com/office/drawing/2014/main" id="{D8881F42-455B-4933-A258-FB965091DBD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78551" y="4779861"/>
            <a:ext cx="7052649" cy="930831"/>
          </a:xfrm>
          <a:prstGeom prst="rect">
            <a:avLst/>
          </a:prstGeom>
        </p:spPr>
        <p:txBody>
          <a:bodyPr anchor="t"/>
          <a:lstStyle>
            <a:lvl1pPr marL="131400" indent="0" algn="ctr">
              <a:spcBef>
                <a:spcPts val="0"/>
              </a:spcBef>
              <a:buNone/>
              <a:defRPr sz="1600" b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pPr lvl="0"/>
            <a:r>
              <a:rPr lang="en-GB" noProof="0"/>
              <a:t>Click to add Author affiliations</a:t>
            </a:r>
          </a:p>
        </p:txBody>
      </p:sp>
      <p:grpSp>
        <p:nvGrpSpPr>
          <p:cNvPr id="18" name="Groep 17">
            <a:extLst>
              <a:ext uri="{FF2B5EF4-FFF2-40B4-BE49-F238E27FC236}">
                <a16:creationId xmlns:a16="http://schemas.microsoft.com/office/drawing/2014/main" id="{A9731654-2BA1-4432-9E57-F0A5C78F5917}"/>
              </a:ext>
            </a:extLst>
          </p:cNvPr>
          <p:cNvGrpSpPr/>
          <p:nvPr userDrawn="1"/>
        </p:nvGrpSpPr>
        <p:grpSpPr>
          <a:xfrm>
            <a:off x="7407291" y="6216453"/>
            <a:ext cx="1782600" cy="346129"/>
            <a:chOff x="2906201" y="6216453"/>
            <a:chExt cx="1782600" cy="346129"/>
          </a:xfrm>
        </p:grpSpPr>
        <p:pic>
          <p:nvPicPr>
            <p:cNvPr id="21" name="Afbeelding 20">
              <a:extLst>
                <a:ext uri="{FF2B5EF4-FFF2-40B4-BE49-F238E27FC236}">
                  <a16:creationId xmlns:a16="http://schemas.microsoft.com/office/drawing/2014/main" id="{5AFC0712-073B-4E0A-97B8-0C0FB320605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906201" y="6251409"/>
              <a:ext cx="461383" cy="276219"/>
            </a:xfrm>
            <a:prstGeom prst="rect">
              <a:avLst/>
            </a:prstGeom>
          </p:spPr>
        </p:pic>
        <p:pic>
          <p:nvPicPr>
            <p:cNvPr id="22" name="Afbeelding 21">
              <a:extLst>
                <a:ext uri="{FF2B5EF4-FFF2-40B4-BE49-F238E27FC236}">
                  <a16:creationId xmlns:a16="http://schemas.microsoft.com/office/drawing/2014/main" id="{4B7EDB33-D52A-4F75-BBA0-13D34A376CC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219891" y="6251409"/>
              <a:ext cx="468910" cy="276219"/>
            </a:xfrm>
            <a:prstGeom prst="rect">
              <a:avLst/>
            </a:prstGeom>
          </p:spPr>
        </p:pic>
        <p:pic>
          <p:nvPicPr>
            <p:cNvPr id="23" name="Afbeelding 22">
              <a:extLst>
                <a:ext uri="{FF2B5EF4-FFF2-40B4-BE49-F238E27FC236}">
                  <a16:creationId xmlns:a16="http://schemas.microsoft.com/office/drawing/2014/main" id="{14582B02-E8B5-4331-A443-014591D54AB8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18615" b="19339"/>
            <a:stretch/>
          </p:blipFill>
          <p:spPr>
            <a:xfrm>
              <a:off x="3514807" y="6216453"/>
              <a:ext cx="557860" cy="34612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205704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B86B2765-BC96-4660-8B05-FCC3E86F98AA}"/>
              </a:ext>
            </a:extLst>
          </p:cNvPr>
          <p:cNvGrpSpPr/>
          <p:nvPr userDrawn="1"/>
        </p:nvGrpSpPr>
        <p:grpSpPr>
          <a:xfrm flipH="1">
            <a:off x="0" y="1"/>
            <a:ext cx="4370522" cy="6858000"/>
            <a:chOff x="7897008" y="-1"/>
            <a:chExt cx="4294992" cy="6858001"/>
          </a:xfrm>
        </p:grpSpPr>
        <p:pic>
          <p:nvPicPr>
            <p:cNvPr id="3" name="Graphic 2">
              <a:extLst>
                <a:ext uri="{FF2B5EF4-FFF2-40B4-BE49-F238E27FC236}">
                  <a16:creationId xmlns:a16="http://schemas.microsoft.com/office/drawing/2014/main" id="{96182C29-7571-4E93-9EB1-0E078777834D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t="3028" r="50000" b="19912"/>
            <a:stretch/>
          </p:blipFill>
          <p:spPr>
            <a:xfrm>
              <a:off x="7897009" y="-1"/>
              <a:ext cx="4294991" cy="6858001"/>
            </a:xfrm>
            <a:prstGeom prst="rect">
              <a:avLst/>
            </a:prstGeom>
          </p:spPr>
        </p:pic>
        <p:sp>
          <p:nvSpPr>
            <p:cNvPr id="4" name="Rechthoek 3">
              <a:extLst>
                <a:ext uri="{FF2B5EF4-FFF2-40B4-BE49-F238E27FC236}">
                  <a16:creationId xmlns:a16="http://schemas.microsoft.com/office/drawing/2014/main" id="{988D9C52-D870-4582-92BF-1B415B7ACC3F}"/>
                </a:ext>
              </a:extLst>
            </p:cNvPr>
            <p:cNvSpPr/>
            <p:nvPr userDrawn="1"/>
          </p:nvSpPr>
          <p:spPr>
            <a:xfrm>
              <a:off x="7897008" y="0"/>
              <a:ext cx="4294991" cy="6858000"/>
            </a:xfrm>
            <a:prstGeom prst="rect">
              <a:avLst/>
            </a:prstGeom>
            <a:solidFill>
              <a:srgbClr val="FFFFFF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b="1"/>
            </a:p>
          </p:txBody>
        </p:sp>
      </p:grpSp>
      <p:grpSp>
        <p:nvGrpSpPr>
          <p:cNvPr id="18" name="Groep 17">
            <a:extLst>
              <a:ext uri="{FF2B5EF4-FFF2-40B4-BE49-F238E27FC236}">
                <a16:creationId xmlns:a16="http://schemas.microsoft.com/office/drawing/2014/main" id="{A9731654-2BA1-4432-9E57-F0A5C78F5917}"/>
              </a:ext>
            </a:extLst>
          </p:cNvPr>
          <p:cNvGrpSpPr/>
          <p:nvPr userDrawn="1"/>
        </p:nvGrpSpPr>
        <p:grpSpPr>
          <a:xfrm>
            <a:off x="7407291" y="6216453"/>
            <a:ext cx="1782600" cy="346129"/>
            <a:chOff x="2906201" y="6216453"/>
            <a:chExt cx="1782600" cy="346129"/>
          </a:xfrm>
        </p:grpSpPr>
        <p:pic>
          <p:nvPicPr>
            <p:cNvPr id="21" name="Afbeelding 20">
              <a:extLst>
                <a:ext uri="{FF2B5EF4-FFF2-40B4-BE49-F238E27FC236}">
                  <a16:creationId xmlns:a16="http://schemas.microsoft.com/office/drawing/2014/main" id="{5AFC0712-073B-4E0A-97B8-0C0FB320605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906201" y="6251409"/>
              <a:ext cx="461383" cy="276219"/>
            </a:xfrm>
            <a:prstGeom prst="rect">
              <a:avLst/>
            </a:prstGeom>
          </p:spPr>
        </p:pic>
        <p:pic>
          <p:nvPicPr>
            <p:cNvPr id="22" name="Afbeelding 21">
              <a:extLst>
                <a:ext uri="{FF2B5EF4-FFF2-40B4-BE49-F238E27FC236}">
                  <a16:creationId xmlns:a16="http://schemas.microsoft.com/office/drawing/2014/main" id="{4B7EDB33-D52A-4F75-BBA0-13D34A376CC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219891" y="6251409"/>
              <a:ext cx="468910" cy="276219"/>
            </a:xfrm>
            <a:prstGeom prst="rect">
              <a:avLst/>
            </a:prstGeom>
          </p:spPr>
        </p:pic>
        <p:pic>
          <p:nvPicPr>
            <p:cNvPr id="23" name="Afbeelding 22">
              <a:extLst>
                <a:ext uri="{FF2B5EF4-FFF2-40B4-BE49-F238E27FC236}">
                  <a16:creationId xmlns:a16="http://schemas.microsoft.com/office/drawing/2014/main" id="{14582B02-E8B5-4331-A443-014591D54AB8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18615" b="19339"/>
            <a:stretch/>
          </p:blipFill>
          <p:spPr>
            <a:xfrm>
              <a:off x="3514807" y="6216453"/>
              <a:ext cx="557860" cy="346129"/>
            </a:xfrm>
            <a:prstGeom prst="rect">
              <a:avLst/>
            </a:prstGeom>
          </p:spPr>
        </p:pic>
      </p:grpSp>
      <p:pic>
        <p:nvPicPr>
          <p:cNvPr id="14" name="Afbeelding 4" descr="Afbeelding met object&#10;&#10;Beschrijving is gegenereerd met hoge betrouwbaarheid">
            <a:extLst>
              <a:ext uri="{FF2B5EF4-FFF2-40B4-BE49-F238E27FC236}">
                <a16:creationId xmlns:a16="http://schemas.microsoft.com/office/drawing/2014/main" id="{AB234437-68AF-004A-BDBB-5F055F231D63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35234" y="1209112"/>
            <a:ext cx="6529815" cy="1713675"/>
          </a:xfrm>
          <a:prstGeom prst="rect">
            <a:avLst/>
          </a:prstGeom>
        </p:spPr>
      </p:pic>
      <p:sp>
        <p:nvSpPr>
          <p:cNvPr id="17" name="Title 1">
            <a:extLst>
              <a:ext uri="{FF2B5EF4-FFF2-40B4-BE49-F238E27FC236}">
                <a16:creationId xmlns:a16="http://schemas.microsoft.com/office/drawing/2014/main" id="{3A3A2F32-5D71-F248-A02A-83CFCEFA2E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58620" y="3048406"/>
            <a:ext cx="6306429" cy="1618282"/>
          </a:xfrm>
        </p:spPr>
        <p:txBody>
          <a:bodyPr/>
          <a:lstStyle>
            <a:lvl1pPr algn="ctr">
              <a:defRPr>
                <a:solidFill>
                  <a:srgbClr val="EFA528"/>
                </a:solidFill>
              </a:defRPr>
            </a:lvl1pPr>
          </a:lstStyle>
          <a:p>
            <a:r>
              <a:rPr lang="en-GB" noProof="0"/>
              <a:t>Click to edit Master title style</a:t>
            </a:r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98D428AF-5F70-7743-ACD2-40B0B437469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58620" y="4819088"/>
            <a:ext cx="6306429" cy="1271746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5943345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ep 2">
            <a:extLst>
              <a:ext uri="{FF2B5EF4-FFF2-40B4-BE49-F238E27FC236}">
                <a16:creationId xmlns:a16="http://schemas.microsoft.com/office/drawing/2014/main" id="{DDE84CCC-EC47-47B4-B343-C0178342DADE}"/>
              </a:ext>
            </a:extLst>
          </p:cNvPr>
          <p:cNvGrpSpPr/>
          <p:nvPr userDrawn="1"/>
        </p:nvGrpSpPr>
        <p:grpSpPr>
          <a:xfrm>
            <a:off x="103340" y="6578937"/>
            <a:ext cx="1182425" cy="220995"/>
            <a:chOff x="103340" y="6578937"/>
            <a:chExt cx="1182425" cy="220995"/>
          </a:xfrm>
        </p:grpSpPr>
        <p:grpSp>
          <p:nvGrpSpPr>
            <p:cNvPr id="12" name="Groep 11">
              <a:extLst>
                <a:ext uri="{FF2B5EF4-FFF2-40B4-BE49-F238E27FC236}">
                  <a16:creationId xmlns:a16="http://schemas.microsoft.com/office/drawing/2014/main" id="{A99A2495-8F68-4AB9-B9E9-37261505F1BF}"/>
                </a:ext>
              </a:extLst>
            </p:cNvPr>
            <p:cNvGrpSpPr/>
            <p:nvPr userDrawn="1"/>
          </p:nvGrpSpPr>
          <p:grpSpPr>
            <a:xfrm>
              <a:off x="103340" y="6597826"/>
              <a:ext cx="1182425" cy="183220"/>
              <a:chOff x="8426207" y="1337023"/>
              <a:chExt cx="2323293" cy="360000"/>
            </a:xfrm>
          </p:grpSpPr>
          <p:pic>
            <p:nvPicPr>
              <p:cNvPr id="13" name="Afbeelding 12">
                <a:extLst>
                  <a:ext uri="{FF2B5EF4-FFF2-40B4-BE49-F238E27FC236}">
                    <a16:creationId xmlns:a16="http://schemas.microsoft.com/office/drawing/2014/main" id="{F7512792-8657-4D9D-88DF-C8CF862CD82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8426207" y="1337023"/>
                <a:ext cx="601328" cy="360000"/>
              </a:xfrm>
              <a:prstGeom prst="rect">
                <a:avLst/>
              </a:prstGeom>
            </p:spPr>
          </p:pic>
          <p:pic>
            <p:nvPicPr>
              <p:cNvPr id="15" name="Afbeelding 14">
                <a:extLst>
                  <a:ext uri="{FF2B5EF4-FFF2-40B4-BE49-F238E27FC236}">
                    <a16:creationId xmlns:a16="http://schemas.microsoft.com/office/drawing/2014/main" id="{BEC5797E-6C70-414D-91BE-B0EDF4E5601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0138362" y="1337023"/>
                <a:ext cx="611138" cy="360000"/>
              </a:xfrm>
              <a:prstGeom prst="rect">
                <a:avLst/>
              </a:prstGeom>
            </p:spPr>
          </p:pic>
        </p:grpSp>
        <p:pic>
          <p:nvPicPr>
            <p:cNvPr id="16" name="Afbeelding 15">
              <a:extLst>
                <a:ext uri="{FF2B5EF4-FFF2-40B4-BE49-F238E27FC236}">
                  <a16:creationId xmlns:a16="http://schemas.microsoft.com/office/drawing/2014/main" id="{39C84B01-8F88-4B7A-8F58-5B62FDB1A701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18615" b="19339"/>
            <a:stretch/>
          </p:blipFill>
          <p:spPr>
            <a:xfrm>
              <a:off x="512294" y="6578937"/>
              <a:ext cx="356179" cy="220995"/>
            </a:xfrm>
            <a:prstGeom prst="rect">
              <a:avLst/>
            </a:prstGeom>
          </p:spPr>
        </p:pic>
      </p:grpSp>
      <p:sp>
        <p:nvSpPr>
          <p:cNvPr id="10" name="TextBox 3">
            <a:extLst>
              <a:ext uri="{FF2B5EF4-FFF2-40B4-BE49-F238E27FC236}">
                <a16:creationId xmlns:a16="http://schemas.microsoft.com/office/drawing/2014/main" id="{0A632DF3-7AA7-4404-A000-28703387A41E}"/>
              </a:ext>
            </a:extLst>
          </p:cNvPr>
          <p:cNvSpPr txBox="1"/>
          <p:nvPr userDrawn="1"/>
        </p:nvSpPr>
        <p:spPr>
          <a:xfrm>
            <a:off x="11660905" y="6535545"/>
            <a:ext cx="49039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A0D62B9C-1313-6240-B3A9-12C8D3C5854C}" type="slidenum">
              <a:rPr lang="en-US" sz="1400" smtClean="0"/>
              <a:t>‹#›</a:t>
            </a:fld>
            <a:endParaRPr lang="en-US" sz="1400"/>
          </a:p>
        </p:txBody>
      </p:sp>
      <p:sp>
        <p:nvSpPr>
          <p:cNvPr id="11" name="Rechthoek 9">
            <a:extLst>
              <a:ext uri="{FF2B5EF4-FFF2-40B4-BE49-F238E27FC236}">
                <a16:creationId xmlns:a16="http://schemas.microsoft.com/office/drawing/2014/main" id="{4AE7FB7C-E163-47A0-A7B8-373634EACE66}"/>
              </a:ext>
            </a:extLst>
          </p:cNvPr>
          <p:cNvSpPr/>
          <p:nvPr userDrawn="1"/>
        </p:nvSpPr>
        <p:spPr>
          <a:xfrm>
            <a:off x="0" y="1"/>
            <a:ext cx="12191999" cy="659130"/>
          </a:xfrm>
          <a:prstGeom prst="rect">
            <a:avLst/>
          </a:prstGeom>
          <a:solidFill>
            <a:schemeClr val="bg2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 sz="2400"/>
          </a:p>
        </p:txBody>
      </p:sp>
      <p:sp>
        <p:nvSpPr>
          <p:cNvPr id="17" name="Ovaal 16">
            <a:extLst>
              <a:ext uri="{FF2B5EF4-FFF2-40B4-BE49-F238E27FC236}">
                <a16:creationId xmlns:a16="http://schemas.microsoft.com/office/drawing/2014/main" id="{8019360F-A79D-4356-B46F-EC3161D89B78}"/>
              </a:ext>
            </a:extLst>
          </p:cNvPr>
          <p:cNvSpPr/>
          <p:nvPr userDrawn="1"/>
        </p:nvSpPr>
        <p:spPr>
          <a:xfrm>
            <a:off x="98369" y="76954"/>
            <a:ext cx="509144" cy="50672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A4ACE417-EC0B-4CB4-8D26-F0F3544C257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 l="-773" t="-304" r="191" b="-1528"/>
          <a:stretch/>
        </p:blipFill>
        <p:spPr>
          <a:xfrm>
            <a:off x="81986" y="76954"/>
            <a:ext cx="619076" cy="638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70754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ep 2">
            <a:extLst>
              <a:ext uri="{FF2B5EF4-FFF2-40B4-BE49-F238E27FC236}">
                <a16:creationId xmlns:a16="http://schemas.microsoft.com/office/drawing/2014/main" id="{DDE84CCC-EC47-47B4-B343-C0178342DADE}"/>
              </a:ext>
            </a:extLst>
          </p:cNvPr>
          <p:cNvGrpSpPr/>
          <p:nvPr userDrawn="1"/>
        </p:nvGrpSpPr>
        <p:grpSpPr>
          <a:xfrm>
            <a:off x="103340" y="6578937"/>
            <a:ext cx="1182425" cy="220995"/>
            <a:chOff x="103340" y="6578937"/>
            <a:chExt cx="1182425" cy="220995"/>
          </a:xfrm>
        </p:grpSpPr>
        <p:grpSp>
          <p:nvGrpSpPr>
            <p:cNvPr id="12" name="Groep 11">
              <a:extLst>
                <a:ext uri="{FF2B5EF4-FFF2-40B4-BE49-F238E27FC236}">
                  <a16:creationId xmlns:a16="http://schemas.microsoft.com/office/drawing/2014/main" id="{A99A2495-8F68-4AB9-B9E9-37261505F1BF}"/>
                </a:ext>
              </a:extLst>
            </p:cNvPr>
            <p:cNvGrpSpPr/>
            <p:nvPr userDrawn="1"/>
          </p:nvGrpSpPr>
          <p:grpSpPr>
            <a:xfrm>
              <a:off x="103340" y="6597826"/>
              <a:ext cx="1182425" cy="183220"/>
              <a:chOff x="8426207" y="1337023"/>
              <a:chExt cx="2323293" cy="360000"/>
            </a:xfrm>
          </p:grpSpPr>
          <p:pic>
            <p:nvPicPr>
              <p:cNvPr id="13" name="Afbeelding 12">
                <a:extLst>
                  <a:ext uri="{FF2B5EF4-FFF2-40B4-BE49-F238E27FC236}">
                    <a16:creationId xmlns:a16="http://schemas.microsoft.com/office/drawing/2014/main" id="{F7512792-8657-4D9D-88DF-C8CF862CD82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8426207" y="1337023"/>
                <a:ext cx="601328" cy="360000"/>
              </a:xfrm>
              <a:prstGeom prst="rect">
                <a:avLst/>
              </a:prstGeom>
            </p:spPr>
          </p:pic>
          <p:pic>
            <p:nvPicPr>
              <p:cNvPr id="15" name="Afbeelding 14">
                <a:extLst>
                  <a:ext uri="{FF2B5EF4-FFF2-40B4-BE49-F238E27FC236}">
                    <a16:creationId xmlns:a16="http://schemas.microsoft.com/office/drawing/2014/main" id="{BEC5797E-6C70-414D-91BE-B0EDF4E5601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0138362" y="1337023"/>
                <a:ext cx="611138" cy="360000"/>
              </a:xfrm>
              <a:prstGeom prst="rect">
                <a:avLst/>
              </a:prstGeom>
            </p:spPr>
          </p:pic>
        </p:grpSp>
        <p:pic>
          <p:nvPicPr>
            <p:cNvPr id="16" name="Afbeelding 15">
              <a:extLst>
                <a:ext uri="{FF2B5EF4-FFF2-40B4-BE49-F238E27FC236}">
                  <a16:creationId xmlns:a16="http://schemas.microsoft.com/office/drawing/2014/main" id="{39C84B01-8F88-4B7A-8F58-5B62FDB1A701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18615" b="19339"/>
            <a:stretch/>
          </p:blipFill>
          <p:spPr>
            <a:xfrm>
              <a:off x="512294" y="6578937"/>
              <a:ext cx="356179" cy="220995"/>
            </a:xfrm>
            <a:prstGeom prst="rect">
              <a:avLst/>
            </a:prstGeom>
          </p:spPr>
        </p:pic>
      </p:grpSp>
      <p:sp>
        <p:nvSpPr>
          <p:cNvPr id="11" name="TextBox 3">
            <a:extLst>
              <a:ext uri="{FF2B5EF4-FFF2-40B4-BE49-F238E27FC236}">
                <a16:creationId xmlns:a16="http://schemas.microsoft.com/office/drawing/2014/main" id="{CF82147A-F310-4F08-A322-4712DFB05CAC}"/>
              </a:ext>
            </a:extLst>
          </p:cNvPr>
          <p:cNvSpPr txBox="1"/>
          <p:nvPr userDrawn="1"/>
        </p:nvSpPr>
        <p:spPr>
          <a:xfrm>
            <a:off x="11660905" y="6535545"/>
            <a:ext cx="49039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A0D62B9C-1313-6240-B3A9-12C8D3C5854C}" type="slidenum">
              <a:rPr lang="en-US" sz="1400" smtClean="0"/>
              <a:t>‹#›</a:t>
            </a:fld>
            <a:endParaRPr lang="en-US" sz="1400"/>
          </a:p>
        </p:txBody>
      </p:sp>
      <p:sp>
        <p:nvSpPr>
          <p:cNvPr id="18" name="Rechthoek 9">
            <a:extLst>
              <a:ext uri="{FF2B5EF4-FFF2-40B4-BE49-F238E27FC236}">
                <a16:creationId xmlns:a16="http://schemas.microsoft.com/office/drawing/2014/main" id="{FDCB7EAC-6124-4EAA-8359-CBA1FC66C05F}"/>
              </a:ext>
            </a:extLst>
          </p:cNvPr>
          <p:cNvSpPr/>
          <p:nvPr userDrawn="1"/>
        </p:nvSpPr>
        <p:spPr>
          <a:xfrm>
            <a:off x="0" y="1"/>
            <a:ext cx="12191999" cy="659130"/>
          </a:xfrm>
          <a:prstGeom prst="rect">
            <a:avLst/>
          </a:prstGeom>
          <a:solidFill>
            <a:schemeClr val="bg2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 sz="2400"/>
          </a:p>
        </p:txBody>
      </p:sp>
      <p:sp>
        <p:nvSpPr>
          <p:cNvPr id="19" name="Ovaal 18">
            <a:extLst>
              <a:ext uri="{FF2B5EF4-FFF2-40B4-BE49-F238E27FC236}">
                <a16:creationId xmlns:a16="http://schemas.microsoft.com/office/drawing/2014/main" id="{3F60A0B3-33D5-4C1D-916A-291659662A56}"/>
              </a:ext>
            </a:extLst>
          </p:cNvPr>
          <p:cNvSpPr/>
          <p:nvPr userDrawn="1"/>
        </p:nvSpPr>
        <p:spPr>
          <a:xfrm>
            <a:off x="98369" y="76954"/>
            <a:ext cx="509144" cy="50672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Titel 1">
            <a:extLst>
              <a:ext uri="{FF2B5EF4-FFF2-40B4-BE49-F238E27FC236}">
                <a16:creationId xmlns:a16="http://schemas.microsoft.com/office/drawing/2014/main" id="{04CED64B-379A-440B-8CEC-EA945584F1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3048" y="0"/>
            <a:ext cx="11408952" cy="659130"/>
          </a:xfrm>
          <a:prstGeom prst="rect">
            <a:avLst/>
          </a:prstGeom>
        </p:spPr>
        <p:txBody>
          <a:bodyPr anchor="ctr"/>
          <a:lstStyle>
            <a:lvl1pPr>
              <a:defRPr sz="3600" b="1" cap="small" baseline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GB" noProof="0"/>
              <a:t>Click to edit Master title style</a:t>
            </a:r>
          </a:p>
        </p:txBody>
      </p:sp>
      <p:pic>
        <p:nvPicPr>
          <p:cNvPr id="21" name="Graphic 20">
            <a:extLst>
              <a:ext uri="{FF2B5EF4-FFF2-40B4-BE49-F238E27FC236}">
                <a16:creationId xmlns:a16="http://schemas.microsoft.com/office/drawing/2014/main" id="{1E980F08-4AEA-477F-852F-33E1F7E8C7E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 l="-773" t="-304" r="191" b="-1528"/>
          <a:stretch/>
        </p:blipFill>
        <p:spPr>
          <a:xfrm>
            <a:off x="81986" y="76954"/>
            <a:ext cx="619076" cy="638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52512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hthoek 9">
            <a:extLst>
              <a:ext uri="{FF2B5EF4-FFF2-40B4-BE49-F238E27FC236}">
                <a16:creationId xmlns:a16="http://schemas.microsoft.com/office/drawing/2014/main" id="{F95C1061-64D9-4E4A-BEB2-349B77D196FC}"/>
              </a:ext>
            </a:extLst>
          </p:cNvPr>
          <p:cNvSpPr/>
          <p:nvPr userDrawn="1"/>
        </p:nvSpPr>
        <p:spPr>
          <a:xfrm>
            <a:off x="0" y="1"/>
            <a:ext cx="12191999" cy="659130"/>
          </a:xfrm>
          <a:prstGeom prst="rect">
            <a:avLst/>
          </a:prstGeom>
          <a:solidFill>
            <a:schemeClr val="bg2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 sz="2400"/>
          </a:p>
        </p:txBody>
      </p:sp>
      <p:sp>
        <p:nvSpPr>
          <p:cNvPr id="5" name="Ovaal 4">
            <a:extLst>
              <a:ext uri="{FF2B5EF4-FFF2-40B4-BE49-F238E27FC236}">
                <a16:creationId xmlns:a16="http://schemas.microsoft.com/office/drawing/2014/main" id="{17B80726-3DF2-482C-991A-97D6D9E8430F}"/>
              </a:ext>
            </a:extLst>
          </p:cNvPr>
          <p:cNvSpPr/>
          <p:nvPr userDrawn="1"/>
        </p:nvSpPr>
        <p:spPr>
          <a:xfrm>
            <a:off x="98369" y="76954"/>
            <a:ext cx="509144" cy="50672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87BD0D8-3CA7-4C8D-8A26-1752BFB06B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3048" y="0"/>
            <a:ext cx="11408952" cy="659130"/>
          </a:xfrm>
          <a:prstGeom prst="rect">
            <a:avLst/>
          </a:prstGeom>
        </p:spPr>
        <p:txBody>
          <a:bodyPr anchor="ctr"/>
          <a:lstStyle>
            <a:lvl1pPr>
              <a:defRPr sz="3600" b="1" cap="small" baseline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GB" noProof="0"/>
              <a:t>Click to edit Master title style</a:t>
            </a:r>
          </a:p>
        </p:txBody>
      </p:sp>
      <p:grpSp>
        <p:nvGrpSpPr>
          <p:cNvPr id="3" name="Groep 2">
            <a:extLst>
              <a:ext uri="{FF2B5EF4-FFF2-40B4-BE49-F238E27FC236}">
                <a16:creationId xmlns:a16="http://schemas.microsoft.com/office/drawing/2014/main" id="{DDE84CCC-EC47-47B4-B343-C0178342DADE}"/>
              </a:ext>
            </a:extLst>
          </p:cNvPr>
          <p:cNvGrpSpPr/>
          <p:nvPr userDrawn="1"/>
        </p:nvGrpSpPr>
        <p:grpSpPr>
          <a:xfrm>
            <a:off x="103340" y="6578937"/>
            <a:ext cx="1182425" cy="220995"/>
            <a:chOff x="103340" y="6578937"/>
            <a:chExt cx="1182425" cy="220995"/>
          </a:xfrm>
        </p:grpSpPr>
        <p:grpSp>
          <p:nvGrpSpPr>
            <p:cNvPr id="12" name="Groep 11">
              <a:extLst>
                <a:ext uri="{FF2B5EF4-FFF2-40B4-BE49-F238E27FC236}">
                  <a16:creationId xmlns:a16="http://schemas.microsoft.com/office/drawing/2014/main" id="{A99A2495-8F68-4AB9-B9E9-37261505F1BF}"/>
                </a:ext>
              </a:extLst>
            </p:cNvPr>
            <p:cNvGrpSpPr/>
            <p:nvPr userDrawn="1"/>
          </p:nvGrpSpPr>
          <p:grpSpPr>
            <a:xfrm>
              <a:off x="103340" y="6597826"/>
              <a:ext cx="1182425" cy="183220"/>
              <a:chOff x="8426207" y="1337023"/>
              <a:chExt cx="2323293" cy="360000"/>
            </a:xfrm>
          </p:grpSpPr>
          <p:pic>
            <p:nvPicPr>
              <p:cNvPr id="13" name="Afbeelding 12">
                <a:extLst>
                  <a:ext uri="{FF2B5EF4-FFF2-40B4-BE49-F238E27FC236}">
                    <a16:creationId xmlns:a16="http://schemas.microsoft.com/office/drawing/2014/main" id="{F7512792-8657-4D9D-88DF-C8CF862CD82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8426207" y="1337023"/>
                <a:ext cx="601328" cy="360000"/>
              </a:xfrm>
              <a:prstGeom prst="rect">
                <a:avLst/>
              </a:prstGeom>
            </p:spPr>
          </p:pic>
          <p:pic>
            <p:nvPicPr>
              <p:cNvPr id="15" name="Afbeelding 14">
                <a:extLst>
                  <a:ext uri="{FF2B5EF4-FFF2-40B4-BE49-F238E27FC236}">
                    <a16:creationId xmlns:a16="http://schemas.microsoft.com/office/drawing/2014/main" id="{BEC5797E-6C70-414D-91BE-B0EDF4E5601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0138362" y="1337023"/>
                <a:ext cx="611138" cy="360000"/>
              </a:xfrm>
              <a:prstGeom prst="rect">
                <a:avLst/>
              </a:prstGeom>
            </p:spPr>
          </p:pic>
        </p:grpSp>
        <p:pic>
          <p:nvPicPr>
            <p:cNvPr id="16" name="Afbeelding 15">
              <a:extLst>
                <a:ext uri="{FF2B5EF4-FFF2-40B4-BE49-F238E27FC236}">
                  <a16:creationId xmlns:a16="http://schemas.microsoft.com/office/drawing/2014/main" id="{39C84B01-8F88-4B7A-8F58-5B62FDB1A701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18615" b="19339"/>
            <a:stretch/>
          </p:blipFill>
          <p:spPr>
            <a:xfrm>
              <a:off x="512294" y="6578937"/>
              <a:ext cx="356179" cy="220995"/>
            </a:xfrm>
            <a:prstGeom prst="rect">
              <a:avLst/>
            </a:prstGeom>
          </p:spPr>
        </p:pic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996D8D11-F353-1644-9F6F-2F0BE03ECA94}"/>
              </a:ext>
            </a:extLst>
          </p:cNvPr>
          <p:cNvSpPr txBox="1"/>
          <p:nvPr userDrawn="1"/>
        </p:nvSpPr>
        <p:spPr>
          <a:xfrm>
            <a:off x="11660905" y="6535545"/>
            <a:ext cx="49039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A0D62B9C-1313-6240-B3A9-12C8D3C5854C}" type="slidenum">
              <a:rPr lang="en-US" sz="1400" smtClean="0"/>
              <a:t>‹#›</a:t>
            </a:fld>
            <a:endParaRPr lang="en-US" sz="140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51968962-4102-1841-BBEE-88E05FE72C2F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34801" y="1137272"/>
            <a:ext cx="11180936" cy="4906963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193D2251-DA7C-4B35-BF44-219C7C8CCDB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 l="-773" t="-304" r="191" b="-1528"/>
          <a:stretch/>
        </p:blipFill>
        <p:spPr>
          <a:xfrm>
            <a:off x="81986" y="76954"/>
            <a:ext cx="619076" cy="638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33104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obje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ep 2">
            <a:extLst>
              <a:ext uri="{FF2B5EF4-FFF2-40B4-BE49-F238E27FC236}">
                <a16:creationId xmlns:a16="http://schemas.microsoft.com/office/drawing/2014/main" id="{DDE84CCC-EC47-47B4-B343-C0178342DADE}"/>
              </a:ext>
            </a:extLst>
          </p:cNvPr>
          <p:cNvGrpSpPr/>
          <p:nvPr userDrawn="1"/>
        </p:nvGrpSpPr>
        <p:grpSpPr>
          <a:xfrm>
            <a:off x="103340" y="6578937"/>
            <a:ext cx="1182425" cy="220995"/>
            <a:chOff x="103340" y="6578937"/>
            <a:chExt cx="1182425" cy="220995"/>
          </a:xfrm>
        </p:grpSpPr>
        <p:grpSp>
          <p:nvGrpSpPr>
            <p:cNvPr id="12" name="Groep 11">
              <a:extLst>
                <a:ext uri="{FF2B5EF4-FFF2-40B4-BE49-F238E27FC236}">
                  <a16:creationId xmlns:a16="http://schemas.microsoft.com/office/drawing/2014/main" id="{A99A2495-8F68-4AB9-B9E9-37261505F1BF}"/>
                </a:ext>
              </a:extLst>
            </p:cNvPr>
            <p:cNvGrpSpPr/>
            <p:nvPr userDrawn="1"/>
          </p:nvGrpSpPr>
          <p:grpSpPr>
            <a:xfrm>
              <a:off x="103340" y="6597826"/>
              <a:ext cx="1182425" cy="183220"/>
              <a:chOff x="8426207" y="1337023"/>
              <a:chExt cx="2323293" cy="360000"/>
            </a:xfrm>
          </p:grpSpPr>
          <p:pic>
            <p:nvPicPr>
              <p:cNvPr id="13" name="Afbeelding 12">
                <a:extLst>
                  <a:ext uri="{FF2B5EF4-FFF2-40B4-BE49-F238E27FC236}">
                    <a16:creationId xmlns:a16="http://schemas.microsoft.com/office/drawing/2014/main" id="{F7512792-8657-4D9D-88DF-C8CF862CD82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8426207" y="1337023"/>
                <a:ext cx="601328" cy="360000"/>
              </a:xfrm>
              <a:prstGeom prst="rect">
                <a:avLst/>
              </a:prstGeom>
            </p:spPr>
          </p:pic>
          <p:pic>
            <p:nvPicPr>
              <p:cNvPr id="15" name="Afbeelding 14">
                <a:extLst>
                  <a:ext uri="{FF2B5EF4-FFF2-40B4-BE49-F238E27FC236}">
                    <a16:creationId xmlns:a16="http://schemas.microsoft.com/office/drawing/2014/main" id="{BEC5797E-6C70-414D-91BE-B0EDF4E5601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0138362" y="1337023"/>
                <a:ext cx="611138" cy="360000"/>
              </a:xfrm>
              <a:prstGeom prst="rect">
                <a:avLst/>
              </a:prstGeom>
            </p:spPr>
          </p:pic>
        </p:grpSp>
        <p:pic>
          <p:nvPicPr>
            <p:cNvPr id="16" name="Afbeelding 15">
              <a:extLst>
                <a:ext uri="{FF2B5EF4-FFF2-40B4-BE49-F238E27FC236}">
                  <a16:creationId xmlns:a16="http://schemas.microsoft.com/office/drawing/2014/main" id="{39C84B01-8F88-4B7A-8F58-5B62FDB1A701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18615" b="19339"/>
            <a:stretch/>
          </p:blipFill>
          <p:spPr>
            <a:xfrm>
              <a:off x="512294" y="6578937"/>
              <a:ext cx="356179" cy="220995"/>
            </a:xfrm>
            <a:prstGeom prst="rect">
              <a:avLst/>
            </a:prstGeom>
          </p:spPr>
        </p:pic>
      </p:grp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6E44B679-5C31-5D44-83CA-8C998805E91F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5973532" y="1093190"/>
            <a:ext cx="5103315" cy="511684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7ED0E79C-F69E-3E4F-A509-4E0B45A11291}"/>
              </a:ext>
            </a:extLst>
          </p:cNvPr>
          <p:cNvSpPr>
            <a:spLocks noGrp="1"/>
          </p:cNvSpPr>
          <p:nvPr>
            <p:ph sz="half" idx="12"/>
          </p:nvPr>
        </p:nvSpPr>
        <p:spPr>
          <a:xfrm>
            <a:off x="424880" y="1093191"/>
            <a:ext cx="5038443" cy="51168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18" name="TextBox 3">
            <a:extLst>
              <a:ext uri="{FF2B5EF4-FFF2-40B4-BE49-F238E27FC236}">
                <a16:creationId xmlns:a16="http://schemas.microsoft.com/office/drawing/2014/main" id="{E27951EB-ACF7-429F-9EAD-CF194AA4ADBF}"/>
              </a:ext>
            </a:extLst>
          </p:cNvPr>
          <p:cNvSpPr txBox="1"/>
          <p:nvPr userDrawn="1"/>
        </p:nvSpPr>
        <p:spPr>
          <a:xfrm>
            <a:off x="11660905" y="6535545"/>
            <a:ext cx="49039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A0D62B9C-1313-6240-B3A9-12C8D3C5854C}" type="slidenum">
              <a:rPr lang="en-US" sz="1400" smtClean="0"/>
              <a:t>‹#›</a:t>
            </a:fld>
            <a:endParaRPr lang="en-US" sz="1400"/>
          </a:p>
        </p:txBody>
      </p:sp>
      <p:sp>
        <p:nvSpPr>
          <p:cNvPr id="20" name="Rechthoek 9">
            <a:extLst>
              <a:ext uri="{FF2B5EF4-FFF2-40B4-BE49-F238E27FC236}">
                <a16:creationId xmlns:a16="http://schemas.microsoft.com/office/drawing/2014/main" id="{778D9F52-007D-4038-86CF-48A5BC1144CD}"/>
              </a:ext>
            </a:extLst>
          </p:cNvPr>
          <p:cNvSpPr/>
          <p:nvPr userDrawn="1"/>
        </p:nvSpPr>
        <p:spPr>
          <a:xfrm>
            <a:off x="0" y="1"/>
            <a:ext cx="12191999" cy="659130"/>
          </a:xfrm>
          <a:prstGeom prst="rect">
            <a:avLst/>
          </a:prstGeom>
          <a:solidFill>
            <a:schemeClr val="bg2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 sz="2400"/>
          </a:p>
        </p:txBody>
      </p:sp>
      <p:sp>
        <p:nvSpPr>
          <p:cNvPr id="21" name="Ovaal 20">
            <a:extLst>
              <a:ext uri="{FF2B5EF4-FFF2-40B4-BE49-F238E27FC236}">
                <a16:creationId xmlns:a16="http://schemas.microsoft.com/office/drawing/2014/main" id="{02EB3EEA-CC2D-429E-A0AA-31421082FDFA}"/>
              </a:ext>
            </a:extLst>
          </p:cNvPr>
          <p:cNvSpPr/>
          <p:nvPr userDrawn="1"/>
        </p:nvSpPr>
        <p:spPr>
          <a:xfrm>
            <a:off x="98369" y="76954"/>
            <a:ext cx="509144" cy="50672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Titel 1">
            <a:extLst>
              <a:ext uri="{FF2B5EF4-FFF2-40B4-BE49-F238E27FC236}">
                <a16:creationId xmlns:a16="http://schemas.microsoft.com/office/drawing/2014/main" id="{3E16B8AC-2586-44A6-971E-5514201D50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3048" y="0"/>
            <a:ext cx="11408952" cy="659130"/>
          </a:xfrm>
          <a:prstGeom prst="rect">
            <a:avLst/>
          </a:prstGeom>
        </p:spPr>
        <p:txBody>
          <a:bodyPr anchor="ctr"/>
          <a:lstStyle>
            <a:lvl1pPr>
              <a:defRPr sz="3600" b="1" cap="small" baseline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GB" noProof="0"/>
              <a:t>Click to edit Master title style</a:t>
            </a:r>
          </a:p>
        </p:txBody>
      </p:sp>
      <p:pic>
        <p:nvPicPr>
          <p:cNvPr id="23" name="Graphic 22">
            <a:extLst>
              <a:ext uri="{FF2B5EF4-FFF2-40B4-BE49-F238E27FC236}">
                <a16:creationId xmlns:a16="http://schemas.microsoft.com/office/drawing/2014/main" id="{A5220020-D82C-49D6-A5E7-CD4E87C46AB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 l="-773" t="-304" r="191" b="-1528"/>
          <a:stretch/>
        </p:blipFill>
        <p:spPr>
          <a:xfrm>
            <a:off x="81986" y="76954"/>
            <a:ext cx="619076" cy="638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28230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Content Placeholder 3">
            <a:extLst>
              <a:ext uri="{FF2B5EF4-FFF2-40B4-BE49-F238E27FC236}">
                <a16:creationId xmlns:a16="http://schemas.microsoft.com/office/drawing/2014/main" id="{2B769C98-1A5D-514D-8B36-4BC7793252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24880" y="1564111"/>
            <a:ext cx="5039140" cy="475269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22" name="Content Placeholder 3">
            <a:extLst>
              <a:ext uri="{FF2B5EF4-FFF2-40B4-BE49-F238E27FC236}">
                <a16:creationId xmlns:a16="http://schemas.microsoft.com/office/drawing/2014/main" id="{D357D307-A080-DC49-B4D3-D2BE99B46252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5944411" y="1564111"/>
            <a:ext cx="5039140" cy="475269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grpSp>
        <p:nvGrpSpPr>
          <p:cNvPr id="3" name="Groep 2">
            <a:extLst>
              <a:ext uri="{FF2B5EF4-FFF2-40B4-BE49-F238E27FC236}">
                <a16:creationId xmlns:a16="http://schemas.microsoft.com/office/drawing/2014/main" id="{DDE84CCC-EC47-47B4-B343-C0178342DADE}"/>
              </a:ext>
            </a:extLst>
          </p:cNvPr>
          <p:cNvGrpSpPr/>
          <p:nvPr userDrawn="1"/>
        </p:nvGrpSpPr>
        <p:grpSpPr>
          <a:xfrm>
            <a:off x="103340" y="6578937"/>
            <a:ext cx="1182425" cy="220995"/>
            <a:chOff x="103340" y="6578937"/>
            <a:chExt cx="1182425" cy="220995"/>
          </a:xfrm>
        </p:grpSpPr>
        <p:grpSp>
          <p:nvGrpSpPr>
            <p:cNvPr id="12" name="Groep 11">
              <a:extLst>
                <a:ext uri="{FF2B5EF4-FFF2-40B4-BE49-F238E27FC236}">
                  <a16:creationId xmlns:a16="http://schemas.microsoft.com/office/drawing/2014/main" id="{A99A2495-8F68-4AB9-B9E9-37261505F1BF}"/>
                </a:ext>
              </a:extLst>
            </p:cNvPr>
            <p:cNvGrpSpPr/>
            <p:nvPr userDrawn="1"/>
          </p:nvGrpSpPr>
          <p:grpSpPr>
            <a:xfrm>
              <a:off x="103340" y="6597826"/>
              <a:ext cx="1182425" cy="183220"/>
              <a:chOff x="8426207" y="1337023"/>
              <a:chExt cx="2323293" cy="360000"/>
            </a:xfrm>
          </p:grpSpPr>
          <p:pic>
            <p:nvPicPr>
              <p:cNvPr id="13" name="Afbeelding 12">
                <a:extLst>
                  <a:ext uri="{FF2B5EF4-FFF2-40B4-BE49-F238E27FC236}">
                    <a16:creationId xmlns:a16="http://schemas.microsoft.com/office/drawing/2014/main" id="{F7512792-8657-4D9D-88DF-C8CF862CD82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8426207" y="1337023"/>
                <a:ext cx="601328" cy="360000"/>
              </a:xfrm>
              <a:prstGeom prst="rect">
                <a:avLst/>
              </a:prstGeom>
            </p:spPr>
          </p:pic>
          <p:pic>
            <p:nvPicPr>
              <p:cNvPr id="15" name="Afbeelding 14">
                <a:extLst>
                  <a:ext uri="{FF2B5EF4-FFF2-40B4-BE49-F238E27FC236}">
                    <a16:creationId xmlns:a16="http://schemas.microsoft.com/office/drawing/2014/main" id="{BEC5797E-6C70-414D-91BE-B0EDF4E5601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0138362" y="1337023"/>
                <a:ext cx="611138" cy="360000"/>
              </a:xfrm>
              <a:prstGeom prst="rect">
                <a:avLst/>
              </a:prstGeom>
            </p:spPr>
          </p:pic>
        </p:grpSp>
        <p:pic>
          <p:nvPicPr>
            <p:cNvPr id="16" name="Afbeelding 15">
              <a:extLst>
                <a:ext uri="{FF2B5EF4-FFF2-40B4-BE49-F238E27FC236}">
                  <a16:creationId xmlns:a16="http://schemas.microsoft.com/office/drawing/2014/main" id="{39C84B01-8F88-4B7A-8F58-5B62FDB1A701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18615" b="19339"/>
            <a:stretch/>
          </p:blipFill>
          <p:spPr>
            <a:xfrm>
              <a:off x="512294" y="6578937"/>
              <a:ext cx="356179" cy="220995"/>
            </a:xfrm>
            <a:prstGeom prst="rect">
              <a:avLst/>
            </a:prstGeom>
          </p:spPr>
        </p:pic>
      </p:grp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9B2D53F1-8BB0-F94B-B40B-1B1A209C28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4880" y="924349"/>
            <a:ext cx="5039140" cy="668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noProof="0"/>
              <a:t>Click to edit Master text styles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207E9D5E-9A14-204F-BF5B-1FE1FE6E4291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5944411" y="924349"/>
            <a:ext cx="5039140" cy="668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noProof="0"/>
              <a:t>Click to edit Master text styles</a:t>
            </a:r>
          </a:p>
        </p:txBody>
      </p:sp>
      <p:sp>
        <p:nvSpPr>
          <p:cNvPr id="17" name="TextBox 3">
            <a:extLst>
              <a:ext uri="{FF2B5EF4-FFF2-40B4-BE49-F238E27FC236}">
                <a16:creationId xmlns:a16="http://schemas.microsoft.com/office/drawing/2014/main" id="{9B398202-6EBD-48C9-B7CD-C9E17453DA36}"/>
              </a:ext>
            </a:extLst>
          </p:cNvPr>
          <p:cNvSpPr txBox="1"/>
          <p:nvPr userDrawn="1"/>
        </p:nvSpPr>
        <p:spPr>
          <a:xfrm>
            <a:off x="11660905" y="6535545"/>
            <a:ext cx="49039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A0D62B9C-1313-6240-B3A9-12C8D3C5854C}" type="slidenum">
              <a:rPr lang="en-US" sz="1400" smtClean="0"/>
              <a:t>‹#›</a:t>
            </a:fld>
            <a:endParaRPr lang="en-US" sz="1400"/>
          </a:p>
        </p:txBody>
      </p:sp>
      <p:sp>
        <p:nvSpPr>
          <p:cNvPr id="19" name="Rechthoek 9">
            <a:extLst>
              <a:ext uri="{FF2B5EF4-FFF2-40B4-BE49-F238E27FC236}">
                <a16:creationId xmlns:a16="http://schemas.microsoft.com/office/drawing/2014/main" id="{F59C42DF-0A99-4DD4-8374-27E84E7B3B2C}"/>
              </a:ext>
            </a:extLst>
          </p:cNvPr>
          <p:cNvSpPr/>
          <p:nvPr userDrawn="1"/>
        </p:nvSpPr>
        <p:spPr>
          <a:xfrm>
            <a:off x="0" y="1"/>
            <a:ext cx="12191999" cy="659130"/>
          </a:xfrm>
          <a:prstGeom prst="rect">
            <a:avLst/>
          </a:prstGeom>
          <a:solidFill>
            <a:schemeClr val="bg2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 sz="2400"/>
          </a:p>
        </p:txBody>
      </p:sp>
      <p:sp>
        <p:nvSpPr>
          <p:cNvPr id="23" name="Ovaal 22">
            <a:extLst>
              <a:ext uri="{FF2B5EF4-FFF2-40B4-BE49-F238E27FC236}">
                <a16:creationId xmlns:a16="http://schemas.microsoft.com/office/drawing/2014/main" id="{AD67BD65-C246-4DF8-8665-EC293E822BE4}"/>
              </a:ext>
            </a:extLst>
          </p:cNvPr>
          <p:cNvSpPr/>
          <p:nvPr userDrawn="1"/>
        </p:nvSpPr>
        <p:spPr>
          <a:xfrm>
            <a:off x="98369" y="76954"/>
            <a:ext cx="509144" cy="50672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Titel 1">
            <a:extLst>
              <a:ext uri="{FF2B5EF4-FFF2-40B4-BE49-F238E27FC236}">
                <a16:creationId xmlns:a16="http://schemas.microsoft.com/office/drawing/2014/main" id="{32BC77FC-20E4-4E37-8BB4-445DE2BC05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3048" y="0"/>
            <a:ext cx="11408952" cy="659130"/>
          </a:xfrm>
          <a:prstGeom prst="rect">
            <a:avLst/>
          </a:prstGeom>
        </p:spPr>
        <p:txBody>
          <a:bodyPr anchor="ctr"/>
          <a:lstStyle>
            <a:lvl1pPr>
              <a:defRPr sz="3600" b="1" cap="small" baseline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GB" noProof="0"/>
              <a:t>Click to edit Master title style</a:t>
            </a:r>
          </a:p>
        </p:txBody>
      </p:sp>
      <p:pic>
        <p:nvPicPr>
          <p:cNvPr id="25" name="Graphic 24">
            <a:extLst>
              <a:ext uri="{FF2B5EF4-FFF2-40B4-BE49-F238E27FC236}">
                <a16:creationId xmlns:a16="http://schemas.microsoft.com/office/drawing/2014/main" id="{128C8CBF-BB81-4D13-974E-7740DED0C2B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 l="-773" t="-304" r="191" b="-1528"/>
          <a:stretch/>
        </p:blipFill>
        <p:spPr>
          <a:xfrm>
            <a:off x="81986" y="76954"/>
            <a:ext cx="619076" cy="638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69341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knowledgem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Rechte verbindingslijn 17">
            <a:extLst>
              <a:ext uri="{FF2B5EF4-FFF2-40B4-BE49-F238E27FC236}">
                <a16:creationId xmlns:a16="http://schemas.microsoft.com/office/drawing/2014/main" id="{CA79620A-AE98-3D46-B71E-AAEF720D0DFD}"/>
              </a:ext>
            </a:extLst>
          </p:cNvPr>
          <p:cNvCxnSpPr>
            <a:cxnSpLocks/>
          </p:cNvCxnSpPr>
          <p:nvPr userDrawn="1"/>
        </p:nvCxnSpPr>
        <p:spPr>
          <a:xfrm>
            <a:off x="7970072" y="802709"/>
            <a:ext cx="0" cy="5924016"/>
          </a:xfrm>
          <a:prstGeom prst="line">
            <a:avLst/>
          </a:prstGeom>
          <a:ln w="9525"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Afbeelding 20">
            <a:extLst>
              <a:ext uri="{FF2B5EF4-FFF2-40B4-BE49-F238E27FC236}">
                <a16:creationId xmlns:a16="http://schemas.microsoft.com/office/drawing/2014/main" id="{B3390693-4EF0-0244-ACDF-8904C2BF0AF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84953" y="4307567"/>
            <a:ext cx="1275619" cy="394282"/>
          </a:xfrm>
          <a:prstGeom prst="rect">
            <a:avLst/>
          </a:prstGeom>
        </p:spPr>
      </p:pic>
      <p:pic>
        <p:nvPicPr>
          <p:cNvPr id="19" name="Afbeelding 21">
            <a:extLst>
              <a:ext uri="{FF2B5EF4-FFF2-40B4-BE49-F238E27FC236}">
                <a16:creationId xmlns:a16="http://schemas.microsoft.com/office/drawing/2014/main" id="{E444DB78-2325-CF48-B6D0-7EB8D4D8E0F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12362" y="4252741"/>
            <a:ext cx="705508" cy="503934"/>
          </a:xfrm>
          <a:prstGeom prst="rect">
            <a:avLst/>
          </a:prstGeom>
        </p:spPr>
      </p:pic>
      <p:cxnSp>
        <p:nvCxnSpPr>
          <p:cNvPr id="20" name="Rechte verbindingslijn 23">
            <a:extLst>
              <a:ext uri="{FF2B5EF4-FFF2-40B4-BE49-F238E27FC236}">
                <a16:creationId xmlns:a16="http://schemas.microsoft.com/office/drawing/2014/main" id="{4C958518-3E7F-2F48-9651-20973FCF3122}"/>
              </a:ext>
            </a:extLst>
          </p:cNvPr>
          <p:cNvCxnSpPr>
            <a:cxnSpLocks/>
          </p:cNvCxnSpPr>
          <p:nvPr userDrawn="1"/>
        </p:nvCxnSpPr>
        <p:spPr>
          <a:xfrm flipH="1">
            <a:off x="8161978" y="3969061"/>
            <a:ext cx="3838116" cy="0"/>
          </a:xfrm>
          <a:prstGeom prst="line">
            <a:avLst/>
          </a:prstGeom>
          <a:ln w="9525"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Rechte verbindingslijn 24">
            <a:extLst>
              <a:ext uri="{FF2B5EF4-FFF2-40B4-BE49-F238E27FC236}">
                <a16:creationId xmlns:a16="http://schemas.microsoft.com/office/drawing/2014/main" id="{FAEF0898-0A24-DE4E-84B5-F7F47859289A}"/>
              </a:ext>
            </a:extLst>
          </p:cNvPr>
          <p:cNvCxnSpPr>
            <a:cxnSpLocks/>
          </p:cNvCxnSpPr>
          <p:nvPr userDrawn="1"/>
        </p:nvCxnSpPr>
        <p:spPr>
          <a:xfrm flipH="1">
            <a:off x="8161978" y="5063021"/>
            <a:ext cx="3838116" cy="0"/>
          </a:xfrm>
          <a:prstGeom prst="line">
            <a:avLst/>
          </a:prstGeom>
          <a:ln w="9525"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ijdelijke aanduiding voor tekst 2">
            <a:extLst>
              <a:ext uri="{FF2B5EF4-FFF2-40B4-BE49-F238E27FC236}">
                <a16:creationId xmlns:a16="http://schemas.microsoft.com/office/drawing/2014/main" id="{6A9798BD-3E4B-344A-9355-E1A728F4CD75}"/>
              </a:ext>
            </a:extLst>
          </p:cNvPr>
          <p:cNvSpPr txBox="1">
            <a:spLocks/>
          </p:cNvSpPr>
          <p:nvPr userDrawn="1"/>
        </p:nvSpPr>
        <p:spPr>
          <a:xfrm>
            <a:off x="8134816" y="5138722"/>
            <a:ext cx="3906291" cy="9639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nl-NL" sz="240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nl-NL" sz="200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nl-NL" sz="180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nl-NL" sz="160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nl-BE" sz="160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n-GB" sz="1100" noProof="0"/>
              <a:t>This project has received funding from the Innovative Medicines Initiative 2 Joint Undertaking (JU) under grant agreement No 806968. The JU receives support from the European Union’s Horizon 2020 research and innovation programme and EFPIA. </a:t>
            </a:r>
          </a:p>
        </p:txBody>
      </p:sp>
      <p:pic>
        <p:nvPicPr>
          <p:cNvPr id="23" name="Afbeelding 28">
            <a:extLst>
              <a:ext uri="{FF2B5EF4-FFF2-40B4-BE49-F238E27FC236}">
                <a16:creationId xmlns:a16="http://schemas.microsoft.com/office/drawing/2014/main" id="{3A35C8B1-38F6-1248-A373-1B1CF16BB47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8615" b="19339"/>
          <a:stretch/>
        </p:blipFill>
        <p:spPr>
          <a:xfrm>
            <a:off x="10669660" y="4275408"/>
            <a:ext cx="725091" cy="449889"/>
          </a:xfrm>
          <a:prstGeom prst="rect">
            <a:avLst/>
          </a:prstGeom>
        </p:spPr>
      </p:pic>
      <p:pic>
        <p:nvPicPr>
          <p:cNvPr id="24" name="Afbeelding 29">
            <a:extLst>
              <a:ext uri="{FF2B5EF4-FFF2-40B4-BE49-F238E27FC236}">
                <a16:creationId xmlns:a16="http://schemas.microsoft.com/office/drawing/2014/main" id="{53F1D838-76EE-6347-B1B5-95F70CEE327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9310" y="1983076"/>
            <a:ext cx="540000" cy="540000"/>
          </a:xfrm>
          <a:prstGeom prst="rect">
            <a:avLst/>
          </a:prstGeom>
        </p:spPr>
      </p:pic>
      <p:sp>
        <p:nvSpPr>
          <p:cNvPr id="25" name="Tijdelijke aanduiding voor tekst 2">
            <a:extLst>
              <a:ext uri="{FF2B5EF4-FFF2-40B4-BE49-F238E27FC236}">
                <a16:creationId xmlns:a16="http://schemas.microsoft.com/office/drawing/2014/main" id="{4276C92D-A390-0446-AA90-D417D5177FB2}"/>
              </a:ext>
            </a:extLst>
          </p:cNvPr>
          <p:cNvSpPr txBox="1">
            <a:spLocks/>
          </p:cNvSpPr>
          <p:nvPr userDrawn="1"/>
        </p:nvSpPr>
        <p:spPr>
          <a:xfrm>
            <a:off x="9131642" y="1988039"/>
            <a:ext cx="2174341" cy="5413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nl-NL" sz="240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nl-NL" sz="200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nl-NL" sz="180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nl-NL" sz="160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nl-BE" sz="160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noProof="0"/>
              <a:t>@IMI_EHDEN</a:t>
            </a:r>
          </a:p>
        </p:txBody>
      </p:sp>
      <p:pic>
        <p:nvPicPr>
          <p:cNvPr id="26" name="Afbeelding 31">
            <a:extLst>
              <a:ext uri="{FF2B5EF4-FFF2-40B4-BE49-F238E27FC236}">
                <a16:creationId xmlns:a16="http://schemas.microsoft.com/office/drawing/2014/main" id="{05349216-B594-F748-9EA6-71E1025A78F4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9310" y="2583101"/>
            <a:ext cx="540000" cy="540000"/>
          </a:xfrm>
          <a:prstGeom prst="rect">
            <a:avLst/>
          </a:prstGeom>
        </p:spPr>
      </p:pic>
      <p:sp>
        <p:nvSpPr>
          <p:cNvPr id="27" name="Tijdelijke aanduiding voor tekst 2">
            <a:extLst>
              <a:ext uri="{FF2B5EF4-FFF2-40B4-BE49-F238E27FC236}">
                <a16:creationId xmlns:a16="http://schemas.microsoft.com/office/drawing/2014/main" id="{088BD8D4-0720-C549-8143-2D589210E315}"/>
              </a:ext>
            </a:extLst>
          </p:cNvPr>
          <p:cNvSpPr txBox="1">
            <a:spLocks/>
          </p:cNvSpPr>
          <p:nvPr userDrawn="1"/>
        </p:nvSpPr>
        <p:spPr>
          <a:xfrm>
            <a:off x="9131642" y="2582186"/>
            <a:ext cx="2174341" cy="5413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nl-NL" sz="240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nl-NL" sz="200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nl-NL" sz="180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nl-NL" sz="160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nl-BE" sz="160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noProof="0"/>
              <a:t>IMI_EHDEN</a:t>
            </a:r>
          </a:p>
        </p:txBody>
      </p:sp>
      <p:sp>
        <p:nvSpPr>
          <p:cNvPr id="28" name="Tijdelijke aanduiding voor tekst 2">
            <a:extLst>
              <a:ext uri="{FF2B5EF4-FFF2-40B4-BE49-F238E27FC236}">
                <a16:creationId xmlns:a16="http://schemas.microsoft.com/office/drawing/2014/main" id="{791067B1-2101-3B4D-A626-C44696989C87}"/>
              </a:ext>
            </a:extLst>
          </p:cNvPr>
          <p:cNvSpPr txBox="1">
            <a:spLocks/>
          </p:cNvSpPr>
          <p:nvPr userDrawn="1"/>
        </p:nvSpPr>
        <p:spPr>
          <a:xfrm>
            <a:off x="9131642" y="1391159"/>
            <a:ext cx="2174341" cy="5413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nl-NL" sz="240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nl-NL" sz="200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nl-NL" sz="180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nl-NL" sz="160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nl-BE" sz="160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noProof="0"/>
              <a:t>www.ehden.eu</a:t>
            </a:r>
          </a:p>
        </p:txBody>
      </p:sp>
      <p:pic>
        <p:nvPicPr>
          <p:cNvPr id="29" name="Afbeelding 34">
            <a:extLst>
              <a:ext uri="{FF2B5EF4-FFF2-40B4-BE49-F238E27FC236}">
                <a16:creationId xmlns:a16="http://schemas.microsoft.com/office/drawing/2014/main" id="{B2F99D0D-BAEA-6442-BFD0-DC950078D488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9310" y="1393254"/>
            <a:ext cx="540000" cy="540000"/>
          </a:xfrm>
          <a:prstGeom prst="rect">
            <a:avLst/>
          </a:prstGeom>
        </p:spPr>
      </p:pic>
      <p:sp>
        <p:nvSpPr>
          <p:cNvPr id="30" name="Tijdelijke aanduiding voor tekst 2">
            <a:extLst>
              <a:ext uri="{FF2B5EF4-FFF2-40B4-BE49-F238E27FC236}">
                <a16:creationId xmlns:a16="http://schemas.microsoft.com/office/drawing/2014/main" id="{6D887A2C-A111-5E43-AB40-469F95D9F5BA}"/>
              </a:ext>
            </a:extLst>
          </p:cNvPr>
          <p:cNvSpPr txBox="1">
            <a:spLocks/>
          </p:cNvSpPr>
          <p:nvPr userDrawn="1"/>
        </p:nvSpPr>
        <p:spPr>
          <a:xfrm>
            <a:off x="9131642" y="3175697"/>
            <a:ext cx="2630736" cy="5413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nl-NL" sz="240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nl-NL" sz="200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nl-NL" sz="180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nl-NL" sz="160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nl-BE" sz="160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noProof="0"/>
              <a:t>github.com/EHDEN</a:t>
            </a:r>
          </a:p>
        </p:txBody>
      </p:sp>
      <p:pic>
        <p:nvPicPr>
          <p:cNvPr id="31" name="Afbeelding 36">
            <a:extLst>
              <a:ext uri="{FF2B5EF4-FFF2-40B4-BE49-F238E27FC236}">
                <a16:creationId xmlns:a16="http://schemas.microsoft.com/office/drawing/2014/main" id="{F5FAD01C-12ED-714E-A0C7-68BB7975A01D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9310" y="3179769"/>
            <a:ext cx="540000" cy="540000"/>
          </a:xfrm>
          <a:prstGeom prst="rect">
            <a:avLst/>
          </a:prstGeom>
        </p:spPr>
      </p:pic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7201A97E-4FB9-BD4B-830A-BA4D563B645F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37998" y="1058592"/>
            <a:ext cx="7116034" cy="5217033"/>
          </a:xfrm>
        </p:spPr>
        <p:txBody>
          <a:bodyPr/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33" name="TextBox 3">
            <a:extLst>
              <a:ext uri="{FF2B5EF4-FFF2-40B4-BE49-F238E27FC236}">
                <a16:creationId xmlns:a16="http://schemas.microsoft.com/office/drawing/2014/main" id="{CA41D05D-CD1C-497E-A422-08BE6F47341B}"/>
              </a:ext>
            </a:extLst>
          </p:cNvPr>
          <p:cNvSpPr txBox="1"/>
          <p:nvPr userDrawn="1"/>
        </p:nvSpPr>
        <p:spPr>
          <a:xfrm>
            <a:off x="11660905" y="6535545"/>
            <a:ext cx="49039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A0D62B9C-1313-6240-B3A9-12C8D3C5854C}" type="slidenum">
              <a:rPr lang="en-US" sz="1400" smtClean="0"/>
              <a:t>‹#›</a:t>
            </a:fld>
            <a:endParaRPr lang="en-US" sz="1400"/>
          </a:p>
        </p:txBody>
      </p:sp>
      <p:sp>
        <p:nvSpPr>
          <p:cNvPr id="34" name="Rechthoek 9">
            <a:extLst>
              <a:ext uri="{FF2B5EF4-FFF2-40B4-BE49-F238E27FC236}">
                <a16:creationId xmlns:a16="http://schemas.microsoft.com/office/drawing/2014/main" id="{2ACEB45D-7D46-4ED1-BE80-2D60EF937AE3}"/>
              </a:ext>
            </a:extLst>
          </p:cNvPr>
          <p:cNvSpPr/>
          <p:nvPr userDrawn="1"/>
        </p:nvSpPr>
        <p:spPr>
          <a:xfrm>
            <a:off x="0" y="1"/>
            <a:ext cx="12191999" cy="659130"/>
          </a:xfrm>
          <a:prstGeom prst="rect">
            <a:avLst/>
          </a:prstGeom>
          <a:solidFill>
            <a:schemeClr val="bg2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 sz="2400"/>
          </a:p>
        </p:txBody>
      </p:sp>
      <p:sp>
        <p:nvSpPr>
          <p:cNvPr id="35" name="Ovaal 34">
            <a:extLst>
              <a:ext uri="{FF2B5EF4-FFF2-40B4-BE49-F238E27FC236}">
                <a16:creationId xmlns:a16="http://schemas.microsoft.com/office/drawing/2014/main" id="{5CF90DFD-B285-47A9-8BAA-DBA7FE43CBD7}"/>
              </a:ext>
            </a:extLst>
          </p:cNvPr>
          <p:cNvSpPr/>
          <p:nvPr userDrawn="1"/>
        </p:nvSpPr>
        <p:spPr>
          <a:xfrm>
            <a:off x="98369" y="76954"/>
            <a:ext cx="509144" cy="50672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Titel 1">
            <a:extLst>
              <a:ext uri="{FF2B5EF4-FFF2-40B4-BE49-F238E27FC236}">
                <a16:creationId xmlns:a16="http://schemas.microsoft.com/office/drawing/2014/main" id="{DCEC323E-7E28-4D2C-8D57-55609F2E1C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3048" y="0"/>
            <a:ext cx="11408952" cy="659130"/>
          </a:xfrm>
          <a:prstGeom prst="rect">
            <a:avLst/>
          </a:prstGeom>
        </p:spPr>
        <p:txBody>
          <a:bodyPr anchor="ctr"/>
          <a:lstStyle>
            <a:lvl1pPr>
              <a:defRPr sz="3600" b="1" cap="small" baseline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GB" noProof="0"/>
              <a:t>Click to edit Master title style</a:t>
            </a:r>
          </a:p>
        </p:txBody>
      </p:sp>
      <p:pic>
        <p:nvPicPr>
          <p:cNvPr id="37" name="Graphic 36">
            <a:extLst>
              <a:ext uri="{FF2B5EF4-FFF2-40B4-BE49-F238E27FC236}">
                <a16:creationId xmlns:a16="http://schemas.microsoft.com/office/drawing/2014/main" id="{FF703BF6-08CF-4894-996E-1BFD789C1B6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-773" t="-304" r="191" b="-1528"/>
          <a:stretch/>
        </p:blipFill>
        <p:spPr>
          <a:xfrm>
            <a:off x="81986" y="76954"/>
            <a:ext cx="619076" cy="638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13732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Relationship Id="rId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4000" y="152400"/>
            <a:ext cx="10058400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219201"/>
            <a:ext cx="10972800" cy="4906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102766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4" r:id="rId4"/>
    <p:sldLayoutId id="2147483655" r:id="rId5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000" kern="1200">
          <a:solidFill>
            <a:srgbClr val="20425A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rgbClr val="20425A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rgbClr val="20425A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rgbClr val="20425A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rgbClr val="20425A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rgbClr val="20425A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4000" y="152400"/>
            <a:ext cx="10058400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noProof="0" err="1"/>
              <a:t>Klik</a:t>
            </a:r>
            <a:r>
              <a:rPr lang="en-GB" noProof="0"/>
              <a:t> om </a:t>
            </a:r>
            <a:r>
              <a:rPr lang="en-GB" noProof="0" err="1"/>
              <a:t>stijl</a:t>
            </a:r>
            <a:r>
              <a:rPr lang="en-GB" noProof="0"/>
              <a:t> </a:t>
            </a:r>
            <a:r>
              <a:rPr lang="en-GB" noProof="0" err="1"/>
              <a:t>te</a:t>
            </a:r>
            <a:r>
              <a:rPr lang="en-GB" noProof="0"/>
              <a:t> </a:t>
            </a:r>
            <a:r>
              <a:rPr lang="en-GB" noProof="0" err="1"/>
              <a:t>bewerken</a:t>
            </a:r>
            <a:endParaRPr lang="en-GB" noProof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219201"/>
            <a:ext cx="10972800" cy="4906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noProof="0"/>
              <a:t>Tekststijl van het model bewerken</a:t>
            </a:r>
          </a:p>
          <a:p>
            <a:pPr lvl="1"/>
            <a:r>
              <a:rPr lang="en-GB" noProof="0"/>
              <a:t>Tweede niveau</a:t>
            </a:r>
          </a:p>
          <a:p>
            <a:pPr lvl="2"/>
            <a:r>
              <a:rPr lang="en-GB" noProof="0"/>
              <a:t>Derde niveau</a:t>
            </a:r>
          </a:p>
          <a:p>
            <a:pPr lvl="3"/>
            <a:r>
              <a:rPr lang="en-GB" noProof="0"/>
              <a:t>Vierde niveau</a:t>
            </a:r>
          </a:p>
          <a:p>
            <a:pPr lvl="4"/>
            <a:r>
              <a:rPr lang="en-GB" noProof="0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5245106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  <p:sldLayoutId id="2147483661" r:id="rId5"/>
    <p:sldLayoutId id="2147483662" r:id="rId6"/>
    <p:sldLayoutId id="2147483663" r:id="rId7"/>
    <p:sldLayoutId id="2147483664" r:id="rId8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EVoss3@its.jnj.com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mailto:p.rijnbeek@erasmusmc.nl" TargetMode="External"/><Relationship Id="rId4" Type="http://schemas.openxmlformats.org/officeDocument/2006/relationships/hyperlink" Target="mailto:MSCHUEMI@its.jnj.com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en.wikipedia.org/wiki/COVID-19_drug_repurposing_research" TargetMode="Externa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25.svg"/><Relationship Id="rId4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25.svg"/><Relationship Id="rId4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25.svg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25.svg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25.svg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25.svg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25.svg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25.svg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8.svg"/><Relationship Id="rId3" Type="http://schemas.openxmlformats.org/officeDocument/2006/relationships/image" Target="../media/image28.png"/><Relationship Id="rId7" Type="http://schemas.openxmlformats.org/officeDocument/2006/relationships/image" Target="../media/image32.svg"/><Relationship Id="rId12" Type="http://schemas.openxmlformats.org/officeDocument/2006/relationships/image" Target="../media/image37.png"/><Relationship Id="rId17" Type="http://schemas.openxmlformats.org/officeDocument/2006/relationships/image" Target="../media/image42.sv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41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11" Type="http://schemas.openxmlformats.org/officeDocument/2006/relationships/image" Target="../media/image36.svg"/><Relationship Id="rId5" Type="http://schemas.openxmlformats.org/officeDocument/2006/relationships/image" Target="../media/image30.svg"/><Relationship Id="rId15" Type="http://schemas.openxmlformats.org/officeDocument/2006/relationships/image" Target="../media/image40.png"/><Relationship Id="rId10" Type="http://schemas.openxmlformats.org/officeDocument/2006/relationships/image" Target="../media/image35.png"/><Relationship Id="rId4" Type="http://schemas.openxmlformats.org/officeDocument/2006/relationships/image" Target="../media/image29.png"/><Relationship Id="rId9" Type="http://schemas.openxmlformats.org/officeDocument/2006/relationships/image" Target="../media/image34.svg"/><Relationship Id="rId14" Type="http://schemas.openxmlformats.org/officeDocument/2006/relationships/image" Target="../media/image39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8.svg"/><Relationship Id="rId18" Type="http://schemas.openxmlformats.org/officeDocument/2006/relationships/image" Target="../media/image43.png"/><Relationship Id="rId3" Type="http://schemas.openxmlformats.org/officeDocument/2006/relationships/image" Target="../media/image28.png"/><Relationship Id="rId7" Type="http://schemas.openxmlformats.org/officeDocument/2006/relationships/image" Target="../media/image32.svg"/><Relationship Id="rId12" Type="http://schemas.openxmlformats.org/officeDocument/2006/relationships/image" Target="../media/image37.png"/><Relationship Id="rId17" Type="http://schemas.openxmlformats.org/officeDocument/2006/relationships/image" Target="../media/image42.sv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41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11" Type="http://schemas.openxmlformats.org/officeDocument/2006/relationships/image" Target="../media/image36.svg"/><Relationship Id="rId5" Type="http://schemas.openxmlformats.org/officeDocument/2006/relationships/image" Target="../media/image30.svg"/><Relationship Id="rId15" Type="http://schemas.openxmlformats.org/officeDocument/2006/relationships/image" Target="../media/image40.png"/><Relationship Id="rId10" Type="http://schemas.openxmlformats.org/officeDocument/2006/relationships/image" Target="../media/image35.png"/><Relationship Id="rId4" Type="http://schemas.openxmlformats.org/officeDocument/2006/relationships/image" Target="../media/image29.png"/><Relationship Id="rId9" Type="http://schemas.openxmlformats.org/officeDocument/2006/relationships/image" Target="../media/image34.svg"/><Relationship Id="rId14" Type="http://schemas.openxmlformats.org/officeDocument/2006/relationships/image" Target="../media/image39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8.svg"/><Relationship Id="rId18" Type="http://schemas.openxmlformats.org/officeDocument/2006/relationships/image" Target="../media/image44.png"/><Relationship Id="rId3" Type="http://schemas.openxmlformats.org/officeDocument/2006/relationships/image" Target="../media/image28.png"/><Relationship Id="rId7" Type="http://schemas.openxmlformats.org/officeDocument/2006/relationships/image" Target="../media/image32.svg"/><Relationship Id="rId12" Type="http://schemas.openxmlformats.org/officeDocument/2006/relationships/image" Target="../media/image37.png"/><Relationship Id="rId17" Type="http://schemas.openxmlformats.org/officeDocument/2006/relationships/image" Target="../media/image42.sv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41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11" Type="http://schemas.openxmlformats.org/officeDocument/2006/relationships/image" Target="../media/image36.svg"/><Relationship Id="rId5" Type="http://schemas.openxmlformats.org/officeDocument/2006/relationships/image" Target="../media/image30.svg"/><Relationship Id="rId15" Type="http://schemas.openxmlformats.org/officeDocument/2006/relationships/image" Target="../media/image40.png"/><Relationship Id="rId10" Type="http://schemas.openxmlformats.org/officeDocument/2006/relationships/image" Target="../media/image35.png"/><Relationship Id="rId4" Type="http://schemas.openxmlformats.org/officeDocument/2006/relationships/image" Target="../media/image29.png"/><Relationship Id="rId9" Type="http://schemas.openxmlformats.org/officeDocument/2006/relationships/image" Target="../media/image34.svg"/><Relationship Id="rId14" Type="http://schemas.openxmlformats.org/officeDocument/2006/relationships/image" Target="../media/image39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8.svg"/><Relationship Id="rId18" Type="http://schemas.openxmlformats.org/officeDocument/2006/relationships/image" Target="../media/image45.png"/><Relationship Id="rId3" Type="http://schemas.openxmlformats.org/officeDocument/2006/relationships/image" Target="../media/image28.png"/><Relationship Id="rId7" Type="http://schemas.openxmlformats.org/officeDocument/2006/relationships/image" Target="../media/image32.svg"/><Relationship Id="rId12" Type="http://schemas.openxmlformats.org/officeDocument/2006/relationships/image" Target="../media/image37.png"/><Relationship Id="rId17" Type="http://schemas.openxmlformats.org/officeDocument/2006/relationships/image" Target="../media/image42.sv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41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11" Type="http://schemas.openxmlformats.org/officeDocument/2006/relationships/image" Target="../media/image36.svg"/><Relationship Id="rId5" Type="http://schemas.openxmlformats.org/officeDocument/2006/relationships/image" Target="../media/image30.svg"/><Relationship Id="rId15" Type="http://schemas.openxmlformats.org/officeDocument/2006/relationships/image" Target="../media/image40.png"/><Relationship Id="rId10" Type="http://schemas.openxmlformats.org/officeDocument/2006/relationships/image" Target="../media/image35.png"/><Relationship Id="rId4" Type="http://schemas.openxmlformats.org/officeDocument/2006/relationships/image" Target="../media/image29.png"/><Relationship Id="rId9" Type="http://schemas.openxmlformats.org/officeDocument/2006/relationships/image" Target="../media/image34.svg"/><Relationship Id="rId14" Type="http://schemas.openxmlformats.org/officeDocument/2006/relationships/image" Target="../media/image39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8.svg"/><Relationship Id="rId3" Type="http://schemas.openxmlformats.org/officeDocument/2006/relationships/image" Target="../media/image28.png"/><Relationship Id="rId7" Type="http://schemas.openxmlformats.org/officeDocument/2006/relationships/image" Target="../media/image32.svg"/><Relationship Id="rId12" Type="http://schemas.openxmlformats.org/officeDocument/2006/relationships/image" Target="../media/image37.png"/><Relationship Id="rId17" Type="http://schemas.openxmlformats.org/officeDocument/2006/relationships/image" Target="../media/image42.sv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41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11" Type="http://schemas.openxmlformats.org/officeDocument/2006/relationships/image" Target="../media/image36.svg"/><Relationship Id="rId5" Type="http://schemas.openxmlformats.org/officeDocument/2006/relationships/image" Target="../media/image30.svg"/><Relationship Id="rId15" Type="http://schemas.openxmlformats.org/officeDocument/2006/relationships/image" Target="../media/image40.png"/><Relationship Id="rId10" Type="http://schemas.openxmlformats.org/officeDocument/2006/relationships/image" Target="../media/image35.png"/><Relationship Id="rId4" Type="http://schemas.openxmlformats.org/officeDocument/2006/relationships/image" Target="../media/image29.png"/><Relationship Id="rId9" Type="http://schemas.openxmlformats.org/officeDocument/2006/relationships/image" Target="../media/image34.svg"/><Relationship Id="rId14" Type="http://schemas.openxmlformats.org/officeDocument/2006/relationships/image" Target="../media/image39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8.svg"/><Relationship Id="rId18" Type="http://schemas.openxmlformats.org/officeDocument/2006/relationships/image" Target="../media/image46.png"/><Relationship Id="rId3" Type="http://schemas.openxmlformats.org/officeDocument/2006/relationships/image" Target="../media/image28.png"/><Relationship Id="rId7" Type="http://schemas.openxmlformats.org/officeDocument/2006/relationships/image" Target="../media/image32.svg"/><Relationship Id="rId12" Type="http://schemas.openxmlformats.org/officeDocument/2006/relationships/image" Target="../media/image37.png"/><Relationship Id="rId17" Type="http://schemas.openxmlformats.org/officeDocument/2006/relationships/image" Target="../media/image42.sv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41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11" Type="http://schemas.openxmlformats.org/officeDocument/2006/relationships/image" Target="../media/image36.svg"/><Relationship Id="rId5" Type="http://schemas.openxmlformats.org/officeDocument/2006/relationships/image" Target="../media/image30.svg"/><Relationship Id="rId15" Type="http://schemas.openxmlformats.org/officeDocument/2006/relationships/image" Target="../media/image40.png"/><Relationship Id="rId10" Type="http://schemas.openxmlformats.org/officeDocument/2006/relationships/image" Target="../media/image35.png"/><Relationship Id="rId4" Type="http://schemas.openxmlformats.org/officeDocument/2006/relationships/image" Target="../media/image29.png"/><Relationship Id="rId9" Type="http://schemas.openxmlformats.org/officeDocument/2006/relationships/image" Target="../media/image34.svg"/><Relationship Id="rId14" Type="http://schemas.openxmlformats.org/officeDocument/2006/relationships/image" Target="../media/image39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8.svg"/><Relationship Id="rId18" Type="http://schemas.openxmlformats.org/officeDocument/2006/relationships/image" Target="../media/image47.png"/><Relationship Id="rId3" Type="http://schemas.openxmlformats.org/officeDocument/2006/relationships/image" Target="../media/image28.png"/><Relationship Id="rId7" Type="http://schemas.openxmlformats.org/officeDocument/2006/relationships/image" Target="../media/image32.svg"/><Relationship Id="rId12" Type="http://schemas.openxmlformats.org/officeDocument/2006/relationships/image" Target="../media/image37.png"/><Relationship Id="rId17" Type="http://schemas.openxmlformats.org/officeDocument/2006/relationships/image" Target="../media/image42.svg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41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11" Type="http://schemas.openxmlformats.org/officeDocument/2006/relationships/image" Target="../media/image36.svg"/><Relationship Id="rId5" Type="http://schemas.openxmlformats.org/officeDocument/2006/relationships/image" Target="../media/image30.svg"/><Relationship Id="rId15" Type="http://schemas.openxmlformats.org/officeDocument/2006/relationships/image" Target="../media/image40.png"/><Relationship Id="rId10" Type="http://schemas.openxmlformats.org/officeDocument/2006/relationships/image" Target="../media/image35.png"/><Relationship Id="rId4" Type="http://schemas.openxmlformats.org/officeDocument/2006/relationships/image" Target="../media/image29.png"/><Relationship Id="rId9" Type="http://schemas.openxmlformats.org/officeDocument/2006/relationships/image" Target="../media/image34.svg"/><Relationship Id="rId14" Type="http://schemas.openxmlformats.org/officeDocument/2006/relationships/image" Target="../media/image39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8.svg"/><Relationship Id="rId3" Type="http://schemas.openxmlformats.org/officeDocument/2006/relationships/image" Target="../media/image28.png"/><Relationship Id="rId7" Type="http://schemas.openxmlformats.org/officeDocument/2006/relationships/image" Target="../media/image32.svg"/><Relationship Id="rId12" Type="http://schemas.openxmlformats.org/officeDocument/2006/relationships/image" Target="../media/image37.png"/><Relationship Id="rId17" Type="http://schemas.openxmlformats.org/officeDocument/2006/relationships/image" Target="../media/image42.svg"/><Relationship Id="rId2" Type="http://schemas.openxmlformats.org/officeDocument/2006/relationships/notesSlide" Target="../notesSlides/notesSlide11.xml"/><Relationship Id="rId16" Type="http://schemas.openxmlformats.org/officeDocument/2006/relationships/image" Target="../media/image41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11" Type="http://schemas.openxmlformats.org/officeDocument/2006/relationships/image" Target="../media/image36.svg"/><Relationship Id="rId5" Type="http://schemas.openxmlformats.org/officeDocument/2006/relationships/image" Target="../media/image30.svg"/><Relationship Id="rId15" Type="http://schemas.openxmlformats.org/officeDocument/2006/relationships/image" Target="../media/image40.png"/><Relationship Id="rId10" Type="http://schemas.openxmlformats.org/officeDocument/2006/relationships/image" Target="../media/image35.png"/><Relationship Id="rId4" Type="http://schemas.openxmlformats.org/officeDocument/2006/relationships/image" Target="../media/image29.png"/><Relationship Id="rId9" Type="http://schemas.openxmlformats.org/officeDocument/2006/relationships/image" Target="../media/image34.svg"/><Relationship Id="rId14" Type="http://schemas.openxmlformats.org/officeDocument/2006/relationships/image" Target="../media/image39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8.svg"/><Relationship Id="rId3" Type="http://schemas.openxmlformats.org/officeDocument/2006/relationships/image" Target="../media/image28.png"/><Relationship Id="rId7" Type="http://schemas.openxmlformats.org/officeDocument/2006/relationships/image" Target="../media/image32.svg"/><Relationship Id="rId12" Type="http://schemas.openxmlformats.org/officeDocument/2006/relationships/image" Target="../media/image37.png"/><Relationship Id="rId17" Type="http://schemas.openxmlformats.org/officeDocument/2006/relationships/image" Target="../media/image42.svg"/><Relationship Id="rId2" Type="http://schemas.openxmlformats.org/officeDocument/2006/relationships/notesSlide" Target="../notesSlides/notesSlide12.xml"/><Relationship Id="rId16" Type="http://schemas.openxmlformats.org/officeDocument/2006/relationships/image" Target="../media/image41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11" Type="http://schemas.openxmlformats.org/officeDocument/2006/relationships/image" Target="../media/image36.svg"/><Relationship Id="rId5" Type="http://schemas.openxmlformats.org/officeDocument/2006/relationships/image" Target="../media/image30.svg"/><Relationship Id="rId15" Type="http://schemas.openxmlformats.org/officeDocument/2006/relationships/image" Target="../media/image40.png"/><Relationship Id="rId10" Type="http://schemas.openxmlformats.org/officeDocument/2006/relationships/image" Target="../media/image35.png"/><Relationship Id="rId4" Type="http://schemas.openxmlformats.org/officeDocument/2006/relationships/image" Target="../media/image29.png"/><Relationship Id="rId9" Type="http://schemas.openxmlformats.org/officeDocument/2006/relationships/image" Target="../media/image34.svg"/><Relationship Id="rId14" Type="http://schemas.openxmlformats.org/officeDocument/2006/relationships/image" Target="../media/image39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338B916-5BDC-40F4-ADF9-700A8B36D0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49600" y="1524002"/>
            <a:ext cx="8737600" cy="2362200"/>
          </a:xfrm>
        </p:spPr>
        <p:txBody>
          <a:bodyPr/>
          <a:lstStyle/>
          <a:p>
            <a:r>
              <a:rPr lang="en-US" b="1" dirty="0"/>
              <a:t>Lessons Learned Converting Patient Level Data to the OMOP Common Data Model to Support the COVID-19 Crisis</a:t>
            </a:r>
            <a:endParaRPr lang="en-US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4EE6DFC2-41D5-4055-94C0-5D019FB4E2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49600" y="3733800"/>
            <a:ext cx="8737600" cy="2514600"/>
          </a:xfrm>
        </p:spPr>
        <p:txBody>
          <a:bodyPr>
            <a:normAutofit fontScale="77500" lnSpcReduction="20000"/>
          </a:bodyPr>
          <a:lstStyle/>
          <a:p>
            <a:r>
              <a:rPr lang="en-US" b="1" dirty="0"/>
              <a:t>Erica A Voss, MPH </a:t>
            </a:r>
            <a:r>
              <a:rPr lang="en-US" b="1" baseline="30000" dirty="0"/>
              <a:t>1,2,3</a:t>
            </a:r>
            <a:r>
              <a:rPr lang="en-US" b="1" dirty="0"/>
              <a:t>, Martijn J Schuemie, PhD </a:t>
            </a:r>
            <a:r>
              <a:rPr lang="en-US" b="1" baseline="30000" dirty="0"/>
              <a:t>1,2</a:t>
            </a:r>
            <a:r>
              <a:rPr lang="en-US" b="1" dirty="0"/>
              <a:t>, </a:t>
            </a:r>
            <a:br>
              <a:rPr lang="en-US" b="1" dirty="0"/>
            </a:br>
            <a:r>
              <a:rPr lang="en-US" b="1" dirty="0"/>
              <a:t>Peter R Rijnbeek, PhD </a:t>
            </a:r>
            <a:r>
              <a:rPr lang="en-US" b="1" baseline="30000" dirty="0"/>
              <a:t>2,3</a:t>
            </a:r>
            <a:br>
              <a:rPr lang="en-US" b="1" baseline="30000" dirty="0"/>
            </a:br>
            <a:endParaRPr lang="en-US" dirty="0"/>
          </a:p>
          <a:p>
            <a:r>
              <a:rPr lang="en-US" b="1" baseline="30000" dirty="0"/>
              <a:t>1</a:t>
            </a:r>
            <a:r>
              <a:rPr lang="en-US" b="1" dirty="0"/>
              <a:t>Janssen Research and Development, Titusville, NJ; </a:t>
            </a:r>
            <a:r>
              <a:rPr lang="en-US" b="1" baseline="30000" dirty="0"/>
              <a:t>2</a:t>
            </a:r>
            <a:r>
              <a:rPr lang="en-US" b="1" dirty="0"/>
              <a:t>OHDSI collaborators, Observational Health Data Sciences and Informatics (OHDSI), New York, NY; </a:t>
            </a:r>
            <a:r>
              <a:rPr lang="en-US" b="1" baseline="30000" dirty="0"/>
              <a:t>3</a:t>
            </a:r>
            <a:r>
              <a:rPr lang="en-US" b="1" dirty="0"/>
              <a:t>Department of Medical Informatics, Erasmus University Medical Center, Rotterdam, Netherlands</a:t>
            </a:r>
            <a:endParaRPr lang="en-US" dirty="0"/>
          </a:p>
          <a:p>
            <a:r>
              <a:rPr lang="en-US" b="1" u="sng" dirty="0">
                <a:hlinkClick r:id="rId3"/>
              </a:rPr>
              <a:t>evoss3@its.jnj.com</a:t>
            </a:r>
            <a:r>
              <a:rPr lang="en-US" b="1" dirty="0"/>
              <a:t>; </a:t>
            </a:r>
            <a:r>
              <a:rPr lang="en-US" b="1" u="sng" dirty="0">
                <a:hlinkClick r:id="rId4"/>
              </a:rPr>
              <a:t>mschuemi@its.jnj.com</a:t>
            </a:r>
            <a:r>
              <a:rPr lang="en-US" b="1" dirty="0"/>
              <a:t>;</a:t>
            </a:r>
            <a:r>
              <a:rPr lang="en-US" dirty="0"/>
              <a:t> </a:t>
            </a:r>
            <a:r>
              <a:rPr lang="en-US" b="1" u="sng" dirty="0">
                <a:hlinkClick r:id="rId5"/>
              </a:rPr>
              <a:t>p.rijnbeek@erasmusmc.nl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96327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5A97EF-5F2D-4231-8817-22E1219B6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STUDY A THON FACES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8FE5E6-C380-4D16-925F-CDFA09D188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44583ED-F364-40B3-B25B-483B5033DFA3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15AA2C78-33E9-4948-86CF-97C3996F813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860"/>
            <a:ext cx="12194352" cy="6377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55903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Left Brace 20">
            <a:extLst>
              <a:ext uri="{FF2B5EF4-FFF2-40B4-BE49-F238E27FC236}">
                <a16:creationId xmlns:a16="http://schemas.microsoft.com/office/drawing/2014/main" id="{38C8FD91-D094-4712-BD25-19667D8A8F55}"/>
              </a:ext>
            </a:extLst>
          </p:cNvPr>
          <p:cNvSpPr/>
          <p:nvPr/>
        </p:nvSpPr>
        <p:spPr>
          <a:xfrm rot="16200000">
            <a:off x="4208751" y="3465099"/>
            <a:ext cx="363251" cy="2617943"/>
          </a:xfrm>
          <a:prstGeom prst="leftBrac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5BB5340-C12A-4262-8A3F-83B63A22B2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0382" y="152399"/>
            <a:ext cx="10332018" cy="922737"/>
          </a:xfrm>
        </p:spPr>
        <p:txBody>
          <a:bodyPr>
            <a:normAutofit fontScale="90000"/>
          </a:bodyPr>
          <a:lstStyle/>
          <a:p>
            <a:r>
              <a:rPr lang="en-US" sz="3100" dirty="0"/>
              <a:t>GP/OP/ER visits of patients presenting with COVID, flu, or flu-like symptoms AND no symptoms or pneumonia in prior 60d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D20BCF-28B8-4679-953A-FA94C9C099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47200" y="6217304"/>
            <a:ext cx="2844800" cy="365125"/>
          </a:xfrm>
        </p:spPr>
        <p:txBody>
          <a:bodyPr/>
          <a:lstStyle/>
          <a:p>
            <a:fld id="{444583ED-F364-40B3-B25B-483B5033DFA3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A8A726F-EB26-437D-9A00-1C757C00CAF5}"/>
              </a:ext>
            </a:extLst>
          </p:cNvPr>
          <p:cNvSpPr txBox="1"/>
          <p:nvPr/>
        </p:nvSpPr>
        <p:spPr>
          <a:xfrm>
            <a:off x="609600" y="6544788"/>
            <a:ext cx="59122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https://atlas.ohdsi.org/#/cohortdefinition/135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F82CCEA7-709D-4EA5-A9DA-51FDBF7DACCD}"/>
              </a:ext>
            </a:extLst>
          </p:cNvPr>
          <p:cNvCxnSpPr>
            <a:cxnSpLocks/>
          </p:cNvCxnSpPr>
          <p:nvPr/>
        </p:nvCxnSpPr>
        <p:spPr>
          <a:xfrm>
            <a:off x="609600" y="4497310"/>
            <a:ext cx="10972800" cy="0"/>
          </a:xfrm>
          <a:prstGeom prst="straightConnector1">
            <a:avLst/>
          </a:prstGeom>
          <a:ln w="76200">
            <a:headEnd type="triangle"/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2" name="Oval 11">
            <a:extLst>
              <a:ext uri="{FF2B5EF4-FFF2-40B4-BE49-F238E27FC236}">
                <a16:creationId xmlns:a16="http://schemas.microsoft.com/office/drawing/2014/main" id="{F4F62C3A-BA25-49A1-AE4B-15A5D8BD7B7C}"/>
              </a:ext>
            </a:extLst>
          </p:cNvPr>
          <p:cNvSpPr/>
          <p:nvPr/>
        </p:nvSpPr>
        <p:spPr>
          <a:xfrm>
            <a:off x="5523981" y="4321478"/>
            <a:ext cx="375780" cy="36325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Graphic 12" descr="Woman">
            <a:extLst>
              <a:ext uri="{FF2B5EF4-FFF2-40B4-BE49-F238E27FC236}">
                <a16:creationId xmlns:a16="http://schemas.microsoft.com/office/drawing/2014/main" id="{9BED4A8F-16E8-49E7-B2BC-5C941BEFAF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38807" y="2174066"/>
            <a:ext cx="1121080" cy="112108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EB91F4E6-0FCD-4C52-A406-64765DED2C5E}"/>
              </a:ext>
            </a:extLst>
          </p:cNvPr>
          <p:cNvSpPr/>
          <p:nvPr/>
        </p:nvSpPr>
        <p:spPr>
          <a:xfrm>
            <a:off x="4671428" y="3436946"/>
            <a:ext cx="227799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/>
              <a:t>Outpatient or </a:t>
            </a:r>
            <a:br>
              <a:rPr lang="en-US" dirty="0"/>
            </a:br>
            <a:r>
              <a:rPr lang="en-US" dirty="0"/>
              <a:t>Emergency Room Visit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2A6F9B5-923E-4AF8-9C72-DA9B94B554A2}"/>
              </a:ext>
            </a:extLst>
          </p:cNvPr>
          <p:cNvSpPr/>
          <p:nvPr/>
        </p:nvSpPr>
        <p:spPr>
          <a:xfrm>
            <a:off x="7637484" y="1336454"/>
            <a:ext cx="676744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dirty="0"/>
              <a:t>one of the following during visit:</a:t>
            </a:r>
          </a:p>
          <a:p>
            <a:pPr lvl="2"/>
            <a:r>
              <a:rPr lang="en-US" dirty="0"/>
              <a:t>Disease cased by 2019-nCoV</a:t>
            </a:r>
          </a:p>
          <a:p>
            <a:pPr lvl="2"/>
            <a:r>
              <a:rPr lang="en-US" dirty="0"/>
              <a:t>Suspected coronavirus infection</a:t>
            </a:r>
          </a:p>
          <a:p>
            <a:pPr lvl="2"/>
            <a:r>
              <a:rPr lang="en-US" dirty="0"/>
              <a:t>Influenza</a:t>
            </a:r>
          </a:p>
          <a:p>
            <a:pPr lvl="2"/>
            <a:r>
              <a:rPr lang="en-US" dirty="0"/>
              <a:t>COVID-19 testing</a:t>
            </a:r>
          </a:p>
          <a:p>
            <a:pPr lvl="2"/>
            <a:r>
              <a:rPr lang="en-US" dirty="0"/>
              <a:t>Influenza Measurements</a:t>
            </a:r>
          </a:p>
          <a:p>
            <a:pPr lvl="1"/>
            <a:r>
              <a:rPr lang="en-US" dirty="0"/>
              <a:t>OR all the following during the visit:</a:t>
            </a:r>
          </a:p>
          <a:p>
            <a:pPr lvl="2"/>
            <a:r>
              <a:rPr lang="en-US" dirty="0"/>
              <a:t>Fever</a:t>
            </a:r>
          </a:p>
          <a:p>
            <a:pPr lvl="2"/>
            <a:r>
              <a:rPr lang="en-US" dirty="0"/>
              <a:t>(Cough or Shortness of Breath or </a:t>
            </a:r>
            <a:br>
              <a:rPr lang="en-US" dirty="0"/>
            </a:br>
            <a:r>
              <a:rPr lang="en-US" dirty="0"/>
              <a:t>Myalgia or Malaise &amp; Fatigue)</a:t>
            </a:r>
          </a:p>
        </p:txBody>
      </p:sp>
      <p:sp>
        <p:nvSpPr>
          <p:cNvPr id="17" name="Left Brace 16">
            <a:extLst>
              <a:ext uri="{FF2B5EF4-FFF2-40B4-BE49-F238E27FC236}">
                <a16:creationId xmlns:a16="http://schemas.microsoft.com/office/drawing/2014/main" id="{4B1E9F87-6E34-4E6D-9F0A-17127ECB436C}"/>
              </a:ext>
            </a:extLst>
          </p:cNvPr>
          <p:cNvSpPr/>
          <p:nvPr/>
        </p:nvSpPr>
        <p:spPr>
          <a:xfrm>
            <a:off x="7737692" y="1318097"/>
            <a:ext cx="350729" cy="2862321"/>
          </a:xfrm>
          <a:prstGeom prst="leftBrac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Connector: Curved 18">
            <a:extLst>
              <a:ext uri="{FF2B5EF4-FFF2-40B4-BE49-F238E27FC236}">
                <a16:creationId xmlns:a16="http://schemas.microsoft.com/office/drawing/2014/main" id="{9423F91C-7FB2-48D9-9659-B526F230C603}"/>
              </a:ext>
            </a:extLst>
          </p:cNvPr>
          <p:cNvCxnSpPr>
            <a:stCxn id="17" idx="1"/>
            <a:endCxn id="12" idx="0"/>
          </p:cNvCxnSpPr>
          <p:nvPr/>
        </p:nvCxnSpPr>
        <p:spPr>
          <a:xfrm rot="10800000" flipV="1">
            <a:off x="5711872" y="2749258"/>
            <a:ext cx="2025821" cy="1572220"/>
          </a:xfrm>
          <a:prstGeom prst="curvedConnector2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62CE61AE-C3A3-449B-8073-AB4F85DD7BA7}"/>
              </a:ext>
            </a:extLst>
          </p:cNvPr>
          <p:cNvSpPr/>
          <p:nvPr/>
        </p:nvSpPr>
        <p:spPr>
          <a:xfrm>
            <a:off x="4945125" y="1877117"/>
            <a:ext cx="14545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/>
              <a:t>+18 Years Old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6F327F4-F0A1-41A0-BE8E-5F1E4580CEB8}"/>
              </a:ext>
            </a:extLst>
          </p:cNvPr>
          <p:cNvSpPr/>
          <p:nvPr/>
        </p:nvSpPr>
        <p:spPr>
          <a:xfrm>
            <a:off x="2064768" y="4934566"/>
            <a:ext cx="465121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AND no symptoms or pneumonia in last 60 days</a:t>
            </a:r>
          </a:p>
          <a:p>
            <a:r>
              <a:rPr lang="en-US" dirty="0"/>
              <a:t>AND no influenza in the last 60 days</a:t>
            </a:r>
          </a:p>
          <a:p>
            <a:r>
              <a:rPr lang="en-US" dirty="0"/>
              <a:t>AND no COVID diagnosis or test in last 60 days</a:t>
            </a:r>
          </a:p>
        </p:txBody>
      </p:sp>
      <p:sp>
        <p:nvSpPr>
          <p:cNvPr id="25" name="Left Brace 24">
            <a:extLst>
              <a:ext uri="{FF2B5EF4-FFF2-40B4-BE49-F238E27FC236}">
                <a16:creationId xmlns:a16="http://schemas.microsoft.com/office/drawing/2014/main" id="{C4AA4DD4-79E4-479B-85C1-E01A8690F519}"/>
              </a:ext>
            </a:extLst>
          </p:cNvPr>
          <p:cNvSpPr/>
          <p:nvPr/>
        </p:nvSpPr>
        <p:spPr>
          <a:xfrm rot="16200000">
            <a:off x="2972848" y="3467416"/>
            <a:ext cx="363251" cy="5089746"/>
          </a:xfrm>
          <a:prstGeom prst="leftBrac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387F1A6-86B0-4971-91D8-50B4870EC7F4}"/>
              </a:ext>
            </a:extLst>
          </p:cNvPr>
          <p:cNvSpPr/>
          <p:nvPr/>
        </p:nvSpPr>
        <p:spPr>
          <a:xfrm>
            <a:off x="1309128" y="6107732"/>
            <a:ext cx="36906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AND &gt;= 365 days of prior observation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8F7E3BD-D49E-4107-98AA-35CF318ADC54}"/>
              </a:ext>
            </a:extLst>
          </p:cNvPr>
          <p:cNvSpPr/>
          <p:nvPr/>
        </p:nvSpPr>
        <p:spPr>
          <a:xfrm>
            <a:off x="632172" y="4083224"/>
            <a:ext cx="17095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Patient Timeline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278CDA3C-52FC-4993-9534-A669F27B61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9179" y="1459996"/>
            <a:ext cx="2603732" cy="184690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0" name="Picture 19" descr="A close up of a flower&#10;&#10;Description automatically generated">
            <a:extLst>
              <a:ext uri="{FF2B5EF4-FFF2-40B4-BE49-F238E27FC236}">
                <a16:creationId xmlns:a16="http://schemas.microsoft.com/office/drawing/2014/main" id="{51A671DF-227A-4FA0-BBEA-9C5AB4A224C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2810096" y="2648816"/>
            <a:ext cx="643648" cy="646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412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12" grpId="0" animBg="1"/>
      <p:bldP spid="15" grpId="0"/>
      <p:bldP spid="16" grpId="0"/>
      <p:bldP spid="17" grpId="0" animBg="1"/>
      <p:bldP spid="22" grpId="0"/>
      <p:bldP spid="24" grpId="0"/>
      <p:bldP spid="25" grpId="0" animBg="1"/>
      <p:bldP spid="2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ECC1EB-63D2-4533-BD8B-DA7EC5DE67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44583ED-F364-40B3-B25B-483B5033DFA3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6AA7EFAF-CF8B-429B-90DB-6AC07EAE16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0382" y="152399"/>
            <a:ext cx="10332018" cy="922737"/>
          </a:xfrm>
        </p:spPr>
        <p:txBody>
          <a:bodyPr>
            <a:normAutofit fontScale="90000"/>
          </a:bodyPr>
          <a:lstStyle/>
          <a:p>
            <a:r>
              <a:rPr lang="en-US" sz="3100" dirty="0"/>
              <a:t>GP/OP/ER visits of patients presenting with COVID flu or flu-like symptoms AND no symptoms or pneumonia in prior 60d</a:t>
            </a: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DE8A19A-77DE-4507-BE0C-500ED36277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1604" y="1175475"/>
            <a:ext cx="2699492" cy="521163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67A93D9-0848-4ED1-8EA5-10F38097BF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603" y="1954286"/>
            <a:ext cx="7896987" cy="365401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D04F630-114C-47B2-86D4-D7743F279F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9179" y="1459996"/>
            <a:ext cx="2340788" cy="166039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681824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A8401386-B253-4026-9F71-5BFF0C5346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603" y="1954286"/>
            <a:ext cx="7896987" cy="3654015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ECC1EB-63D2-4533-BD8B-DA7EC5DE67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44583ED-F364-40B3-B25B-483B5033DFA3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6AA7EFAF-CF8B-429B-90DB-6AC07EAE16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0382" y="152399"/>
            <a:ext cx="10332018" cy="922737"/>
          </a:xfrm>
        </p:spPr>
        <p:txBody>
          <a:bodyPr>
            <a:normAutofit fontScale="90000"/>
          </a:bodyPr>
          <a:lstStyle/>
          <a:p>
            <a:r>
              <a:rPr lang="en-US" sz="3100" dirty="0"/>
              <a:t>GP/OP/ER visits of patients presenting with COVID flu or flu-like symptoms AND no symptoms or pneumonia in prior 60d</a:t>
            </a: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DE8A19A-77DE-4507-BE0C-500ED36277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91604" y="1175475"/>
            <a:ext cx="2699492" cy="5211638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23446C3D-5ACF-4E70-9FA3-C114E4113668}"/>
              </a:ext>
            </a:extLst>
          </p:cNvPr>
          <p:cNvSpPr/>
          <p:nvPr/>
        </p:nvSpPr>
        <p:spPr>
          <a:xfrm>
            <a:off x="8826325" y="1270330"/>
            <a:ext cx="1753644" cy="341689"/>
          </a:xfrm>
          <a:prstGeom prst="rect">
            <a:avLst/>
          </a:prstGeom>
          <a:solidFill>
            <a:srgbClr val="FFFF00">
              <a:alpha val="24000"/>
            </a:srgb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326455-BD21-498E-B375-2FD047C836BC}"/>
              </a:ext>
            </a:extLst>
          </p:cNvPr>
          <p:cNvSpPr/>
          <p:nvPr/>
        </p:nvSpPr>
        <p:spPr>
          <a:xfrm>
            <a:off x="3620564" y="2254687"/>
            <a:ext cx="1026591" cy="914398"/>
          </a:xfrm>
          <a:prstGeom prst="rect">
            <a:avLst/>
          </a:prstGeom>
          <a:solidFill>
            <a:srgbClr val="FFFF00">
              <a:alpha val="24000"/>
            </a:srgb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Graphic 16" descr="Checkmark">
            <a:extLst>
              <a:ext uri="{FF2B5EF4-FFF2-40B4-BE49-F238E27FC236}">
                <a16:creationId xmlns:a16="http://schemas.microsoft.com/office/drawing/2014/main" id="{356287F0-BD0B-49E2-BE43-1F95B035C7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188109" y="1238187"/>
            <a:ext cx="405973" cy="40597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B174CBC-23D6-4A25-B0F7-696A8A26840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9179" y="1459996"/>
            <a:ext cx="2340788" cy="166039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092029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E12C6F00-9CBC-4641-8700-4FA8F0AE66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603" y="1954286"/>
            <a:ext cx="7896987" cy="3654015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ECC1EB-63D2-4533-BD8B-DA7EC5DE67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44583ED-F364-40B3-B25B-483B5033DFA3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6AA7EFAF-CF8B-429B-90DB-6AC07EAE16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0382" y="152399"/>
            <a:ext cx="10332018" cy="922737"/>
          </a:xfrm>
        </p:spPr>
        <p:txBody>
          <a:bodyPr>
            <a:normAutofit fontScale="90000"/>
          </a:bodyPr>
          <a:lstStyle/>
          <a:p>
            <a:r>
              <a:rPr lang="en-US" sz="3100" dirty="0"/>
              <a:t>GP/OP/ER visits of patients presenting with COVID flu or flu-like symptoms AND no symptoms or pneumonia in prior 60d</a:t>
            </a: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DE8A19A-77DE-4507-BE0C-500ED36277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91604" y="1175475"/>
            <a:ext cx="2699492" cy="5211638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23446C3D-5ACF-4E70-9FA3-C114E4113668}"/>
              </a:ext>
            </a:extLst>
          </p:cNvPr>
          <p:cNvSpPr/>
          <p:nvPr/>
        </p:nvSpPr>
        <p:spPr>
          <a:xfrm>
            <a:off x="9081370" y="1569744"/>
            <a:ext cx="1836802" cy="341689"/>
          </a:xfrm>
          <a:prstGeom prst="rect">
            <a:avLst/>
          </a:prstGeom>
          <a:solidFill>
            <a:srgbClr val="FFFF00">
              <a:alpha val="24000"/>
            </a:srgb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326455-BD21-498E-B375-2FD047C836BC}"/>
              </a:ext>
            </a:extLst>
          </p:cNvPr>
          <p:cNvSpPr/>
          <p:nvPr/>
        </p:nvSpPr>
        <p:spPr>
          <a:xfrm>
            <a:off x="512921" y="5210827"/>
            <a:ext cx="3770980" cy="541538"/>
          </a:xfrm>
          <a:prstGeom prst="rect">
            <a:avLst/>
          </a:prstGeom>
          <a:solidFill>
            <a:srgbClr val="FFFF00">
              <a:alpha val="24000"/>
            </a:srgb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Graphic 12" descr="Checkmark">
            <a:extLst>
              <a:ext uri="{FF2B5EF4-FFF2-40B4-BE49-F238E27FC236}">
                <a16:creationId xmlns:a16="http://schemas.microsoft.com/office/drawing/2014/main" id="{C2461EED-AD68-4FEB-89ED-CD91E4D63F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188109" y="1238187"/>
            <a:ext cx="405973" cy="405973"/>
          </a:xfrm>
          <a:prstGeom prst="rect">
            <a:avLst/>
          </a:prstGeom>
        </p:spPr>
      </p:pic>
      <p:pic>
        <p:nvPicPr>
          <p:cNvPr id="15" name="Graphic 14" descr="Checkmark">
            <a:extLst>
              <a:ext uri="{FF2B5EF4-FFF2-40B4-BE49-F238E27FC236}">
                <a16:creationId xmlns:a16="http://schemas.microsoft.com/office/drawing/2014/main" id="{0BA7C5A3-4E07-4AEE-B54D-AB0F02F1B76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188109" y="1521236"/>
            <a:ext cx="405973" cy="40597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2FDB36A-1DAD-40AD-B4E6-6E5FF7BBE44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9179" y="1459996"/>
            <a:ext cx="2340788" cy="166039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49445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B9242D4A-728F-45EF-965C-8B275AF0A9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603" y="1954286"/>
            <a:ext cx="7896987" cy="3654015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ECC1EB-63D2-4533-BD8B-DA7EC5DE67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44583ED-F364-40B3-B25B-483B5033DFA3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6AA7EFAF-CF8B-429B-90DB-6AC07EAE16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0382" y="152399"/>
            <a:ext cx="10332018" cy="922737"/>
          </a:xfrm>
        </p:spPr>
        <p:txBody>
          <a:bodyPr>
            <a:normAutofit fontScale="90000"/>
          </a:bodyPr>
          <a:lstStyle/>
          <a:p>
            <a:r>
              <a:rPr lang="en-US" sz="3100" dirty="0"/>
              <a:t>GP/OP/ER visits of patients presenting with COVID flu or flu-like symptoms AND no symptoms or pneumonia in prior 60d</a:t>
            </a: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DE8A19A-77DE-4507-BE0C-500ED36277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91604" y="1175475"/>
            <a:ext cx="2699492" cy="5211638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23446C3D-5ACF-4E70-9FA3-C114E4113668}"/>
              </a:ext>
            </a:extLst>
          </p:cNvPr>
          <p:cNvSpPr/>
          <p:nvPr/>
        </p:nvSpPr>
        <p:spPr>
          <a:xfrm>
            <a:off x="9093419" y="1929335"/>
            <a:ext cx="1836802" cy="341689"/>
          </a:xfrm>
          <a:prstGeom prst="rect">
            <a:avLst/>
          </a:prstGeom>
          <a:solidFill>
            <a:srgbClr val="FFFF00">
              <a:alpha val="24000"/>
            </a:srgb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326455-BD21-498E-B375-2FD047C836BC}"/>
              </a:ext>
            </a:extLst>
          </p:cNvPr>
          <p:cNvSpPr/>
          <p:nvPr/>
        </p:nvSpPr>
        <p:spPr>
          <a:xfrm>
            <a:off x="3331923" y="3429000"/>
            <a:ext cx="1753643" cy="1030872"/>
          </a:xfrm>
          <a:prstGeom prst="rect">
            <a:avLst/>
          </a:prstGeom>
          <a:solidFill>
            <a:srgbClr val="FFFF00">
              <a:alpha val="24000"/>
            </a:srgb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Graphic 14" descr="Checkmark">
            <a:extLst>
              <a:ext uri="{FF2B5EF4-FFF2-40B4-BE49-F238E27FC236}">
                <a16:creationId xmlns:a16="http://schemas.microsoft.com/office/drawing/2014/main" id="{BD3668A4-DED8-49CC-932C-B34D4A77D8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188109" y="1238187"/>
            <a:ext cx="405973" cy="405973"/>
          </a:xfrm>
          <a:prstGeom prst="rect">
            <a:avLst/>
          </a:prstGeom>
        </p:spPr>
      </p:pic>
      <p:pic>
        <p:nvPicPr>
          <p:cNvPr id="18" name="Graphic 17" descr="Checkmark">
            <a:extLst>
              <a:ext uri="{FF2B5EF4-FFF2-40B4-BE49-F238E27FC236}">
                <a16:creationId xmlns:a16="http://schemas.microsoft.com/office/drawing/2014/main" id="{A94C55EC-3687-4203-B301-BED054245BE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188109" y="1521236"/>
            <a:ext cx="405973" cy="405973"/>
          </a:xfrm>
          <a:prstGeom prst="rect">
            <a:avLst/>
          </a:prstGeom>
        </p:spPr>
      </p:pic>
      <p:pic>
        <p:nvPicPr>
          <p:cNvPr id="19" name="Graphic 18" descr="Checkmark">
            <a:extLst>
              <a:ext uri="{FF2B5EF4-FFF2-40B4-BE49-F238E27FC236}">
                <a16:creationId xmlns:a16="http://schemas.microsoft.com/office/drawing/2014/main" id="{5F919BE8-B4FA-4AF9-9725-41C938ACDA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188109" y="1865051"/>
            <a:ext cx="405973" cy="40597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9C38073-4B14-4555-99E2-F0206666078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9179" y="1459996"/>
            <a:ext cx="2340788" cy="166039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92342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B9242D4A-728F-45EF-965C-8B275AF0A9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603" y="1954286"/>
            <a:ext cx="7896987" cy="3654015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ECC1EB-63D2-4533-BD8B-DA7EC5DE67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44583ED-F364-40B3-B25B-483B5033DFA3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6AA7EFAF-CF8B-429B-90DB-6AC07EAE16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0382" y="152399"/>
            <a:ext cx="10332018" cy="922737"/>
          </a:xfrm>
        </p:spPr>
        <p:txBody>
          <a:bodyPr>
            <a:normAutofit fontScale="90000"/>
          </a:bodyPr>
          <a:lstStyle/>
          <a:p>
            <a:r>
              <a:rPr lang="en-US" sz="3100" dirty="0"/>
              <a:t>GP/OP/ER visits of patients presenting with COVID flu or flu-like symptoms AND no symptoms or pneumonia in prior 60d</a:t>
            </a: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DE8A19A-77DE-4507-BE0C-500ED36277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91604" y="1175475"/>
            <a:ext cx="2699492" cy="5211638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23446C3D-5ACF-4E70-9FA3-C114E4113668}"/>
              </a:ext>
            </a:extLst>
          </p:cNvPr>
          <p:cNvSpPr/>
          <p:nvPr/>
        </p:nvSpPr>
        <p:spPr>
          <a:xfrm>
            <a:off x="9456674" y="2635576"/>
            <a:ext cx="1836802" cy="341689"/>
          </a:xfrm>
          <a:prstGeom prst="rect">
            <a:avLst/>
          </a:prstGeom>
          <a:solidFill>
            <a:srgbClr val="FFFF00">
              <a:alpha val="24000"/>
            </a:srgb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326455-BD21-498E-B375-2FD047C836BC}"/>
              </a:ext>
            </a:extLst>
          </p:cNvPr>
          <p:cNvSpPr/>
          <p:nvPr/>
        </p:nvSpPr>
        <p:spPr>
          <a:xfrm>
            <a:off x="1077238" y="4343400"/>
            <a:ext cx="3870543" cy="1030872"/>
          </a:xfrm>
          <a:prstGeom prst="rect">
            <a:avLst/>
          </a:prstGeom>
          <a:solidFill>
            <a:srgbClr val="FFFF00">
              <a:alpha val="24000"/>
            </a:srgb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Graphic 14" descr="Checkmark">
            <a:extLst>
              <a:ext uri="{FF2B5EF4-FFF2-40B4-BE49-F238E27FC236}">
                <a16:creationId xmlns:a16="http://schemas.microsoft.com/office/drawing/2014/main" id="{BD3668A4-DED8-49CC-932C-B34D4A77D8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188109" y="1238187"/>
            <a:ext cx="405973" cy="405973"/>
          </a:xfrm>
          <a:prstGeom prst="rect">
            <a:avLst/>
          </a:prstGeom>
        </p:spPr>
      </p:pic>
      <p:pic>
        <p:nvPicPr>
          <p:cNvPr id="18" name="Graphic 17" descr="Checkmark">
            <a:extLst>
              <a:ext uri="{FF2B5EF4-FFF2-40B4-BE49-F238E27FC236}">
                <a16:creationId xmlns:a16="http://schemas.microsoft.com/office/drawing/2014/main" id="{A94C55EC-3687-4203-B301-BED054245BE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188109" y="1521236"/>
            <a:ext cx="405973" cy="405973"/>
          </a:xfrm>
          <a:prstGeom prst="rect">
            <a:avLst/>
          </a:prstGeom>
        </p:spPr>
      </p:pic>
      <p:pic>
        <p:nvPicPr>
          <p:cNvPr id="19" name="Graphic 18" descr="Checkmark">
            <a:extLst>
              <a:ext uri="{FF2B5EF4-FFF2-40B4-BE49-F238E27FC236}">
                <a16:creationId xmlns:a16="http://schemas.microsoft.com/office/drawing/2014/main" id="{5F919BE8-B4FA-4AF9-9725-41C938ACDA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188109" y="1865051"/>
            <a:ext cx="405973" cy="405973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E6477A67-2CBC-45B0-80BB-B2A65BE29CF7}"/>
              </a:ext>
            </a:extLst>
          </p:cNvPr>
          <p:cNvSpPr/>
          <p:nvPr/>
        </p:nvSpPr>
        <p:spPr>
          <a:xfrm>
            <a:off x="5837129" y="2119302"/>
            <a:ext cx="2584461" cy="736632"/>
          </a:xfrm>
          <a:prstGeom prst="rect">
            <a:avLst/>
          </a:prstGeom>
          <a:solidFill>
            <a:srgbClr val="FFFF00">
              <a:alpha val="24000"/>
            </a:srgb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F8F99A8-886F-4704-812A-33A1401BE52F}"/>
              </a:ext>
            </a:extLst>
          </p:cNvPr>
          <p:cNvSpPr/>
          <p:nvPr/>
        </p:nvSpPr>
        <p:spPr>
          <a:xfrm>
            <a:off x="5837128" y="3265435"/>
            <a:ext cx="2584461" cy="736632"/>
          </a:xfrm>
          <a:prstGeom prst="rect">
            <a:avLst/>
          </a:prstGeom>
          <a:solidFill>
            <a:srgbClr val="FFFF00">
              <a:alpha val="24000"/>
            </a:srgb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Graphic 12" descr="Checkmark">
            <a:extLst>
              <a:ext uri="{FF2B5EF4-FFF2-40B4-BE49-F238E27FC236}">
                <a16:creationId xmlns:a16="http://schemas.microsoft.com/office/drawing/2014/main" id="{9C989F28-80DF-408C-A09B-A3C3FCB0B2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206857" y="2571292"/>
            <a:ext cx="405973" cy="40597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F8BD543-62B3-484E-878E-BCC80183CCB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9179" y="1459996"/>
            <a:ext cx="2340788" cy="166039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497608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B9242D4A-728F-45EF-965C-8B275AF0A9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603" y="1954286"/>
            <a:ext cx="7896987" cy="3654015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ECC1EB-63D2-4533-BD8B-DA7EC5DE67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44583ED-F364-40B3-B25B-483B5033DFA3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6AA7EFAF-CF8B-429B-90DB-6AC07EAE16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0382" y="152399"/>
            <a:ext cx="10332018" cy="922737"/>
          </a:xfrm>
        </p:spPr>
        <p:txBody>
          <a:bodyPr>
            <a:normAutofit fontScale="90000"/>
          </a:bodyPr>
          <a:lstStyle/>
          <a:p>
            <a:r>
              <a:rPr lang="en-US" sz="3100" dirty="0"/>
              <a:t>GP/OP/ER visits of patients presenting with COVID flu or flu-like symptoms AND no symptoms or pneumonia in prior 60d</a:t>
            </a: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DE8A19A-77DE-4507-BE0C-500ED36277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91604" y="1175475"/>
            <a:ext cx="2699492" cy="5211638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D1326455-BD21-498E-B375-2FD047C836BC}"/>
              </a:ext>
            </a:extLst>
          </p:cNvPr>
          <p:cNvSpPr/>
          <p:nvPr/>
        </p:nvSpPr>
        <p:spPr>
          <a:xfrm>
            <a:off x="1077238" y="4343400"/>
            <a:ext cx="3870543" cy="1030872"/>
          </a:xfrm>
          <a:prstGeom prst="rect">
            <a:avLst/>
          </a:prstGeom>
          <a:solidFill>
            <a:srgbClr val="FFFF00">
              <a:alpha val="24000"/>
            </a:srgb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Graphic 14" descr="Checkmark">
            <a:extLst>
              <a:ext uri="{FF2B5EF4-FFF2-40B4-BE49-F238E27FC236}">
                <a16:creationId xmlns:a16="http://schemas.microsoft.com/office/drawing/2014/main" id="{BD3668A4-DED8-49CC-932C-B34D4A77D8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188109" y="1238187"/>
            <a:ext cx="405973" cy="405973"/>
          </a:xfrm>
          <a:prstGeom prst="rect">
            <a:avLst/>
          </a:prstGeom>
        </p:spPr>
      </p:pic>
      <p:pic>
        <p:nvPicPr>
          <p:cNvPr id="18" name="Graphic 17" descr="Checkmark">
            <a:extLst>
              <a:ext uri="{FF2B5EF4-FFF2-40B4-BE49-F238E27FC236}">
                <a16:creationId xmlns:a16="http://schemas.microsoft.com/office/drawing/2014/main" id="{A94C55EC-3687-4203-B301-BED054245BE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188109" y="1521236"/>
            <a:ext cx="405973" cy="405973"/>
          </a:xfrm>
          <a:prstGeom prst="rect">
            <a:avLst/>
          </a:prstGeom>
        </p:spPr>
      </p:pic>
      <p:pic>
        <p:nvPicPr>
          <p:cNvPr id="19" name="Graphic 18" descr="Checkmark">
            <a:extLst>
              <a:ext uri="{FF2B5EF4-FFF2-40B4-BE49-F238E27FC236}">
                <a16:creationId xmlns:a16="http://schemas.microsoft.com/office/drawing/2014/main" id="{5F919BE8-B4FA-4AF9-9725-41C938ACDA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188109" y="1865051"/>
            <a:ext cx="405973" cy="405973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E6477A67-2CBC-45B0-80BB-B2A65BE29CF7}"/>
              </a:ext>
            </a:extLst>
          </p:cNvPr>
          <p:cNvSpPr/>
          <p:nvPr/>
        </p:nvSpPr>
        <p:spPr>
          <a:xfrm>
            <a:off x="5837129" y="2119302"/>
            <a:ext cx="2584461" cy="736632"/>
          </a:xfrm>
          <a:prstGeom prst="rect">
            <a:avLst/>
          </a:prstGeom>
          <a:solidFill>
            <a:srgbClr val="FFFF00">
              <a:alpha val="24000"/>
            </a:srgb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F8F99A8-886F-4704-812A-33A1401BE52F}"/>
              </a:ext>
            </a:extLst>
          </p:cNvPr>
          <p:cNvSpPr/>
          <p:nvPr/>
        </p:nvSpPr>
        <p:spPr>
          <a:xfrm>
            <a:off x="5837128" y="3265435"/>
            <a:ext cx="2584461" cy="736632"/>
          </a:xfrm>
          <a:prstGeom prst="rect">
            <a:avLst/>
          </a:prstGeom>
          <a:solidFill>
            <a:srgbClr val="FFFF00">
              <a:alpha val="24000"/>
            </a:srgb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Graphic 12" descr="Checkmark">
            <a:extLst>
              <a:ext uri="{FF2B5EF4-FFF2-40B4-BE49-F238E27FC236}">
                <a16:creationId xmlns:a16="http://schemas.microsoft.com/office/drawing/2014/main" id="{9C989F28-80DF-408C-A09B-A3C3FCB0B2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206857" y="2571292"/>
            <a:ext cx="405973" cy="405973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8C74F21B-98EC-4A8B-8DA4-1CB0697D3D10}"/>
              </a:ext>
            </a:extLst>
          </p:cNvPr>
          <p:cNvSpPr/>
          <p:nvPr/>
        </p:nvSpPr>
        <p:spPr>
          <a:xfrm>
            <a:off x="9458762" y="3289016"/>
            <a:ext cx="1836802" cy="341689"/>
          </a:xfrm>
          <a:prstGeom prst="rect">
            <a:avLst/>
          </a:prstGeom>
          <a:solidFill>
            <a:srgbClr val="FFFF00">
              <a:alpha val="24000"/>
            </a:srgb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Graphic 20" descr="Checkmark">
            <a:extLst>
              <a:ext uri="{FF2B5EF4-FFF2-40B4-BE49-F238E27FC236}">
                <a16:creationId xmlns:a16="http://schemas.microsoft.com/office/drawing/2014/main" id="{4120ED3D-0EA8-47CD-B8B0-CC5BABB5CF1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208945" y="3224732"/>
            <a:ext cx="405973" cy="405973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D0F6C806-16A2-4590-9355-0E118C947BF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9179" y="1459996"/>
            <a:ext cx="2340788" cy="166039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40662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B9242D4A-728F-45EF-965C-8B275AF0A9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603" y="1954286"/>
            <a:ext cx="7896987" cy="3654015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ECC1EB-63D2-4533-BD8B-DA7EC5DE67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44583ED-F364-40B3-B25B-483B5033DFA3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6AA7EFAF-CF8B-429B-90DB-6AC07EAE16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0382" y="152399"/>
            <a:ext cx="10332018" cy="922737"/>
          </a:xfrm>
        </p:spPr>
        <p:txBody>
          <a:bodyPr>
            <a:normAutofit fontScale="90000"/>
          </a:bodyPr>
          <a:lstStyle/>
          <a:p>
            <a:r>
              <a:rPr lang="en-US" sz="3100" dirty="0"/>
              <a:t>GP/OP/ER visits of patients presenting with COVID flu or flu-like symptoms AND no symptoms or pneumonia in prior 60d</a:t>
            </a: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DE8A19A-77DE-4507-BE0C-500ED36277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91604" y="1175475"/>
            <a:ext cx="2699492" cy="5211638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D1326455-BD21-498E-B375-2FD047C836BC}"/>
              </a:ext>
            </a:extLst>
          </p:cNvPr>
          <p:cNvSpPr/>
          <p:nvPr/>
        </p:nvSpPr>
        <p:spPr>
          <a:xfrm>
            <a:off x="1077238" y="4343400"/>
            <a:ext cx="3870543" cy="1030872"/>
          </a:xfrm>
          <a:prstGeom prst="rect">
            <a:avLst/>
          </a:prstGeom>
          <a:solidFill>
            <a:srgbClr val="FFFF00">
              <a:alpha val="24000"/>
            </a:srgb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Graphic 14" descr="Checkmark">
            <a:extLst>
              <a:ext uri="{FF2B5EF4-FFF2-40B4-BE49-F238E27FC236}">
                <a16:creationId xmlns:a16="http://schemas.microsoft.com/office/drawing/2014/main" id="{BD3668A4-DED8-49CC-932C-B34D4A77D8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188109" y="1238187"/>
            <a:ext cx="405973" cy="405973"/>
          </a:xfrm>
          <a:prstGeom prst="rect">
            <a:avLst/>
          </a:prstGeom>
        </p:spPr>
      </p:pic>
      <p:pic>
        <p:nvPicPr>
          <p:cNvPr id="18" name="Graphic 17" descr="Checkmark">
            <a:extLst>
              <a:ext uri="{FF2B5EF4-FFF2-40B4-BE49-F238E27FC236}">
                <a16:creationId xmlns:a16="http://schemas.microsoft.com/office/drawing/2014/main" id="{A94C55EC-3687-4203-B301-BED054245BE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188109" y="1521236"/>
            <a:ext cx="405973" cy="405973"/>
          </a:xfrm>
          <a:prstGeom prst="rect">
            <a:avLst/>
          </a:prstGeom>
        </p:spPr>
      </p:pic>
      <p:pic>
        <p:nvPicPr>
          <p:cNvPr id="19" name="Graphic 18" descr="Checkmark">
            <a:extLst>
              <a:ext uri="{FF2B5EF4-FFF2-40B4-BE49-F238E27FC236}">
                <a16:creationId xmlns:a16="http://schemas.microsoft.com/office/drawing/2014/main" id="{5F919BE8-B4FA-4AF9-9725-41C938ACDA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188109" y="1865051"/>
            <a:ext cx="405973" cy="405973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CF8F99A8-886F-4704-812A-33A1401BE52F}"/>
              </a:ext>
            </a:extLst>
          </p:cNvPr>
          <p:cNvSpPr/>
          <p:nvPr/>
        </p:nvSpPr>
        <p:spPr>
          <a:xfrm>
            <a:off x="5837129" y="2856416"/>
            <a:ext cx="2584461" cy="736632"/>
          </a:xfrm>
          <a:prstGeom prst="rect">
            <a:avLst/>
          </a:prstGeom>
          <a:solidFill>
            <a:srgbClr val="FFFF00">
              <a:alpha val="24000"/>
            </a:srgb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Graphic 12" descr="Checkmark">
            <a:extLst>
              <a:ext uri="{FF2B5EF4-FFF2-40B4-BE49-F238E27FC236}">
                <a16:creationId xmlns:a16="http://schemas.microsoft.com/office/drawing/2014/main" id="{9C989F28-80DF-408C-A09B-A3C3FCB0B2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206857" y="2571292"/>
            <a:ext cx="405973" cy="405973"/>
          </a:xfrm>
          <a:prstGeom prst="rect">
            <a:avLst/>
          </a:prstGeom>
        </p:spPr>
      </p:pic>
      <p:pic>
        <p:nvPicPr>
          <p:cNvPr id="21" name="Graphic 20" descr="Checkmark">
            <a:extLst>
              <a:ext uri="{FF2B5EF4-FFF2-40B4-BE49-F238E27FC236}">
                <a16:creationId xmlns:a16="http://schemas.microsoft.com/office/drawing/2014/main" id="{4120ED3D-0EA8-47CD-B8B0-CC5BABB5CF1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208945" y="3224732"/>
            <a:ext cx="405973" cy="405973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8DCB09E3-211F-40B1-92FF-8CCD0F8A5427}"/>
              </a:ext>
            </a:extLst>
          </p:cNvPr>
          <p:cNvSpPr/>
          <p:nvPr/>
        </p:nvSpPr>
        <p:spPr>
          <a:xfrm>
            <a:off x="9460850" y="3967508"/>
            <a:ext cx="1836802" cy="341689"/>
          </a:xfrm>
          <a:prstGeom prst="rect">
            <a:avLst/>
          </a:prstGeom>
          <a:solidFill>
            <a:srgbClr val="FFFF00">
              <a:alpha val="24000"/>
            </a:srgb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Graphic 22" descr="Checkmark">
            <a:extLst>
              <a:ext uri="{FF2B5EF4-FFF2-40B4-BE49-F238E27FC236}">
                <a16:creationId xmlns:a16="http://schemas.microsoft.com/office/drawing/2014/main" id="{794700DC-F4A0-46B0-A4FD-BA93E53DC8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211033" y="3903224"/>
            <a:ext cx="405973" cy="40597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35D235D2-B51E-4068-9B18-E6456FB3BCE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9179" y="1459996"/>
            <a:ext cx="2340788" cy="166039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244390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B9242D4A-728F-45EF-965C-8B275AF0A9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603" y="1954286"/>
            <a:ext cx="7896987" cy="3654015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ECC1EB-63D2-4533-BD8B-DA7EC5DE67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44583ED-F364-40B3-B25B-483B5033DFA3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6AA7EFAF-CF8B-429B-90DB-6AC07EAE16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0382" y="152399"/>
            <a:ext cx="10332018" cy="922737"/>
          </a:xfrm>
        </p:spPr>
        <p:txBody>
          <a:bodyPr>
            <a:normAutofit fontScale="90000"/>
          </a:bodyPr>
          <a:lstStyle/>
          <a:p>
            <a:r>
              <a:rPr lang="en-US" sz="3100" dirty="0"/>
              <a:t>GP/OP/ER visits of patients presenting with COVID flu or flu-like symptoms AND no symptoms or pneumonia in prior 60d</a:t>
            </a: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DE8A19A-77DE-4507-BE0C-500ED36277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91604" y="1175475"/>
            <a:ext cx="2699492" cy="5211638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D1326455-BD21-498E-B375-2FD047C836BC}"/>
              </a:ext>
            </a:extLst>
          </p:cNvPr>
          <p:cNvSpPr/>
          <p:nvPr/>
        </p:nvSpPr>
        <p:spPr>
          <a:xfrm>
            <a:off x="1077238" y="4343400"/>
            <a:ext cx="3870543" cy="1030872"/>
          </a:xfrm>
          <a:prstGeom prst="rect">
            <a:avLst/>
          </a:prstGeom>
          <a:solidFill>
            <a:srgbClr val="FFFF00">
              <a:alpha val="24000"/>
            </a:srgb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Graphic 14" descr="Checkmark">
            <a:extLst>
              <a:ext uri="{FF2B5EF4-FFF2-40B4-BE49-F238E27FC236}">
                <a16:creationId xmlns:a16="http://schemas.microsoft.com/office/drawing/2014/main" id="{BD3668A4-DED8-49CC-932C-B34D4A77D8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188109" y="1238187"/>
            <a:ext cx="405973" cy="405973"/>
          </a:xfrm>
          <a:prstGeom prst="rect">
            <a:avLst/>
          </a:prstGeom>
        </p:spPr>
      </p:pic>
      <p:pic>
        <p:nvPicPr>
          <p:cNvPr id="18" name="Graphic 17" descr="Checkmark">
            <a:extLst>
              <a:ext uri="{FF2B5EF4-FFF2-40B4-BE49-F238E27FC236}">
                <a16:creationId xmlns:a16="http://schemas.microsoft.com/office/drawing/2014/main" id="{A94C55EC-3687-4203-B301-BED054245BE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188109" y="1521236"/>
            <a:ext cx="405973" cy="405973"/>
          </a:xfrm>
          <a:prstGeom prst="rect">
            <a:avLst/>
          </a:prstGeom>
        </p:spPr>
      </p:pic>
      <p:pic>
        <p:nvPicPr>
          <p:cNvPr id="19" name="Graphic 18" descr="Checkmark">
            <a:extLst>
              <a:ext uri="{FF2B5EF4-FFF2-40B4-BE49-F238E27FC236}">
                <a16:creationId xmlns:a16="http://schemas.microsoft.com/office/drawing/2014/main" id="{5F919BE8-B4FA-4AF9-9725-41C938ACDA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188109" y="1865051"/>
            <a:ext cx="405973" cy="405973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CF8F99A8-886F-4704-812A-33A1401BE52F}"/>
              </a:ext>
            </a:extLst>
          </p:cNvPr>
          <p:cNvSpPr/>
          <p:nvPr/>
        </p:nvSpPr>
        <p:spPr>
          <a:xfrm>
            <a:off x="5837129" y="2856416"/>
            <a:ext cx="2584461" cy="736632"/>
          </a:xfrm>
          <a:prstGeom prst="rect">
            <a:avLst/>
          </a:prstGeom>
          <a:solidFill>
            <a:srgbClr val="FFFF00">
              <a:alpha val="24000"/>
            </a:srgb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Graphic 12" descr="Checkmark">
            <a:extLst>
              <a:ext uri="{FF2B5EF4-FFF2-40B4-BE49-F238E27FC236}">
                <a16:creationId xmlns:a16="http://schemas.microsoft.com/office/drawing/2014/main" id="{9C989F28-80DF-408C-A09B-A3C3FCB0B2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206857" y="2571292"/>
            <a:ext cx="405973" cy="405973"/>
          </a:xfrm>
          <a:prstGeom prst="rect">
            <a:avLst/>
          </a:prstGeom>
        </p:spPr>
      </p:pic>
      <p:pic>
        <p:nvPicPr>
          <p:cNvPr id="21" name="Graphic 20" descr="Checkmark">
            <a:extLst>
              <a:ext uri="{FF2B5EF4-FFF2-40B4-BE49-F238E27FC236}">
                <a16:creationId xmlns:a16="http://schemas.microsoft.com/office/drawing/2014/main" id="{4120ED3D-0EA8-47CD-B8B0-CC5BABB5CF1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208945" y="3224732"/>
            <a:ext cx="405973" cy="405973"/>
          </a:xfrm>
          <a:prstGeom prst="rect">
            <a:avLst/>
          </a:prstGeom>
        </p:spPr>
      </p:pic>
      <p:pic>
        <p:nvPicPr>
          <p:cNvPr id="23" name="Graphic 22" descr="Checkmark">
            <a:extLst>
              <a:ext uri="{FF2B5EF4-FFF2-40B4-BE49-F238E27FC236}">
                <a16:creationId xmlns:a16="http://schemas.microsoft.com/office/drawing/2014/main" id="{794700DC-F4A0-46B0-A4FD-BA93E53DC8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211033" y="3903224"/>
            <a:ext cx="405973" cy="405973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FA3E9670-74BD-4FB7-9EC4-E61CD61F2ACB}"/>
              </a:ext>
            </a:extLst>
          </p:cNvPr>
          <p:cNvSpPr/>
          <p:nvPr/>
        </p:nvSpPr>
        <p:spPr>
          <a:xfrm>
            <a:off x="9487990" y="5309878"/>
            <a:ext cx="1836802" cy="341689"/>
          </a:xfrm>
          <a:prstGeom prst="rect">
            <a:avLst/>
          </a:prstGeom>
          <a:solidFill>
            <a:srgbClr val="FFFF00">
              <a:alpha val="24000"/>
            </a:srgb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Graphic 23" descr="Checkmark">
            <a:extLst>
              <a:ext uri="{FF2B5EF4-FFF2-40B4-BE49-F238E27FC236}">
                <a16:creationId xmlns:a16="http://schemas.microsoft.com/office/drawing/2014/main" id="{E455ECC9-6398-42EC-9DC5-9FC4E661EF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238173" y="5245594"/>
            <a:ext cx="405973" cy="405973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E9E63A6C-952A-467E-A73C-6C673ED996E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9179" y="1459996"/>
            <a:ext cx="2340788" cy="166039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314558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B9242D4A-728F-45EF-965C-8B275AF0A9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603" y="1954286"/>
            <a:ext cx="7896987" cy="3654015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ECC1EB-63D2-4533-BD8B-DA7EC5DE67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44583ED-F364-40B3-B25B-483B5033DFA3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6AA7EFAF-CF8B-429B-90DB-6AC07EAE16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0382" y="152399"/>
            <a:ext cx="10332018" cy="922737"/>
          </a:xfrm>
        </p:spPr>
        <p:txBody>
          <a:bodyPr>
            <a:normAutofit fontScale="90000"/>
          </a:bodyPr>
          <a:lstStyle/>
          <a:p>
            <a:r>
              <a:rPr lang="en-US" sz="3100" dirty="0"/>
              <a:t>GP/OP/ER visits of patients presenting with COVID flu or flu-like symptoms AND no symptoms or pneumonia in prior 60d</a:t>
            </a: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DE8A19A-77DE-4507-BE0C-500ED36277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91604" y="1175475"/>
            <a:ext cx="2699492" cy="5211638"/>
          </a:xfrm>
          <a:prstGeom prst="rect">
            <a:avLst/>
          </a:prstGeom>
        </p:spPr>
      </p:pic>
      <p:pic>
        <p:nvPicPr>
          <p:cNvPr id="15" name="Graphic 14" descr="Checkmark">
            <a:extLst>
              <a:ext uri="{FF2B5EF4-FFF2-40B4-BE49-F238E27FC236}">
                <a16:creationId xmlns:a16="http://schemas.microsoft.com/office/drawing/2014/main" id="{BD3668A4-DED8-49CC-932C-B34D4A77D8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188109" y="1238187"/>
            <a:ext cx="405973" cy="405973"/>
          </a:xfrm>
          <a:prstGeom prst="rect">
            <a:avLst/>
          </a:prstGeom>
        </p:spPr>
      </p:pic>
      <p:pic>
        <p:nvPicPr>
          <p:cNvPr id="18" name="Graphic 17" descr="Checkmark">
            <a:extLst>
              <a:ext uri="{FF2B5EF4-FFF2-40B4-BE49-F238E27FC236}">
                <a16:creationId xmlns:a16="http://schemas.microsoft.com/office/drawing/2014/main" id="{A94C55EC-3687-4203-B301-BED054245BE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188109" y="1521236"/>
            <a:ext cx="405973" cy="405973"/>
          </a:xfrm>
          <a:prstGeom prst="rect">
            <a:avLst/>
          </a:prstGeom>
        </p:spPr>
      </p:pic>
      <p:pic>
        <p:nvPicPr>
          <p:cNvPr id="19" name="Graphic 18" descr="Checkmark">
            <a:extLst>
              <a:ext uri="{FF2B5EF4-FFF2-40B4-BE49-F238E27FC236}">
                <a16:creationId xmlns:a16="http://schemas.microsoft.com/office/drawing/2014/main" id="{5F919BE8-B4FA-4AF9-9725-41C938ACDA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188109" y="1865051"/>
            <a:ext cx="405973" cy="40597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5E19F13-5596-4C4F-BD18-2B07E393CBA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9179" y="1459996"/>
            <a:ext cx="2340788" cy="166039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0734174F-3E90-485C-B0C5-38C9B41E47C3}"/>
              </a:ext>
            </a:extLst>
          </p:cNvPr>
          <p:cNvSpPr/>
          <p:nvPr/>
        </p:nvSpPr>
        <p:spPr>
          <a:xfrm>
            <a:off x="8826325" y="1270330"/>
            <a:ext cx="1753644" cy="341689"/>
          </a:xfrm>
          <a:prstGeom prst="rect">
            <a:avLst/>
          </a:prstGeom>
          <a:solidFill>
            <a:srgbClr val="FFFF00">
              <a:alpha val="24000"/>
            </a:srgb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65D5EEA-103E-4CAC-8B5E-06004AE5897E}"/>
              </a:ext>
            </a:extLst>
          </p:cNvPr>
          <p:cNvSpPr/>
          <p:nvPr/>
        </p:nvSpPr>
        <p:spPr>
          <a:xfrm>
            <a:off x="9081370" y="1569744"/>
            <a:ext cx="1836802" cy="341689"/>
          </a:xfrm>
          <a:prstGeom prst="rect">
            <a:avLst/>
          </a:prstGeom>
          <a:solidFill>
            <a:srgbClr val="FFFF00">
              <a:alpha val="24000"/>
            </a:srgb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CD9E698-25E5-4A6E-AEC9-0E31B996EE28}"/>
              </a:ext>
            </a:extLst>
          </p:cNvPr>
          <p:cNvSpPr/>
          <p:nvPr/>
        </p:nvSpPr>
        <p:spPr>
          <a:xfrm>
            <a:off x="9093419" y="1929335"/>
            <a:ext cx="1836802" cy="341689"/>
          </a:xfrm>
          <a:prstGeom prst="rect">
            <a:avLst/>
          </a:prstGeom>
          <a:solidFill>
            <a:srgbClr val="FFFF00">
              <a:alpha val="24000"/>
            </a:srgb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79EE082-E45B-47CA-9EFC-4018EE594FD0}"/>
              </a:ext>
            </a:extLst>
          </p:cNvPr>
          <p:cNvSpPr/>
          <p:nvPr/>
        </p:nvSpPr>
        <p:spPr>
          <a:xfrm>
            <a:off x="9456674" y="2635576"/>
            <a:ext cx="1836802" cy="341689"/>
          </a:xfrm>
          <a:prstGeom prst="rect">
            <a:avLst/>
          </a:prstGeom>
          <a:solidFill>
            <a:srgbClr val="FFFF00">
              <a:alpha val="24000"/>
            </a:srgb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971E81A-16A2-48CF-8486-AF145FD95E2B}"/>
              </a:ext>
            </a:extLst>
          </p:cNvPr>
          <p:cNvSpPr/>
          <p:nvPr/>
        </p:nvSpPr>
        <p:spPr>
          <a:xfrm>
            <a:off x="9458762" y="3289016"/>
            <a:ext cx="1836802" cy="341689"/>
          </a:xfrm>
          <a:prstGeom prst="rect">
            <a:avLst/>
          </a:prstGeom>
          <a:solidFill>
            <a:srgbClr val="FFFF00">
              <a:alpha val="24000"/>
            </a:srgb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4A492D02-D5BD-4E5E-B306-76E3D3C43FF2}"/>
              </a:ext>
            </a:extLst>
          </p:cNvPr>
          <p:cNvSpPr/>
          <p:nvPr/>
        </p:nvSpPr>
        <p:spPr>
          <a:xfrm>
            <a:off x="9460850" y="3967508"/>
            <a:ext cx="1836802" cy="341689"/>
          </a:xfrm>
          <a:prstGeom prst="rect">
            <a:avLst/>
          </a:prstGeom>
          <a:solidFill>
            <a:srgbClr val="FFFF00">
              <a:alpha val="24000"/>
            </a:srgb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8461F0C-4BB7-4253-9A45-6B587B1EDA1E}"/>
              </a:ext>
            </a:extLst>
          </p:cNvPr>
          <p:cNvSpPr/>
          <p:nvPr/>
        </p:nvSpPr>
        <p:spPr>
          <a:xfrm>
            <a:off x="9487990" y="5309878"/>
            <a:ext cx="1836802" cy="341689"/>
          </a:xfrm>
          <a:prstGeom prst="rect">
            <a:avLst/>
          </a:prstGeom>
          <a:solidFill>
            <a:srgbClr val="FFFF00">
              <a:alpha val="24000"/>
            </a:srgb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Graphic 12" descr="Checkmark">
            <a:extLst>
              <a:ext uri="{FF2B5EF4-FFF2-40B4-BE49-F238E27FC236}">
                <a16:creationId xmlns:a16="http://schemas.microsoft.com/office/drawing/2014/main" id="{9C989F28-80DF-408C-A09B-A3C3FCB0B2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206857" y="2571292"/>
            <a:ext cx="405973" cy="405973"/>
          </a:xfrm>
          <a:prstGeom prst="rect">
            <a:avLst/>
          </a:prstGeom>
        </p:spPr>
      </p:pic>
      <p:pic>
        <p:nvPicPr>
          <p:cNvPr id="21" name="Graphic 20" descr="Checkmark">
            <a:extLst>
              <a:ext uri="{FF2B5EF4-FFF2-40B4-BE49-F238E27FC236}">
                <a16:creationId xmlns:a16="http://schemas.microsoft.com/office/drawing/2014/main" id="{4120ED3D-0EA8-47CD-B8B0-CC5BABB5CF1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208945" y="3224732"/>
            <a:ext cx="405973" cy="405973"/>
          </a:xfrm>
          <a:prstGeom prst="rect">
            <a:avLst/>
          </a:prstGeom>
        </p:spPr>
      </p:pic>
      <p:pic>
        <p:nvPicPr>
          <p:cNvPr id="23" name="Graphic 22" descr="Checkmark">
            <a:extLst>
              <a:ext uri="{FF2B5EF4-FFF2-40B4-BE49-F238E27FC236}">
                <a16:creationId xmlns:a16="http://schemas.microsoft.com/office/drawing/2014/main" id="{794700DC-F4A0-46B0-A4FD-BA93E53DC8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211033" y="3903224"/>
            <a:ext cx="405973" cy="405973"/>
          </a:xfrm>
          <a:prstGeom prst="rect">
            <a:avLst/>
          </a:prstGeom>
        </p:spPr>
      </p:pic>
      <p:pic>
        <p:nvPicPr>
          <p:cNvPr id="24" name="Graphic 23" descr="Checkmark">
            <a:extLst>
              <a:ext uri="{FF2B5EF4-FFF2-40B4-BE49-F238E27FC236}">
                <a16:creationId xmlns:a16="http://schemas.microsoft.com/office/drawing/2014/main" id="{E455ECC9-6398-42EC-9DC5-9FC4E661EF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238173" y="5245594"/>
            <a:ext cx="405973" cy="405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39818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49282D-0BA2-4354-8C5C-327ADD63F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3380" y="152400"/>
            <a:ext cx="7549019" cy="838200"/>
          </a:xfrm>
        </p:spPr>
        <p:txBody>
          <a:bodyPr>
            <a:normAutofit/>
          </a:bodyPr>
          <a:lstStyle/>
          <a:p>
            <a:pPr algn="l"/>
            <a:r>
              <a:rPr lang="en-US" dirty="0"/>
              <a:t>COVID19 Rapid Collaboration Call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A1CB75-AF0F-4F7B-A798-ABA0DBADF2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44583ED-F364-40B3-B25B-483B5033DFA3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1026" name="Picture 2" descr="ehden.eu">
            <a:extLst>
              <a:ext uri="{FF2B5EF4-FFF2-40B4-BE49-F238E27FC236}">
                <a16:creationId xmlns:a16="http://schemas.microsoft.com/office/drawing/2014/main" id="{6DBB286F-4B35-4503-BE9A-EADC449800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0382" y="322385"/>
            <a:ext cx="2570056" cy="668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68F5A27A-5FBD-4385-B277-9281AA3D495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4"/>
          <a:stretch>
            <a:fillRect/>
          </a:stretch>
        </p:blipFill>
        <p:spPr>
          <a:xfrm>
            <a:off x="2705622" y="1540260"/>
            <a:ext cx="9198280" cy="4645844"/>
          </a:xfrm>
          <a:prstGeom prst="rect">
            <a:avLst/>
          </a:prstGeo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DE1A0B8-D7E4-4FE7-A95D-7EAAC8D27E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3567" y="1600201"/>
            <a:ext cx="4127013" cy="4525963"/>
          </a:xfrm>
        </p:spPr>
        <p:txBody>
          <a:bodyPr>
            <a:normAutofit/>
          </a:bodyPr>
          <a:lstStyle/>
          <a:p>
            <a:r>
              <a:rPr lang="en-US" dirty="0"/>
              <a:t>75 applications</a:t>
            </a:r>
          </a:p>
          <a:p>
            <a:endParaRPr lang="en-US" dirty="0"/>
          </a:p>
          <a:p>
            <a:r>
              <a:rPr lang="en-US" dirty="0"/>
              <a:t>25 data partners selected </a:t>
            </a:r>
          </a:p>
          <a:p>
            <a:endParaRPr lang="en-US" dirty="0"/>
          </a:p>
          <a:p>
            <a:r>
              <a:rPr lang="en-US" dirty="0"/>
              <a:t>11 countries </a:t>
            </a:r>
          </a:p>
          <a:p>
            <a:endParaRPr lang="en-US" dirty="0"/>
          </a:p>
          <a:p>
            <a:r>
              <a:rPr lang="en-US" dirty="0"/>
              <a:t>Over 115M </a:t>
            </a:r>
            <a:br>
              <a:rPr lang="en-US" dirty="0"/>
            </a:br>
            <a:r>
              <a:rPr lang="en-US" dirty="0"/>
              <a:t>patient records</a:t>
            </a:r>
          </a:p>
          <a:p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A75642D-729D-4C83-B8E7-85B4555DE444}"/>
              </a:ext>
            </a:extLst>
          </p:cNvPr>
          <p:cNvSpPr/>
          <p:nvPr/>
        </p:nvSpPr>
        <p:spPr>
          <a:xfrm>
            <a:off x="5261541" y="6123544"/>
            <a:ext cx="16689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 www.ehden.eu</a:t>
            </a:r>
          </a:p>
        </p:txBody>
      </p:sp>
    </p:spTree>
    <p:extLst>
      <p:ext uri="{BB962C8B-B14F-4D97-AF65-F5344CB8AC3E}">
        <p14:creationId xmlns:p14="http://schemas.microsoft.com/office/powerpoint/2010/main" val="24171362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3DCD02-1463-496D-B830-B33843F3E0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Extract, Transform, &amp; Load (ETL)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BF72C3-A023-44B4-BEB1-14E88D34D2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44583ED-F364-40B3-B25B-483B5033DFA3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2A78860-2A43-4FF9-BAAF-D885605EB587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09600" y="1076270"/>
            <a:ext cx="10972800" cy="3649788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2D60FE72-4501-4DD7-9253-CB409B6656E6}"/>
              </a:ext>
            </a:extLst>
          </p:cNvPr>
          <p:cNvGrpSpPr/>
          <p:nvPr/>
        </p:nvGrpSpPr>
        <p:grpSpPr>
          <a:xfrm>
            <a:off x="1661316" y="4731765"/>
            <a:ext cx="1042950" cy="1497958"/>
            <a:chOff x="1170660" y="4792825"/>
            <a:chExt cx="1120140" cy="1547948"/>
          </a:xfrm>
        </p:grpSpPr>
        <p:pic>
          <p:nvPicPr>
            <p:cNvPr id="6" name="Graphic 5" descr="User">
              <a:extLst>
                <a:ext uri="{FF2B5EF4-FFF2-40B4-BE49-F238E27FC236}">
                  <a16:creationId xmlns:a16="http://schemas.microsoft.com/office/drawing/2014/main" id="{4E6E16E4-702C-4315-BF52-952B3CA2F12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170660" y="4792825"/>
              <a:ext cx="1120140" cy="1120140"/>
            </a:xfrm>
            <a:prstGeom prst="rect">
              <a:avLst/>
            </a:prstGeom>
          </p:spPr>
        </p:pic>
        <p:pic>
          <p:nvPicPr>
            <p:cNvPr id="8" name="Graphic 7" descr="Medical">
              <a:extLst>
                <a:ext uri="{FF2B5EF4-FFF2-40B4-BE49-F238E27FC236}">
                  <a16:creationId xmlns:a16="http://schemas.microsoft.com/office/drawing/2014/main" id="{D0E6ADE6-2150-4227-8357-E86E661ABAC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443724" y="5766760"/>
              <a:ext cx="574013" cy="574013"/>
            </a:xfrm>
            <a:prstGeom prst="rect">
              <a:avLst/>
            </a:prstGeom>
          </p:spPr>
        </p:pic>
      </p:grp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1826FBEF-370F-4D2D-A9D0-78851424A2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6049939"/>
              </p:ext>
            </p:extLst>
          </p:nvPr>
        </p:nvGraphicFramePr>
        <p:xfrm>
          <a:off x="1011240" y="6118713"/>
          <a:ext cx="10169520" cy="365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42380">
                  <a:extLst>
                    <a:ext uri="{9D8B030D-6E8A-4147-A177-3AD203B41FA5}">
                      <a16:colId xmlns:a16="http://schemas.microsoft.com/office/drawing/2014/main" val="566711434"/>
                    </a:ext>
                  </a:extLst>
                </a:gridCol>
                <a:gridCol w="2542380">
                  <a:extLst>
                    <a:ext uri="{9D8B030D-6E8A-4147-A177-3AD203B41FA5}">
                      <a16:colId xmlns:a16="http://schemas.microsoft.com/office/drawing/2014/main" val="1691341422"/>
                    </a:ext>
                  </a:extLst>
                </a:gridCol>
                <a:gridCol w="2542380">
                  <a:extLst>
                    <a:ext uri="{9D8B030D-6E8A-4147-A177-3AD203B41FA5}">
                      <a16:colId xmlns:a16="http://schemas.microsoft.com/office/drawing/2014/main" val="4834423"/>
                    </a:ext>
                  </a:extLst>
                </a:gridCol>
                <a:gridCol w="2542380">
                  <a:extLst>
                    <a:ext uri="{9D8B030D-6E8A-4147-A177-3AD203B41FA5}">
                      <a16:colId xmlns:a16="http://schemas.microsoft.com/office/drawing/2014/main" val="311493055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Medical Knowledge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Data Expertise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Technical ETL Expertise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/>
                        <a:t>CDM Experience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43963203"/>
                  </a:ext>
                </a:extLst>
              </a:tr>
            </a:tbl>
          </a:graphicData>
        </a:graphic>
      </p:graphicFrame>
      <p:grpSp>
        <p:nvGrpSpPr>
          <p:cNvPr id="19" name="Group 18">
            <a:extLst>
              <a:ext uri="{FF2B5EF4-FFF2-40B4-BE49-F238E27FC236}">
                <a16:creationId xmlns:a16="http://schemas.microsoft.com/office/drawing/2014/main" id="{9991D472-136B-4A0E-A378-69AF8BA487B6}"/>
              </a:ext>
            </a:extLst>
          </p:cNvPr>
          <p:cNvGrpSpPr/>
          <p:nvPr/>
        </p:nvGrpSpPr>
        <p:grpSpPr>
          <a:xfrm>
            <a:off x="4276524" y="4725479"/>
            <a:ext cx="1042950" cy="1510125"/>
            <a:chOff x="2557500" y="4792825"/>
            <a:chExt cx="1120140" cy="1560521"/>
          </a:xfrm>
        </p:grpSpPr>
        <p:pic>
          <p:nvPicPr>
            <p:cNvPr id="16" name="Graphic 15" descr="User">
              <a:extLst>
                <a:ext uri="{FF2B5EF4-FFF2-40B4-BE49-F238E27FC236}">
                  <a16:creationId xmlns:a16="http://schemas.microsoft.com/office/drawing/2014/main" id="{06F8C12D-6E8B-4ECC-9F00-09DFF91A79D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2557500" y="4792825"/>
              <a:ext cx="1120140" cy="1120140"/>
            </a:xfrm>
            <a:prstGeom prst="rect">
              <a:avLst/>
            </a:prstGeom>
          </p:spPr>
        </p:pic>
        <p:pic>
          <p:nvPicPr>
            <p:cNvPr id="12" name="Graphic 11" descr="Database">
              <a:extLst>
                <a:ext uri="{FF2B5EF4-FFF2-40B4-BE49-F238E27FC236}">
                  <a16:creationId xmlns:a16="http://schemas.microsoft.com/office/drawing/2014/main" id="{CC561804-7262-4EFE-8115-71DF870DCE9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2817990" y="5754186"/>
              <a:ext cx="599160" cy="599160"/>
            </a:xfrm>
            <a:prstGeom prst="rect">
              <a:avLst/>
            </a:prstGeom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2C7D7FC8-1310-4E2B-B34F-04B59B9DFEBD}"/>
              </a:ext>
            </a:extLst>
          </p:cNvPr>
          <p:cNvGrpSpPr/>
          <p:nvPr/>
        </p:nvGrpSpPr>
        <p:grpSpPr>
          <a:xfrm>
            <a:off x="6891732" y="4725479"/>
            <a:ext cx="1042950" cy="1510125"/>
            <a:chOff x="4198620" y="4792825"/>
            <a:chExt cx="1120140" cy="1560521"/>
          </a:xfrm>
        </p:grpSpPr>
        <p:pic>
          <p:nvPicPr>
            <p:cNvPr id="17" name="Graphic 16" descr="User">
              <a:extLst>
                <a:ext uri="{FF2B5EF4-FFF2-40B4-BE49-F238E27FC236}">
                  <a16:creationId xmlns:a16="http://schemas.microsoft.com/office/drawing/2014/main" id="{1529699C-271A-43D8-BE9C-C6A3E01A996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4198620" y="4792825"/>
              <a:ext cx="1120140" cy="1120140"/>
            </a:xfrm>
            <a:prstGeom prst="rect">
              <a:avLst/>
            </a:prstGeom>
          </p:spPr>
        </p:pic>
        <p:pic>
          <p:nvPicPr>
            <p:cNvPr id="10" name="Graphic 9" descr="Web design">
              <a:extLst>
                <a:ext uri="{FF2B5EF4-FFF2-40B4-BE49-F238E27FC236}">
                  <a16:creationId xmlns:a16="http://schemas.microsoft.com/office/drawing/2014/main" id="{FAA3DDB5-E38C-45F2-BFEF-2D73BE843AB5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4459110" y="5754186"/>
              <a:ext cx="599160" cy="599160"/>
            </a:xfrm>
            <a:prstGeom prst="rect">
              <a:avLst/>
            </a:prstGeom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958C685F-7932-4C51-AEB5-3471C7B1E028}"/>
              </a:ext>
            </a:extLst>
          </p:cNvPr>
          <p:cNvGrpSpPr/>
          <p:nvPr/>
        </p:nvGrpSpPr>
        <p:grpSpPr>
          <a:xfrm>
            <a:off x="9506940" y="4756602"/>
            <a:ext cx="1042950" cy="1449888"/>
            <a:chOff x="5689320" y="4792825"/>
            <a:chExt cx="1120140" cy="1498274"/>
          </a:xfrm>
        </p:grpSpPr>
        <p:pic>
          <p:nvPicPr>
            <p:cNvPr id="21" name="Graphic 20" descr="User">
              <a:extLst>
                <a:ext uri="{FF2B5EF4-FFF2-40B4-BE49-F238E27FC236}">
                  <a16:creationId xmlns:a16="http://schemas.microsoft.com/office/drawing/2014/main" id="{4F87BCE3-5025-45A5-9D1C-E5047F8205D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5689320" y="4792825"/>
              <a:ext cx="1120140" cy="1120140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9EE4FE5B-D777-4DD6-B89F-138259385E65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6063798" y="5816433"/>
              <a:ext cx="371184" cy="474666"/>
            </a:xfrm>
            <a:prstGeom prst="rect">
              <a:avLst/>
            </a:prstGeom>
          </p:spPr>
        </p:pic>
      </p:grpSp>
      <p:pic>
        <p:nvPicPr>
          <p:cNvPr id="24" name="Graphic 23" descr="Add">
            <a:extLst>
              <a:ext uri="{FF2B5EF4-FFF2-40B4-BE49-F238E27FC236}">
                <a16:creationId xmlns:a16="http://schemas.microsoft.com/office/drawing/2014/main" id="{66388E84-5BC6-49C4-887E-A2805DF4C7CE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3158144" y="4998467"/>
            <a:ext cx="520166" cy="520166"/>
          </a:xfrm>
          <a:prstGeom prst="rect">
            <a:avLst/>
          </a:prstGeom>
        </p:spPr>
      </p:pic>
      <p:pic>
        <p:nvPicPr>
          <p:cNvPr id="28" name="Graphic 27" descr="Add">
            <a:extLst>
              <a:ext uri="{FF2B5EF4-FFF2-40B4-BE49-F238E27FC236}">
                <a16:creationId xmlns:a16="http://schemas.microsoft.com/office/drawing/2014/main" id="{B45AA678-81BC-4A8B-968B-1C54E06C64D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5809436" y="4998467"/>
            <a:ext cx="520166" cy="520166"/>
          </a:xfrm>
          <a:prstGeom prst="rect">
            <a:avLst/>
          </a:prstGeom>
        </p:spPr>
      </p:pic>
      <p:pic>
        <p:nvPicPr>
          <p:cNvPr id="29" name="Graphic 28" descr="Add">
            <a:extLst>
              <a:ext uri="{FF2B5EF4-FFF2-40B4-BE49-F238E27FC236}">
                <a16:creationId xmlns:a16="http://schemas.microsoft.com/office/drawing/2014/main" id="{4648453D-A120-4FA0-BB26-25A90511C8A1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8460729" y="4998467"/>
            <a:ext cx="520166" cy="520166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E537DDE-BC76-464B-9FC4-73AC1A1B04FC}"/>
              </a:ext>
            </a:extLst>
          </p:cNvPr>
          <p:cNvCxnSpPr>
            <a:cxnSpLocks/>
          </p:cNvCxnSpPr>
          <p:nvPr/>
        </p:nvCxnSpPr>
        <p:spPr>
          <a:xfrm flipV="1">
            <a:off x="468630" y="4759769"/>
            <a:ext cx="11113770" cy="3112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42793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3DCD02-1463-496D-B830-B33843F3E0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Extract, Transform, &amp; Load (ETL)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BF72C3-A023-44B4-BEB1-14E88D34D2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44583ED-F364-40B3-B25B-483B5033DFA3}" type="slidenum">
              <a:rPr lang="en-US" smtClean="0"/>
              <a:pPr/>
              <a:t>15</a:t>
            </a:fld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2A78860-2A43-4FF9-BAAF-D885605EB587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09600" y="1076270"/>
            <a:ext cx="10972800" cy="3649788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2D60FE72-4501-4DD7-9253-CB409B6656E6}"/>
              </a:ext>
            </a:extLst>
          </p:cNvPr>
          <p:cNvGrpSpPr/>
          <p:nvPr/>
        </p:nvGrpSpPr>
        <p:grpSpPr>
          <a:xfrm>
            <a:off x="1661316" y="4731765"/>
            <a:ext cx="1042950" cy="1497958"/>
            <a:chOff x="1170660" y="4792825"/>
            <a:chExt cx="1120140" cy="1547948"/>
          </a:xfrm>
        </p:grpSpPr>
        <p:pic>
          <p:nvPicPr>
            <p:cNvPr id="6" name="Graphic 5" descr="User">
              <a:extLst>
                <a:ext uri="{FF2B5EF4-FFF2-40B4-BE49-F238E27FC236}">
                  <a16:creationId xmlns:a16="http://schemas.microsoft.com/office/drawing/2014/main" id="{4E6E16E4-702C-4315-BF52-952B3CA2F12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170660" y="4792825"/>
              <a:ext cx="1120140" cy="1120140"/>
            </a:xfrm>
            <a:prstGeom prst="rect">
              <a:avLst/>
            </a:prstGeom>
          </p:spPr>
        </p:pic>
        <p:pic>
          <p:nvPicPr>
            <p:cNvPr id="8" name="Graphic 7" descr="Medical">
              <a:extLst>
                <a:ext uri="{FF2B5EF4-FFF2-40B4-BE49-F238E27FC236}">
                  <a16:creationId xmlns:a16="http://schemas.microsoft.com/office/drawing/2014/main" id="{D0E6ADE6-2150-4227-8357-E86E661ABAC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443724" y="5766760"/>
              <a:ext cx="574013" cy="574013"/>
            </a:xfrm>
            <a:prstGeom prst="rect">
              <a:avLst/>
            </a:prstGeom>
          </p:spPr>
        </p:pic>
      </p:grp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1826FBEF-370F-4D2D-A9D0-78851424A2E6}"/>
              </a:ext>
            </a:extLst>
          </p:cNvPr>
          <p:cNvGraphicFramePr>
            <a:graphicFrameLocks noGrp="1"/>
          </p:cNvGraphicFramePr>
          <p:nvPr/>
        </p:nvGraphicFramePr>
        <p:xfrm>
          <a:off x="1011240" y="6118713"/>
          <a:ext cx="10169520" cy="365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42380">
                  <a:extLst>
                    <a:ext uri="{9D8B030D-6E8A-4147-A177-3AD203B41FA5}">
                      <a16:colId xmlns:a16="http://schemas.microsoft.com/office/drawing/2014/main" val="566711434"/>
                    </a:ext>
                  </a:extLst>
                </a:gridCol>
                <a:gridCol w="2542380">
                  <a:extLst>
                    <a:ext uri="{9D8B030D-6E8A-4147-A177-3AD203B41FA5}">
                      <a16:colId xmlns:a16="http://schemas.microsoft.com/office/drawing/2014/main" val="1691341422"/>
                    </a:ext>
                  </a:extLst>
                </a:gridCol>
                <a:gridCol w="2542380">
                  <a:extLst>
                    <a:ext uri="{9D8B030D-6E8A-4147-A177-3AD203B41FA5}">
                      <a16:colId xmlns:a16="http://schemas.microsoft.com/office/drawing/2014/main" val="4834423"/>
                    </a:ext>
                  </a:extLst>
                </a:gridCol>
                <a:gridCol w="2542380">
                  <a:extLst>
                    <a:ext uri="{9D8B030D-6E8A-4147-A177-3AD203B41FA5}">
                      <a16:colId xmlns:a16="http://schemas.microsoft.com/office/drawing/2014/main" val="311493055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Medical Knowledge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Data Expertise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Technical ETL Expertise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/>
                        <a:t>CDM Experience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43963203"/>
                  </a:ext>
                </a:extLst>
              </a:tr>
            </a:tbl>
          </a:graphicData>
        </a:graphic>
      </p:graphicFrame>
      <p:grpSp>
        <p:nvGrpSpPr>
          <p:cNvPr id="19" name="Group 18">
            <a:extLst>
              <a:ext uri="{FF2B5EF4-FFF2-40B4-BE49-F238E27FC236}">
                <a16:creationId xmlns:a16="http://schemas.microsoft.com/office/drawing/2014/main" id="{9991D472-136B-4A0E-A378-69AF8BA487B6}"/>
              </a:ext>
            </a:extLst>
          </p:cNvPr>
          <p:cNvGrpSpPr/>
          <p:nvPr/>
        </p:nvGrpSpPr>
        <p:grpSpPr>
          <a:xfrm>
            <a:off x="4276524" y="4725479"/>
            <a:ext cx="1042950" cy="1510125"/>
            <a:chOff x="2557500" y="4792825"/>
            <a:chExt cx="1120140" cy="1560521"/>
          </a:xfrm>
        </p:grpSpPr>
        <p:pic>
          <p:nvPicPr>
            <p:cNvPr id="16" name="Graphic 15" descr="User">
              <a:extLst>
                <a:ext uri="{FF2B5EF4-FFF2-40B4-BE49-F238E27FC236}">
                  <a16:creationId xmlns:a16="http://schemas.microsoft.com/office/drawing/2014/main" id="{06F8C12D-6E8B-4ECC-9F00-09DFF91A79D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2557500" y="4792825"/>
              <a:ext cx="1120140" cy="1120140"/>
            </a:xfrm>
            <a:prstGeom prst="rect">
              <a:avLst/>
            </a:prstGeom>
          </p:spPr>
        </p:pic>
        <p:pic>
          <p:nvPicPr>
            <p:cNvPr id="12" name="Graphic 11" descr="Database">
              <a:extLst>
                <a:ext uri="{FF2B5EF4-FFF2-40B4-BE49-F238E27FC236}">
                  <a16:creationId xmlns:a16="http://schemas.microsoft.com/office/drawing/2014/main" id="{CC561804-7262-4EFE-8115-71DF870DCE9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2817990" y="5754186"/>
              <a:ext cx="599160" cy="599160"/>
            </a:xfrm>
            <a:prstGeom prst="rect">
              <a:avLst/>
            </a:prstGeom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2C7D7FC8-1310-4E2B-B34F-04B59B9DFEBD}"/>
              </a:ext>
            </a:extLst>
          </p:cNvPr>
          <p:cNvGrpSpPr/>
          <p:nvPr/>
        </p:nvGrpSpPr>
        <p:grpSpPr>
          <a:xfrm>
            <a:off x="6891732" y="4725479"/>
            <a:ext cx="1042950" cy="1510125"/>
            <a:chOff x="4198620" y="4792825"/>
            <a:chExt cx="1120140" cy="1560521"/>
          </a:xfrm>
        </p:grpSpPr>
        <p:pic>
          <p:nvPicPr>
            <p:cNvPr id="17" name="Graphic 16" descr="User">
              <a:extLst>
                <a:ext uri="{FF2B5EF4-FFF2-40B4-BE49-F238E27FC236}">
                  <a16:creationId xmlns:a16="http://schemas.microsoft.com/office/drawing/2014/main" id="{1529699C-271A-43D8-BE9C-C6A3E01A996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4198620" y="4792825"/>
              <a:ext cx="1120140" cy="1120140"/>
            </a:xfrm>
            <a:prstGeom prst="rect">
              <a:avLst/>
            </a:prstGeom>
          </p:spPr>
        </p:pic>
        <p:pic>
          <p:nvPicPr>
            <p:cNvPr id="10" name="Graphic 9" descr="Web design">
              <a:extLst>
                <a:ext uri="{FF2B5EF4-FFF2-40B4-BE49-F238E27FC236}">
                  <a16:creationId xmlns:a16="http://schemas.microsoft.com/office/drawing/2014/main" id="{FAA3DDB5-E38C-45F2-BFEF-2D73BE843AB5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4459110" y="5754186"/>
              <a:ext cx="599160" cy="599160"/>
            </a:xfrm>
            <a:prstGeom prst="rect">
              <a:avLst/>
            </a:prstGeom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958C685F-7932-4C51-AEB5-3471C7B1E028}"/>
              </a:ext>
            </a:extLst>
          </p:cNvPr>
          <p:cNvGrpSpPr/>
          <p:nvPr/>
        </p:nvGrpSpPr>
        <p:grpSpPr>
          <a:xfrm>
            <a:off x="9506940" y="4756602"/>
            <a:ext cx="1042950" cy="1449888"/>
            <a:chOff x="5689320" y="4792825"/>
            <a:chExt cx="1120140" cy="1498274"/>
          </a:xfrm>
        </p:grpSpPr>
        <p:pic>
          <p:nvPicPr>
            <p:cNvPr id="21" name="Graphic 20" descr="User">
              <a:extLst>
                <a:ext uri="{FF2B5EF4-FFF2-40B4-BE49-F238E27FC236}">
                  <a16:creationId xmlns:a16="http://schemas.microsoft.com/office/drawing/2014/main" id="{4F87BCE3-5025-45A5-9D1C-E5047F8205D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5689320" y="4792825"/>
              <a:ext cx="1120140" cy="1120140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9EE4FE5B-D777-4DD6-B89F-138259385E65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6063798" y="5816433"/>
              <a:ext cx="371184" cy="474666"/>
            </a:xfrm>
            <a:prstGeom prst="rect">
              <a:avLst/>
            </a:prstGeom>
          </p:spPr>
        </p:pic>
      </p:grpSp>
      <p:pic>
        <p:nvPicPr>
          <p:cNvPr id="24" name="Graphic 23" descr="Add">
            <a:extLst>
              <a:ext uri="{FF2B5EF4-FFF2-40B4-BE49-F238E27FC236}">
                <a16:creationId xmlns:a16="http://schemas.microsoft.com/office/drawing/2014/main" id="{66388E84-5BC6-49C4-887E-A2805DF4C7CE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3158144" y="4998467"/>
            <a:ext cx="520166" cy="520166"/>
          </a:xfrm>
          <a:prstGeom prst="rect">
            <a:avLst/>
          </a:prstGeom>
        </p:spPr>
      </p:pic>
      <p:pic>
        <p:nvPicPr>
          <p:cNvPr id="28" name="Graphic 27" descr="Add">
            <a:extLst>
              <a:ext uri="{FF2B5EF4-FFF2-40B4-BE49-F238E27FC236}">
                <a16:creationId xmlns:a16="http://schemas.microsoft.com/office/drawing/2014/main" id="{B45AA678-81BC-4A8B-968B-1C54E06C64D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5809436" y="4998467"/>
            <a:ext cx="520166" cy="520166"/>
          </a:xfrm>
          <a:prstGeom prst="rect">
            <a:avLst/>
          </a:prstGeom>
        </p:spPr>
      </p:pic>
      <p:pic>
        <p:nvPicPr>
          <p:cNvPr id="29" name="Graphic 28" descr="Add">
            <a:extLst>
              <a:ext uri="{FF2B5EF4-FFF2-40B4-BE49-F238E27FC236}">
                <a16:creationId xmlns:a16="http://schemas.microsoft.com/office/drawing/2014/main" id="{4648453D-A120-4FA0-BB26-25A90511C8A1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8460729" y="4998467"/>
            <a:ext cx="520166" cy="520166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E537DDE-BC76-464B-9FC4-73AC1A1B04FC}"/>
              </a:ext>
            </a:extLst>
          </p:cNvPr>
          <p:cNvCxnSpPr>
            <a:cxnSpLocks/>
          </p:cNvCxnSpPr>
          <p:nvPr/>
        </p:nvCxnSpPr>
        <p:spPr>
          <a:xfrm flipV="1">
            <a:off x="468630" y="4759769"/>
            <a:ext cx="11113770" cy="3112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381D5957-BADC-46F1-9C2E-B5D146FC3D36}"/>
              </a:ext>
            </a:extLst>
          </p:cNvPr>
          <p:cNvSpPr/>
          <p:nvPr/>
        </p:nvSpPr>
        <p:spPr>
          <a:xfrm>
            <a:off x="2182791" y="1268745"/>
            <a:ext cx="1897719" cy="1761036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FDF16FB-DDB2-434A-B22A-59DDD7F22A7F}"/>
              </a:ext>
            </a:extLst>
          </p:cNvPr>
          <p:cNvCxnSpPr/>
          <p:nvPr/>
        </p:nvCxnSpPr>
        <p:spPr>
          <a:xfrm>
            <a:off x="2182791" y="3029781"/>
            <a:ext cx="2351597" cy="3214226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5A0BC198-51C4-473C-B197-BF4794FD0CA7}"/>
              </a:ext>
            </a:extLst>
          </p:cNvPr>
          <p:cNvCxnSpPr/>
          <p:nvPr/>
        </p:nvCxnSpPr>
        <p:spPr>
          <a:xfrm>
            <a:off x="4075472" y="1260342"/>
            <a:ext cx="6977770" cy="809568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>
            <a:extLst>
              <a:ext uri="{FF2B5EF4-FFF2-40B4-BE49-F238E27FC236}">
                <a16:creationId xmlns:a16="http://schemas.microsoft.com/office/drawing/2014/main" id="{79338762-2DD8-47EA-B949-8276DDF2B4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9574" y="2069910"/>
            <a:ext cx="6483668" cy="413658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72351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3DCD02-1463-496D-B830-B33843F3E0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Extract, Transform, &amp; Load (ETL)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BF72C3-A023-44B4-BEB1-14E88D34D2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44583ED-F364-40B3-B25B-483B5033DFA3}" type="slidenum">
              <a:rPr lang="en-US" smtClean="0"/>
              <a:pPr/>
              <a:t>16</a:t>
            </a:fld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2A78860-2A43-4FF9-BAAF-D885605EB587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09600" y="1076270"/>
            <a:ext cx="10972800" cy="3649788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2D60FE72-4501-4DD7-9253-CB409B6656E6}"/>
              </a:ext>
            </a:extLst>
          </p:cNvPr>
          <p:cNvGrpSpPr/>
          <p:nvPr/>
        </p:nvGrpSpPr>
        <p:grpSpPr>
          <a:xfrm>
            <a:off x="1661316" y="4731765"/>
            <a:ext cx="1042950" cy="1497958"/>
            <a:chOff x="1170660" y="4792825"/>
            <a:chExt cx="1120140" cy="1547948"/>
          </a:xfrm>
        </p:grpSpPr>
        <p:pic>
          <p:nvPicPr>
            <p:cNvPr id="6" name="Graphic 5" descr="User">
              <a:extLst>
                <a:ext uri="{FF2B5EF4-FFF2-40B4-BE49-F238E27FC236}">
                  <a16:creationId xmlns:a16="http://schemas.microsoft.com/office/drawing/2014/main" id="{4E6E16E4-702C-4315-BF52-952B3CA2F12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170660" y="4792825"/>
              <a:ext cx="1120140" cy="1120140"/>
            </a:xfrm>
            <a:prstGeom prst="rect">
              <a:avLst/>
            </a:prstGeom>
          </p:spPr>
        </p:pic>
        <p:pic>
          <p:nvPicPr>
            <p:cNvPr id="8" name="Graphic 7" descr="Medical">
              <a:extLst>
                <a:ext uri="{FF2B5EF4-FFF2-40B4-BE49-F238E27FC236}">
                  <a16:creationId xmlns:a16="http://schemas.microsoft.com/office/drawing/2014/main" id="{D0E6ADE6-2150-4227-8357-E86E661ABAC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443724" y="5766760"/>
              <a:ext cx="574013" cy="574013"/>
            </a:xfrm>
            <a:prstGeom prst="rect">
              <a:avLst/>
            </a:prstGeom>
          </p:spPr>
        </p:pic>
      </p:grp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1826FBEF-370F-4D2D-A9D0-78851424A2E6}"/>
              </a:ext>
            </a:extLst>
          </p:cNvPr>
          <p:cNvGraphicFramePr>
            <a:graphicFrameLocks noGrp="1"/>
          </p:cNvGraphicFramePr>
          <p:nvPr/>
        </p:nvGraphicFramePr>
        <p:xfrm>
          <a:off x="1011240" y="6118713"/>
          <a:ext cx="10169520" cy="365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42380">
                  <a:extLst>
                    <a:ext uri="{9D8B030D-6E8A-4147-A177-3AD203B41FA5}">
                      <a16:colId xmlns:a16="http://schemas.microsoft.com/office/drawing/2014/main" val="566711434"/>
                    </a:ext>
                  </a:extLst>
                </a:gridCol>
                <a:gridCol w="2542380">
                  <a:extLst>
                    <a:ext uri="{9D8B030D-6E8A-4147-A177-3AD203B41FA5}">
                      <a16:colId xmlns:a16="http://schemas.microsoft.com/office/drawing/2014/main" val="1691341422"/>
                    </a:ext>
                  </a:extLst>
                </a:gridCol>
                <a:gridCol w="2542380">
                  <a:extLst>
                    <a:ext uri="{9D8B030D-6E8A-4147-A177-3AD203B41FA5}">
                      <a16:colId xmlns:a16="http://schemas.microsoft.com/office/drawing/2014/main" val="4834423"/>
                    </a:ext>
                  </a:extLst>
                </a:gridCol>
                <a:gridCol w="2542380">
                  <a:extLst>
                    <a:ext uri="{9D8B030D-6E8A-4147-A177-3AD203B41FA5}">
                      <a16:colId xmlns:a16="http://schemas.microsoft.com/office/drawing/2014/main" val="311493055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Medical Knowledge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Data Expertise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Technical ETL Expertise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/>
                        <a:t>CDM Experience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43963203"/>
                  </a:ext>
                </a:extLst>
              </a:tr>
            </a:tbl>
          </a:graphicData>
        </a:graphic>
      </p:graphicFrame>
      <p:grpSp>
        <p:nvGrpSpPr>
          <p:cNvPr id="19" name="Group 18">
            <a:extLst>
              <a:ext uri="{FF2B5EF4-FFF2-40B4-BE49-F238E27FC236}">
                <a16:creationId xmlns:a16="http://schemas.microsoft.com/office/drawing/2014/main" id="{9991D472-136B-4A0E-A378-69AF8BA487B6}"/>
              </a:ext>
            </a:extLst>
          </p:cNvPr>
          <p:cNvGrpSpPr/>
          <p:nvPr/>
        </p:nvGrpSpPr>
        <p:grpSpPr>
          <a:xfrm>
            <a:off x="4276524" y="4725479"/>
            <a:ext cx="1042950" cy="1510125"/>
            <a:chOff x="2557500" y="4792825"/>
            <a:chExt cx="1120140" cy="1560521"/>
          </a:xfrm>
        </p:grpSpPr>
        <p:pic>
          <p:nvPicPr>
            <p:cNvPr id="16" name="Graphic 15" descr="User">
              <a:extLst>
                <a:ext uri="{FF2B5EF4-FFF2-40B4-BE49-F238E27FC236}">
                  <a16:creationId xmlns:a16="http://schemas.microsoft.com/office/drawing/2014/main" id="{06F8C12D-6E8B-4ECC-9F00-09DFF91A79D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2557500" y="4792825"/>
              <a:ext cx="1120140" cy="1120140"/>
            </a:xfrm>
            <a:prstGeom prst="rect">
              <a:avLst/>
            </a:prstGeom>
          </p:spPr>
        </p:pic>
        <p:pic>
          <p:nvPicPr>
            <p:cNvPr id="12" name="Graphic 11" descr="Database">
              <a:extLst>
                <a:ext uri="{FF2B5EF4-FFF2-40B4-BE49-F238E27FC236}">
                  <a16:creationId xmlns:a16="http://schemas.microsoft.com/office/drawing/2014/main" id="{CC561804-7262-4EFE-8115-71DF870DCE9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2817990" y="5754186"/>
              <a:ext cx="599160" cy="599160"/>
            </a:xfrm>
            <a:prstGeom prst="rect">
              <a:avLst/>
            </a:prstGeom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2C7D7FC8-1310-4E2B-B34F-04B59B9DFEBD}"/>
              </a:ext>
            </a:extLst>
          </p:cNvPr>
          <p:cNvGrpSpPr/>
          <p:nvPr/>
        </p:nvGrpSpPr>
        <p:grpSpPr>
          <a:xfrm>
            <a:off x="6891732" y="4725479"/>
            <a:ext cx="1042950" cy="1510125"/>
            <a:chOff x="4198620" y="4792825"/>
            <a:chExt cx="1120140" cy="1560521"/>
          </a:xfrm>
        </p:grpSpPr>
        <p:pic>
          <p:nvPicPr>
            <p:cNvPr id="17" name="Graphic 16" descr="User">
              <a:extLst>
                <a:ext uri="{FF2B5EF4-FFF2-40B4-BE49-F238E27FC236}">
                  <a16:creationId xmlns:a16="http://schemas.microsoft.com/office/drawing/2014/main" id="{1529699C-271A-43D8-BE9C-C6A3E01A996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4198620" y="4792825"/>
              <a:ext cx="1120140" cy="1120140"/>
            </a:xfrm>
            <a:prstGeom prst="rect">
              <a:avLst/>
            </a:prstGeom>
          </p:spPr>
        </p:pic>
        <p:pic>
          <p:nvPicPr>
            <p:cNvPr id="10" name="Graphic 9" descr="Web design">
              <a:extLst>
                <a:ext uri="{FF2B5EF4-FFF2-40B4-BE49-F238E27FC236}">
                  <a16:creationId xmlns:a16="http://schemas.microsoft.com/office/drawing/2014/main" id="{FAA3DDB5-E38C-45F2-BFEF-2D73BE843AB5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4459110" y="5754186"/>
              <a:ext cx="599160" cy="599160"/>
            </a:xfrm>
            <a:prstGeom prst="rect">
              <a:avLst/>
            </a:prstGeom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958C685F-7932-4C51-AEB5-3471C7B1E028}"/>
              </a:ext>
            </a:extLst>
          </p:cNvPr>
          <p:cNvGrpSpPr/>
          <p:nvPr/>
        </p:nvGrpSpPr>
        <p:grpSpPr>
          <a:xfrm>
            <a:off x="9506940" y="4756602"/>
            <a:ext cx="1042950" cy="1449888"/>
            <a:chOff x="5689320" y="4792825"/>
            <a:chExt cx="1120140" cy="1498274"/>
          </a:xfrm>
        </p:grpSpPr>
        <p:pic>
          <p:nvPicPr>
            <p:cNvPr id="21" name="Graphic 20" descr="User">
              <a:extLst>
                <a:ext uri="{FF2B5EF4-FFF2-40B4-BE49-F238E27FC236}">
                  <a16:creationId xmlns:a16="http://schemas.microsoft.com/office/drawing/2014/main" id="{4F87BCE3-5025-45A5-9D1C-E5047F8205D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5689320" y="4792825"/>
              <a:ext cx="1120140" cy="1120140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9EE4FE5B-D777-4DD6-B89F-138259385E65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6063798" y="5816433"/>
              <a:ext cx="371184" cy="474666"/>
            </a:xfrm>
            <a:prstGeom prst="rect">
              <a:avLst/>
            </a:prstGeom>
          </p:spPr>
        </p:pic>
      </p:grpSp>
      <p:pic>
        <p:nvPicPr>
          <p:cNvPr id="24" name="Graphic 23" descr="Add">
            <a:extLst>
              <a:ext uri="{FF2B5EF4-FFF2-40B4-BE49-F238E27FC236}">
                <a16:creationId xmlns:a16="http://schemas.microsoft.com/office/drawing/2014/main" id="{66388E84-5BC6-49C4-887E-A2805DF4C7CE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3158144" y="4998467"/>
            <a:ext cx="520166" cy="520166"/>
          </a:xfrm>
          <a:prstGeom prst="rect">
            <a:avLst/>
          </a:prstGeom>
        </p:spPr>
      </p:pic>
      <p:pic>
        <p:nvPicPr>
          <p:cNvPr id="28" name="Graphic 27" descr="Add">
            <a:extLst>
              <a:ext uri="{FF2B5EF4-FFF2-40B4-BE49-F238E27FC236}">
                <a16:creationId xmlns:a16="http://schemas.microsoft.com/office/drawing/2014/main" id="{B45AA678-81BC-4A8B-968B-1C54E06C64D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5809436" y="4998467"/>
            <a:ext cx="520166" cy="520166"/>
          </a:xfrm>
          <a:prstGeom prst="rect">
            <a:avLst/>
          </a:prstGeom>
        </p:spPr>
      </p:pic>
      <p:pic>
        <p:nvPicPr>
          <p:cNvPr id="29" name="Graphic 28" descr="Add">
            <a:extLst>
              <a:ext uri="{FF2B5EF4-FFF2-40B4-BE49-F238E27FC236}">
                <a16:creationId xmlns:a16="http://schemas.microsoft.com/office/drawing/2014/main" id="{4648453D-A120-4FA0-BB26-25A90511C8A1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8460729" y="4998467"/>
            <a:ext cx="520166" cy="520166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E537DDE-BC76-464B-9FC4-73AC1A1B04FC}"/>
              </a:ext>
            </a:extLst>
          </p:cNvPr>
          <p:cNvCxnSpPr>
            <a:cxnSpLocks/>
          </p:cNvCxnSpPr>
          <p:nvPr/>
        </p:nvCxnSpPr>
        <p:spPr>
          <a:xfrm flipV="1">
            <a:off x="468630" y="4759769"/>
            <a:ext cx="11113770" cy="3112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>
            <a:extLst>
              <a:ext uri="{FF2B5EF4-FFF2-40B4-BE49-F238E27FC236}">
                <a16:creationId xmlns:a16="http://schemas.microsoft.com/office/drawing/2014/main" id="{BF16AFE8-67C4-42D5-9395-1FC889502D40}"/>
              </a:ext>
            </a:extLst>
          </p:cNvPr>
          <p:cNvSpPr/>
          <p:nvPr/>
        </p:nvSpPr>
        <p:spPr>
          <a:xfrm>
            <a:off x="4045881" y="1198175"/>
            <a:ext cx="1897719" cy="1761036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7C6C0449-9FAD-47FB-86B0-57369FFAA2BB}"/>
              </a:ext>
            </a:extLst>
          </p:cNvPr>
          <p:cNvCxnSpPr>
            <a:cxnSpLocks/>
          </p:cNvCxnSpPr>
          <p:nvPr/>
        </p:nvCxnSpPr>
        <p:spPr>
          <a:xfrm>
            <a:off x="4045881" y="2959211"/>
            <a:ext cx="2293680" cy="2696582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2AC7930D-2532-48D9-90E8-0B8C0573CF23}"/>
              </a:ext>
            </a:extLst>
          </p:cNvPr>
          <p:cNvCxnSpPr>
            <a:cxnSpLocks/>
          </p:cNvCxnSpPr>
          <p:nvPr/>
        </p:nvCxnSpPr>
        <p:spPr>
          <a:xfrm>
            <a:off x="5943600" y="1198175"/>
            <a:ext cx="6023838" cy="1294751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3074" name="Picture 2">
            <a:extLst>
              <a:ext uri="{FF2B5EF4-FFF2-40B4-BE49-F238E27FC236}">
                <a16:creationId xmlns:a16="http://schemas.microsoft.com/office/drawing/2014/main" id="{F49604A0-0EF6-495E-8322-1DE7617B27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9561" y="2492926"/>
            <a:ext cx="5627877" cy="316286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45169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3DCD02-1463-496D-B830-B33843F3E0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Extract, Transform, &amp; Load (ETL)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BF72C3-A023-44B4-BEB1-14E88D34D2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44583ED-F364-40B3-B25B-483B5033DFA3}" type="slidenum">
              <a:rPr lang="en-US" smtClean="0"/>
              <a:pPr/>
              <a:t>17</a:t>
            </a:fld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2A78860-2A43-4FF9-BAAF-D885605EB587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09600" y="1076270"/>
            <a:ext cx="10972800" cy="3649788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2D60FE72-4501-4DD7-9253-CB409B6656E6}"/>
              </a:ext>
            </a:extLst>
          </p:cNvPr>
          <p:cNvGrpSpPr/>
          <p:nvPr/>
        </p:nvGrpSpPr>
        <p:grpSpPr>
          <a:xfrm>
            <a:off x="1661316" y="4731765"/>
            <a:ext cx="1042950" cy="1497958"/>
            <a:chOff x="1170660" y="4792825"/>
            <a:chExt cx="1120140" cy="1547948"/>
          </a:xfrm>
        </p:grpSpPr>
        <p:pic>
          <p:nvPicPr>
            <p:cNvPr id="6" name="Graphic 5" descr="User">
              <a:extLst>
                <a:ext uri="{FF2B5EF4-FFF2-40B4-BE49-F238E27FC236}">
                  <a16:creationId xmlns:a16="http://schemas.microsoft.com/office/drawing/2014/main" id="{4E6E16E4-702C-4315-BF52-952B3CA2F12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170660" y="4792825"/>
              <a:ext cx="1120140" cy="1120140"/>
            </a:xfrm>
            <a:prstGeom prst="rect">
              <a:avLst/>
            </a:prstGeom>
          </p:spPr>
        </p:pic>
        <p:pic>
          <p:nvPicPr>
            <p:cNvPr id="8" name="Graphic 7" descr="Medical">
              <a:extLst>
                <a:ext uri="{FF2B5EF4-FFF2-40B4-BE49-F238E27FC236}">
                  <a16:creationId xmlns:a16="http://schemas.microsoft.com/office/drawing/2014/main" id="{D0E6ADE6-2150-4227-8357-E86E661ABAC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443724" y="5766760"/>
              <a:ext cx="574013" cy="574013"/>
            </a:xfrm>
            <a:prstGeom prst="rect">
              <a:avLst/>
            </a:prstGeom>
          </p:spPr>
        </p:pic>
      </p:grp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1826FBEF-370F-4D2D-A9D0-78851424A2E6}"/>
              </a:ext>
            </a:extLst>
          </p:cNvPr>
          <p:cNvGraphicFramePr>
            <a:graphicFrameLocks noGrp="1"/>
          </p:cNvGraphicFramePr>
          <p:nvPr/>
        </p:nvGraphicFramePr>
        <p:xfrm>
          <a:off x="1011240" y="6118713"/>
          <a:ext cx="10169520" cy="365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42380">
                  <a:extLst>
                    <a:ext uri="{9D8B030D-6E8A-4147-A177-3AD203B41FA5}">
                      <a16:colId xmlns:a16="http://schemas.microsoft.com/office/drawing/2014/main" val="566711434"/>
                    </a:ext>
                  </a:extLst>
                </a:gridCol>
                <a:gridCol w="2542380">
                  <a:extLst>
                    <a:ext uri="{9D8B030D-6E8A-4147-A177-3AD203B41FA5}">
                      <a16:colId xmlns:a16="http://schemas.microsoft.com/office/drawing/2014/main" val="1691341422"/>
                    </a:ext>
                  </a:extLst>
                </a:gridCol>
                <a:gridCol w="2542380">
                  <a:extLst>
                    <a:ext uri="{9D8B030D-6E8A-4147-A177-3AD203B41FA5}">
                      <a16:colId xmlns:a16="http://schemas.microsoft.com/office/drawing/2014/main" val="4834423"/>
                    </a:ext>
                  </a:extLst>
                </a:gridCol>
                <a:gridCol w="2542380">
                  <a:extLst>
                    <a:ext uri="{9D8B030D-6E8A-4147-A177-3AD203B41FA5}">
                      <a16:colId xmlns:a16="http://schemas.microsoft.com/office/drawing/2014/main" val="311493055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Medical Knowledge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Data Expertise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Technical ETL Expertise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/>
                        <a:t>CDM Experience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43963203"/>
                  </a:ext>
                </a:extLst>
              </a:tr>
            </a:tbl>
          </a:graphicData>
        </a:graphic>
      </p:graphicFrame>
      <p:grpSp>
        <p:nvGrpSpPr>
          <p:cNvPr id="19" name="Group 18">
            <a:extLst>
              <a:ext uri="{FF2B5EF4-FFF2-40B4-BE49-F238E27FC236}">
                <a16:creationId xmlns:a16="http://schemas.microsoft.com/office/drawing/2014/main" id="{9991D472-136B-4A0E-A378-69AF8BA487B6}"/>
              </a:ext>
            </a:extLst>
          </p:cNvPr>
          <p:cNvGrpSpPr/>
          <p:nvPr/>
        </p:nvGrpSpPr>
        <p:grpSpPr>
          <a:xfrm>
            <a:off x="4276524" y="4725479"/>
            <a:ext cx="1042950" cy="1510125"/>
            <a:chOff x="2557500" y="4792825"/>
            <a:chExt cx="1120140" cy="1560521"/>
          </a:xfrm>
        </p:grpSpPr>
        <p:pic>
          <p:nvPicPr>
            <p:cNvPr id="16" name="Graphic 15" descr="User">
              <a:extLst>
                <a:ext uri="{FF2B5EF4-FFF2-40B4-BE49-F238E27FC236}">
                  <a16:creationId xmlns:a16="http://schemas.microsoft.com/office/drawing/2014/main" id="{06F8C12D-6E8B-4ECC-9F00-09DFF91A79D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2557500" y="4792825"/>
              <a:ext cx="1120140" cy="1120140"/>
            </a:xfrm>
            <a:prstGeom prst="rect">
              <a:avLst/>
            </a:prstGeom>
          </p:spPr>
        </p:pic>
        <p:pic>
          <p:nvPicPr>
            <p:cNvPr id="12" name="Graphic 11" descr="Database">
              <a:extLst>
                <a:ext uri="{FF2B5EF4-FFF2-40B4-BE49-F238E27FC236}">
                  <a16:creationId xmlns:a16="http://schemas.microsoft.com/office/drawing/2014/main" id="{CC561804-7262-4EFE-8115-71DF870DCE9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2817990" y="5754186"/>
              <a:ext cx="599160" cy="599160"/>
            </a:xfrm>
            <a:prstGeom prst="rect">
              <a:avLst/>
            </a:prstGeom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2C7D7FC8-1310-4E2B-B34F-04B59B9DFEBD}"/>
              </a:ext>
            </a:extLst>
          </p:cNvPr>
          <p:cNvGrpSpPr/>
          <p:nvPr/>
        </p:nvGrpSpPr>
        <p:grpSpPr>
          <a:xfrm>
            <a:off x="6891732" y="4725479"/>
            <a:ext cx="1042950" cy="1510125"/>
            <a:chOff x="4198620" y="4792825"/>
            <a:chExt cx="1120140" cy="1560521"/>
          </a:xfrm>
        </p:grpSpPr>
        <p:pic>
          <p:nvPicPr>
            <p:cNvPr id="17" name="Graphic 16" descr="User">
              <a:extLst>
                <a:ext uri="{FF2B5EF4-FFF2-40B4-BE49-F238E27FC236}">
                  <a16:creationId xmlns:a16="http://schemas.microsoft.com/office/drawing/2014/main" id="{1529699C-271A-43D8-BE9C-C6A3E01A996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4198620" y="4792825"/>
              <a:ext cx="1120140" cy="1120140"/>
            </a:xfrm>
            <a:prstGeom prst="rect">
              <a:avLst/>
            </a:prstGeom>
          </p:spPr>
        </p:pic>
        <p:pic>
          <p:nvPicPr>
            <p:cNvPr id="10" name="Graphic 9" descr="Web design">
              <a:extLst>
                <a:ext uri="{FF2B5EF4-FFF2-40B4-BE49-F238E27FC236}">
                  <a16:creationId xmlns:a16="http://schemas.microsoft.com/office/drawing/2014/main" id="{FAA3DDB5-E38C-45F2-BFEF-2D73BE843AB5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4459110" y="5754186"/>
              <a:ext cx="599160" cy="599160"/>
            </a:xfrm>
            <a:prstGeom prst="rect">
              <a:avLst/>
            </a:prstGeom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958C685F-7932-4C51-AEB5-3471C7B1E028}"/>
              </a:ext>
            </a:extLst>
          </p:cNvPr>
          <p:cNvGrpSpPr/>
          <p:nvPr/>
        </p:nvGrpSpPr>
        <p:grpSpPr>
          <a:xfrm>
            <a:off x="9506940" y="4756602"/>
            <a:ext cx="1042950" cy="1449888"/>
            <a:chOff x="5689320" y="4792825"/>
            <a:chExt cx="1120140" cy="1498274"/>
          </a:xfrm>
        </p:grpSpPr>
        <p:pic>
          <p:nvPicPr>
            <p:cNvPr id="21" name="Graphic 20" descr="User">
              <a:extLst>
                <a:ext uri="{FF2B5EF4-FFF2-40B4-BE49-F238E27FC236}">
                  <a16:creationId xmlns:a16="http://schemas.microsoft.com/office/drawing/2014/main" id="{4F87BCE3-5025-45A5-9D1C-E5047F8205D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5689320" y="4792825"/>
              <a:ext cx="1120140" cy="1120140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9EE4FE5B-D777-4DD6-B89F-138259385E65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6063798" y="5816433"/>
              <a:ext cx="371184" cy="474666"/>
            </a:xfrm>
            <a:prstGeom prst="rect">
              <a:avLst/>
            </a:prstGeom>
          </p:spPr>
        </p:pic>
      </p:grpSp>
      <p:pic>
        <p:nvPicPr>
          <p:cNvPr id="24" name="Graphic 23" descr="Add">
            <a:extLst>
              <a:ext uri="{FF2B5EF4-FFF2-40B4-BE49-F238E27FC236}">
                <a16:creationId xmlns:a16="http://schemas.microsoft.com/office/drawing/2014/main" id="{66388E84-5BC6-49C4-887E-A2805DF4C7CE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3158144" y="4998467"/>
            <a:ext cx="520166" cy="520166"/>
          </a:xfrm>
          <a:prstGeom prst="rect">
            <a:avLst/>
          </a:prstGeom>
        </p:spPr>
      </p:pic>
      <p:pic>
        <p:nvPicPr>
          <p:cNvPr id="28" name="Graphic 27" descr="Add">
            <a:extLst>
              <a:ext uri="{FF2B5EF4-FFF2-40B4-BE49-F238E27FC236}">
                <a16:creationId xmlns:a16="http://schemas.microsoft.com/office/drawing/2014/main" id="{B45AA678-81BC-4A8B-968B-1C54E06C64D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5809436" y="4998467"/>
            <a:ext cx="520166" cy="520166"/>
          </a:xfrm>
          <a:prstGeom prst="rect">
            <a:avLst/>
          </a:prstGeom>
        </p:spPr>
      </p:pic>
      <p:pic>
        <p:nvPicPr>
          <p:cNvPr id="29" name="Graphic 28" descr="Add">
            <a:extLst>
              <a:ext uri="{FF2B5EF4-FFF2-40B4-BE49-F238E27FC236}">
                <a16:creationId xmlns:a16="http://schemas.microsoft.com/office/drawing/2014/main" id="{4648453D-A120-4FA0-BB26-25A90511C8A1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8460729" y="4998467"/>
            <a:ext cx="520166" cy="520166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E537DDE-BC76-464B-9FC4-73AC1A1B04FC}"/>
              </a:ext>
            </a:extLst>
          </p:cNvPr>
          <p:cNvCxnSpPr>
            <a:cxnSpLocks/>
          </p:cNvCxnSpPr>
          <p:nvPr/>
        </p:nvCxnSpPr>
        <p:spPr>
          <a:xfrm flipV="1">
            <a:off x="468630" y="4759769"/>
            <a:ext cx="11113770" cy="3112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>
            <a:extLst>
              <a:ext uri="{FF2B5EF4-FFF2-40B4-BE49-F238E27FC236}">
                <a16:creationId xmlns:a16="http://schemas.microsoft.com/office/drawing/2014/main" id="{E3CA7A73-F7FC-4815-9BD9-F47BFA08B7E5}"/>
              </a:ext>
            </a:extLst>
          </p:cNvPr>
          <p:cNvSpPr/>
          <p:nvPr/>
        </p:nvSpPr>
        <p:spPr>
          <a:xfrm>
            <a:off x="4011591" y="2967876"/>
            <a:ext cx="1897719" cy="1761036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D9568147-E58C-43E4-95C4-D3E57BDD4ECB}"/>
              </a:ext>
            </a:extLst>
          </p:cNvPr>
          <p:cNvCxnSpPr>
            <a:cxnSpLocks/>
          </p:cNvCxnSpPr>
          <p:nvPr/>
        </p:nvCxnSpPr>
        <p:spPr>
          <a:xfrm flipV="1">
            <a:off x="4011591" y="622396"/>
            <a:ext cx="2060020" cy="234548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CEEA3EEC-83C4-4E96-ABE1-2B82D9A89825}"/>
              </a:ext>
            </a:extLst>
          </p:cNvPr>
          <p:cNvCxnSpPr>
            <a:cxnSpLocks/>
          </p:cNvCxnSpPr>
          <p:nvPr/>
        </p:nvCxnSpPr>
        <p:spPr>
          <a:xfrm flipV="1">
            <a:off x="5909310" y="3769218"/>
            <a:ext cx="5932090" cy="1021674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98" name="Picture 2">
            <a:extLst>
              <a:ext uri="{FF2B5EF4-FFF2-40B4-BE49-F238E27FC236}">
                <a16:creationId xmlns:a16="http://schemas.microsoft.com/office/drawing/2014/main" id="{09AFA6BB-B9C9-414B-99DF-4796CB09EC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0390" y="552640"/>
            <a:ext cx="5721010" cy="321657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65165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3DCD02-1463-496D-B830-B33843F3E0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Extract, Transform, &amp; Load (ETL)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BF72C3-A023-44B4-BEB1-14E88D34D2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44583ED-F364-40B3-B25B-483B5033DFA3}" type="slidenum">
              <a:rPr lang="en-US" smtClean="0"/>
              <a:pPr/>
              <a:t>18</a:t>
            </a:fld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2A78860-2A43-4FF9-BAAF-D885605EB587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09600" y="1076270"/>
            <a:ext cx="10972800" cy="3649788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2D60FE72-4501-4DD7-9253-CB409B6656E6}"/>
              </a:ext>
            </a:extLst>
          </p:cNvPr>
          <p:cNvGrpSpPr/>
          <p:nvPr/>
        </p:nvGrpSpPr>
        <p:grpSpPr>
          <a:xfrm>
            <a:off x="1661316" y="4731765"/>
            <a:ext cx="1042950" cy="1497958"/>
            <a:chOff x="1170660" y="4792825"/>
            <a:chExt cx="1120140" cy="1547948"/>
          </a:xfrm>
        </p:grpSpPr>
        <p:pic>
          <p:nvPicPr>
            <p:cNvPr id="6" name="Graphic 5" descr="User">
              <a:extLst>
                <a:ext uri="{FF2B5EF4-FFF2-40B4-BE49-F238E27FC236}">
                  <a16:creationId xmlns:a16="http://schemas.microsoft.com/office/drawing/2014/main" id="{4E6E16E4-702C-4315-BF52-952B3CA2F12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170660" y="4792825"/>
              <a:ext cx="1120140" cy="1120140"/>
            </a:xfrm>
            <a:prstGeom prst="rect">
              <a:avLst/>
            </a:prstGeom>
          </p:spPr>
        </p:pic>
        <p:pic>
          <p:nvPicPr>
            <p:cNvPr id="8" name="Graphic 7" descr="Medical">
              <a:extLst>
                <a:ext uri="{FF2B5EF4-FFF2-40B4-BE49-F238E27FC236}">
                  <a16:creationId xmlns:a16="http://schemas.microsoft.com/office/drawing/2014/main" id="{D0E6ADE6-2150-4227-8357-E86E661ABAC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443724" y="5766760"/>
              <a:ext cx="574013" cy="574013"/>
            </a:xfrm>
            <a:prstGeom prst="rect">
              <a:avLst/>
            </a:prstGeom>
          </p:spPr>
        </p:pic>
      </p:grp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1826FBEF-370F-4D2D-A9D0-78851424A2E6}"/>
              </a:ext>
            </a:extLst>
          </p:cNvPr>
          <p:cNvGraphicFramePr>
            <a:graphicFrameLocks noGrp="1"/>
          </p:cNvGraphicFramePr>
          <p:nvPr/>
        </p:nvGraphicFramePr>
        <p:xfrm>
          <a:off x="1011240" y="6118713"/>
          <a:ext cx="10169520" cy="365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42380">
                  <a:extLst>
                    <a:ext uri="{9D8B030D-6E8A-4147-A177-3AD203B41FA5}">
                      <a16:colId xmlns:a16="http://schemas.microsoft.com/office/drawing/2014/main" val="566711434"/>
                    </a:ext>
                  </a:extLst>
                </a:gridCol>
                <a:gridCol w="2542380">
                  <a:extLst>
                    <a:ext uri="{9D8B030D-6E8A-4147-A177-3AD203B41FA5}">
                      <a16:colId xmlns:a16="http://schemas.microsoft.com/office/drawing/2014/main" val="1691341422"/>
                    </a:ext>
                  </a:extLst>
                </a:gridCol>
                <a:gridCol w="2542380">
                  <a:extLst>
                    <a:ext uri="{9D8B030D-6E8A-4147-A177-3AD203B41FA5}">
                      <a16:colId xmlns:a16="http://schemas.microsoft.com/office/drawing/2014/main" val="4834423"/>
                    </a:ext>
                  </a:extLst>
                </a:gridCol>
                <a:gridCol w="2542380">
                  <a:extLst>
                    <a:ext uri="{9D8B030D-6E8A-4147-A177-3AD203B41FA5}">
                      <a16:colId xmlns:a16="http://schemas.microsoft.com/office/drawing/2014/main" val="311493055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Medical Knowledge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Data Expertise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Technical ETL Expertise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/>
                        <a:t>CDM Experience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43963203"/>
                  </a:ext>
                </a:extLst>
              </a:tr>
            </a:tbl>
          </a:graphicData>
        </a:graphic>
      </p:graphicFrame>
      <p:grpSp>
        <p:nvGrpSpPr>
          <p:cNvPr id="19" name="Group 18">
            <a:extLst>
              <a:ext uri="{FF2B5EF4-FFF2-40B4-BE49-F238E27FC236}">
                <a16:creationId xmlns:a16="http://schemas.microsoft.com/office/drawing/2014/main" id="{9991D472-136B-4A0E-A378-69AF8BA487B6}"/>
              </a:ext>
            </a:extLst>
          </p:cNvPr>
          <p:cNvGrpSpPr/>
          <p:nvPr/>
        </p:nvGrpSpPr>
        <p:grpSpPr>
          <a:xfrm>
            <a:off x="4276524" y="4725479"/>
            <a:ext cx="1042950" cy="1510125"/>
            <a:chOff x="2557500" y="4792825"/>
            <a:chExt cx="1120140" cy="1560521"/>
          </a:xfrm>
        </p:grpSpPr>
        <p:pic>
          <p:nvPicPr>
            <p:cNvPr id="16" name="Graphic 15" descr="User">
              <a:extLst>
                <a:ext uri="{FF2B5EF4-FFF2-40B4-BE49-F238E27FC236}">
                  <a16:creationId xmlns:a16="http://schemas.microsoft.com/office/drawing/2014/main" id="{06F8C12D-6E8B-4ECC-9F00-09DFF91A79D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2557500" y="4792825"/>
              <a:ext cx="1120140" cy="1120140"/>
            </a:xfrm>
            <a:prstGeom prst="rect">
              <a:avLst/>
            </a:prstGeom>
          </p:spPr>
        </p:pic>
        <p:pic>
          <p:nvPicPr>
            <p:cNvPr id="12" name="Graphic 11" descr="Database">
              <a:extLst>
                <a:ext uri="{FF2B5EF4-FFF2-40B4-BE49-F238E27FC236}">
                  <a16:creationId xmlns:a16="http://schemas.microsoft.com/office/drawing/2014/main" id="{CC561804-7262-4EFE-8115-71DF870DCE9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2817990" y="5754186"/>
              <a:ext cx="599160" cy="599160"/>
            </a:xfrm>
            <a:prstGeom prst="rect">
              <a:avLst/>
            </a:prstGeom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2C7D7FC8-1310-4E2B-B34F-04B59B9DFEBD}"/>
              </a:ext>
            </a:extLst>
          </p:cNvPr>
          <p:cNvGrpSpPr/>
          <p:nvPr/>
        </p:nvGrpSpPr>
        <p:grpSpPr>
          <a:xfrm>
            <a:off x="6891732" y="4725479"/>
            <a:ext cx="1042950" cy="1510125"/>
            <a:chOff x="4198620" y="4792825"/>
            <a:chExt cx="1120140" cy="1560521"/>
          </a:xfrm>
        </p:grpSpPr>
        <p:pic>
          <p:nvPicPr>
            <p:cNvPr id="17" name="Graphic 16" descr="User">
              <a:extLst>
                <a:ext uri="{FF2B5EF4-FFF2-40B4-BE49-F238E27FC236}">
                  <a16:creationId xmlns:a16="http://schemas.microsoft.com/office/drawing/2014/main" id="{1529699C-271A-43D8-BE9C-C6A3E01A996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4198620" y="4792825"/>
              <a:ext cx="1120140" cy="1120140"/>
            </a:xfrm>
            <a:prstGeom prst="rect">
              <a:avLst/>
            </a:prstGeom>
          </p:spPr>
        </p:pic>
        <p:pic>
          <p:nvPicPr>
            <p:cNvPr id="10" name="Graphic 9" descr="Web design">
              <a:extLst>
                <a:ext uri="{FF2B5EF4-FFF2-40B4-BE49-F238E27FC236}">
                  <a16:creationId xmlns:a16="http://schemas.microsoft.com/office/drawing/2014/main" id="{FAA3DDB5-E38C-45F2-BFEF-2D73BE843AB5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4459110" y="5754186"/>
              <a:ext cx="599160" cy="599160"/>
            </a:xfrm>
            <a:prstGeom prst="rect">
              <a:avLst/>
            </a:prstGeom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958C685F-7932-4C51-AEB5-3471C7B1E028}"/>
              </a:ext>
            </a:extLst>
          </p:cNvPr>
          <p:cNvGrpSpPr/>
          <p:nvPr/>
        </p:nvGrpSpPr>
        <p:grpSpPr>
          <a:xfrm>
            <a:off x="9506940" y="4756602"/>
            <a:ext cx="1042950" cy="1449888"/>
            <a:chOff x="5689320" y="4792825"/>
            <a:chExt cx="1120140" cy="1498274"/>
          </a:xfrm>
        </p:grpSpPr>
        <p:pic>
          <p:nvPicPr>
            <p:cNvPr id="21" name="Graphic 20" descr="User">
              <a:extLst>
                <a:ext uri="{FF2B5EF4-FFF2-40B4-BE49-F238E27FC236}">
                  <a16:creationId xmlns:a16="http://schemas.microsoft.com/office/drawing/2014/main" id="{4F87BCE3-5025-45A5-9D1C-E5047F8205D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5689320" y="4792825"/>
              <a:ext cx="1120140" cy="1120140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9EE4FE5B-D777-4DD6-B89F-138259385E65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6063798" y="5816433"/>
              <a:ext cx="371184" cy="474666"/>
            </a:xfrm>
            <a:prstGeom prst="rect">
              <a:avLst/>
            </a:prstGeom>
          </p:spPr>
        </p:pic>
      </p:grpSp>
      <p:pic>
        <p:nvPicPr>
          <p:cNvPr id="24" name="Graphic 23" descr="Add">
            <a:extLst>
              <a:ext uri="{FF2B5EF4-FFF2-40B4-BE49-F238E27FC236}">
                <a16:creationId xmlns:a16="http://schemas.microsoft.com/office/drawing/2014/main" id="{66388E84-5BC6-49C4-887E-A2805DF4C7CE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3158144" y="4998467"/>
            <a:ext cx="520166" cy="520166"/>
          </a:xfrm>
          <a:prstGeom prst="rect">
            <a:avLst/>
          </a:prstGeom>
        </p:spPr>
      </p:pic>
      <p:pic>
        <p:nvPicPr>
          <p:cNvPr id="28" name="Graphic 27" descr="Add">
            <a:extLst>
              <a:ext uri="{FF2B5EF4-FFF2-40B4-BE49-F238E27FC236}">
                <a16:creationId xmlns:a16="http://schemas.microsoft.com/office/drawing/2014/main" id="{B45AA678-81BC-4A8B-968B-1C54E06C64D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5809436" y="4998467"/>
            <a:ext cx="520166" cy="520166"/>
          </a:xfrm>
          <a:prstGeom prst="rect">
            <a:avLst/>
          </a:prstGeom>
        </p:spPr>
      </p:pic>
      <p:pic>
        <p:nvPicPr>
          <p:cNvPr id="29" name="Graphic 28" descr="Add">
            <a:extLst>
              <a:ext uri="{FF2B5EF4-FFF2-40B4-BE49-F238E27FC236}">
                <a16:creationId xmlns:a16="http://schemas.microsoft.com/office/drawing/2014/main" id="{4648453D-A120-4FA0-BB26-25A90511C8A1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8460729" y="4998467"/>
            <a:ext cx="520166" cy="520166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E537DDE-BC76-464B-9FC4-73AC1A1B04FC}"/>
              </a:ext>
            </a:extLst>
          </p:cNvPr>
          <p:cNvCxnSpPr>
            <a:cxnSpLocks/>
          </p:cNvCxnSpPr>
          <p:nvPr/>
        </p:nvCxnSpPr>
        <p:spPr>
          <a:xfrm flipV="1">
            <a:off x="468630" y="4759769"/>
            <a:ext cx="11113770" cy="3112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>
            <a:extLst>
              <a:ext uri="{FF2B5EF4-FFF2-40B4-BE49-F238E27FC236}">
                <a16:creationId xmlns:a16="http://schemas.microsoft.com/office/drawing/2014/main" id="{6217817C-3783-42C6-8451-B4E787CFCDD2}"/>
              </a:ext>
            </a:extLst>
          </p:cNvPr>
          <p:cNvSpPr/>
          <p:nvPr/>
        </p:nvSpPr>
        <p:spPr>
          <a:xfrm>
            <a:off x="6185411" y="1251048"/>
            <a:ext cx="1897719" cy="1761036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9697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3DCD02-1463-496D-B830-B33843F3E0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Extract, Transform, &amp; Load (ETL)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BF72C3-A023-44B4-BEB1-14E88D34D2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44583ED-F364-40B3-B25B-483B5033DFA3}" type="slidenum">
              <a:rPr lang="en-US" smtClean="0"/>
              <a:pPr/>
              <a:t>19</a:t>
            </a:fld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2A78860-2A43-4FF9-BAAF-D885605EB587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09600" y="1076270"/>
            <a:ext cx="10972800" cy="3649788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2D60FE72-4501-4DD7-9253-CB409B6656E6}"/>
              </a:ext>
            </a:extLst>
          </p:cNvPr>
          <p:cNvGrpSpPr/>
          <p:nvPr/>
        </p:nvGrpSpPr>
        <p:grpSpPr>
          <a:xfrm>
            <a:off x="1661316" y="4731765"/>
            <a:ext cx="1042950" cy="1497958"/>
            <a:chOff x="1170660" y="4792825"/>
            <a:chExt cx="1120140" cy="1547948"/>
          </a:xfrm>
        </p:grpSpPr>
        <p:pic>
          <p:nvPicPr>
            <p:cNvPr id="6" name="Graphic 5" descr="User">
              <a:extLst>
                <a:ext uri="{FF2B5EF4-FFF2-40B4-BE49-F238E27FC236}">
                  <a16:creationId xmlns:a16="http://schemas.microsoft.com/office/drawing/2014/main" id="{4E6E16E4-702C-4315-BF52-952B3CA2F12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170660" y="4792825"/>
              <a:ext cx="1120140" cy="1120140"/>
            </a:xfrm>
            <a:prstGeom prst="rect">
              <a:avLst/>
            </a:prstGeom>
          </p:spPr>
        </p:pic>
        <p:pic>
          <p:nvPicPr>
            <p:cNvPr id="8" name="Graphic 7" descr="Medical">
              <a:extLst>
                <a:ext uri="{FF2B5EF4-FFF2-40B4-BE49-F238E27FC236}">
                  <a16:creationId xmlns:a16="http://schemas.microsoft.com/office/drawing/2014/main" id="{D0E6ADE6-2150-4227-8357-E86E661ABAC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443724" y="5766760"/>
              <a:ext cx="574013" cy="574013"/>
            </a:xfrm>
            <a:prstGeom prst="rect">
              <a:avLst/>
            </a:prstGeom>
          </p:spPr>
        </p:pic>
      </p:grp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1826FBEF-370F-4D2D-A9D0-78851424A2E6}"/>
              </a:ext>
            </a:extLst>
          </p:cNvPr>
          <p:cNvGraphicFramePr>
            <a:graphicFrameLocks noGrp="1"/>
          </p:cNvGraphicFramePr>
          <p:nvPr/>
        </p:nvGraphicFramePr>
        <p:xfrm>
          <a:off x="1011240" y="6118713"/>
          <a:ext cx="10169520" cy="365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42380">
                  <a:extLst>
                    <a:ext uri="{9D8B030D-6E8A-4147-A177-3AD203B41FA5}">
                      <a16:colId xmlns:a16="http://schemas.microsoft.com/office/drawing/2014/main" val="566711434"/>
                    </a:ext>
                  </a:extLst>
                </a:gridCol>
                <a:gridCol w="2542380">
                  <a:extLst>
                    <a:ext uri="{9D8B030D-6E8A-4147-A177-3AD203B41FA5}">
                      <a16:colId xmlns:a16="http://schemas.microsoft.com/office/drawing/2014/main" val="1691341422"/>
                    </a:ext>
                  </a:extLst>
                </a:gridCol>
                <a:gridCol w="2542380">
                  <a:extLst>
                    <a:ext uri="{9D8B030D-6E8A-4147-A177-3AD203B41FA5}">
                      <a16:colId xmlns:a16="http://schemas.microsoft.com/office/drawing/2014/main" val="4834423"/>
                    </a:ext>
                  </a:extLst>
                </a:gridCol>
                <a:gridCol w="2542380">
                  <a:extLst>
                    <a:ext uri="{9D8B030D-6E8A-4147-A177-3AD203B41FA5}">
                      <a16:colId xmlns:a16="http://schemas.microsoft.com/office/drawing/2014/main" val="311493055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Medical Knowledge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Data Expertise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Technical ETL Expertise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/>
                        <a:t>CDM Experience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43963203"/>
                  </a:ext>
                </a:extLst>
              </a:tr>
            </a:tbl>
          </a:graphicData>
        </a:graphic>
      </p:graphicFrame>
      <p:grpSp>
        <p:nvGrpSpPr>
          <p:cNvPr id="19" name="Group 18">
            <a:extLst>
              <a:ext uri="{FF2B5EF4-FFF2-40B4-BE49-F238E27FC236}">
                <a16:creationId xmlns:a16="http://schemas.microsoft.com/office/drawing/2014/main" id="{9991D472-136B-4A0E-A378-69AF8BA487B6}"/>
              </a:ext>
            </a:extLst>
          </p:cNvPr>
          <p:cNvGrpSpPr/>
          <p:nvPr/>
        </p:nvGrpSpPr>
        <p:grpSpPr>
          <a:xfrm>
            <a:off x="4276524" y="4725479"/>
            <a:ext cx="1042950" cy="1510125"/>
            <a:chOff x="2557500" y="4792825"/>
            <a:chExt cx="1120140" cy="1560521"/>
          </a:xfrm>
        </p:grpSpPr>
        <p:pic>
          <p:nvPicPr>
            <p:cNvPr id="16" name="Graphic 15" descr="User">
              <a:extLst>
                <a:ext uri="{FF2B5EF4-FFF2-40B4-BE49-F238E27FC236}">
                  <a16:creationId xmlns:a16="http://schemas.microsoft.com/office/drawing/2014/main" id="{06F8C12D-6E8B-4ECC-9F00-09DFF91A79D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2557500" y="4792825"/>
              <a:ext cx="1120140" cy="1120140"/>
            </a:xfrm>
            <a:prstGeom prst="rect">
              <a:avLst/>
            </a:prstGeom>
          </p:spPr>
        </p:pic>
        <p:pic>
          <p:nvPicPr>
            <p:cNvPr id="12" name="Graphic 11" descr="Database">
              <a:extLst>
                <a:ext uri="{FF2B5EF4-FFF2-40B4-BE49-F238E27FC236}">
                  <a16:creationId xmlns:a16="http://schemas.microsoft.com/office/drawing/2014/main" id="{CC561804-7262-4EFE-8115-71DF870DCE9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2817990" y="5754186"/>
              <a:ext cx="599160" cy="599160"/>
            </a:xfrm>
            <a:prstGeom prst="rect">
              <a:avLst/>
            </a:prstGeom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2C7D7FC8-1310-4E2B-B34F-04B59B9DFEBD}"/>
              </a:ext>
            </a:extLst>
          </p:cNvPr>
          <p:cNvGrpSpPr/>
          <p:nvPr/>
        </p:nvGrpSpPr>
        <p:grpSpPr>
          <a:xfrm>
            <a:off x="6891732" y="4725479"/>
            <a:ext cx="1042950" cy="1510125"/>
            <a:chOff x="4198620" y="4792825"/>
            <a:chExt cx="1120140" cy="1560521"/>
          </a:xfrm>
        </p:grpSpPr>
        <p:pic>
          <p:nvPicPr>
            <p:cNvPr id="17" name="Graphic 16" descr="User">
              <a:extLst>
                <a:ext uri="{FF2B5EF4-FFF2-40B4-BE49-F238E27FC236}">
                  <a16:creationId xmlns:a16="http://schemas.microsoft.com/office/drawing/2014/main" id="{1529699C-271A-43D8-BE9C-C6A3E01A996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4198620" y="4792825"/>
              <a:ext cx="1120140" cy="1120140"/>
            </a:xfrm>
            <a:prstGeom prst="rect">
              <a:avLst/>
            </a:prstGeom>
          </p:spPr>
        </p:pic>
        <p:pic>
          <p:nvPicPr>
            <p:cNvPr id="10" name="Graphic 9" descr="Web design">
              <a:extLst>
                <a:ext uri="{FF2B5EF4-FFF2-40B4-BE49-F238E27FC236}">
                  <a16:creationId xmlns:a16="http://schemas.microsoft.com/office/drawing/2014/main" id="{FAA3DDB5-E38C-45F2-BFEF-2D73BE843AB5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4459110" y="5754186"/>
              <a:ext cx="599160" cy="599160"/>
            </a:xfrm>
            <a:prstGeom prst="rect">
              <a:avLst/>
            </a:prstGeom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958C685F-7932-4C51-AEB5-3471C7B1E028}"/>
              </a:ext>
            </a:extLst>
          </p:cNvPr>
          <p:cNvGrpSpPr/>
          <p:nvPr/>
        </p:nvGrpSpPr>
        <p:grpSpPr>
          <a:xfrm>
            <a:off x="9506940" y="4756602"/>
            <a:ext cx="1042950" cy="1449888"/>
            <a:chOff x="5689320" y="4792825"/>
            <a:chExt cx="1120140" cy="1498274"/>
          </a:xfrm>
        </p:grpSpPr>
        <p:pic>
          <p:nvPicPr>
            <p:cNvPr id="21" name="Graphic 20" descr="User">
              <a:extLst>
                <a:ext uri="{FF2B5EF4-FFF2-40B4-BE49-F238E27FC236}">
                  <a16:creationId xmlns:a16="http://schemas.microsoft.com/office/drawing/2014/main" id="{4F87BCE3-5025-45A5-9D1C-E5047F8205D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5689320" y="4792825"/>
              <a:ext cx="1120140" cy="1120140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9EE4FE5B-D777-4DD6-B89F-138259385E65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6063798" y="5816433"/>
              <a:ext cx="371184" cy="474666"/>
            </a:xfrm>
            <a:prstGeom prst="rect">
              <a:avLst/>
            </a:prstGeom>
          </p:spPr>
        </p:pic>
      </p:grpSp>
      <p:pic>
        <p:nvPicPr>
          <p:cNvPr id="24" name="Graphic 23" descr="Add">
            <a:extLst>
              <a:ext uri="{FF2B5EF4-FFF2-40B4-BE49-F238E27FC236}">
                <a16:creationId xmlns:a16="http://schemas.microsoft.com/office/drawing/2014/main" id="{66388E84-5BC6-49C4-887E-A2805DF4C7CE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3158144" y="4998467"/>
            <a:ext cx="520166" cy="520166"/>
          </a:xfrm>
          <a:prstGeom prst="rect">
            <a:avLst/>
          </a:prstGeom>
        </p:spPr>
      </p:pic>
      <p:pic>
        <p:nvPicPr>
          <p:cNvPr id="28" name="Graphic 27" descr="Add">
            <a:extLst>
              <a:ext uri="{FF2B5EF4-FFF2-40B4-BE49-F238E27FC236}">
                <a16:creationId xmlns:a16="http://schemas.microsoft.com/office/drawing/2014/main" id="{B45AA678-81BC-4A8B-968B-1C54E06C64D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5809436" y="4998467"/>
            <a:ext cx="520166" cy="520166"/>
          </a:xfrm>
          <a:prstGeom prst="rect">
            <a:avLst/>
          </a:prstGeom>
        </p:spPr>
      </p:pic>
      <p:pic>
        <p:nvPicPr>
          <p:cNvPr id="29" name="Graphic 28" descr="Add">
            <a:extLst>
              <a:ext uri="{FF2B5EF4-FFF2-40B4-BE49-F238E27FC236}">
                <a16:creationId xmlns:a16="http://schemas.microsoft.com/office/drawing/2014/main" id="{4648453D-A120-4FA0-BB26-25A90511C8A1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8460729" y="4998467"/>
            <a:ext cx="520166" cy="520166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E537DDE-BC76-464B-9FC4-73AC1A1B04FC}"/>
              </a:ext>
            </a:extLst>
          </p:cNvPr>
          <p:cNvCxnSpPr>
            <a:cxnSpLocks/>
          </p:cNvCxnSpPr>
          <p:nvPr/>
        </p:nvCxnSpPr>
        <p:spPr>
          <a:xfrm flipV="1">
            <a:off x="468630" y="4759769"/>
            <a:ext cx="11113770" cy="3112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>
            <a:extLst>
              <a:ext uri="{FF2B5EF4-FFF2-40B4-BE49-F238E27FC236}">
                <a16:creationId xmlns:a16="http://schemas.microsoft.com/office/drawing/2014/main" id="{C56DB829-7C96-48AC-A8C8-918A773ED658}"/>
              </a:ext>
            </a:extLst>
          </p:cNvPr>
          <p:cNvSpPr/>
          <p:nvPr/>
        </p:nvSpPr>
        <p:spPr>
          <a:xfrm>
            <a:off x="8398340" y="1231639"/>
            <a:ext cx="1897719" cy="1761036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F7E5FB0C-2A7E-49AF-8BF5-6A197BE1A658}"/>
              </a:ext>
            </a:extLst>
          </p:cNvPr>
          <p:cNvCxnSpPr>
            <a:cxnSpLocks/>
          </p:cNvCxnSpPr>
          <p:nvPr/>
        </p:nvCxnSpPr>
        <p:spPr>
          <a:xfrm flipV="1">
            <a:off x="1011240" y="1231640"/>
            <a:ext cx="7449489" cy="1065004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6FECB145-C04F-477F-81B4-B547856B4A50}"/>
              </a:ext>
            </a:extLst>
          </p:cNvPr>
          <p:cNvCxnSpPr>
            <a:cxnSpLocks/>
          </p:cNvCxnSpPr>
          <p:nvPr/>
        </p:nvCxnSpPr>
        <p:spPr>
          <a:xfrm flipV="1">
            <a:off x="7801429" y="2992675"/>
            <a:ext cx="2494630" cy="2754478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BE3820F7-ED13-497E-A003-0D638326A909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011240" y="2296644"/>
            <a:ext cx="6790189" cy="345050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446316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3DCD02-1463-496D-B830-B33843F3E0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Extract, Transform, &amp; Load (ETL)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BF72C3-A023-44B4-BEB1-14E88D34D2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44583ED-F364-40B3-B25B-483B5033DFA3}" type="slidenum">
              <a:rPr lang="en-US" smtClean="0"/>
              <a:pPr/>
              <a:t>20</a:t>
            </a:fld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2A78860-2A43-4FF9-BAAF-D885605EB587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09600" y="1076270"/>
            <a:ext cx="10972800" cy="3649788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2D60FE72-4501-4DD7-9253-CB409B6656E6}"/>
              </a:ext>
            </a:extLst>
          </p:cNvPr>
          <p:cNvGrpSpPr/>
          <p:nvPr/>
        </p:nvGrpSpPr>
        <p:grpSpPr>
          <a:xfrm>
            <a:off x="1661316" y="4731765"/>
            <a:ext cx="1042950" cy="1497958"/>
            <a:chOff x="1170660" y="4792825"/>
            <a:chExt cx="1120140" cy="1547948"/>
          </a:xfrm>
        </p:grpSpPr>
        <p:pic>
          <p:nvPicPr>
            <p:cNvPr id="6" name="Graphic 5" descr="User">
              <a:extLst>
                <a:ext uri="{FF2B5EF4-FFF2-40B4-BE49-F238E27FC236}">
                  <a16:creationId xmlns:a16="http://schemas.microsoft.com/office/drawing/2014/main" id="{4E6E16E4-702C-4315-BF52-952B3CA2F12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170660" y="4792825"/>
              <a:ext cx="1120140" cy="1120140"/>
            </a:xfrm>
            <a:prstGeom prst="rect">
              <a:avLst/>
            </a:prstGeom>
          </p:spPr>
        </p:pic>
        <p:pic>
          <p:nvPicPr>
            <p:cNvPr id="8" name="Graphic 7" descr="Medical">
              <a:extLst>
                <a:ext uri="{FF2B5EF4-FFF2-40B4-BE49-F238E27FC236}">
                  <a16:creationId xmlns:a16="http://schemas.microsoft.com/office/drawing/2014/main" id="{D0E6ADE6-2150-4227-8357-E86E661ABAC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443724" y="5766760"/>
              <a:ext cx="574013" cy="574013"/>
            </a:xfrm>
            <a:prstGeom prst="rect">
              <a:avLst/>
            </a:prstGeom>
          </p:spPr>
        </p:pic>
      </p:grp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1826FBEF-370F-4D2D-A9D0-78851424A2E6}"/>
              </a:ext>
            </a:extLst>
          </p:cNvPr>
          <p:cNvGraphicFramePr>
            <a:graphicFrameLocks noGrp="1"/>
          </p:cNvGraphicFramePr>
          <p:nvPr/>
        </p:nvGraphicFramePr>
        <p:xfrm>
          <a:off x="1011240" y="6118713"/>
          <a:ext cx="10169520" cy="365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42380">
                  <a:extLst>
                    <a:ext uri="{9D8B030D-6E8A-4147-A177-3AD203B41FA5}">
                      <a16:colId xmlns:a16="http://schemas.microsoft.com/office/drawing/2014/main" val="566711434"/>
                    </a:ext>
                  </a:extLst>
                </a:gridCol>
                <a:gridCol w="2542380">
                  <a:extLst>
                    <a:ext uri="{9D8B030D-6E8A-4147-A177-3AD203B41FA5}">
                      <a16:colId xmlns:a16="http://schemas.microsoft.com/office/drawing/2014/main" val="1691341422"/>
                    </a:ext>
                  </a:extLst>
                </a:gridCol>
                <a:gridCol w="2542380">
                  <a:extLst>
                    <a:ext uri="{9D8B030D-6E8A-4147-A177-3AD203B41FA5}">
                      <a16:colId xmlns:a16="http://schemas.microsoft.com/office/drawing/2014/main" val="4834423"/>
                    </a:ext>
                  </a:extLst>
                </a:gridCol>
                <a:gridCol w="2542380">
                  <a:extLst>
                    <a:ext uri="{9D8B030D-6E8A-4147-A177-3AD203B41FA5}">
                      <a16:colId xmlns:a16="http://schemas.microsoft.com/office/drawing/2014/main" val="311493055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Medical Knowledge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Data Expertise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Technical ETL Expertise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/>
                        <a:t>CDM Experience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43963203"/>
                  </a:ext>
                </a:extLst>
              </a:tr>
            </a:tbl>
          </a:graphicData>
        </a:graphic>
      </p:graphicFrame>
      <p:grpSp>
        <p:nvGrpSpPr>
          <p:cNvPr id="19" name="Group 18">
            <a:extLst>
              <a:ext uri="{FF2B5EF4-FFF2-40B4-BE49-F238E27FC236}">
                <a16:creationId xmlns:a16="http://schemas.microsoft.com/office/drawing/2014/main" id="{9991D472-136B-4A0E-A378-69AF8BA487B6}"/>
              </a:ext>
            </a:extLst>
          </p:cNvPr>
          <p:cNvGrpSpPr/>
          <p:nvPr/>
        </p:nvGrpSpPr>
        <p:grpSpPr>
          <a:xfrm>
            <a:off x="4276524" y="4725479"/>
            <a:ext cx="1042950" cy="1510125"/>
            <a:chOff x="2557500" y="4792825"/>
            <a:chExt cx="1120140" cy="1560521"/>
          </a:xfrm>
        </p:grpSpPr>
        <p:pic>
          <p:nvPicPr>
            <p:cNvPr id="16" name="Graphic 15" descr="User">
              <a:extLst>
                <a:ext uri="{FF2B5EF4-FFF2-40B4-BE49-F238E27FC236}">
                  <a16:creationId xmlns:a16="http://schemas.microsoft.com/office/drawing/2014/main" id="{06F8C12D-6E8B-4ECC-9F00-09DFF91A79D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2557500" y="4792825"/>
              <a:ext cx="1120140" cy="1120140"/>
            </a:xfrm>
            <a:prstGeom prst="rect">
              <a:avLst/>
            </a:prstGeom>
          </p:spPr>
        </p:pic>
        <p:pic>
          <p:nvPicPr>
            <p:cNvPr id="12" name="Graphic 11" descr="Database">
              <a:extLst>
                <a:ext uri="{FF2B5EF4-FFF2-40B4-BE49-F238E27FC236}">
                  <a16:creationId xmlns:a16="http://schemas.microsoft.com/office/drawing/2014/main" id="{CC561804-7262-4EFE-8115-71DF870DCE9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2817990" y="5754186"/>
              <a:ext cx="599160" cy="599160"/>
            </a:xfrm>
            <a:prstGeom prst="rect">
              <a:avLst/>
            </a:prstGeom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2C7D7FC8-1310-4E2B-B34F-04B59B9DFEBD}"/>
              </a:ext>
            </a:extLst>
          </p:cNvPr>
          <p:cNvGrpSpPr/>
          <p:nvPr/>
        </p:nvGrpSpPr>
        <p:grpSpPr>
          <a:xfrm>
            <a:off x="6891732" y="4725479"/>
            <a:ext cx="1042950" cy="1510125"/>
            <a:chOff x="4198620" y="4792825"/>
            <a:chExt cx="1120140" cy="1560521"/>
          </a:xfrm>
        </p:grpSpPr>
        <p:pic>
          <p:nvPicPr>
            <p:cNvPr id="17" name="Graphic 16" descr="User">
              <a:extLst>
                <a:ext uri="{FF2B5EF4-FFF2-40B4-BE49-F238E27FC236}">
                  <a16:creationId xmlns:a16="http://schemas.microsoft.com/office/drawing/2014/main" id="{1529699C-271A-43D8-BE9C-C6A3E01A996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4198620" y="4792825"/>
              <a:ext cx="1120140" cy="1120140"/>
            </a:xfrm>
            <a:prstGeom prst="rect">
              <a:avLst/>
            </a:prstGeom>
          </p:spPr>
        </p:pic>
        <p:pic>
          <p:nvPicPr>
            <p:cNvPr id="10" name="Graphic 9" descr="Web design">
              <a:extLst>
                <a:ext uri="{FF2B5EF4-FFF2-40B4-BE49-F238E27FC236}">
                  <a16:creationId xmlns:a16="http://schemas.microsoft.com/office/drawing/2014/main" id="{FAA3DDB5-E38C-45F2-BFEF-2D73BE843AB5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4459110" y="5754186"/>
              <a:ext cx="599160" cy="599160"/>
            </a:xfrm>
            <a:prstGeom prst="rect">
              <a:avLst/>
            </a:prstGeom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958C685F-7932-4C51-AEB5-3471C7B1E028}"/>
              </a:ext>
            </a:extLst>
          </p:cNvPr>
          <p:cNvGrpSpPr/>
          <p:nvPr/>
        </p:nvGrpSpPr>
        <p:grpSpPr>
          <a:xfrm>
            <a:off x="9506940" y="4756602"/>
            <a:ext cx="1042950" cy="1449888"/>
            <a:chOff x="5689320" y="4792825"/>
            <a:chExt cx="1120140" cy="1498274"/>
          </a:xfrm>
        </p:grpSpPr>
        <p:pic>
          <p:nvPicPr>
            <p:cNvPr id="21" name="Graphic 20" descr="User">
              <a:extLst>
                <a:ext uri="{FF2B5EF4-FFF2-40B4-BE49-F238E27FC236}">
                  <a16:creationId xmlns:a16="http://schemas.microsoft.com/office/drawing/2014/main" id="{4F87BCE3-5025-45A5-9D1C-E5047F8205D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5689320" y="4792825"/>
              <a:ext cx="1120140" cy="1120140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9EE4FE5B-D777-4DD6-B89F-138259385E65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6063798" y="5816433"/>
              <a:ext cx="371184" cy="474666"/>
            </a:xfrm>
            <a:prstGeom prst="rect">
              <a:avLst/>
            </a:prstGeom>
          </p:spPr>
        </p:pic>
      </p:grpSp>
      <p:pic>
        <p:nvPicPr>
          <p:cNvPr id="24" name="Graphic 23" descr="Add">
            <a:extLst>
              <a:ext uri="{FF2B5EF4-FFF2-40B4-BE49-F238E27FC236}">
                <a16:creationId xmlns:a16="http://schemas.microsoft.com/office/drawing/2014/main" id="{66388E84-5BC6-49C4-887E-A2805DF4C7CE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3158144" y="4998467"/>
            <a:ext cx="520166" cy="520166"/>
          </a:xfrm>
          <a:prstGeom prst="rect">
            <a:avLst/>
          </a:prstGeom>
        </p:spPr>
      </p:pic>
      <p:pic>
        <p:nvPicPr>
          <p:cNvPr id="28" name="Graphic 27" descr="Add">
            <a:extLst>
              <a:ext uri="{FF2B5EF4-FFF2-40B4-BE49-F238E27FC236}">
                <a16:creationId xmlns:a16="http://schemas.microsoft.com/office/drawing/2014/main" id="{B45AA678-81BC-4A8B-968B-1C54E06C64D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5809436" y="4998467"/>
            <a:ext cx="520166" cy="520166"/>
          </a:xfrm>
          <a:prstGeom prst="rect">
            <a:avLst/>
          </a:prstGeom>
        </p:spPr>
      </p:pic>
      <p:pic>
        <p:nvPicPr>
          <p:cNvPr id="29" name="Graphic 28" descr="Add">
            <a:extLst>
              <a:ext uri="{FF2B5EF4-FFF2-40B4-BE49-F238E27FC236}">
                <a16:creationId xmlns:a16="http://schemas.microsoft.com/office/drawing/2014/main" id="{4648453D-A120-4FA0-BB26-25A90511C8A1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8460729" y="4998467"/>
            <a:ext cx="520166" cy="520166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E537DDE-BC76-464B-9FC4-73AC1A1B04FC}"/>
              </a:ext>
            </a:extLst>
          </p:cNvPr>
          <p:cNvCxnSpPr>
            <a:cxnSpLocks/>
          </p:cNvCxnSpPr>
          <p:nvPr/>
        </p:nvCxnSpPr>
        <p:spPr>
          <a:xfrm flipV="1">
            <a:off x="468630" y="4759769"/>
            <a:ext cx="11113770" cy="3112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>
            <a:extLst>
              <a:ext uri="{FF2B5EF4-FFF2-40B4-BE49-F238E27FC236}">
                <a16:creationId xmlns:a16="http://schemas.microsoft.com/office/drawing/2014/main" id="{94C6B78A-2E45-4E7E-B99B-DE066CB3688F}"/>
              </a:ext>
            </a:extLst>
          </p:cNvPr>
          <p:cNvSpPr/>
          <p:nvPr/>
        </p:nvSpPr>
        <p:spPr>
          <a:xfrm>
            <a:off x="8398340" y="1231639"/>
            <a:ext cx="1897719" cy="1761036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71FDB491-D5B1-4E67-936B-8E61DF6B6043}"/>
              </a:ext>
            </a:extLst>
          </p:cNvPr>
          <p:cNvCxnSpPr>
            <a:cxnSpLocks/>
          </p:cNvCxnSpPr>
          <p:nvPr/>
        </p:nvCxnSpPr>
        <p:spPr>
          <a:xfrm flipH="1">
            <a:off x="468630" y="1231639"/>
            <a:ext cx="7929710" cy="688934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BEFA23A7-1F1F-4063-A82B-2339468DBEF5}"/>
              </a:ext>
            </a:extLst>
          </p:cNvPr>
          <p:cNvCxnSpPr>
            <a:cxnSpLocks/>
          </p:cNvCxnSpPr>
          <p:nvPr/>
        </p:nvCxnSpPr>
        <p:spPr>
          <a:xfrm flipH="1">
            <a:off x="8269572" y="2992675"/>
            <a:ext cx="2026488" cy="2274787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5122" name="Picture 2" descr="data-quality · GitHub Topics · GitHub">
            <a:extLst>
              <a:ext uri="{FF2B5EF4-FFF2-40B4-BE49-F238E27FC236}">
                <a16:creationId xmlns:a16="http://schemas.microsoft.com/office/drawing/2014/main" id="{DFEDD2D1-0A11-4BC4-9A6D-8C5D822042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630" y="1920573"/>
            <a:ext cx="7800942" cy="334688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0873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3DCD02-1463-496D-B830-B33843F3E0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Extract, Transform, &amp; Load (ETL)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BF72C3-A023-44B4-BEB1-14E88D34D2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44583ED-F364-40B3-B25B-483B5033DFA3}" type="slidenum">
              <a:rPr lang="en-US" smtClean="0"/>
              <a:pPr/>
              <a:t>21</a:t>
            </a:fld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2A78860-2A43-4FF9-BAAF-D885605EB587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09600" y="1076270"/>
            <a:ext cx="10972800" cy="3649788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2D60FE72-4501-4DD7-9253-CB409B6656E6}"/>
              </a:ext>
            </a:extLst>
          </p:cNvPr>
          <p:cNvGrpSpPr/>
          <p:nvPr/>
        </p:nvGrpSpPr>
        <p:grpSpPr>
          <a:xfrm>
            <a:off x="1661316" y="4731765"/>
            <a:ext cx="1042950" cy="1497958"/>
            <a:chOff x="1170660" y="4792825"/>
            <a:chExt cx="1120140" cy="1547948"/>
          </a:xfrm>
        </p:grpSpPr>
        <p:pic>
          <p:nvPicPr>
            <p:cNvPr id="6" name="Graphic 5" descr="User">
              <a:extLst>
                <a:ext uri="{FF2B5EF4-FFF2-40B4-BE49-F238E27FC236}">
                  <a16:creationId xmlns:a16="http://schemas.microsoft.com/office/drawing/2014/main" id="{4E6E16E4-702C-4315-BF52-952B3CA2F12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170660" y="4792825"/>
              <a:ext cx="1120140" cy="1120140"/>
            </a:xfrm>
            <a:prstGeom prst="rect">
              <a:avLst/>
            </a:prstGeom>
          </p:spPr>
        </p:pic>
        <p:pic>
          <p:nvPicPr>
            <p:cNvPr id="8" name="Graphic 7" descr="Medical">
              <a:extLst>
                <a:ext uri="{FF2B5EF4-FFF2-40B4-BE49-F238E27FC236}">
                  <a16:creationId xmlns:a16="http://schemas.microsoft.com/office/drawing/2014/main" id="{D0E6ADE6-2150-4227-8357-E86E661ABAC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443724" y="5766760"/>
              <a:ext cx="574013" cy="574013"/>
            </a:xfrm>
            <a:prstGeom prst="rect">
              <a:avLst/>
            </a:prstGeom>
          </p:spPr>
        </p:pic>
      </p:grp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1826FBEF-370F-4D2D-A9D0-78851424A2E6}"/>
              </a:ext>
            </a:extLst>
          </p:cNvPr>
          <p:cNvGraphicFramePr>
            <a:graphicFrameLocks noGrp="1"/>
          </p:cNvGraphicFramePr>
          <p:nvPr/>
        </p:nvGraphicFramePr>
        <p:xfrm>
          <a:off x="1011240" y="6118713"/>
          <a:ext cx="10169520" cy="365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42380">
                  <a:extLst>
                    <a:ext uri="{9D8B030D-6E8A-4147-A177-3AD203B41FA5}">
                      <a16:colId xmlns:a16="http://schemas.microsoft.com/office/drawing/2014/main" val="566711434"/>
                    </a:ext>
                  </a:extLst>
                </a:gridCol>
                <a:gridCol w="2542380">
                  <a:extLst>
                    <a:ext uri="{9D8B030D-6E8A-4147-A177-3AD203B41FA5}">
                      <a16:colId xmlns:a16="http://schemas.microsoft.com/office/drawing/2014/main" val="1691341422"/>
                    </a:ext>
                  </a:extLst>
                </a:gridCol>
                <a:gridCol w="2542380">
                  <a:extLst>
                    <a:ext uri="{9D8B030D-6E8A-4147-A177-3AD203B41FA5}">
                      <a16:colId xmlns:a16="http://schemas.microsoft.com/office/drawing/2014/main" val="4834423"/>
                    </a:ext>
                  </a:extLst>
                </a:gridCol>
                <a:gridCol w="2542380">
                  <a:extLst>
                    <a:ext uri="{9D8B030D-6E8A-4147-A177-3AD203B41FA5}">
                      <a16:colId xmlns:a16="http://schemas.microsoft.com/office/drawing/2014/main" val="311493055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Medical Knowledge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Data Expertise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Technical ETL Expertise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/>
                        <a:t>CDM Experience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43963203"/>
                  </a:ext>
                </a:extLst>
              </a:tr>
            </a:tbl>
          </a:graphicData>
        </a:graphic>
      </p:graphicFrame>
      <p:grpSp>
        <p:nvGrpSpPr>
          <p:cNvPr id="19" name="Group 18">
            <a:extLst>
              <a:ext uri="{FF2B5EF4-FFF2-40B4-BE49-F238E27FC236}">
                <a16:creationId xmlns:a16="http://schemas.microsoft.com/office/drawing/2014/main" id="{9991D472-136B-4A0E-A378-69AF8BA487B6}"/>
              </a:ext>
            </a:extLst>
          </p:cNvPr>
          <p:cNvGrpSpPr/>
          <p:nvPr/>
        </p:nvGrpSpPr>
        <p:grpSpPr>
          <a:xfrm>
            <a:off x="4276524" y="4725479"/>
            <a:ext cx="1042950" cy="1510125"/>
            <a:chOff x="2557500" y="4792825"/>
            <a:chExt cx="1120140" cy="1560521"/>
          </a:xfrm>
        </p:grpSpPr>
        <p:pic>
          <p:nvPicPr>
            <p:cNvPr id="16" name="Graphic 15" descr="User">
              <a:extLst>
                <a:ext uri="{FF2B5EF4-FFF2-40B4-BE49-F238E27FC236}">
                  <a16:creationId xmlns:a16="http://schemas.microsoft.com/office/drawing/2014/main" id="{06F8C12D-6E8B-4ECC-9F00-09DFF91A79D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2557500" y="4792825"/>
              <a:ext cx="1120140" cy="1120140"/>
            </a:xfrm>
            <a:prstGeom prst="rect">
              <a:avLst/>
            </a:prstGeom>
          </p:spPr>
        </p:pic>
        <p:pic>
          <p:nvPicPr>
            <p:cNvPr id="12" name="Graphic 11" descr="Database">
              <a:extLst>
                <a:ext uri="{FF2B5EF4-FFF2-40B4-BE49-F238E27FC236}">
                  <a16:creationId xmlns:a16="http://schemas.microsoft.com/office/drawing/2014/main" id="{CC561804-7262-4EFE-8115-71DF870DCE9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2817990" y="5754186"/>
              <a:ext cx="599160" cy="599160"/>
            </a:xfrm>
            <a:prstGeom prst="rect">
              <a:avLst/>
            </a:prstGeom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2C7D7FC8-1310-4E2B-B34F-04B59B9DFEBD}"/>
              </a:ext>
            </a:extLst>
          </p:cNvPr>
          <p:cNvGrpSpPr/>
          <p:nvPr/>
        </p:nvGrpSpPr>
        <p:grpSpPr>
          <a:xfrm>
            <a:off x="6891732" y="4725479"/>
            <a:ext cx="1042950" cy="1510125"/>
            <a:chOff x="4198620" y="4792825"/>
            <a:chExt cx="1120140" cy="1560521"/>
          </a:xfrm>
        </p:grpSpPr>
        <p:pic>
          <p:nvPicPr>
            <p:cNvPr id="17" name="Graphic 16" descr="User">
              <a:extLst>
                <a:ext uri="{FF2B5EF4-FFF2-40B4-BE49-F238E27FC236}">
                  <a16:creationId xmlns:a16="http://schemas.microsoft.com/office/drawing/2014/main" id="{1529699C-271A-43D8-BE9C-C6A3E01A996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4198620" y="4792825"/>
              <a:ext cx="1120140" cy="1120140"/>
            </a:xfrm>
            <a:prstGeom prst="rect">
              <a:avLst/>
            </a:prstGeom>
          </p:spPr>
        </p:pic>
        <p:pic>
          <p:nvPicPr>
            <p:cNvPr id="10" name="Graphic 9" descr="Web design">
              <a:extLst>
                <a:ext uri="{FF2B5EF4-FFF2-40B4-BE49-F238E27FC236}">
                  <a16:creationId xmlns:a16="http://schemas.microsoft.com/office/drawing/2014/main" id="{FAA3DDB5-E38C-45F2-BFEF-2D73BE843AB5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4459110" y="5754186"/>
              <a:ext cx="599160" cy="599160"/>
            </a:xfrm>
            <a:prstGeom prst="rect">
              <a:avLst/>
            </a:prstGeom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958C685F-7932-4C51-AEB5-3471C7B1E028}"/>
              </a:ext>
            </a:extLst>
          </p:cNvPr>
          <p:cNvGrpSpPr/>
          <p:nvPr/>
        </p:nvGrpSpPr>
        <p:grpSpPr>
          <a:xfrm>
            <a:off x="9506940" y="4756602"/>
            <a:ext cx="1042950" cy="1449888"/>
            <a:chOff x="5689320" y="4792825"/>
            <a:chExt cx="1120140" cy="1498274"/>
          </a:xfrm>
        </p:grpSpPr>
        <p:pic>
          <p:nvPicPr>
            <p:cNvPr id="21" name="Graphic 20" descr="User">
              <a:extLst>
                <a:ext uri="{FF2B5EF4-FFF2-40B4-BE49-F238E27FC236}">
                  <a16:creationId xmlns:a16="http://schemas.microsoft.com/office/drawing/2014/main" id="{4F87BCE3-5025-45A5-9D1C-E5047F8205D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5689320" y="4792825"/>
              <a:ext cx="1120140" cy="1120140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9EE4FE5B-D777-4DD6-B89F-138259385E65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6063798" y="5816433"/>
              <a:ext cx="371184" cy="474666"/>
            </a:xfrm>
            <a:prstGeom prst="rect">
              <a:avLst/>
            </a:prstGeom>
          </p:spPr>
        </p:pic>
      </p:grpSp>
      <p:pic>
        <p:nvPicPr>
          <p:cNvPr id="24" name="Graphic 23" descr="Add">
            <a:extLst>
              <a:ext uri="{FF2B5EF4-FFF2-40B4-BE49-F238E27FC236}">
                <a16:creationId xmlns:a16="http://schemas.microsoft.com/office/drawing/2014/main" id="{66388E84-5BC6-49C4-887E-A2805DF4C7CE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3158144" y="4998467"/>
            <a:ext cx="520166" cy="520166"/>
          </a:xfrm>
          <a:prstGeom prst="rect">
            <a:avLst/>
          </a:prstGeom>
        </p:spPr>
      </p:pic>
      <p:pic>
        <p:nvPicPr>
          <p:cNvPr id="28" name="Graphic 27" descr="Add">
            <a:extLst>
              <a:ext uri="{FF2B5EF4-FFF2-40B4-BE49-F238E27FC236}">
                <a16:creationId xmlns:a16="http://schemas.microsoft.com/office/drawing/2014/main" id="{B45AA678-81BC-4A8B-968B-1C54E06C64D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5809436" y="4998467"/>
            <a:ext cx="520166" cy="520166"/>
          </a:xfrm>
          <a:prstGeom prst="rect">
            <a:avLst/>
          </a:prstGeom>
        </p:spPr>
      </p:pic>
      <p:pic>
        <p:nvPicPr>
          <p:cNvPr id="29" name="Graphic 28" descr="Add">
            <a:extLst>
              <a:ext uri="{FF2B5EF4-FFF2-40B4-BE49-F238E27FC236}">
                <a16:creationId xmlns:a16="http://schemas.microsoft.com/office/drawing/2014/main" id="{4648453D-A120-4FA0-BB26-25A90511C8A1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8460729" y="4998467"/>
            <a:ext cx="520166" cy="520166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E537DDE-BC76-464B-9FC4-73AC1A1B04FC}"/>
              </a:ext>
            </a:extLst>
          </p:cNvPr>
          <p:cNvCxnSpPr>
            <a:cxnSpLocks/>
          </p:cNvCxnSpPr>
          <p:nvPr/>
        </p:nvCxnSpPr>
        <p:spPr>
          <a:xfrm flipV="1">
            <a:off x="468630" y="4759769"/>
            <a:ext cx="11113770" cy="3112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>
            <a:extLst>
              <a:ext uri="{FF2B5EF4-FFF2-40B4-BE49-F238E27FC236}">
                <a16:creationId xmlns:a16="http://schemas.microsoft.com/office/drawing/2014/main" id="{6217817C-3783-42C6-8451-B4E787CFCDD2}"/>
              </a:ext>
            </a:extLst>
          </p:cNvPr>
          <p:cNvSpPr/>
          <p:nvPr/>
        </p:nvSpPr>
        <p:spPr>
          <a:xfrm>
            <a:off x="10028414" y="2826408"/>
            <a:ext cx="1897719" cy="1761036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16177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3DCD02-1463-496D-B830-B33843F3E0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Extract, Transform, &amp; Load (ETL)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BF72C3-A023-44B4-BEB1-14E88D34D2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44583ED-F364-40B3-B25B-483B5033DFA3}" type="slidenum">
              <a:rPr lang="en-US" smtClean="0"/>
              <a:pPr/>
              <a:t>22</a:t>
            </a:fld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2A78860-2A43-4FF9-BAAF-D885605EB587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09600" y="1076270"/>
            <a:ext cx="10972800" cy="3649788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2D60FE72-4501-4DD7-9253-CB409B6656E6}"/>
              </a:ext>
            </a:extLst>
          </p:cNvPr>
          <p:cNvGrpSpPr/>
          <p:nvPr/>
        </p:nvGrpSpPr>
        <p:grpSpPr>
          <a:xfrm>
            <a:off x="1661316" y="4731765"/>
            <a:ext cx="1042950" cy="1497958"/>
            <a:chOff x="1170660" y="4792825"/>
            <a:chExt cx="1120140" cy="1547948"/>
          </a:xfrm>
        </p:grpSpPr>
        <p:pic>
          <p:nvPicPr>
            <p:cNvPr id="6" name="Graphic 5" descr="User">
              <a:extLst>
                <a:ext uri="{FF2B5EF4-FFF2-40B4-BE49-F238E27FC236}">
                  <a16:creationId xmlns:a16="http://schemas.microsoft.com/office/drawing/2014/main" id="{4E6E16E4-702C-4315-BF52-952B3CA2F12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170660" y="4792825"/>
              <a:ext cx="1120140" cy="1120140"/>
            </a:xfrm>
            <a:prstGeom prst="rect">
              <a:avLst/>
            </a:prstGeom>
          </p:spPr>
        </p:pic>
        <p:pic>
          <p:nvPicPr>
            <p:cNvPr id="8" name="Graphic 7" descr="Medical">
              <a:extLst>
                <a:ext uri="{FF2B5EF4-FFF2-40B4-BE49-F238E27FC236}">
                  <a16:creationId xmlns:a16="http://schemas.microsoft.com/office/drawing/2014/main" id="{D0E6ADE6-2150-4227-8357-E86E661ABAC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443724" y="5766760"/>
              <a:ext cx="574013" cy="574013"/>
            </a:xfrm>
            <a:prstGeom prst="rect">
              <a:avLst/>
            </a:prstGeom>
          </p:spPr>
        </p:pic>
      </p:grp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1826FBEF-370F-4D2D-A9D0-78851424A2E6}"/>
              </a:ext>
            </a:extLst>
          </p:cNvPr>
          <p:cNvGraphicFramePr>
            <a:graphicFrameLocks noGrp="1"/>
          </p:cNvGraphicFramePr>
          <p:nvPr/>
        </p:nvGraphicFramePr>
        <p:xfrm>
          <a:off x="1011240" y="6118713"/>
          <a:ext cx="10169520" cy="365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42380">
                  <a:extLst>
                    <a:ext uri="{9D8B030D-6E8A-4147-A177-3AD203B41FA5}">
                      <a16:colId xmlns:a16="http://schemas.microsoft.com/office/drawing/2014/main" val="566711434"/>
                    </a:ext>
                  </a:extLst>
                </a:gridCol>
                <a:gridCol w="2542380">
                  <a:extLst>
                    <a:ext uri="{9D8B030D-6E8A-4147-A177-3AD203B41FA5}">
                      <a16:colId xmlns:a16="http://schemas.microsoft.com/office/drawing/2014/main" val="1691341422"/>
                    </a:ext>
                  </a:extLst>
                </a:gridCol>
                <a:gridCol w="2542380">
                  <a:extLst>
                    <a:ext uri="{9D8B030D-6E8A-4147-A177-3AD203B41FA5}">
                      <a16:colId xmlns:a16="http://schemas.microsoft.com/office/drawing/2014/main" val="4834423"/>
                    </a:ext>
                  </a:extLst>
                </a:gridCol>
                <a:gridCol w="2542380">
                  <a:extLst>
                    <a:ext uri="{9D8B030D-6E8A-4147-A177-3AD203B41FA5}">
                      <a16:colId xmlns:a16="http://schemas.microsoft.com/office/drawing/2014/main" val="311493055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Medical Knowledge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Data Expertise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Technical ETL Expertise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/>
                        <a:t>CDM Experience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43963203"/>
                  </a:ext>
                </a:extLst>
              </a:tr>
            </a:tbl>
          </a:graphicData>
        </a:graphic>
      </p:graphicFrame>
      <p:grpSp>
        <p:nvGrpSpPr>
          <p:cNvPr id="19" name="Group 18">
            <a:extLst>
              <a:ext uri="{FF2B5EF4-FFF2-40B4-BE49-F238E27FC236}">
                <a16:creationId xmlns:a16="http://schemas.microsoft.com/office/drawing/2014/main" id="{9991D472-136B-4A0E-A378-69AF8BA487B6}"/>
              </a:ext>
            </a:extLst>
          </p:cNvPr>
          <p:cNvGrpSpPr/>
          <p:nvPr/>
        </p:nvGrpSpPr>
        <p:grpSpPr>
          <a:xfrm>
            <a:off x="4276524" y="4725479"/>
            <a:ext cx="1042950" cy="1510125"/>
            <a:chOff x="2557500" y="4792825"/>
            <a:chExt cx="1120140" cy="1560521"/>
          </a:xfrm>
        </p:grpSpPr>
        <p:pic>
          <p:nvPicPr>
            <p:cNvPr id="16" name="Graphic 15" descr="User">
              <a:extLst>
                <a:ext uri="{FF2B5EF4-FFF2-40B4-BE49-F238E27FC236}">
                  <a16:creationId xmlns:a16="http://schemas.microsoft.com/office/drawing/2014/main" id="{06F8C12D-6E8B-4ECC-9F00-09DFF91A79D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2557500" y="4792825"/>
              <a:ext cx="1120140" cy="1120140"/>
            </a:xfrm>
            <a:prstGeom prst="rect">
              <a:avLst/>
            </a:prstGeom>
          </p:spPr>
        </p:pic>
        <p:pic>
          <p:nvPicPr>
            <p:cNvPr id="12" name="Graphic 11" descr="Database">
              <a:extLst>
                <a:ext uri="{FF2B5EF4-FFF2-40B4-BE49-F238E27FC236}">
                  <a16:creationId xmlns:a16="http://schemas.microsoft.com/office/drawing/2014/main" id="{CC561804-7262-4EFE-8115-71DF870DCE9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2817990" y="5754186"/>
              <a:ext cx="599160" cy="599160"/>
            </a:xfrm>
            <a:prstGeom prst="rect">
              <a:avLst/>
            </a:prstGeom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2C7D7FC8-1310-4E2B-B34F-04B59B9DFEBD}"/>
              </a:ext>
            </a:extLst>
          </p:cNvPr>
          <p:cNvGrpSpPr/>
          <p:nvPr/>
        </p:nvGrpSpPr>
        <p:grpSpPr>
          <a:xfrm>
            <a:off x="6891732" y="4725479"/>
            <a:ext cx="1042950" cy="1510125"/>
            <a:chOff x="4198620" y="4792825"/>
            <a:chExt cx="1120140" cy="1560521"/>
          </a:xfrm>
        </p:grpSpPr>
        <p:pic>
          <p:nvPicPr>
            <p:cNvPr id="17" name="Graphic 16" descr="User">
              <a:extLst>
                <a:ext uri="{FF2B5EF4-FFF2-40B4-BE49-F238E27FC236}">
                  <a16:creationId xmlns:a16="http://schemas.microsoft.com/office/drawing/2014/main" id="{1529699C-271A-43D8-BE9C-C6A3E01A996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4198620" y="4792825"/>
              <a:ext cx="1120140" cy="1120140"/>
            </a:xfrm>
            <a:prstGeom prst="rect">
              <a:avLst/>
            </a:prstGeom>
          </p:spPr>
        </p:pic>
        <p:pic>
          <p:nvPicPr>
            <p:cNvPr id="10" name="Graphic 9" descr="Web design">
              <a:extLst>
                <a:ext uri="{FF2B5EF4-FFF2-40B4-BE49-F238E27FC236}">
                  <a16:creationId xmlns:a16="http://schemas.microsoft.com/office/drawing/2014/main" id="{FAA3DDB5-E38C-45F2-BFEF-2D73BE843AB5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4459110" y="5754186"/>
              <a:ext cx="599160" cy="599160"/>
            </a:xfrm>
            <a:prstGeom prst="rect">
              <a:avLst/>
            </a:prstGeom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958C685F-7932-4C51-AEB5-3471C7B1E028}"/>
              </a:ext>
            </a:extLst>
          </p:cNvPr>
          <p:cNvGrpSpPr/>
          <p:nvPr/>
        </p:nvGrpSpPr>
        <p:grpSpPr>
          <a:xfrm>
            <a:off x="9506940" y="4756602"/>
            <a:ext cx="1042950" cy="1449888"/>
            <a:chOff x="5689320" y="4792825"/>
            <a:chExt cx="1120140" cy="1498274"/>
          </a:xfrm>
        </p:grpSpPr>
        <p:pic>
          <p:nvPicPr>
            <p:cNvPr id="21" name="Graphic 20" descr="User">
              <a:extLst>
                <a:ext uri="{FF2B5EF4-FFF2-40B4-BE49-F238E27FC236}">
                  <a16:creationId xmlns:a16="http://schemas.microsoft.com/office/drawing/2014/main" id="{4F87BCE3-5025-45A5-9D1C-E5047F8205D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5689320" y="4792825"/>
              <a:ext cx="1120140" cy="1120140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9EE4FE5B-D777-4DD6-B89F-138259385E65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6063798" y="5816433"/>
              <a:ext cx="371184" cy="474666"/>
            </a:xfrm>
            <a:prstGeom prst="rect">
              <a:avLst/>
            </a:prstGeom>
          </p:spPr>
        </p:pic>
      </p:grpSp>
      <p:pic>
        <p:nvPicPr>
          <p:cNvPr id="24" name="Graphic 23" descr="Add">
            <a:extLst>
              <a:ext uri="{FF2B5EF4-FFF2-40B4-BE49-F238E27FC236}">
                <a16:creationId xmlns:a16="http://schemas.microsoft.com/office/drawing/2014/main" id="{66388E84-5BC6-49C4-887E-A2805DF4C7CE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3158144" y="4998467"/>
            <a:ext cx="520166" cy="520166"/>
          </a:xfrm>
          <a:prstGeom prst="rect">
            <a:avLst/>
          </a:prstGeom>
        </p:spPr>
      </p:pic>
      <p:pic>
        <p:nvPicPr>
          <p:cNvPr id="28" name="Graphic 27" descr="Add">
            <a:extLst>
              <a:ext uri="{FF2B5EF4-FFF2-40B4-BE49-F238E27FC236}">
                <a16:creationId xmlns:a16="http://schemas.microsoft.com/office/drawing/2014/main" id="{B45AA678-81BC-4A8B-968B-1C54E06C64D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5809436" y="4998467"/>
            <a:ext cx="520166" cy="520166"/>
          </a:xfrm>
          <a:prstGeom prst="rect">
            <a:avLst/>
          </a:prstGeom>
        </p:spPr>
      </p:pic>
      <p:pic>
        <p:nvPicPr>
          <p:cNvPr id="29" name="Graphic 28" descr="Add">
            <a:extLst>
              <a:ext uri="{FF2B5EF4-FFF2-40B4-BE49-F238E27FC236}">
                <a16:creationId xmlns:a16="http://schemas.microsoft.com/office/drawing/2014/main" id="{4648453D-A120-4FA0-BB26-25A90511C8A1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8460729" y="4998467"/>
            <a:ext cx="520166" cy="520166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E537DDE-BC76-464B-9FC4-73AC1A1B04FC}"/>
              </a:ext>
            </a:extLst>
          </p:cNvPr>
          <p:cNvCxnSpPr>
            <a:cxnSpLocks/>
          </p:cNvCxnSpPr>
          <p:nvPr/>
        </p:nvCxnSpPr>
        <p:spPr>
          <a:xfrm flipV="1">
            <a:off x="468630" y="4759769"/>
            <a:ext cx="11113770" cy="3112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>
            <a:extLst>
              <a:ext uri="{FF2B5EF4-FFF2-40B4-BE49-F238E27FC236}">
                <a16:creationId xmlns:a16="http://schemas.microsoft.com/office/drawing/2014/main" id="{673205DE-4A13-4045-A44D-84D9615635EC}"/>
              </a:ext>
            </a:extLst>
          </p:cNvPr>
          <p:cNvSpPr/>
          <p:nvPr/>
        </p:nvSpPr>
        <p:spPr>
          <a:xfrm>
            <a:off x="1041923" y="4731840"/>
            <a:ext cx="9850867" cy="1761036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952175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CF3A902-2398-4027-9688-DD7AF238E653}"/>
              </a:ext>
            </a:extLst>
          </p:cNvPr>
          <p:cNvSpPr/>
          <p:nvPr/>
        </p:nvSpPr>
        <p:spPr>
          <a:xfrm>
            <a:off x="0" y="-91440"/>
            <a:ext cx="12192000" cy="649224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0DB8E698-13E1-4C5E-BC56-E93C6E63CA9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25785559"/>
              </p:ext>
            </p:extLst>
          </p:nvPr>
        </p:nvGraphicFramePr>
        <p:xfrm>
          <a:off x="518160" y="165100"/>
          <a:ext cx="11140441" cy="6126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70921">
                  <a:extLst>
                    <a:ext uri="{9D8B030D-6E8A-4147-A177-3AD203B41FA5}">
                      <a16:colId xmlns:a16="http://schemas.microsoft.com/office/drawing/2014/main" val="864120135"/>
                    </a:ext>
                  </a:extLst>
                </a:gridCol>
                <a:gridCol w="2542380">
                  <a:extLst>
                    <a:ext uri="{9D8B030D-6E8A-4147-A177-3AD203B41FA5}">
                      <a16:colId xmlns:a16="http://schemas.microsoft.com/office/drawing/2014/main" val="778838518"/>
                    </a:ext>
                  </a:extLst>
                </a:gridCol>
                <a:gridCol w="2542380">
                  <a:extLst>
                    <a:ext uri="{9D8B030D-6E8A-4147-A177-3AD203B41FA5}">
                      <a16:colId xmlns:a16="http://schemas.microsoft.com/office/drawing/2014/main" val="2260379493"/>
                    </a:ext>
                  </a:extLst>
                </a:gridCol>
                <a:gridCol w="2542380">
                  <a:extLst>
                    <a:ext uri="{9D8B030D-6E8A-4147-A177-3AD203B41FA5}">
                      <a16:colId xmlns:a16="http://schemas.microsoft.com/office/drawing/2014/main" val="2498336987"/>
                    </a:ext>
                  </a:extLst>
                </a:gridCol>
                <a:gridCol w="2542380">
                  <a:extLst>
                    <a:ext uri="{9D8B030D-6E8A-4147-A177-3AD203B41FA5}">
                      <a16:colId xmlns:a16="http://schemas.microsoft.com/office/drawing/2014/main" val="13224194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Data Partner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Medical Knowledge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Data Expertise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Technical ETL Expertise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/>
                        <a:t>CDM Experience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3797345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Lacked Clinical Role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Proficient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5+ years experience</a:t>
                      </a:r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No Prior Experience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490011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Lacked Clinical Role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Competent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&lt;1 years experience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 Prior Experience</a:t>
                      </a:r>
                      <a:endParaRPr lang="en-US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855333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Has Clinical Role</a:t>
                      </a:r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Proficient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5+ years experience</a:t>
                      </a:r>
                      <a:endParaRPr lang="en-US" dirty="0"/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 Prior Experience</a:t>
                      </a:r>
                      <a:endParaRPr lang="en-US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719326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 Clinical Role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Expert Level</a:t>
                      </a:r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5+ years experience</a:t>
                      </a:r>
                      <a:endParaRPr lang="en-US" dirty="0"/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 Prior Experience</a:t>
                      </a:r>
                      <a:endParaRPr lang="en-US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971329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 Clinical Role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Proficient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1-2 years experience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Prior CDM Experience</a:t>
                      </a:r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15869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 Clinical Role</a:t>
                      </a:r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Expert Level</a:t>
                      </a:r>
                      <a:endParaRPr lang="en-US" dirty="0"/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5+ years experience</a:t>
                      </a:r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No Prior Experience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188943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Lacked Clinical Role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Expert Level</a:t>
                      </a:r>
                      <a:endParaRPr lang="en-US" dirty="0"/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No experience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Prior CDM Experience</a:t>
                      </a:r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803073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Lacked Clinical Role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Proficient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No experience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 Prior Experience</a:t>
                      </a:r>
                      <a:endParaRPr lang="en-US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158789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 Clinical Role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Expert Level</a:t>
                      </a:r>
                      <a:endParaRPr lang="en-US" dirty="0"/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2-4 years experience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 Prior Experience</a:t>
                      </a:r>
                      <a:endParaRPr lang="en-US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297886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 Clinical Role</a:t>
                      </a:r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Expert Level</a:t>
                      </a:r>
                      <a:endParaRPr lang="en-US" dirty="0"/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5+ years experience</a:t>
                      </a:r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 Prior Experience</a:t>
                      </a:r>
                      <a:endParaRPr lang="en-US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400013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Lacked Clinical Role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Expert Level</a:t>
                      </a:r>
                      <a:endParaRPr lang="en-US" dirty="0"/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No experience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 Prior Experience</a:t>
                      </a:r>
                      <a:endParaRPr lang="en-US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952664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Lacked Clinical Role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Competent</a:t>
                      </a:r>
                      <a:endParaRPr lang="en-US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5+ years experience</a:t>
                      </a:r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 Prior Experience</a:t>
                      </a:r>
                      <a:endParaRPr lang="en-US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63472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Has Clinical Role</a:t>
                      </a:r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Competent</a:t>
                      </a:r>
                      <a:endParaRPr lang="en-US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1-2 years experience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Prior CDM Experience</a:t>
                      </a:r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66637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Lacked Clinical Role</a:t>
                      </a:r>
                      <a:endParaRPr lang="en-US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Expert Level</a:t>
                      </a:r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5+ years experience</a:t>
                      </a:r>
                      <a:endParaRPr lang="en-US" dirty="0"/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 Prior Experience</a:t>
                      </a:r>
                      <a:endParaRPr lang="en-US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710651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Lacked Clinical Role</a:t>
                      </a:r>
                      <a:endParaRPr lang="en-US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Beginner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5+ years experience</a:t>
                      </a:r>
                      <a:endParaRPr lang="en-US" dirty="0"/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 Prior Experience</a:t>
                      </a:r>
                      <a:endParaRPr lang="en-US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4133381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B5A848-C541-4964-8FDB-7055EE4165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44583ED-F364-40B3-B25B-483B5033DFA3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98CEF78-6795-4116-ADC6-4690DCDD0909}"/>
              </a:ext>
            </a:extLst>
          </p:cNvPr>
          <p:cNvSpPr/>
          <p:nvPr/>
        </p:nvSpPr>
        <p:spPr>
          <a:xfrm>
            <a:off x="2571750" y="6550026"/>
            <a:ext cx="228600" cy="250824"/>
          </a:xfrm>
          <a:prstGeom prst="rect">
            <a:avLst/>
          </a:prstGeom>
          <a:solidFill>
            <a:srgbClr val="DBEEF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E46B40F-B85D-4DD7-A925-940D127A6352}"/>
              </a:ext>
            </a:extLst>
          </p:cNvPr>
          <p:cNvSpPr txBox="1"/>
          <p:nvPr/>
        </p:nvSpPr>
        <p:spPr>
          <a:xfrm>
            <a:off x="2800350" y="6480810"/>
            <a:ext cx="3474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Less experience / Less Proficient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9E9F23D-D9EC-47A7-8837-CF42BE43172E}"/>
              </a:ext>
            </a:extLst>
          </p:cNvPr>
          <p:cNvSpPr/>
          <p:nvPr/>
        </p:nvSpPr>
        <p:spPr>
          <a:xfrm>
            <a:off x="6275070" y="6554788"/>
            <a:ext cx="228600" cy="250824"/>
          </a:xfrm>
          <a:prstGeom prst="rect">
            <a:avLst/>
          </a:prstGeom>
          <a:solidFill>
            <a:srgbClr val="21596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8C134BA-8228-4EAD-8119-4FDCF25EF06B}"/>
              </a:ext>
            </a:extLst>
          </p:cNvPr>
          <p:cNvSpPr txBox="1"/>
          <p:nvPr/>
        </p:nvSpPr>
        <p:spPr>
          <a:xfrm>
            <a:off x="6503670" y="6485572"/>
            <a:ext cx="3474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Experienced / Proficient</a:t>
            </a:r>
          </a:p>
        </p:txBody>
      </p:sp>
    </p:spTree>
    <p:extLst>
      <p:ext uri="{BB962C8B-B14F-4D97-AF65-F5344CB8AC3E}">
        <p14:creationId xmlns:p14="http://schemas.microsoft.com/office/powerpoint/2010/main" val="292849137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CF3A902-2398-4027-9688-DD7AF238E653}"/>
              </a:ext>
            </a:extLst>
          </p:cNvPr>
          <p:cNvSpPr/>
          <p:nvPr/>
        </p:nvSpPr>
        <p:spPr>
          <a:xfrm>
            <a:off x="0" y="-91440"/>
            <a:ext cx="12192000" cy="649224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0DB8E698-13E1-4C5E-BC56-E93C6E63CA9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031424"/>
              </p:ext>
            </p:extLst>
          </p:nvPr>
        </p:nvGraphicFramePr>
        <p:xfrm>
          <a:off x="518160" y="165100"/>
          <a:ext cx="11140441" cy="6126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70921">
                  <a:extLst>
                    <a:ext uri="{9D8B030D-6E8A-4147-A177-3AD203B41FA5}">
                      <a16:colId xmlns:a16="http://schemas.microsoft.com/office/drawing/2014/main" val="864120135"/>
                    </a:ext>
                  </a:extLst>
                </a:gridCol>
                <a:gridCol w="2542380">
                  <a:extLst>
                    <a:ext uri="{9D8B030D-6E8A-4147-A177-3AD203B41FA5}">
                      <a16:colId xmlns:a16="http://schemas.microsoft.com/office/drawing/2014/main" val="778838518"/>
                    </a:ext>
                  </a:extLst>
                </a:gridCol>
                <a:gridCol w="2542380">
                  <a:extLst>
                    <a:ext uri="{9D8B030D-6E8A-4147-A177-3AD203B41FA5}">
                      <a16:colId xmlns:a16="http://schemas.microsoft.com/office/drawing/2014/main" val="2260379493"/>
                    </a:ext>
                  </a:extLst>
                </a:gridCol>
                <a:gridCol w="2542380">
                  <a:extLst>
                    <a:ext uri="{9D8B030D-6E8A-4147-A177-3AD203B41FA5}">
                      <a16:colId xmlns:a16="http://schemas.microsoft.com/office/drawing/2014/main" val="2498336987"/>
                    </a:ext>
                  </a:extLst>
                </a:gridCol>
                <a:gridCol w="2542380">
                  <a:extLst>
                    <a:ext uri="{9D8B030D-6E8A-4147-A177-3AD203B41FA5}">
                      <a16:colId xmlns:a16="http://schemas.microsoft.com/office/drawing/2014/main" val="13224194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Data Partner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Medical Knowledge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Data Expertise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Technical ETL Expertise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/>
                        <a:t>CDM Experience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3797345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Lacked Clinical Role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Proficient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5+ years experience</a:t>
                      </a:r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No Prior Experience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490011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Lacked Clinical Role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Competent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&lt;1 years experience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 Prior Experience</a:t>
                      </a:r>
                      <a:endParaRPr lang="en-US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855333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Has Clinical Role</a:t>
                      </a:r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Proficient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5+ years experience</a:t>
                      </a:r>
                      <a:endParaRPr lang="en-US" dirty="0"/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 Prior Experience</a:t>
                      </a:r>
                      <a:endParaRPr lang="en-US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719326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 Clinical Role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Expert Level</a:t>
                      </a:r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5+ years experience</a:t>
                      </a:r>
                      <a:endParaRPr lang="en-US" dirty="0"/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 Prior Experience</a:t>
                      </a:r>
                      <a:endParaRPr lang="en-US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971329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 Clinical Role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Proficient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1-2 years experience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Prior CDM Experience</a:t>
                      </a:r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15869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 Clinical Role</a:t>
                      </a:r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Expert Level</a:t>
                      </a:r>
                      <a:endParaRPr lang="en-US" dirty="0"/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5+ years experience</a:t>
                      </a:r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No Prior Experience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188943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Lacked Clinical Role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Expert Level</a:t>
                      </a:r>
                      <a:endParaRPr lang="en-US" dirty="0"/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No experience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Prior CDM Experience</a:t>
                      </a:r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803073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Lacked Clinical Role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Proficient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No experience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 Prior Experience</a:t>
                      </a:r>
                      <a:endParaRPr lang="en-US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158789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 Clinical Role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Expert Level</a:t>
                      </a:r>
                      <a:endParaRPr lang="en-US" dirty="0"/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2-4 years experience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 Prior Experience</a:t>
                      </a:r>
                      <a:endParaRPr lang="en-US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297886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 Clinical Role</a:t>
                      </a:r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Expert Level</a:t>
                      </a:r>
                      <a:endParaRPr lang="en-US" dirty="0"/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5+ years experience</a:t>
                      </a:r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 Prior Experience</a:t>
                      </a:r>
                      <a:endParaRPr lang="en-US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400013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Lacked Clinical Role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Expert Level</a:t>
                      </a:r>
                      <a:endParaRPr lang="en-US" dirty="0"/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No experience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 Prior Experience</a:t>
                      </a:r>
                      <a:endParaRPr lang="en-US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952664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Lacked Clinical Role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Competent</a:t>
                      </a:r>
                      <a:endParaRPr lang="en-US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5+ years experience</a:t>
                      </a:r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 Prior Experience</a:t>
                      </a:r>
                      <a:endParaRPr lang="en-US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63472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Has Clinical Role</a:t>
                      </a:r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Competent</a:t>
                      </a:r>
                      <a:endParaRPr lang="en-US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1-2 years experience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Prior CDM Experience</a:t>
                      </a:r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66637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Lacked Clinical Role</a:t>
                      </a:r>
                      <a:endParaRPr lang="en-US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Expert Level</a:t>
                      </a:r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5+ years experience</a:t>
                      </a:r>
                      <a:endParaRPr lang="en-US" dirty="0"/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 Prior Experience</a:t>
                      </a:r>
                      <a:endParaRPr lang="en-US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710651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Lacked Clinical Role</a:t>
                      </a:r>
                      <a:endParaRPr lang="en-US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Beginner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5+ years experience</a:t>
                      </a:r>
                      <a:endParaRPr lang="en-US" dirty="0"/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 Prior Experience</a:t>
                      </a:r>
                      <a:endParaRPr lang="en-US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4133381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B5A848-C541-4964-8FDB-7055EE4165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44583ED-F364-40B3-B25B-483B5033DFA3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09915D3-9AC6-4241-A5CA-B102A6814A12}"/>
              </a:ext>
            </a:extLst>
          </p:cNvPr>
          <p:cNvSpPr/>
          <p:nvPr/>
        </p:nvSpPr>
        <p:spPr>
          <a:xfrm>
            <a:off x="1474470" y="165100"/>
            <a:ext cx="2548890" cy="6126480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D79518E-CAA0-477B-A73F-FC31BEA39B77}"/>
              </a:ext>
            </a:extLst>
          </p:cNvPr>
          <p:cNvSpPr/>
          <p:nvPr/>
        </p:nvSpPr>
        <p:spPr>
          <a:xfrm>
            <a:off x="2571750" y="6550026"/>
            <a:ext cx="228600" cy="250824"/>
          </a:xfrm>
          <a:prstGeom prst="rect">
            <a:avLst/>
          </a:prstGeom>
          <a:solidFill>
            <a:srgbClr val="DBEEF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407DCBA-9AD7-442F-BF26-A363A75806A3}"/>
              </a:ext>
            </a:extLst>
          </p:cNvPr>
          <p:cNvSpPr txBox="1"/>
          <p:nvPr/>
        </p:nvSpPr>
        <p:spPr>
          <a:xfrm>
            <a:off x="2800350" y="6480810"/>
            <a:ext cx="3474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Less experience / Less Proficient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E54D62E-C4F3-4E67-A811-82D1DCFC75BF}"/>
              </a:ext>
            </a:extLst>
          </p:cNvPr>
          <p:cNvSpPr/>
          <p:nvPr/>
        </p:nvSpPr>
        <p:spPr>
          <a:xfrm>
            <a:off x="6275070" y="6554788"/>
            <a:ext cx="228600" cy="250824"/>
          </a:xfrm>
          <a:prstGeom prst="rect">
            <a:avLst/>
          </a:prstGeom>
          <a:solidFill>
            <a:srgbClr val="21596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E961B7E-34A0-4BDD-9300-4468614F49C6}"/>
              </a:ext>
            </a:extLst>
          </p:cNvPr>
          <p:cNvSpPr txBox="1"/>
          <p:nvPr/>
        </p:nvSpPr>
        <p:spPr>
          <a:xfrm>
            <a:off x="6503670" y="6485572"/>
            <a:ext cx="3474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Experienced / Proficient</a:t>
            </a:r>
          </a:p>
        </p:txBody>
      </p:sp>
    </p:spTree>
    <p:extLst>
      <p:ext uri="{BB962C8B-B14F-4D97-AF65-F5344CB8AC3E}">
        <p14:creationId xmlns:p14="http://schemas.microsoft.com/office/powerpoint/2010/main" val="41223011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CF3A902-2398-4027-9688-DD7AF238E653}"/>
              </a:ext>
            </a:extLst>
          </p:cNvPr>
          <p:cNvSpPr/>
          <p:nvPr/>
        </p:nvSpPr>
        <p:spPr>
          <a:xfrm>
            <a:off x="0" y="-91440"/>
            <a:ext cx="12192000" cy="649224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0DB8E698-13E1-4C5E-BC56-E93C6E63CA9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18884789"/>
              </p:ext>
            </p:extLst>
          </p:nvPr>
        </p:nvGraphicFramePr>
        <p:xfrm>
          <a:off x="518160" y="165100"/>
          <a:ext cx="11140441" cy="6126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70921">
                  <a:extLst>
                    <a:ext uri="{9D8B030D-6E8A-4147-A177-3AD203B41FA5}">
                      <a16:colId xmlns:a16="http://schemas.microsoft.com/office/drawing/2014/main" val="864120135"/>
                    </a:ext>
                  </a:extLst>
                </a:gridCol>
                <a:gridCol w="2542380">
                  <a:extLst>
                    <a:ext uri="{9D8B030D-6E8A-4147-A177-3AD203B41FA5}">
                      <a16:colId xmlns:a16="http://schemas.microsoft.com/office/drawing/2014/main" val="778838518"/>
                    </a:ext>
                  </a:extLst>
                </a:gridCol>
                <a:gridCol w="2542380">
                  <a:extLst>
                    <a:ext uri="{9D8B030D-6E8A-4147-A177-3AD203B41FA5}">
                      <a16:colId xmlns:a16="http://schemas.microsoft.com/office/drawing/2014/main" val="2260379493"/>
                    </a:ext>
                  </a:extLst>
                </a:gridCol>
                <a:gridCol w="2542380">
                  <a:extLst>
                    <a:ext uri="{9D8B030D-6E8A-4147-A177-3AD203B41FA5}">
                      <a16:colId xmlns:a16="http://schemas.microsoft.com/office/drawing/2014/main" val="2498336987"/>
                    </a:ext>
                  </a:extLst>
                </a:gridCol>
                <a:gridCol w="2542380">
                  <a:extLst>
                    <a:ext uri="{9D8B030D-6E8A-4147-A177-3AD203B41FA5}">
                      <a16:colId xmlns:a16="http://schemas.microsoft.com/office/drawing/2014/main" val="13224194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Data Partner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Medical Knowledge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Data Expertise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Technical ETL Expertise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/>
                        <a:t>CDM Experience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3797345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Lacked Clinical Role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Proficient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5+ years experience</a:t>
                      </a:r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No Prior Experience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490011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Lacked Clinical Role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Competent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&lt;1 years experience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 Prior Experience</a:t>
                      </a:r>
                      <a:endParaRPr lang="en-US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855333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Has Clinical Role</a:t>
                      </a:r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Proficient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5+ years experience</a:t>
                      </a:r>
                      <a:endParaRPr lang="en-US" dirty="0"/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 Prior Experience</a:t>
                      </a:r>
                      <a:endParaRPr lang="en-US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719326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 Clinical Role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Expert Level</a:t>
                      </a:r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5+ years experience</a:t>
                      </a:r>
                      <a:endParaRPr lang="en-US" dirty="0"/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 Prior Experience</a:t>
                      </a:r>
                      <a:endParaRPr lang="en-US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971329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 Clinical Role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Proficient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1-2 years experience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Prior CDM Experience</a:t>
                      </a:r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15869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 Clinical Role</a:t>
                      </a:r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Expert Level</a:t>
                      </a:r>
                      <a:endParaRPr lang="en-US" dirty="0"/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5+ years experience</a:t>
                      </a:r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No Prior Experience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188943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Lacked Clinical Role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Expert Level</a:t>
                      </a:r>
                      <a:endParaRPr lang="en-US" dirty="0"/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No experience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Prior CDM Experience</a:t>
                      </a:r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803073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Lacked Clinical Role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Proficient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No experience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 Prior Experience</a:t>
                      </a:r>
                      <a:endParaRPr lang="en-US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158789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 Clinical Role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Expert Level</a:t>
                      </a:r>
                      <a:endParaRPr lang="en-US" dirty="0"/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2-4 years experience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 Prior Experience</a:t>
                      </a:r>
                      <a:endParaRPr lang="en-US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297886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 Clinical Role</a:t>
                      </a:r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Expert Level</a:t>
                      </a:r>
                      <a:endParaRPr lang="en-US" dirty="0"/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5+ years experience</a:t>
                      </a:r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 Prior Experience</a:t>
                      </a:r>
                      <a:endParaRPr lang="en-US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400013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Lacked Clinical Role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Expert Level</a:t>
                      </a:r>
                      <a:endParaRPr lang="en-US" dirty="0"/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No experience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 Prior Experience</a:t>
                      </a:r>
                      <a:endParaRPr lang="en-US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952664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Lacked Clinical Role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Competent</a:t>
                      </a:r>
                      <a:endParaRPr lang="en-US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5+ years experience</a:t>
                      </a:r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 Prior Experience</a:t>
                      </a:r>
                      <a:endParaRPr lang="en-US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63472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Has Clinical Role</a:t>
                      </a:r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Competent</a:t>
                      </a:r>
                      <a:endParaRPr lang="en-US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1-2 years experience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Prior CDM Experience</a:t>
                      </a:r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66637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Lacked Clinical Role</a:t>
                      </a:r>
                      <a:endParaRPr lang="en-US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Expert Level</a:t>
                      </a:r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5+ years experience</a:t>
                      </a:r>
                      <a:endParaRPr lang="en-US" dirty="0"/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 Prior Experience</a:t>
                      </a:r>
                      <a:endParaRPr lang="en-US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710651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Lacked Clinical Role</a:t>
                      </a:r>
                      <a:endParaRPr lang="en-US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Beginner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5+ years experience</a:t>
                      </a:r>
                      <a:endParaRPr lang="en-US" dirty="0"/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 Prior Experience</a:t>
                      </a:r>
                      <a:endParaRPr lang="en-US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4133381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B5A848-C541-4964-8FDB-7055EE4165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44583ED-F364-40B3-B25B-483B5033DFA3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2D8A572-E2DC-4402-85DE-C8EA6B609F47}"/>
              </a:ext>
            </a:extLst>
          </p:cNvPr>
          <p:cNvSpPr/>
          <p:nvPr/>
        </p:nvSpPr>
        <p:spPr>
          <a:xfrm>
            <a:off x="4000500" y="165100"/>
            <a:ext cx="2548890" cy="6126480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3376916-945C-46F6-B8FC-F0ABA0890A90}"/>
              </a:ext>
            </a:extLst>
          </p:cNvPr>
          <p:cNvSpPr/>
          <p:nvPr/>
        </p:nvSpPr>
        <p:spPr>
          <a:xfrm>
            <a:off x="2571750" y="6550026"/>
            <a:ext cx="228600" cy="250824"/>
          </a:xfrm>
          <a:prstGeom prst="rect">
            <a:avLst/>
          </a:prstGeom>
          <a:solidFill>
            <a:srgbClr val="DBEEF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732DBC0-787D-4611-A7F7-4EE9739F102A}"/>
              </a:ext>
            </a:extLst>
          </p:cNvPr>
          <p:cNvSpPr txBox="1"/>
          <p:nvPr/>
        </p:nvSpPr>
        <p:spPr>
          <a:xfrm>
            <a:off x="2800350" y="6480810"/>
            <a:ext cx="3474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Less experience / Less Proficient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F634D9F-581E-43A8-94D3-E155FB1DD9EE}"/>
              </a:ext>
            </a:extLst>
          </p:cNvPr>
          <p:cNvSpPr/>
          <p:nvPr/>
        </p:nvSpPr>
        <p:spPr>
          <a:xfrm>
            <a:off x="6275070" y="6554788"/>
            <a:ext cx="228600" cy="250824"/>
          </a:xfrm>
          <a:prstGeom prst="rect">
            <a:avLst/>
          </a:prstGeom>
          <a:solidFill>
            <a:srgbClr val="21596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615E2DA-7C5F-480E-8B36-5F63A98396A5}"/>
              </a:ext>
            </a:extLst>
          </p:cNvPr>
          <p:cNvSpPr txBox="1"/>
          <p:nvPr/>
        </p:nvSpPr>
        <p:spPr>
          <a:xfrm>
            <a:off x="6503670" y="6485572"/>
            <a:ext cx="3474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Experienced / Proficient</a:t>
            </a:r>
          </a:p>
        </p:txBody>
      </p:sp>
    </p:spTree>
    <p:extLst>
      <p:ext uri="{BB962C8B-B14F-4D97-AF65-F5344CB8AC3E}">
        <p14:creationId xmlns:p14="http://schemas.microsoft.com/office/powerpoint/2010/main" val="51822940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CF3A902-2398-4027-9688-DD7AF238E653}"/>
              </a:ext>
            </a:extLst>
          </p:cNvPr>
          <p:cNvSpPr/>
          <p:nvPr/>
        </p:nvSpPr>
        <p:spPr>
          <a:xfrm>
            <a:off x="0" y="-91440"/>
            <a:ext cx="12192000" cy="649224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0DB8E698-13E1-4C5E-BC56-E93C6E63CA9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66073916"/>
              </p:ext>
            </p:extLst>
          </p:nvPr>
        </p:nvGraphicFramePr>
        <p:xfrm>
          <a:off x="518160" y="165100"/>
          <a:ext cx="11140441" cy="6126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70921">
                  <a:extLst>
                    <a:ext uri="{9D8B030D-6E8A-4147-A177-3AD203B41FA5}">
                      <a16:colId xmlns:a16="http://schemas.microsoft.com/office/drawing/2014/main" val="864120135"/>
                    </a:ext>
                  </a:extLst>
                </a:gridCol>
                <a:gridCol w="2542380">
                  <a:extLst>
                    <a:ext uri="{9D8B030D-6E8A-4147-A177-3AD203B41FA5}">
                      <a16:colId xmlns:a16="http://schemas.microsoft.com/office/drawing/2014/main" val="778838518"/>
                    </a:ext>
                  </a:extLst>
                </a:gridCol>
                <a:gridCol w="2542380">
                  <a:extLst>
                    <a:ext uri="{9D8B030D-6E8A-4147-A177-3AD203B41FA5}">
                      <a16:colId xmlns:a16="http://schemas.microsoft.com/office/drawing/2014/main" val="2260379493"/>
                    </a:ext>
                  </a:extLst>
                </a:gridCol>
                <a:gridCol w="2542380">
                  <a:extLst>
                    <a:ext uri="{9D8B030D-6E8A-4147-A177-3AD203B41FA5}">
                      <a16:colId xmlns:a16="http://schemas.microsoft.com/office/drawing/2014/main" val="2498336987"/>
                    </a:ext>
                  </a:extLst>
                </a:gridCol>
                <a:gridCol w="2542380">
                  <a:extLst>
                    <a:ext uri="{9D8B030D-6E8A-4147-A177-3AD203B41FA5}">
                      <a16:colId xmlns:a16="http://schemas.microsoft.com/office/drawing/2014/main" val="13224194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Data Partner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Medical Knowledge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Data Expertise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Technical ETL Expertise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/>
                        <a:t>CDM Experience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3797345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Lacked Clinical Role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Proficient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5+ years experience</a:t>
                      </a:r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No Prior Experience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490011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Lacked Clinical Role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Competent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&lt;1 years experience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 Prior Experience</a:t>
                      </a:r>
                      <a:endParaRPr lang="en-US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855333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Has Clinical Role</a:t>
                      </a:r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Proficient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5+ years experience</a:t>
                      </a:r>
                      <a:endParaRPr lang="en-US" dirty="0"/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 Prior Experience</a:t>
                      </a:r>
                      <a:endParaRPr lang="en-US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719326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 Clinical Role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Expert Level</a:t>
                      </a:r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5+ years experience</a:t>
                      </a:r>
                      <a:endParaRPr lang="en-US" dirty="0"/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 Prior Experience</a:t>
                      </a:r>
                      <a:endParaRPr lang="en-US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971329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 Clinical Role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Proficient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1-2 years experience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Prior CDM Experience</a:t>
                      </a:r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15869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 Clinical Role</a:t>
                      </a:r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Expert Level</a:t>
                      </a:r>
                      <a:endParaRPr lang="en-US" dirty="0"/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5+ years experience</a:t>
                      </a:r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No Prior Experience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188943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Lacked Clinical Role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Expert Level</a:t>
                      </a:r>
                      <a:endParaRPr lang="en-US" dirty="0"/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No experience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Prior CDM Experience</a:t>
                      </a:r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803073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Lacked Clinical Role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Proficient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No experience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 Prior Experience</a:t>
                      </a:r>
                      <a:endParaRPr lang="en-US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158789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 Clinical Role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Expert Level</a:t>
                      </a:r>
                      <a:endParaRPr lang="en-US" dirty="0"/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2-4 years experience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 Prior Experience</a:t>
                      </a:r>
                      <a:endParaRPr lang="en-US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297886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 Clinical Role</a:t>
                      </a:r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Expert Level</a:t>
                      </a:r>
                      <a:endParaRPr lang="en-US" dirty="0"/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5+ years experience</a:t>
                      </a:r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 Prior Experience</a:t>
                      </a:r>
                      <a:endParaRPr lang="en-US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400013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Lacked Clinical Role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Expert Level</a:t>
                      </a:r>
                      <a:endParaRPr lang="en-US" dirty="0"/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No experience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 Prior Experience</a:t>
                      </a:r>
                      <a:endParaRPr lang="en-US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952664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Lacked Clinical Role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Competent</a:t>
                      </a:r>
                      <a:endParaRPr lang="en-US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5+ years experience</a:t>
                      </a:r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 Prior Experience</a:t>
                      </a:r>
                      <a:endParaRPr lang="en-US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63472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Has Clinical Role</a:t>
                      </a:r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Competent</a:t>
                      </a:r>
                      <a:endParaRPr lang="en-US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1-2 years experience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Prior CDM Experience</a:t>
                      </a:r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66637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Lacked Clinical Role</a:t>
                      </a:r>
                      <a:endParaRPr lang="en-US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Expert Level</a:t>
                      </a:r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5+ years experience</a:t>
                      </a:r>
                      <a:endParaRPr lang="en-US" dirty="0"/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 Prior Experience</a:t>
                      </a:r>
                      <a:endParaRPr lang="en-US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710651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Lacked Clinical Role</a:t>
                      </a:r>
                      <a:endParaRPr lang="en-US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Beginner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5+ years experience</a:t>
                      </a:r>
                      <a:endParaRPr lang="en-US" dirty="0"/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 Prior Experience</a:t>
                      </a:r>
                      <a:endParaRPr lang="en-US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4133381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B5A848-C541-4964-8FDB-7055EE4165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44583ED-F364-40B3-B25B-483B5033DFA3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DFE8B0B-0F8C-43C0-948B-15354F5F02EC}"/>
              </a:ext>
            </a:extLst>
          </p:cNvPr>
          <p:cNvSpPr/>
          <p:nvPr/>
        </p:nvSpPr>
        <p:spPr>
          <a:xfrm>
            <a:off x="6549390" y="165100"/>
            <a:ext cx="2548890" cy="6126480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0A72F2F-C7D6-4224-B630-0191E41E28E9}"/>
              </a:ext>
            </a:extLst>
          </p:cNvPr>
          <p:cNvSpPr/>
          <p:nvPr/>
        </p:nvSpPr>
        <p:spPr>
          <a:xfrm>
            <a:off x="2571750" y="6550026"/>
            <a:ext cx="228600" cy="250824"/>
          </a:xfrm>
          <a:prstGeom prst="rect">
            <a:avLst/>
          </a:prstGeom>
          <a:solidFill>
            <a:srgbClr val="DBEEF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4AE2F73-86DE-4B0B-AD2E-20CB757D4C3C}"/>
              </a:ext>
            </a:extLst>
          </p:cNvPr>
          <p:cNvSpPr txBox="1"/>
          <p:nvPr/>
        </p:nvSpPr>
        <p:spPr>
          <a:xfrm>
            <a:off x="2800350" y="6480810"/>
            <a:ext cx="3474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Less experience / Less Proficient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940DAEF-4807-4151-8114-3C0AF603C6C0}"/>
              </a:ext>
            </a:extLst>
          </p:cNvPr>
          <p:cNvSpPr/>
          <p:nvPr/>
        </p:nvSpPr>
        <p:spPr>
          <a:xfrm>
            <a:off x="6275070" y="6554788"/>
            <a:ext cx="228600" cy="250824"/>
          </a:xfrm>
          <a:prstGeom prst="rect">
            <a:avLst/>
          </a:prstGeom>
          <a:solidFill>
            <a:srgbClr val="21596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2907067-E1C6-4480-B033-F982D1862F4F}"/>
              </a:ext>
            </a:extLst>
          </p:cNvPr>
          <p:cNvSpPr txBox="1"/>
          <p:nvPr/>
        </p:nvSpPr>
        <p:spPr>
          <a:xfrm>
            <a:off x="6503670" y="6485572"/>
            <a:ext cx="3474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Experienced / Proficient</a:t>
            </a:r>
          </a:p>
        </p:txBody>
      </p:sp>
    </p:spTree>
    <p:extLst>
      <p:ext uri="{BB962C8B-B14F-4D97-AF65-F5344CB8AC3E}">
        <p14:creationId xmlns:p14="http://schemas.microsoft.com/office/powerpoint/2010/main" val="282409860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CF3A902-2398-4027-9688-DD7AF238E653}"/>
              </a:ext>
            </a:extLst>
          </p:cNvPr>
          <p:cNvSpPr/>
          <p:nvPr/>
        </p:nvSpPr>
        <p:spPr>
          <a:xfrm>
            <a:off x="0" y="-91440"/>
            <a:ext cx="12192000" cy="649224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0DB8E698-13E1-4C5E-BC56-E93C6E63CA9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11882526"/>
              </p:ext>
            </p:extLst>
          </p:nvPr>
        </p:nvGraphicFramePr>
        <p:xfrm>
          <a:off x="518160" y="165100"/>
          <a:ext cx="11140441" cy="6126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70921">
                  <a:extLst>
                    <a:ext uri="{9D8B030D-6E8A-4147-A177-3AD203B41FA5}">
                      <a16:colId xmlns:a16="http://schemas.microsoft.com/office/drawing/2014/main" val="864120135"/>
                    </a:ext>
                  </a:extLst>
                </a:gridCol>
                <a:gridCol w="2542380">
                  <a:extLst>
                    <a:ext uri="{9D8B030D-6E8A-4147-A177-3AD203B41FA5}">
                      <a16:colId xmlns:a16="http://schemas.microsoft.com/office/drawing/2014/main" val="778838518"/>
                    </a:ext>
                  </a:extLst>
                </a:gridCol>
                <a:gridCol w="2542380">
                  <a:extLst>
                    <a:ext uri="{9D8B030D-6E8A-4147-A177-3AD203B41FA5}">
                      <a16:colId xmlns:a16="http://schemas.microsoft.com/office/drawing/2014/main" val="2260379493"/>
                    </a:ext>
                  </a:extLst>
                </a:gridCol>
                <a:gridCol w="2542380">
                  <a:extLst>
                    <a:ext uri="{9D8B030D-6E8A-4147-A177-3AD203B41FA5}">
                      <a16:colId xmlns:a16="http://schemas.microsoft.com/office/drawing/2014/main" val="2498336987"/>
                    </a:ext>
                  </a:extLst>
                </a:gridCol>
                <a:gridCol w="2542380">
                  <a:extLst>
                    <a:ext uri="{9D8B030D-6E8A-4147-A177-3AD203B41FA5}">
                      <a16:colId xmlns:a16="http://schemas.microsoft.com/office/drawing/2014/main" val="13224194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Data Partner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Medical Knowledge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Data Expertise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Technical ETL Expertise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/>
                        <a:t>CDM Experience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3797345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Lacked Clinical Role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Proficient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5+ years experience</a:t>
                      </a:r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No Prior Experience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490011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Lacked Clinical Role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Competent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&lt;1 years experience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 Prior Experience</a:t>
                      </a:r>
                      <a:endParaRPr lang="en-US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855333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Has Clinical Role</a:t>
                      </a:r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Proficient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5+ years experience</a:t>
                      </a:r>
                      <a:endParaRPr lang="en-US" dirty="0"/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 Prior Experience</a:t>
                      </a:r>
                      <a:endParaRPr lang="en-US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719326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 Clinical Role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Expert Level</a:t>
                      </a:r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5+ years experience</a:t>
                      </a:r>
                      <a:endParaRPr lang="en-US" dirty="0"/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 Prior Experience</a:t>
                      </a:r>
                      <a:endParaRPr lang="en-US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971329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 Clinical Role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Proficient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1-2 years experience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Prior CDM Experience</a:t>
                      </a:r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15869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 Clinical Role</a:t>
                      </a:r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Expert Level</a:t>
                      </a:r>
                      <a:endParaRPr lang="en-US" dirty="0"/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5+ years experience</a:t>
                      </a:r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No Prior Experience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188943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Lacked Clinical Role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Expert Level</a:t>
                      </a:r>
                      <a:endParaRPr lang="en-US" dirty="0"/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No experience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Prior CDM Experience</a:t>
                      </a:r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803073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Lacked Clinical Role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Proficient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No experience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 Prior Experience</a:t>
                      </a:r>
                      <a:endParaRPr lang="en-US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158789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 Clinical Role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Expert Level</a:t>
                      </a:r>
                      <a:endParaRPr lang="en-US" dirty="0"/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2-4 years experience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 Prior Experience</a:t>
                      </a:r>
                      <a:endParaRPr lang="en-US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297886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 Clinical Role</a:t>
                      </a:r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Expert Level</a:t>
                      </a:r>
                      <a:endParaRPr lang="en-US" dirty="0"/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5+ years experience</a:t>
                      </a:r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 Prior Experience</a:t>
                      </a:r>
                      <a:endParaRPr lang="en-US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400013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Lacked Clinical Role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Expert Level</a:t>
                      </a:r>
                      <a:endParaRPr lang="en-US" dirty="0"/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No experience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 Prior Experience</a:t>
                      </a:r>
                      <a:endParaRPr lang="en-US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952664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Lacked Clinical Role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Competent</a:t>
                      </a:r>
                      <a:endParaRPr lang="en-US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5+ years experience</a:t>
                      </a:r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 Prior Experience</a:t>
                      </a:r>
                      <a:endParaRPr lang="en-US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63472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Has Clinical Role</a:t>
                      </a:r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Competent</a:t>
                      </a:r>
                      <a:endParaRPr lang="en-US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1-2 years experience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Prior CDM Experience</a:t>
                      </a:r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66637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Lacked Clinical Role</a:t>
                      </a:r>
                      <a:endParaRPr lang="en-US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Expert Level</a:t>
                      </a:r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5+ years experience</a:t>
                      </a:r>
                      <a:endParaRPr lang="en-US" dirty="0"/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 Prior Experience</a:t>
                      </a:r>
                      <a:endParaRPr lang="en-US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710651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Lacked Clinical Role</a:t>
                      </a:r>
                      <a:endParaRPr lang="en-US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Beginner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5+ years experience</a:t>
                      </a:r>
                      <a:endParaRPr lang="en-US" dirty="0"/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 Prior Experience</a:t>
                      </a:r>
                      <a:endParaRPr lang="en-US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4133381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B5A848-C541-4964-8FDB-7055EE4165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44583ED-F364-40B3-B25B-483B5033DFA3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FBB5AE9-BB7D-4B98-AF8B-C315A89ED597}"/>
              </a:ext>
            </a:extLst>
          </p:cNvPr>
          <p:cNvSpPr/>
          <p:nvPr/>
        </p:nvSpPr>
        <p:spPr>
          <a:xfrm>
            <a:off x="9086850" y="165100"/>
            <a:ext cx="2548890" cy="6126480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D1B7C15-2190-4AB6-9171-32F77CA98F93}"/>
              </a:ext>
            </a:extLst>
          </p:cNvPr>
          <p:cNvSpPr/>
          <p:nvPr/>
        </p:nvSpPr>
        <p:spPr>
          <a:xfrm>
            <a:off x="2571750" y="6550026"/>
            <a:ext cx="228600" cy="250824"/>
          </a:xfrm>
          <a:prstGeom prst="rect">
            <a:avLst/>
          </a:prstGeom>
          <a:solidFill>
            <a:srgbClr val="DBEEF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924FBBD-2737-490E-A676-86C0A6C35AB0}"/>
              </a:ext>
            </a:extLst>
          </p:cNvPr>
          <p:cNvSpPr txBox="1"/>
          <p:nvPr/>
        </p:nvSpPr>
        <p:spPr>
          <a:xfrm>
            <a:off x="2800350" y="6480810"/>
            <a:ext cx="3474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Less experience / Less Proficient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54C9A85-EA94-4A10-8A10-F3EADB7E1EF3}"/>
              </a:ext>
            </a:extLst>
          </p:cNvPr>
          <p:cNvSpPr/>
          <p:nvPr/>
        </p:nvSpPr>
        <p:spPr>
          <a:xfrm>
            <a:off x="6275070" y="6554788"/>
            <a:ext cx="228600" cy="250824"/>
          </a:xfrm>
          <a:prstGeom prst="rect">
            <a:avLst/>
          </a:prstGeom>
          <a:solidFill>
            <a:srgbClr val="21596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2882667-F33A-49CB-B98C-3D5AA4A2856B}"/>
              </a:ext>
            </a:extLst>
          </p:cNvPr>
          <p:cNvSpPr txBox="1"/>
          <p:nvPr/>
        </p:nvSpPr>
        <p:spPr>
          <a:xfrm>
            <a:off x="6503670" y="6485572"/>
            <a:ext cx="3474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Experienced / Proficient</a:t>
            </a:r>
          </a:p>
        </p:txBody>
      </p:sp>
    </p:spTree>
    <p:extLst>
      <p:ext uri="{BB962C8B-B14F-4D97-AF65-F5344CB8AC3E}">
        <p14:creationId xmlns:p14="http://schemas.microsoft.com/office/powerpoint/2010/main" val="77733865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70BEEA-9986-4222-B53E-A1257DE052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Lessons Learned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2C639F-26C4-4783-9566-183043B788D1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rgbClr val="20425A"/>
          </a:solidFill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High Interest:  </a:t>
            </a:r>
            <a:br>
              <a:rPr lang="en-US" b="1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The interest in the COVID19 Rapid Collaboration Call highlights the recognized need for improved interoperability of health data in Europe.  </a:t>
            </a:r>
          </a:p>
          <a:p>
            <a:pPr marL="0" indent="0" algn="ctr">
              <a:buNone/>
            </a:pPr>
            <a:br>
              <a:rPr lang="en-US" dirty="0">
                <a:solidFill>
                  <a:schemeClr val="bg1"/>
                </a:solidFill>
              </a:rPr>
            </a:b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Health Data Research Maturity:  </a:t>
            </a:r>
            <a:br>
              <a:rPr lang="en-US" b="1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We experienced that organizations are at different levels of maturity with respect to research readiness with their data which considerably impacts timelines.  </a:t>
            </a:r>
          </a:p>
          <a:p>
            <a:pPr marL="0" indent="0" algn="ctr"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Building a Research Network:  </a:t>
            </a:r>
            <a:br>
              <a:rPr lang="en-US" b="1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The data partners are seeing the value gained by the standardization to the OMOP CDM that enables use of OHDSI’s analytical tools for network research.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A2B9F5-E8A8-4138-BA05-5C8055E8F9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44583ED-F364-40B3-B25B-483B5033DFA3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3630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EHDEN">
  <a:themeElements>
    <a:clrScheme name="EHDEN">
      <a:dk1>
        <a:srgbClr val="000000"/>
      </a:dk1>
      <a:lt1>
        <a:srgbClr val="FFFFFF"/>
      </a:lt1>
      <a:dk2>
        <a:srgbClr val="383C45"/>
      </a:dk2>
      <a:lt2>
        <a:srgbClr val="FFFFFF"/>
      </a:lt2>
      <a:accent1>
        <a:srgbClr val="45B0C9"/>
      </a:accent1>
      <a:accent2>
        <a:srgbClr val="EFA528"/>
      </a:accent2>
      <a:accent3>
        <a:srgbClr val="922E75"/>
      </a:accent3>
      <a:accent4>
        <a:srgbClr val="372E77"/>
      </a:accent4>
      <a:accent5>
        <a:srgbClr val="DC3456"/>
      </a:accent5>
      <a:accent6>
        <a:srgbClr val="55C78E"/>
      </a:accent6>
      <a:hlink>
        <a:srgbClr val="1F8CF9"/>
      </a:hlink>
      <a:folHlink>
        <a:srgbClr val="B67696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150FC201-1390-4213-9EB8-FF58A0ABAC4C}" vid="{BC178EDE-B3A8-4295-BC1C-8745FD0F62B6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4864</TotalTime>
  <Words>2642</Words>
  <Application>Microsoft Office PowerPoint</Application>
  <PresentationFormat>Widescreen</PresentationFormat>
  <Paragraphs>607</Paragraphs>
  <Slides>28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28</vt:i4>
      </vt:variant>
    </vt:vector>
  </HeadingPairs>
  <TitlesOfParts>
    <vt:vector size="32" baseType="lpstr">
      <vt:lpstr>Arial</vt:lpstr>
      <vt:lpstr>Calibri</vt:lpstr>
      <vt:lpstr>Office Theme</vt:lpstr>
      <vt:lpstr>1_EHDEN</vt:lpstr>
      <vt:lpstr>Lessons Learned Converting Patient Level Data to the OMOP Common Data Model to Support the COVID-19 Crisis</vt:lpstr>
      <vt:lpstr>STUDY A THON FACES</vt:lpstr>
      <vt:lpstr>GP/OP/ER visits of patients presenting with COVID, flu, or flu-like symptoms AND no symptoms or pneumonia in prior 60d</vt:lpstr>
      <vt:lpstr>GP/OP/ER visits of patients presenting with COVID flu or flu-like symptoms AND no symptoms or pneumonia in prior 60d</vt:lpstr>
      <vt:lpstr>GP/OP/ER visits of patients presenting with COVID flu or flu-like symptoms AND no symptoms or pneumonia in prior 60d</vt:lpstr>
      <vt:lpstr>GP/OP/ER visits of patients presenting with COVID flu or flu-like symptoms AND no symptoms or pneumonia in prior 60d</vt:lpstr>
      <vt:lpstr>GP/OP/ER visits of patients presenting with COVID flu or flu-like symptoms AND no symptoms or pneumonia in prior 60d</vt:lpstr>
      <vt:lpstr>GP/OP/ER visits of patients presenting with COVID flu or flu-like symptoms AND no symptoms or pneumonia in prior 60d</vt:lpstr>
      <vt:lpstr>GP/OP/ER visits of patients presenting with COVID flu or flu-like symptoms AND no symptoms or pneumonia in prior 60d</vt:lpstr>
      <vt:lpstr>GP/OP/ER visits of patients presenting with COVID flu or flu-like symptoms AND no symptoms or pneumonia in prior 60d</vt:lpstr>
      <vt:lpstr>GP/OP/ER visits of patients presenting with COVID flu or flu-like symptoms AND no symptoms or pneumonia in prior 60d</vt:lpstr>
      <vt:lpstr>GP/OP/ER visits of patients presenting with COVID flu or flu-like symptoms AND no symptoms or pneumonia in prior 60d</vt:lpstr>
      <vt:lpstr>COVID19 Rapid Collaboration Call</vt:lpstr>
      <vt:lpstr>Extract, Transform, &amp; Load (ETL)</vt:lpstr>
      <vt:lpstr>Extract, Transform, &amp; Load (ETL)</vt:lpstr>
      <vt:lpstr>Extract, Transform, &amp; Load (ETL)</vt:lpstr>
      <vt:lpstr>Extract, Transform, &amp; Load (ETL)</vt:lpstr>
      <vt:lpstr>Extract, Transform, &amp; Load (ETL)</vt:lpstr>
      <vt:lpstr>Extract, Transform, &amp; Load (ETL)</vt:lpstr>
      <vt:lpstr>Extract, Transform, &amp; Load (ETL)</vt:lpstr>
      <vt:lpstr>Extract, Transform, &amp; Load (ETL)</vt:lpstr>
      <vt:lpstr>Extract, Transform, &amp; Load (ETL)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Lessons Learned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Cohort Diagnostics</dc:title>
  <dc:creator>Rao, Gowtham   [JRDUS]</dc:creator>
  <cp:lastModifiedBy>Voss, Erica </cp:lastModifiedBy>
  <cp:revision>111</cp:revision>
  <dcterms:created xsi:type="dcterms:W3CDTF">2020-06-16T15:26:03Z</dcterms:created>
  <dcterms:modified xsi:type="dcterms:W3CDTF">2020-10-09T15:58:40Z</dcterms:modified>
</cp:coreProperties>
</file>