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74" r:id="rId2"/>
  </p:sldMasterIdLst>
  <p:notesMasterIdLst>
    <p:notesMasterId r:id="rId44"/>
  </p:notesMasterIdLst>
  <p:handoutMasterIdLst>
    <p:handoutMasterId r:id="rId45"/>
  </p:handoutMasterIdLst>
  <p:sldIdLst>
    <p:sldId id="798" r:id="rId3"/>
    <p:sldId id="796" r:id="rId4"/>
    <p:sldId id="799" r:id="rId5"/>
    <p:sldId id="807" r:id="rId6"/>
    <p:sldId id="800" r:id="rId7"/>
    <p:sldId id="803" r:id="rId8"/>
    <p:sldId id="811" r:id="rId9"/>
    <p:sldId id="834" r:id="rId10"/>
    <p:sldId id="813" r:id="rId11"/>
    <p:sldId id="284" r:id="rId12"/>
    <p:sldId id="812" r:id="rId13"/>
    <p:sldId id="819" r:id="rId14"/>
    <p:sldId id="814" r:id="rId15"/>
    <p:sldId id="815" r:id="rId16"/>
    <p:sldId id="826" r:id="rId17"/>
    <p:sldId id="844" r:id="rId18"/>
    <p:sldId id="846" r:id="rId19"/>
    <p:sldId id="817" r:id="rId20"/>
    <p:sldId id="820" r:id="rId21"/>
    <p:sldId id="822" r:id="rId22"/>
    <p:sldId id="288" r:id="rId23"/>
    <p:sldId id="827" r:id="rId24"/>
    <p:sldId id="823" r:id="rId25"/>
    <p:sldId id="845" r:id="rId26"/>
    <p:sldId id="847" r:id="rId27"/>
    <p:sldId id="836" r:id="rId28"/>
    <p:sldId id="837" r:id="rId29"/>
    <p:sldId id="838" r:id="rId30"/>
    <p:sldId id="839" r:id="rId31"/>
    <p:sldId id="840" r:id="rId32"/>
    <p:sldId id="821" r:id="rId33"/>
    <p:sldId id="849" r:id="rId34"/>
    <p:sldId id="850" r:id="rId35"/>
    <p:sldId id="851" r:id="rId36"/>
    <p:sldId id="852" r:id="rId37"/>
    <p:sldId id="853" r:id="rId38"/>
    <p:sldId id="854" r:id="rId39"/>
    <p:sldId id="855" r:id="rId40"/>
    <p:sldId id="856" r:id="rId41"/>
    <p:sldId id="825" r:id="rId42"/>
    <p:sldId id="848" r:id="rId43"/>
  </p:sldIdLst>
  <p:sldSz cx="12192000" cy="6858000"/>
  <p:notesSz cx="7053263" cy="93567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8">
          <p15:clr>
            <a:srgbClr val="A4A3A4"/>
          </p15:clr>
        </p15:guide>
        <p15:guide id="2" pos="22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5A4D6"/>
    <a:srgbClr val="D95639"/>
    <a:srgbClr val="D95400"/>
    <a:srgbClr val="D93E10"/>
    <a:srgbClr val="D34900"/>
    <a:srgbClr val="B9CE00"/>
    <a:srgbClr val="00A1B1"/>
    <a:srgbClr val="00929F"/>
    <a:srgbClr val="022E75"/>
    <a:srgbClr val="6A8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95" autoAdjust="0"/>
    <p:restoredTop sz="63902" autoAdjust="0"/>
  </p:normalViewPr>
  <p:slideViewPr>
    <p:cSldViewPr snapToGrid="0">
      <p:cViewPr varScale="1">
        <p:scale>
          <a:sx n="41" d="100"/>
          <a:sy n="41" d="100"/>
        </p:scale>
        <p:origin x="2448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-2058" y="-84"/>
      </p:cViewPr>
      <p:guideLst>
        <p:guide orient="horz" pos="2948"/>
        <p:guide pos="2222"/>
      </p:guideLst>
    </p:cSldViewPr>
  </p:notesViewPr>
  <p:gridSpacing cx="45720" cy="4572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60.png"/><Relationship Id="rId1" Type="http://schemas.openxmlformats.org/officeDocument/2006/relationships/image" Target="../media/image350.png"/><Relationship Id="rId5" Type="http://schemas.openxmlformats.org/officeDocument/2006/relationships/image" Target="../media/image390.png"/><Relationship Id="rId4" Type="http://schemas.openxmlformats.org/officeDocument/2006/relationships/image" Target="../media/image38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14B881-9E48-744C-A59B-F85CB9D4CCA2}" type="doc">
      <dgm:prSet loTypeId="urn:microsoft.com/office/officeart/2005/8/layout/hierarchy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B705C751-D588-CB42-B81D-EA742BE0C41E}">
          <dgm:prSet phldrT="[Text]" custT="1"/>
          <dgm:spPr>
            <a:ln>
              <a:solidFill>
                <a:srgbClr val="C00000"/>
              </a:solidFill>
            </a:ln>
          </dgm:spPr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m:oMathPara>
              </a14:m>
              <a:endParaRPr lang="en-US" sz="1600" b="0" dirty="0"/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func>
                      <m:func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</m:func>
                  </m:oMath>
                </m:oMathPara>
              </a14:m>
              <a:endParaRPr lang="en-US" sz="1600" b="0" dirty="0"/>
            </a:p>
          </dgm:t>
        </dgm:pt>
      </mc:Choice>
      <mc:Fallback xmlns="">
        <dgm:pt modelId="{B705C751-D588-CB42-B81D-EA742BE0C41E}">
          <dgm:prSet phldrT="[Text]" custT="1"/>
          <dgm:spPr>
            <a:ln>
              <a:solidFill>
                <a:srgbClr val="C00000"/>
              </a:solidFill>
            </a:ln>
          </dgm:spPr>
          <dgm:t>
            <a:bodyPr/>
            <a:lstStyle/>
            <a:p>
              <a:pPr/>
              <a:r>
                <a:rPr lang="en-US" sz="1600" b="0" i="0">
                  <a:latin typeface="Cambria Math" panose="02040503050406030204" pitchFamily="18" charset="0"/>
                </a:rPr>
                <a:t>𝑃(𝑤_𝑖=1)=𝜋_𝑖</a:t>
              </a:r>
              <a:endParaRPr lang="en-US" sz="1600" b="0" dirty="0"/>
            </a:p>
            <a:p>
              <a:pPr/>
              <a:r>
                <a:rPr lang="en-US" sz="1600" b="0" i="0">
                  <a:latin typeface="Cambria Math" panose="02040503050406030204" pitchFamily="18" charset="0"/>
                </a:rPr>
                <a:t>log⁡〖(𝜋_𝑖/(1−𝜋_𝑖 ))=</a:t>
              </a:r>
              <a:r>
                <a:rPr lang="en-US" sz="1600" b="1" i="0">
                  <a:latin typeface="Cambria Math" panose="02040503050406030204" pitchFamily="18" charset="0"/>
                </a:rPr>
                <a:t>𝑿</a:t>
              </a:r>
              <a:r>
                <a:rPr lang="en-US" sz="1600" b="0" i="0">
                  <a:latin typeface="Cambria Math" panose="02040503050406030204" pitchFamily="18" charset="0"/>
                </a:rPr>
                <a:t>_𝑖^𝑇</a:t>
              </a:r>
              <a:r>
                <a:rPr lang="en-US" sz="1600" b="1" i="0">
                  <a:latin typeface="Cambria Math" panose="02040503050406030204" pitchFamily="18" charset="0"/>
                </a:rPr>
                <a:t> 𝜷</a:t>
              </a:r>
              <a:r>
                <a:rPr lang="en-US" sz="1600" b="0" i="0">
                  <a:latin typeface="Cambria Math" panose="02040503050406030204" pitchFamily="18" charset="0"/>
                </a:rPr>
                <a:t>〗</a:t>
              </a:r>
              <a:endParaRPr lang="en-US" sz="1600" b="0" dirty="0"/>
            </a:p>
          </dgm:t>
        </dgm:pt>
      </mc:Fallback>
    </mc:AlternateContent>
    <dgm:pt modelId="{A6944EFF-9E98-1D46-8138-053A96D48238}" type="parTrans" cxnId="{55D70D59-5158-7F4E-B46D-8E59F1120620}">
      <dgm:prSet/>
      <dgm:spPr/>
      <dgm:t>
        <a:bodyPr/>
        <a:lstStyle/>
        <a:p>
          <a:endParaRPr lang="en-US"/>
        </a:p>
      </dgm:t>
    </dgm:pt>
    <dgm:pt modelId="{92C252E0-0EEC-6743-A13B-BEC586A45F7F}" type="sibTrans" cxnId="{55D70D59-5158-7F4E-B46D-8E59F1120620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30A3CFC9-6FC7-754B-A23F-8C1C7C75C147}">
          <dgm:prSet phldrT="[Text]" custT="1"/>
          <dgm:spPr>
            <a:ln>
              <a:solidFill>
                <a:srgbClr val="C00000"/>
              </a:solidFill>
            </a:ln>
          </dgm:spPr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m:oMathPara>
              </a14:m>
              <a:endParaRPr lang="en-US" sz="1800" dirty="0"/>
            </a:p>
          </dgm:t>
        </dgm:pt>
      </mc:Choice>
      <mc:Fallback xmlns="">
        <dgm:pt modelId="{30A3CFC9-6FC7-754B-A23F-8C1C7C75C147}">
          <dgm:prSet phldrT="[Text]" custT="1"/>
          <dgm:spPr>
            <a:ln>
              <a:solidFill>
                <a:srgbClr val="C00000"/>
              </a:solidFill>
            </a:ln>
          </dgm:spPr>
          <dgm:t>
            <a:bodyPr/>
            <a:lstStyle/>
            <a:p>
              <a:pPr/>
              <a:r>
                <a:rPr lang="en-US" sz="1800" b="0" i="0">
                  <a:latin typeface="Cambria Math" panose="02040503050406030204" pitchFamily="18" charset="0"/>
                </a:rPr>
                <a:t>𝑤_𝑖=0</a:t>
              </a:r>
              <a:endParaRPr lang="en-US" sz="1800" dirty="0"/>
            </a:p>
          </dgm:t>
        </dgm:pt>
      </mc:Fallback>
    </mc:AlternateContent>
    <dgm:pt modelId="{B666DEE6-4DEB-8D41-B878-F766A10D653F}" type="parTrans" cxnId="{3E9CC993-A7FD-304A-901F-6AC0ECC8AF6E}">
      <dgm:prSet/>
      <dgm:spPr/>
      <dgm:t>
        <a:bodyPr/>
        <a:lstStyle/>
        <a:p>
          <a:endParaRPr lang="en-US"/>
        </a:p>
      </dgm:t>
    </dgm:pt>
    <dgm:pt modelId="{A704D7CD-568E-5A4D-89F0-5EC73E9FEF3E}" type="sibTrans" cxnId="{3E9CC993-A7FD-304A-901F-6AC0ECC8AF6E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CE8B4BC9-90E2-4748-BE96-D2B272238B96}">
          <dgm:prSet phldrT="[Text]" custT="1"/>
          <dgm:spPr>
            <a:ln>
              <a:solidFill>
                <a:srgbClr val="C00000"/>
              </a:solidFill>
            </a:ln>
          </dgm:spPr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m:oMathPara>
              </a14:m>
              <a:endParaRPr lang="en-US" sz="1800" dirty="0"/>
            </a:p>
          </dgm:t>
        </dgm:pt>
      </mc:Choice>
      <mc:Fallback xmlns="">
        <dgm:pt modelId="{CE8B4BC9-90E2-4748-BE96-D2B272238B96}">
          <dgm:prSet phldrT="[Text]" custT="1"/>
          <dgm:spPr>
            <a:ln>
              <a:solidFill>
                <a:srgbClr val="C00000"/>
              </a:solidFill>
            </a:ln>
          </dgm:spPr>
          <dgm:t>
            <a:bodyPr/>
            <a:lstStyle/>
            <a:p>
              <a:pPr/>
              <a:r>
                <a:rPr lang="en-US" sz="1800" b="0" i="0">
                  <a:latin typeface="Cambria Math" panose="02040503050406030204" pitchFamily="18" charset="0"/>
                </a:rPr>
                <a:t>𝑤_𝑖=1</a:t>
              </a:r>
              <a:endParaRPr lang="en-US" sz="1800" dirty="0"/>
            </a:p>
          </dgm:t>
        </dgm:pt>
      </mc:Fallback>
    </mc:AlternateContent>
    <dgm:pt modelId="{8671DFFD-A5C3-3B48-902D-6F3F4A57663A}" type="parTrans" cxnId="{29923800-BB46-DD4F-92B6-E144BB0C4ACA}">
      <dgm:prSet/>
      <dgm:spPr/>
      <dgm:t>
        <a:bodyPr/>
        <a:lstStyle/>
        <a:p>
          <a:endParaRPr lang="en-US"/>
        </a:p>
      </dgm:t>
    </dgm:pt>
    <dgm:pt modelId="{C830F8C7-987B-3340-B015-14546DA3F33F}" type="sibTrans" cxnId="{29923800-BB46-DD4F-92B6-E144BB0C4ACA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F1D07B93-BD16-1D41-A0EC-05D19B4D8BE5}">
          <dgm:prSet phldrT="[Text]" custT="1"/>
          <dgm:spPr>
            <a:ln>
              <a:solidFill>
                <a:schemeClr val="accent1">
                  <a:lumMod val="75000"/>
                </a:schemeClr>
              </a:solidFill>
            </a:ln>
          </dgm:spPr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m:oMathPara>
              </a14:m>
              <a:endParaRPr lang="en-US" sz="1800" dirty="0"/>
            </a:p>
          </dgm:t>
        </dgm:pt>
      </mc:Choice>
      <mc:Fallback xmlns="">
        <dgm:pt modelId="{F1D07B93-BD16-1D41-A0EC-05D19B4D8BE5}">
          <dgm:prSet phldrT="[Text]" custT="1"/>
          <dgm:spPr>
            <a:ln>
              <a:solidFill>
                <a:schemeClr val="accent1">
                  <a:lumMod val="75000"/>
                </a:schemeClr>
              </a:solidFill>
            </a:ln>
          </dgm:spPr>
          <dgm:t>
            <a:bodyPr/>
            <a:lstStyle/>
            <a:p>
              <a:pPr/>
              <a:r>
                <a:rPr lang="en-US" sz="1800" b="0" i="0">
                  <a:latin typeface="Cambria Math" panose="02040503050406030204" pitchFamily="18" charset="0"/>
                </a:rPr>
                <a:t>𝑦_𝑖=0</a:t>
              </a:r>
              <a:endParaRPr lang="en-US" sz="1800" dirty="0"/>
            </a:p>
          </dgm:t>
        </dgm:pt>
      </mc:Fallback>
    </mc:AlternateContent>
    <dgm:pt modelId="{FF263ACC-BEFC-F345-8553-B13C343AD18E}" type="parTrans" cxnId="{E14FFD8E-7E31-7748-AD4E-59032FDD5BED}">
      <dgm:prSet/>
      <dgm:spPr/>
      <dgm:t>
        <a:bodyPr/>
        <a:lstStyle/>
        <a:p>
          <a:endParaRPr lang="en-US"/>
        </a:p>
      </dgm:t>
    </dgm:pt>
    <dgm:pt modelId="{DF7852A5-A2C6-A843-ADC1-301C307C4002}" type="sibTrans" cxnId="{E14FFD8E-7E31-7748-AD4E-59032FDD5BED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FD11A8DC-345B-2B4E-8FE4-6DA37C64A552}">
          <dgm:prSet phldrT="[Text]" custT="1"/>
          <dgm:spPr>
            <a:ln>
              <a:solidFill>
                <a:srgbClr val="C00000"/>
              </a:solidFill>
            </a:ln>
          </dgm:spPr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&gt;0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  <m:sSubSup>
                          <m:sSub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sSub>
                              <m:sSub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</m:sSubSup>
                      </m:num>
                      <m:den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sup>
                            </m:sSup>
                          </m:e>
                        </m:d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m:oMathPara>
              </a14:m>
              <a:endParaRPr lang="en-US" sz="1400" b="0" dirty="0"/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𝜸</m:t>
                        </m:r>
                      </m:e>
                    </m:func>
                  </m:oMath>
                </m:oMathPara>
              </a14:m>
              <a:endParaRPr lang="en-US" sz="1400" dirty="0"/>
            </a:p>
          </dgm:t>
        </dgm:pt>
      </mc:Choice>
      <mc:Fallback xmlns="">
        <dgm:pt modelId="{FD11A8DC-345B-2B4E-8FE4-6DA37C64A552}">
          <dgm:prSet phldrT="[Text]" custT="1"/>
          <dgm:spPr>
            <a:ln>
              <a:solidFill>
                <a:srgbClr val="C00000"/>
              </a:solidFill>
            </a:ln>
          </dgm:spPr>
          <dgm:t>
            <a:bodyPr/>
            <a:lstStyle/>
            <a:p>
              <a:pPr/>
              <a:r>
                <a:rPr lang="en-US" sz="1400" b="0" i="0">
                  <a:latin typeface="Cambria Math" panose="02040503050406030204" pitchFamily="18" charset="0"/>
                </a:rPr>
                <a:t>𝑃(𝑌_𝑖=𝑦_𝑖│𝑌_𝑖&gt;0)=(𝑒^(−𝜆_𝑖 ) 𝜆_𝑖^(𝑦_𝑖 ))/((1−𝑒^(−𝜆_𝑖 ) ) 𝑦_𝑖 !)</a:t>
              </a:r>
              <a:endParaRPr lang="en-US" sz="1400" b="0" dirty="0"/>
            </a:p>
            <a:p>
              <a:pPr/>
              <a:r>
                <a:rPr lang="en-US" sz="1400" b="0" i="0">
                  <a:latin typeface="Cambria Math" panose="02040503050406030204" pitchFamily="18" charset="0"/>
                </a:rPr>
                <a:t>log⁡〖(𝜆_𝑖 )=</a:t>
              </a:r>
              <a:r>
                <a:rPr lang="en-US" sz="1400" b="1" i="0">
                  <a:latin typeface="Cambria Math" panose="02040503050406030204" pitchFamily="18" charset="0"/>
                </a:rPr>
                <a:t>𝒁</a:t>
              </a:r>
              <a:r>
                <a:rPr lang="en-US" sz="1400" b="0" i="0">
                  <a:latin typeface="Cambria Math" panose="02040503050406030204" pitchFamily="18" charset="0"/>
                </a:rPr>
                <a:t>_𝑖^𝑇</a:t>
              </a:r>
              <a:r>
                <a:rPr lang="en-US" sz="1400" b="1" i="0">
                  <a:latin typeface="Cambria Math" panose="02040503050406030204" pitchFamily="18" charset="0"/>
                </a:rPr>
                <a:t> 𝜸</a:t>
              </a:r>
              <a:r>
                <a:rPr lang="en-US" sz="1400" b="0" i="0">
                  <a:latin typeface="Cambria Math" panose="02040503050406030204" pitchFamily="18" charset="0"/>
                </a:rPr>
                <a:t>〗</a:t>
              </a:r>
              <a:endParaRPr lang="en-US" sz="1400" dirty="0"/>
            </a:p>
          </dgm:t>
        </dgm:pt>
      </mc:Fallback>
    </mc:AlternateContent>
    <dgm:pt modelId="{DA0FCEA4-C3F0-AA47-87F5-500C1281E7C7}" type="parTrans" cxnId="{8C5B58E0-46E3-CD47-81A0-824FB0A7C1F8}">
      <dgm:prSet/>
      <dgm:spPr/>
      <dgm:t>
        <a:bodyPr/>
        <a:lstStyle/>
        <a:p>
          <a:endParaRPr lang="en-US"/>
        </a:p>
      </dgm:t>
    </dgm:pt>
    <dgm:pt modelId="{10C556D0-D9E4-C74A-B89F-3A30AD9F6F4E}" type="sibTrans" cxnId="{8C5B58E0-46E3-CD47-81A0-824FB0A7C1F8}">
      <dgm:prSet/>
      <dgm:spPr/>
      <dgm:t>
        <a:bodyPr/>
        <a:lstStyle/>
        <a:p>
          <a:endParaRPr lang="en-US"/>
        </a:p>
      </dgm:t>
    </dgm:pt>
    <dgm:pt modelId="{C8A9C268-A630-5648-AF5C-DAE66CDE606E}" type="pres">
      <dgm:prSet presAssocID="{0314B881-9E48-744C-A59B-F85CB9D4CCA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335254F-CE39-3A48-99D6-B15F9C258ED4}" type="pres">
      <dgm:prSet presAssocID="{B705C751-D588-CB42-B81D-EA742BE0C41E}" presName="hierRoot1" presStyleCnt="0"/>
      <dgm:spPr/>
    </dgm:pt>
    <dgm:pt modelId="{94875036-27C5-E540-82F5-997413FC2BF1}" type="pres">
      <dgm:prSet presAssocID="{B705C751-D588-CB42-B81D-EA742BE0C41E}" presName="composite" presStyleCnt="0"/>
      <dgm:spPr/>
    </dgm:pt>
    <dgm:pt modelId="{02FB7BAD-6DD4-D64A-9444-667C83CFA1A6}" type="pres">
      <dgm:prSet presAssocID="{B705C751-D588-CB42-B81D-EA742BE0C41E}" presName="background" presStyleLbl="node0" presStyleIdx="0" presStyleCnt="1"/>
      <dgm:spPr>
        <a:noFill/>
      </dgm:spPr>
    </dgm:pt>
    <dgm:pt modelId="{872394B8-FDA1-3B42-AE89-439CB21F3801}" type="pres">
      <dgm:prSet presAssocID="{B705C751-D588-CB42-B81D-EA742BE0C41E}" presName="text" presStyleLbl="fgAcc0" presStyleIdx="0" presStyleCnt="1" custScaleX="279046" custScaleY="116718">
        <dgm:presLayoutVars>
          <dgm:chPref val="3"/>
        </dgm:presLayoutVars>
      </dgm:prSet>
      <dgm:spPr/>
    </dgm:pt>
    <dgm:pt modelId="{2E09047B-7B09-B14B-89AB-9A527AAA2725}" type="pres">
      <dgm:prSet presAssocID="{B705C751-D588-CB42-B81D-EA742BE0C41E}" presName="hierChild2" presStyleCnt="0"/>
      <dgm:spPr/>
    </dgm:pt>
    <dgm:pt modelId="{F3A9E040-FC25-1641-868A-9160496AE7B2}" type="pres">
      <dgm:prSet presAssocID="{B666DEE6-4DEB-8D41-B878-F766A10D653F}" presName="Name10" presStyleLbl="parChTrans1D2" presStyleIdx="0" presStyleCnt="2"/>
      <dgm:spPr/>
    </dgm:pt>
    <dgm:pt modelId="{8A3AF451-70C6-2A4A-8523-234F5E85538A}" type="pres">
      <dgm:prSet presAssocID="{30A3CFC9-6FC7-754B-A23F-8C1C7C75C147}" presName="hierRoot2" presStyleCnt="0"/>
      <dgm:spPr/>
    </dgm:pt>
    <dgm:pt modelId="{FFC01F89-9900-A542-A3E8-0509F6C04CAB}" type="pres">
      <dgm:prSet presAssocID="{30A3CFC9-6FC7-754B-A23F-8C1C7C75C147}" presName="composite2" presStyleCnt="0"/>
      <dgm:spPr/>
    </dgm:pt>
    <dgm:pt modelId="{F9308E00-4AB8-6E42-AB57-577371B16AE5}" type="pres">
      <dgm:prSet presAssocID="{30A3CFC9-6FC7-754B-A23F-8C1C7C75C147}" presName="background2" presStyleLbl="node2" presStyleIdx="0" presStyleCnt="2"/>
      <dgm:spPr>
        <a:noFill/>
      </dgm:spPr>
    </dgm:pt>
    <dgm:pt modelId="{1836B842-E5DF-1F40-861F-08AAA9CAE5BD}" type="pres">
      <dgm:prSet presAssocID="{30A3CFC9-6FC7-754B-A23F-8C1C7C75C147}" presName="text2" presStyleLbl="fgAcc2" presStyleIdx="0" presStyleCnt="2" custScaleX="67621">
        <dgm:presLayoutVars>
          <dgm:chPref val="3"/>
        </dgm:presLayoutVars>
      </dgm:prSet>
      <dgm:spPr/>
    </dgm:pt>
    <dgm:pt modelId="{AD15CA05-CD7D-FF4B-BEC9-694836D50A5F}" type="pres">
      <dgm:prSet presAssocID="{30A3CFC9-6FC7-754B-A23F-8C1C7C75C147}" presName="hierChild3" presStyleCnt="0"/>
      <dgm:spPr/>
    </dgm:pt>
    <dgm:pt modelId="{68E389A7-FC3F-974A-921F-F36FE5E773A1}" type="pres">
      <dgm:prSet presAssocID="{FF263ACC-BEFC-F345-8553-B13C343AD18E}" presName="Name17" presStyleLbl="parChTrans1D3" presStyleIdx="0" presStyleCnt="2"/>
      <dgm:spPr/>
    </dgm:pt>
    <dgm:pt modelId="{D7AB27B9-9D14-B44A-8FCB-98A2910D59F2}" type="pres">
      <dgm:prSet presAssocID="{F1D07B93-BD16-1D41-A0EC-05D19B4D8BE5}" presName="hierRoot3" presStyleCnt="0"/>
      <dgm:spPr/>
    </dgm:pt>
    <dgm:pt modelId="{32E65ACE-5558-AB42-B184-593CD01BEF34}" type="pres">
      <dgm:prSet presAssocID="{F1D07B93-BD16-1D41-A0EC-05D19B4D8BE5}" presName="composite3" presStyleCnt="0"/>
      <dgm:spPr/>
    </dgm:pt>
    <dgm:pt modelId="{D69F55FB-7923-614D-82A4-85FA45EF340B}" type="pres">
      <dgm:prSet presAssocID="{F1D07B93-BD16-1D41-A0EC-05D19B4D8BE5}" presName="background3" presStyleLbl="node3" presStyleIdx="0" presStyleCnt="2"/>
      <dgm:spPr>
        <a:noFill/>
      </dgm:spPr>
    </dgm:pt>
    <dgm:pt modelId="{928C5BE4-5FFE-BD41-9A78-A59C99104D54}" type="pres">
      <dgm:prSet presAssocID="{F1D07B93-BD16-1D41-A0EC-05D19B4D8BE5}" presName="text3" presStyleLbl="fgAcc3" presStyleIdx="0" presStyleCnt="2" custScaleX="65562">
        <dgm:presLayoutVars>
          <dgm:chPref val="3"/>
        </dgm:presLayoutVars>
      </dgm:prSet>
      <dgm:spPr/>
    </dgm:pt>
    <dgm:pt modelId="{37582CE2-3541-B347-AA16-B08E08F32613}" type="pres">
      <dgm:prSet presAssocID="{F1D07B93-BD16-1D41-A0EC-05D19B4D8BE5}" presName="hierChild4" presStyleCnt="0"/>
      <dgm:spPr/>
    </dgm:pt>
    <dgm:pt modelId="{BC1BAC1B-FFD3-CB4B-901C-D9ABDB711DC9}" type="pres">
      <dgm:prSet presAssocID="{8671DFFD-A5C3-3B48-902D-6F3F4A57663A}" presName="Name10" presStyleLbl="parChTrans1D2" presStyleIdx="1" presStyleCnt="2"/>
      <dgm:spPr/>
    </dgm:pt>
    <dgm:pt modelId="{7F7C60D7-2D02-E74A-8D61-760EBCB5CD0A}" type="pres">
      <dgm:prSet presAssocID="{CE8B4BC9-90E2-4748-BE96-D2B272238B96}" presName="hierRoot2" presStyleCnt="0"/>
      <dgm:spPr/>
    </dgm:pt>
    <dgm:pt modelId="{F40CA158-8BEB-8746-A4CF-177F0FFE387A}" type="pres">
      <dgm:prSet presAssocID="{CE8B4BC9-90E2-4748-BE96-D2B272238B96}" presName="composite2" presStyleCnt="0"/>
      <dgm:spPr/>
    </dgm:pt>
    <dgm:pt modelId="{F423D5AD-B639-0D48-8C79-895E7AB47A7F}" type="pres">
      <dgm:prSet presAssocID="{CE8B4BC9-90E2-4748-BE96-D2B272238B96}" presName="background2" presStyleLbl="node2" presStyleIdx="1" presStyleCnt="2"/>
      <dgm:spPr>
        <a:noFill/>
      </dgm:spPr>
    </dgm:pt>
    <dgm:pt modelId="{7574A80A-6195-EA45-A0AD-A5A24EBD434F}" type="pres">
      <dgm:prSet presAssocID="{CE8B4BC9-90E2-4748-BE96-D2B272238B96}" presName="text2" presStyleLbl="fgAcc2" presStyleIdx="1" presStyleCnt="2" custScaleX="70744">
        <dgm:presLayoutVars>
          <dgm:chPref val="3"/>
        </dgm:presLayoutVars>
      </dgm:prSet>
      <dgm:spPr/>
    </dgm:pt>
    <dgm:pt modelId="{43EC58F2-8922-B14A-8207-41CBDEFCFDB4}" type="pres">
      <dgm:prSet presAssocID="{CE8B4BC9-90E2-4748-BE96-D2B272238B96}" presName="hierChild3" presStyleCnt="0"/>
      <dgm:spPr/>
    </dgm:pt>
    <dgm:pt modelId="{F019EB46-7CB3-E243-9577-84C2D7EF2670}" type="pres">
      <dgm:prSet presAssocID="{DA0FCEA4-C3F0-AA47-87F5-500C1281E7C7}" presName="Name17" presStyleLbl="parChTrans1D3" presStyleIdx="1" presStyleCnt="2"/>
      <dgm:spPr/>
    </dgm:pt>
    <dgm:pt modelId="{71E7A55E-9D14-EA48-AE80-9ACFC9C81172}" type="pres">
      <dgm:prSet presAssocID="{FD11A8DC-345B-2B4E-8FE4-6DA37C64A552}" presName="hierRoot3" presStyleCnt="0"/>
      <dgm:spPr/>
    </dgm:pt>
    <dgm:pt modelId="{FF7B0D39-9040-1F47-95AD-867ADB7BB09E}" type="pres">
      <dgm:prSet presAssocID="{FD11A8DC-345B-2B4E-8FE4-6DA37C64A552}" presName="composite3" presStyleCnt="0"/>
      <dgm:spPr/>
    </dgm:pt>
    <dgm:pt modelId="{B85CA515-FFD7-3F4D-9379-3A0162F344C4}" type="pres">
      <dgm:prSet presAssocID="{FD11A8DC-345B-2B4E-8FE4-6DA37C64A552}" presName="background3" presStyleLbl="node3" presStyleIdx="1" presStyleCnt="2"/>
      <dgm:spPr>
        <a:noFill/>
      </dgm:spPr>
    </dgm:pt>
    <dgm:pt modelId="{4CE4F3D6-0BB7-5348-BEDF-5927C871509F}" type="pres">
      <dgm:prSet presAssocID="{FD11A8DC-345B-2B4E-8FE4-6DA37C64A552}" presName="text3" presStyleLbl="fgAcc3" presStyleIdx="1" presStyleCnt="2" custScaleX="229697" custScaleY="124368">
        <dgm:presLayoutVars>
          <dgm:chPref val="3"/>
        </dgm:presLayoutVars>
      </dgm:prSet>
      <dgm:spPr/>
    </dgm:pt>
    <dgm:pt modelId="{66E62491-1058-DC46-AEC4-0A2DFB1F6E4D}" type="pres">
      <dgm:prSet presAssocID="{FD11A8DC-345B-2B4E-8FE4-6DA37C64A552}" presName="hierChild4" presStyleCnt="0"/>
      <dgm:spPr/>
    </dgm:pt>
  </dgm:ptLst>
  <dgm:cxnLst>
    <dgm:cxn modelId="{29923800-BB46-DD4F-92B6-E144BB0C4ACA}" srcId="{B705C751-D588-CB42-B81D-EA742BE0C41E}" destId="{CE8B4BC9-90E2-4748-BE96-D2B272238B96}" srcOrd="1" destOrd="0" parTransId="{8671DFFD-A5C3-3B48-902D-6F3F4A57663A}" sibTransId="{C830F8C7-987B-3340-B015-14546DA3F33F}"/>
    <dgm:cxn modelId="{C7F0C60B-6449-DA44-88CF-57A5C0720E64}" type="presOf" srcId="{B705C751-D588-CB42-B81D-EA742BE0C41E}" destId="{872394B8-FDA1-3B42-AE89-439CB21F3801}" srcOrd="0" destOrd="0" presId="urn:microsoft.com/office/officeart/2005/8/layout/hierarchy1"/>
    <dgm:cxn modelId="{182DA425-3F11-F844-B433-D96A0D591F66}" type="presOf" srcId="{30A3CFC9-6FC7-754B-A23F-8C1C7C75C147}" destId="{1836B842-E5DF-1F40-861F-08AAA9CAE5BD}" srcOrd="0" destOrd="0" presId="urn:microsoft.com/office/officeart/2005/8/layout/hierarchy1"/>
    <dgm:cxn modelId="{8A85A527-DCBB-3848-9C83-D54517D47BBC}" type="presOf" srcId="{DA0FCEA4-C3F0-AA47-87F5-500C1281E7C7}" destId="{F019EB46-7CB3-E243-9577-84C2D7EF2670}" srcOrd="0" destOrd="0" presId="urn:microsoft.com/office/officeart/2005/8/layout/hierarchy1"/>
    <dgm:cxn modelId="{4B9F1646-2AA7-334B-A07B-68A5B8A36EA8}" type="presOf" srcId="{FF263ACC-BEFC-F345-8553-B13C343AD18E}" destId="{68E389A7-FC3F-974A-921F-F36FE5E773A1}" srcOrd="0" destOrd="0" presId="urn:microsoft.com/office/officeart/2005/8/layout/hierarchy1"/>
    <dgm:cxn modelId="{CCD68647-2943-9C4F-ACC1-0D3E8311EBD0}" type="presOf" srcId="{FD11A8DC-345B-2B4E-8FE4-6DA37C64A552}" destId="{4CE4F3D6-0BB7-5348-BEDF-5927C871509F}" srcOrd="0" destOrd="0" presId="urn:microsoft.com/office/officeart/2005/8/layout/hierarchy1"/>
    <dgm:cxn modelId="{55D70D59-5158-7F4E-B46D-8E59F1120620}" srcId="{0314B881-9E48-744C-A59B-F85CB9D4CCA2}" destId="{B705C751-D588-CB42-B81D-EA742BE0C41E}" srcOrd="0" destOrd="0" parTransId="{A6944EFF-9E98-1D46-8138-053A96D48238}" sibTransId="{92C252E0-0EEC-6743-A13B-BEC586A45F7F}"/>
    <dgm:cxn modelId="{1A43AE76-618F-9843-89ED-CC4B6CFFA42A}" type="presOf" srcId="{8671DFFD-A5C3-3B48-902D-6F3F4A57663A}" destId="{BC1BAC1B-FFD3-CB4B-901C-D9ABDB711DC9}" srcOrd="0" destOrd="0" presId="urn:microsoft.com/office/officeart/2005/8/layout/hierarchy1"/>
    <dgm:cxn modelId="{B4AFF68D-E895-A246-9AC9-5994D97CC399}" type="presOf" srcId="{0314B881-9E48-744C-A59B-F85CB9D4CCA2}" destId="{C8A9C268-A630-5648-AF5C-DAE66CDE606E}" srcOrd="0" destOrd="0" presId="urn:microsoft.com/office/officeart/2005/8/layout/hierarchy1"/>
    <dgm:cxn modelId="{E14FFD8E-7E31-7748-AD4E-59032FDD5BED}" srcId="{30A3CFC9-6FC7-754B-A23F-8C1C7C75C147}" destId="{F1D07B93-BD16-1D41-A0EC-05D19B4D8BE5}" srcOrd="0" destOrd="0" parTransId="{FF263ACC-BEFC-F345-8553-B13C343AD18E}" sibTransId="{DF7852A5-A2C6-A843-ADC1-301C307C4002}"/>
    <dgm:cxn modelId="{3E9CC993-A7FD-304A-901F-6AC0ECC8AF6E}" srcId="{B705C751-D588-CB42-B81D-EA742BE0C41E}" destId="{30A3CFC9-6FC7-754B-A23F-8C1C7C75C147}" srcOrd="0" destOrd="0" parTransId="{B666DEE6-4DEB-8D41-B878-F766A10D653F}" sibTransId="{A704D7CD-568E-5A4D-89F0-5EC73E9FEF3E}"/>
    <dgm:cxn modelId="{4C55BCA3-6F8C-5A48-8A69-C6EE9B9DEC6E}" type="presOf" srcId="{F1D07B93-BD16-1D41-A0EC-05D19B4D8BE5}" destId="{928C5BE4-5FFE-BD41-9A78-A59C99104D54}" srcOrd="0" destOrd="0" presId="urn:microsoft.com/office/officeart/2005/8/layout/hierarchy1"/>
    <dgm:cxn modelId="{215444C2-6D57-1146-B43A-777F361805C8}" type="presOf" srcId="{B666DEE6-4DEB-8D41-B878-F766A10D653F}" destId="{F3A9E040-FC25-1641-868A-9160496AE7B2}" srcOrd="0" destOrd="0" presId="urn:microsoft.com/office/officeart/2005/8/layout/hierarchy1"/>
    <dgm:cxn modelId="{FFD63BDA-DA6D-5C46-B6A3-837DF595417A}" type="presOf" srcId="{CE8B4BC9-90E2-4748-BE96-D2B272238B96}" destId="{7574A80A-6195-EA45-A0AD-A5A24EBD434F}" srcOrd="0" destOrd="0" presId="urn:microsoft.com/office/officeart/2005/8/layout/hierarchy1"/>
    <dgm:cxn modelId="{8C5B58E0-46E3-CD47-81A0-824FB0A7C1F8}" srcId="{CE8B4BC9-90E2-4748-BE96-D2B272238B96}" destId="{FD11A8DC-345B-2B4E-8FE4-6DA37C64A552}" srcOrd="0" destOrd="0" parTransId="{DA0FCEA4-C3F0-AA47-87F5-500C1281E7C7}" sibTransId="{10C556D0-D9E4-C74A-B89F-3A30AD9F6F4E}"/>
    <dgm:cxn modelId="{D8DEA259-6D77-0F4D-BBD7-81177111FC77}" type="presParOf" srcId="{C8A9C268-A630-5648-AF5C-DAE66CDE606E}" destId="{C335254F-CE39-3A48-99D6-B15F9C258ED4}" srcOrd="0" destOrd="0" presId="urn:microsoft.com/office/officeart/2005/8/layout/hierarchy1"/>
    <dgm:cxn modelId="{3D7F42FD-79CE-304D-9BEA-2C94436DD90B}" type="presParOf" srcId="{C335254F-CE39-3A48-99D6-B15F9C258ED4}" destId="{94875036-27C5-E540-82F5-997413FC2BF1}" srcOrd="0" destOrd="0" presId="urn:microsoft.com/office/officeart/2005/8/layout/hierarchy1"/>
    <dgm:cxn modelId="{5ED4572B-0DF3-2F4D-90F6-D1ECEC6A7D2E}" type="presParOf" srcId="{94875036-27C5-E540-82F5-997413FC2BF1}" destId="{02FB7BAD-6DD4-D64A-9444-667C83CFA1A6}" srcOrd="0" destOrd="0" presId="urn:microsoft.com/office/officeart/2005/8/layout/hierarchy1"/>
    <dgm:cxn modelId="{3155FB72-70BF-FA46-A96F-DD490C80D38C}" type="presParOf" srcId="{94875036-27C5-E540-82F5-997413FC2BF1}" destId="{872394B8-FDA1-3B42-AE89-439CB21F3801}" srcOrd="1" destOrd="0" presId="urn:microsoft.com/office/officeart/2005/8/layout/hierarchy1"/>
    <dgm:cxn modelId="{F791D6B1-37E8-FB40-85E0-6D27585DCF14}" type="presParOf" srcId="{C335254F-CE39-3A48-99D6-B15F9C258ED4}" destId="{2E09047B-7B09-B14B-89AB-9A527AAA2725}" srcOrd="1" destOrd="0" presId="urn:microsoft.com/office/officeart/2005/8/layout/hierarchy1"/>
    <dgm:cxn modelId="{39B124DA-D74F-744B-88FF-EB2DDA2163B5}" type="presParOf" srcId="{2E09047B-7B09-B14B-89AB-9A527AAA2725}" destId="{F3A9E040-FC25-1641-868A-9160496AE7B2}" srcOrd="0" destOrd="0" presId="urn:microsoft.com/office/officeart/2005/8/layout/hierarchy1"/>
    <dgm:cxn modelId="{BC59C1B8-A289-FA46-8FC6-F9C11BFD185D}" type="presParOf" srcId="{2E09047B-7B09-B14B-89AB-9A527AAA2725}" destId="{8A3AF451-70C6-2A4A-8523-234F5E85538A}" srcOrd="1" destOrd="0" presId="urn:microsoft.com/office/officeart/2005/8/layout/hierarchy1"/>
    <dgm:cxn modelId="{4A818146-1284-4149-B8A5-C5A40EC3DE36}" type="presParOf" srcId="{8A3AF451-70C6-2A4A-8523-234F5E85538A}" destId="{FFC01F89-9900-A542-A3E8-0509F6C04CAB}" srcOrd="0" destOrd="0" presId="urn:microsoft.com/office/officeart/2005/8/layout/hierarchy1"/>
    <dgm:cxn modelId="{D11C72B9-8207-EA41-A012-3359D4CE65E4}" type="presParOf" srcId="{FFC01F89-9900-A542-A3E8-0509F6C04CAB}" destId="{F9308E00-4AB8-6E42-AB57-577371B16AE5}" srcOrd="0" destOrd="0" presId="urn:microsoft.com/office/officeart/2005/8/layout/hierarchy1"/>
    <dgm:cxn modelId="{1BB990AC-B8B7-C746-BF13-EC90DADBBB15}" type="presParOf" srcId="{FFC01F89-9900-A542-A3E8-0509F6C04CAB}" destId="{1836B842-E5DF-1F40-861F-08AAA9CAE5BD}" srcOrd="1" destOrd="0" presId="urn:microsoft.com/office/officeart/2005/8/layout/hierarchy1"/>
    <dgm:cxn modelId="{68B5D6A6-8905-1541-9D74-7E54D7A14BAE}" type="presParOf" srcId="{8A3AF451-70C6-2A4A-8523-234F5E85538A}" destId="{AD15CA05-CD7D-FF4B-BEC9-694836D50A5F}" srcOrd="1" destOrd="0" presId="urn:microsoft.com/office/officeart/2005/8/layout/hierarchy1"/>
    <dgm:cxn modelId="{78A53D5F-0AAE-AD46-B653-5D5C6D554650}" type="presParOf" srcId="{AD15CA05-CD7D-FF4B-BEC9-694836D50A5F}" destId="{68E389A7-FC3F-974A-921F-F36FE5E773A1}" srcOrd="0" destOrd="0" presId="urn:microsoft.com/office/officeart/2005/8/layout/hierarchy1"/>
    <dgm:cxn modelId="{2F515DAE-8DF6-5F47-AFD6-B199C603EE3D}" type="presParOf" srcId="{AD15CA05-CD7D-FF4B-BEC9-694836D50A5F}" destId="{D7AB27B9-9D14-B44A-8FCB-98A2910D59F2}" srcOrd="1" destOrd="0" presId="urn:microsoft.com/office/officeart/2005/8/layout/hierarchy1"/>
    <dgm:cxn modelId="{F3FCA43C-F676-DC48-8DB4-FC0DB307E812}" type="presParOf" srcId="{D7AB27B9-9D14-B44A-8FCB-98A2910D59F2}" destId="{32E65ACE-5558-AB42-B184-593CD01BEF34}" srcOrd="0" destOrd="0" presId="urn:microsoft.com/office/officeart/2005/8/layout/hierarchy1"/>
    <dgm:cxn modelId="{8B95B159-C180-554D-9740-F5AFC84A815F}" type="presParOf" srcId="{32E65ACE-5558-AB42-B184-593CD01BEF34}" destId="{D69F55FB-7923-614D-82A4-85FA45EF340B}" srcOrd="0" destOrd="0" presId="urn:microsoft.com/office/officeart/2005/8/layout/hierarchy1"/>
    <dgm:cxn modelId="{41AAEF39-99F6-024D-986A-8890D783BA34}" type="presParOf" srcId="{32E65ACE-5558-AB42-B184-593CD01BEF34}" destId="{928C5BE4-5FFE-BD41-9A78-A59C99104D54}" srcOrd="1" destOrd="0" presId="urn:microsoft.com/office/officeart/2005/8/layout/hierarchy1"/>
    <dgm:cxn modelId="{C2C888C7-4D62-E149-80AA-6A180BE21FEE}" type="presParOf" srcId="{D7AB27B9-9D14-B44A-8FCB-98A2910D59F2}" destId="{37582CE2-3541-B347-AA16-B08E08F32613}" srcOrd="1" destOrd="0" presId="urn:microsoft.com/office/officeart/2005/8/layout/hierarchy1"/>
    <dgm:cxn modelId="{F377B6B2-2BD3-7B4D-AFA3-6701C366E7D2}" type="presParOf" srcId="{2E09047B-7B09-B14B-89AB-9A527AAA2725}" destId="{BC1BAC1B-FFD3-CB4B-901C-D9ABDB711DC9}" srcOrd="2" destOrd="0" presId="urn:microsoft.com/office/officeart/2005/8/layout/hierarchy1"/>
    <dgm:cxn modelId="{EC103251-8FA1-3E47-AEEF-80D56D06993B}" type="presParOf" srcId="{2E09047B-7B09-B14B-89AB-9A527AAA2725}" destId="{7F7C60D7-2D02-E74A-8D61-760EBCB5CD0A}" srcOrd="3" destOrd="0" presId="urn:microsoft.com/office/officeart/2005/8/layout/hierarchy1"/>
    <dgm:cxn modelId="{31A4B0B0-BE44-9845-8D43-1F9AF0F323B6}" type="presParOf" srcId="{7F7C60D7-2D02-E74A-8D61-760EBCB5CD0A}" destId="{F40CA158-8BEB-8746-A4CF-177F0FFE387A}" srcOrd="0" destOrd="0" presId="urn:microsoft.com/office/officeart/2005/8/layout/hierarchy1"/>
    <dgm:cxn modelId="{1B4B7D4A-42FE-8A43-B3B3-F8382CD4E6BC}" type="presParOf" srcId="{F40CA158-8BEB-8746-A4CF-177F0FFE387A}" destId="{F423D5AD-B639-0D48-8C79-895E7AB47A7F}" srcOrd="0" destOrd="0" presId="urn:microsoft.com/office/officeart/2005/8/layout/hierarchy1"/>
    <dgm:cxn modelId="{33999A84-6773-1C4D-AA74-BD1777F2145F}" type="presParOf" srcId="{F40CA158-8BEB-8746-A4CF-177F0FFE387A}" destId="{7574A80A-6195-EA45-A0AD-A5A24EBD434F}" srcOrd="1" destOrd="0" presId="urn:microsoft.com/office/officeart/2005/8/layout/hierarchy1"/>
    <dgm:cxn modelId="{31749145-521F-EF4F-8BDB-B6179ADF0E63}" type="presParOf" srcId="{7F7C60D7-2D02-E74A-8D61-760EBCB5CD0A}" destId="{43EC58F2-8922-B14A-8207-41CBDEFCFDB4}" srcOrd="1" destOrd="0" presId="urn:microsoft.com/office/officeart/2005/8/layout/hierarchy1"/>
    <dgm:cxn modelId="{36053B64-311B-7740-85DE-3309CA61D9F5}" type="presParOf" srcId="{43EC58F2-8922-B14A-8207-41CBDEFCFDB4}" destId="{F019EB46-7CB3-E243-9577-84C2D7EF2670}" srcOrd="0" destOrd="0" presId="urn:microsoft.com/office/officeart/2005/8/layout/hierarchy1"/>
    <dgm:cxn modelId="{6D105F5D-67EF-BC4B-975C-845E65578A56}" type="presParOf" srcId="{43EC58F2-8922-B14A-8207-41CBDEFCFDB4}" destId="{71E7A55E-9D14-EA48-AE80-9ACFC9C81172}" srcOrd="1" destOrd="0" presId="urn:microsoft.com/office/officeart/2005/8/layout/hierarchy1"/>
    <dgm:cxn modelId="{8F363ABC-B61D-A146-AD7E-5DDF7384E1FB}" type="presParOf" srcId="{71E7A55E-9D14-EA48-AE80-9ACFC9C81172}" destId="{FF7B0D39-9040-1F47-95AD-867ADB7BB09E}" srcOrd="0" destOrd="0" presId="urn:microsoft.com/office/officeart/2005/8/layout/hierarchy1"/>
    <dgm:cxn modelId="{9AB22E36-7326-0D4F-91F1-CB93E8ABFF97}" type="presParOf" srcId="{FF7B0D39-9040-1F47-95AD-867ADB7BB09E}" destId="{B85CA515-FFD7-3F4D-9379-3A0162F344C4}" srcOrd="0" destOrd="0" presId="urn:microsoft.com/office/officeart/2005/8/layout/hierarchy1"/>
    <dgm:cxn modelId="{B16AB0D8-C14E-D942-80F6-B19D05041C33}" type="presParOf" srcId="{FF7B0D39-9040-1F47-95AD-867ADB7BB09E}" destId="{4CE4F3D6-0BB7-5348-BEDF-5927C871509F}" srcOrd="1" destOrd="0" presId="urn:microsoft.com/office/officeart/2005/8/layout/hierarchy1"/>
    <dgm:cxn modelId="{D5804441-7322-7F4A-B4E8-B528E5D44F4F}" type="presParOf" srcId="{71E7A55E-9D14-EA48-AE80-9ACFC9C81172}" destId="{66E62491-1058-DC46-AEC4-0A2DFB1F6E4D}" srcOrd="1" destOrd="0" presId="urn:microsoft.com/office/officeart/2005/8/layout/hierarchy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14B881-9E48-744C-A59B-F85CB9D4CCA2}" type="doc">
      <dgm:prSet loTypeId="urn:microsoft.com/office/officeart/2005/8/layout/hierarchy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05C751-D588-CB42-B81D-EA742BE0C41E}">
      <dgm:prSet phldrT="[Text]" custT="1"/>
      <dgm:spPr>
        <a:blipFill>
          <a:blip xmlns:r="http://schemas.openxmlformats.org/officeDocument/2006/relationships" r:embed="rId1"/>
          <a:stretch>
            <a:fillRect/>
          </a:stretch>
        </a:blipFill>
        <a:ln>
          <a:solidFill>
            <a:srgbClr val="C00000"/>
          </a:solidFill>
        </a:ln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A6944EFF-9E98-1D46-8138-053A96D48238}" type="parTrans" cxnId="{55D70D59-5158-7F4E-B46D-8E59F1120620}">
      <dgm:prSet/>
      <dgm:spPr/>
      <dgm:t>
        <a:bodyPr/>
        <a:lstStyle/>
        <a:p>
          <a:endParaRPr lang="en-US"/>
        </a:p>
      </dgm:t>
    </dgm:pt>
    <dgm:pt modelId="{92C252E0-0EEC-6743-A13B-BEC586A45F7F}" type="sibTrans" cxnId="{55D70D59-5158-7F4E-B46D-8E59F1120620}">
      <dgm:prSet/>
      <dgm:spPr/>
      <dgm:t>
        <a:bodyPr/>
        <a:lstStyle/>
        <a:p>
          <a:endParaRPr lang="en-US"/>
        </a:p>
      </dgm:t>
    </dgm:pt>
    <dgm:pt modelId="{30A3CFC9-6FC7-754B-A23F-8C1C7C75C147}">
      <dgm:prSet phldrT="[Text]" custT="1"/>
      <dgm:spPr>
        <a:blipFill>
          <a:blip xmlns:r="http://schemas.openxmlformats.org/officeDocument/2006/relationships" r:embed="rId2"/>
          <a:stretch>
            <a:fillRect/>
          </a:stretch>
        </a:blipFill>
        <a:ln>
          <a:solidFill>
            <a:srgbClr val="C00000"/>
          </a:solidFill>
        </a:ln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B666DEE6-4DEB-8D41-B878-F766A10D653F}" type="parTrans" cxnId="{3E9CC993-A7FD-304A-901F-6AC0ECC8AF6E}">
      <dgm:prSet/>
      <dgm:spPr/>
      <dgm:t>
        <a:bodyPr/>
        <a:lstStyle/>
        <a:p>
          <a:endParaRPr lang="en-US"/>
        </a:p>
      </dgm:t>
    </dgm:pt>
    <dgm:pt modelId="{A704D7CD-568E-5A4D-89F0-5EC73E9FEF3E}" type="sibTrans" cxnId="{3E9CC993-A7FD-304A-901F-6AC0ECC8AF6E}">
      <dgm:prSet/>
      <dgm:spPr/>
      <dgm:t>
        <a:bodyPr/>
        <a:lstStyle/>
        <a:p>
          <a:endParaRPr lang="en-US"/>
        </a:p>
      </dgm:t>
    </dgm:pt>
    <dgm:pt modelId="{CE8B4BC9-90E2-4748-BE96-D2B272238B96}">
      <dgm:prSet phldrT="[Text]" custT="1"/>
      <dgm:spPr>
        <a:blipFill>
          <a:blip xmlns:r="http://schemas.openxmlformats.org/officeDocument/2006/relationships" r:embed="rId3"/>
          <a:stretch>
            <a:fillRect/>
          </a:stretch>
        </a:blipFill>
        <a:ln>
          <a:solidFill>
            <a:srgbClr val="C00000"/>
          </a:solidFill>
        </a:ln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8671DFFD-A5C3-3B48-902D-6F3F4A57663A}" type="parTrans" cxnId="{29923800-BB46-DD4F-92B6-E144BB0C4ACA}">
      <dgm:prSet/>
      <dgm:spPr/>
      <dgm:t>
        <a:bodyPr/>
        <a:lstStyle/>
        <a:p>
          <a:endParaRPr lang="en-US"/>
        </a:p>
      </dgm:t>
    </dgm:pt>
    <dgm:pt modelId="{C830F8C7-987B-3340-B015-14546DA3F33F}" type="sibTrans" cxnId="{29923800-BB46-DD4F-92B6-E144BB0C4ACA}">
      <dgm:prSet/>
      <dgm:spPr/>
      <dgm:t>
        <a:bodyPr/>
        <a:lstStyle/>
        <a:p>
          <a:endParaRPr lang="en-US"/>
        </a:p>
      </dgm:t>
    </dgm:pt>
    <dgm:pt modelId="{F1D07B93-BD16-1D41-A0EC-05D19B4D8BE5}">
      <dgm:prSet phldrT="[Text]" custT="1"/>
      <dgm:spPr>
        <a:blipFill>
          <a:blip xmlns:r="http://schemas.openxmlformats.org/officeDocument/2006/relationships" r:embed="rId4"/>
          <a:stretch>
            <a:fillRect/>
          </a:stretch>
        </a:blip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FF263ACC-BEFC-F345-8553-B13C343AD18E}" type="parTrans" cxnId="{E14FFD8E-7E31-7748-AD4E-59032FDD5BED}">
      <dgm:prSet/>
      <dgm:spPr/>
      <dgm:t>
        <a:bodyPr/>
        <a:lstStyle/>
        <a:p>
          <a:endParaRPr lang="en-US"/>
        </a:p>
      </dgm:t>
    </dgm:pt>
    <dgm:pt modelId="{DF7852A5-A2C6-A843-ADC1-301C307C4002}" type="sibTrans" cxnId="{E14FFD8E-7E31-7748-AD4E-59032FDD5BED}">
      <dgm:prSet/>
      <dgm:spPr/>
      <dgm:t>
        <a:bodyPr/>
        <a:lstStyle/>
        <a:p>
          <a:endParaRPr lang="en-US"/>
        </a:p>
      </dgm:t>
    </dgm:pt>
    <dgm:pt modelId="{FD11A8DC-345B-2B4E-8FE4-6DA37C64A552}">
      <dgm:prSet phldrT="[Text]" custT="1"/>
      <dgm:spPr>
        <a:blipFill>
          <a:blip xmlns:r="http://schemas.openxmlformats.org/officeDocument/2006/relationships" r:embed="rId5"/>
          <a:stretch>
            <a:fillRect/>
          </a:stretch>
        </a:blipFill>
        <a:ln>
          <a:solidFill>
            <a:srgbClr val="C00000"/>
          </a:solidFill>
        </a:ln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DA0FCEA4-C3F0-AA47-87F5-500C1281E7C7}" type="parTrans" cxnId="{8C5B58E0-46E3-CD47-81A0-824FB0A7C1F8}">
      <dgm:prSet/>
      <dgm:spPr/>
      <dgm:t>
        <a:bodyPr/>
        <a:lstStyle/>
        <a:p>
          <a:endParaRPr lang="en-US"/>
        </a:p>
      </dgm:t>
    </dgm:pt>
    <dgm:pt modelId="{10C556D0-D9E4-C74A-B89F-3A30AD9F6F4E}" type="sibTrans" cxnId="{8C5B58E0-46E3-CD47-81A0-824FB0A7C1F8}">
      <dgm:prSet/>
      <dgm:spPr/>
      <dgm:t>
        <a:bodyPr/>
        <a:lstStyle/>
        <a:p>
          <a:endParaRPr lang="en-US"/>
        </a:p>
      </dgm:t>
    </dgm:pt>
    <dgm:pt modelId="{C8A9C268-A630-5648-AF5C-DAE66CDE606E}" type="pres">
      <dgm:prSet presAssocID="{0314B881-9E48-744C-A59B-F85CB9D4CCA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335254F-CE39-3A48-99D6-B15F9C258ED4}" type="pres">
      <dgm:prSet presAssocID="{B705C751-D588-CB42-B81D-EA742BE0C41E}" presName="hierRoot1" presStyleCnt="0"/>
      <dgm:spPr/>
    </dgm:pt>
    <dgm:pt modelId="{94875036-27C5-E540-82F5-997413FC2BF1}" type="pres">
      <dgm:prSet presAssocID="{B705C751-D588-CB42-B81D-EA742BE0C41E}" presName="composite" presStyleCnt="0"/>
      <dgm:spPr/>
    </dgm:pt>
    <dgm:pt modelId="{02FB7BAD-6DD4-D64A-9444-667C83CFA1A6}" type="pres">
      <dgm:prSet presAssocID="{B705C751-D588-CB42-B81D-EA742BE0C41E}" presName="background" presStyleLbl="node0" presStyleIdx="0" presStyleCnt="1"/>
      <dgm:spPr>
        <a:noFill/>
      </dgm:spPr>
    </dgm:pt>
    <dgm:pt modelId="{872394B8-FDA1-3B42-AE89-439CB21F3801}" type="pres">
      <dgm:prSet presAssocID="{B705C751-D588-CB42-B81D-EA742BE0C41E}" presName="text" presStyleLbl="fgAcc0" presStyleIdx="0" presStyleCnt="1" custScaleX="279046" custScaleY="116718">
        <dgm:presLayoutVars>
          <dgm:chPref val="3"/>
        </dgm:presLayoutVars>
      </dgm:prSet>
      <dgm:spPr/>
    </dgm:pt>
    <dgm:pt modelId="{2E09047B-7B09-B14B-89AB-9A527AAA2725}" type="pres">
      <dgm:prSet presAssocID="{B705C751-D588-CB42-B81D-EA742BE0C41E}" presName="hierChild2" presStyleCnt="0"/>
      <dgm:spPr/>
    </dgm:pt>
    <dgm:pt modelId="{F3A9E040-FC25-1641-868A-9160496AE7B2}" type="pres">
      <dgm:prSet presAssocID="{B666DEE6-4DEB-8D41-B878-F766A10D653F}" presName="Name10" presStyleLbl="parChTrans1D2" presStyleIdx="0" presStyleCnt="2"/>
      <dgm:spPr/>
    </dgm:pt>
    <dgm:pt modelId="{8A3AF451-70C6-2A4A-8523-234F5E85538A}" type="pres">
      <dgm:prSet presAssocID="{30A3CFC9-6FC7-754B-A23F-8C1C7C75C147}" presName="hierRoot2" presStyleCnt="0"/>
      <dgm:spPr/>
    </dgm:pt>
    <dgm:pt modelId="{FFC01F89-9900-A542-A3E8-0509F6C04CAB}" type="pres">
      <dgm:prSet presAssocID="{30A3CFC9-6FC7-754B-A23F-8C1C7C75C147}" presName="composite2" presStyleCnt="0"/>
      <dgm:spPr/>
    </dgm:pt>
    <dgm:pt modelId="{F9308E00-4AB8-6E42-AB57-577371B16AE5}" type="pres">
      <dgm:prSet presAssocID="{30A3CFC9-6FC7-754B-A23F-8C1C7C75C147}" presName="background2" presStyleLbl="node2" presStyleIdx="0" presStyleCnt="2"/>
      <dgm:spPr>
        <a:noFill/>
      </dgm:spPr>
    </dgm:pt>
    <dgm:pt modelId="{1836B842-E5DF-1F40-861F-08AAA9CAE5BD}" type="pres">
      <dgm:prSet presAssocID="{30A3CFC9-6FC7-754B-A23F-8C1C7C75C147}" presName="text2" presStyleLbl="fgAcc2" presStyleIdx="0" presStyleCnt="2" custScaleX="67621">
        <dgm:presLayoutVars>
          <dgm:chPref val="3"/>
        </dgm:presLayoutVars>
      </dgm:prSet>
      <dgm:spPr/>
    </dgm:pt>
    <dgm:pt modelId="{AD15CA05-CD7D-FF4B-BEC9-694836D50A5F}" type="pres">
      <dgm:prSet presAssocID="{30A3CFC9-6FC7-754B-A23F-8C1C7C75C147}" presName="hierChild3" presStyleCnt="0"/>
      <dgm:spPr/>
    </dgm:pt>
    <dgm:pt modelId="{68E389A7-FC3F-974A-921F-F36FE5E773A1}" type="pres">
      <dgm:prSet presAssocID="{FF263ACC-BEFC-F345-8553-B13C343AD18E}" presName="Name17" presStyleLbl="parChTrans1D3" presStyleIdx="0" presStyleCnt="2"/>
      <dgm:spPr/>
    </dgm:pt>
    <dgm:pt modelId="{D7AB27B9-9D14-B44A-8FCB-98A2910D59F2}" type="pres">
      <dgm:prSet presAssocID="{F1D07B93-BD16-1D41-A0EC-05D19B4D8BE5}" presName="hierRoot3" presStyleCnt="0"/>
      <dgm:spPr/>
    </dgm:pt>
    <dgm:pt modelId="{32E65ACE-5558-AB42-B184-593CD01BEF34}" type="pres">
      <dgm:prSet presAssocID="{F1D07B93-BD16-1D41-A0EC-05D19B4D8BE5}" presName="composite3" presStyleCnt="0"/>
      <dgm:spPr/>
    </dgm:pt>
    <dgm:pt modelId="{D69F55FB-7923-614D-82A4-85FA45EF340B}" type="pres">
      <dgm:prSet presAssocID="{F1D07B93-BD16-1D41-A0EC-05D19B4D8BE5}" presName="background3" presStyleLbl="node3" presStyleIdx="0" presStyleCnt="2"/>
      <dgm:spPr>
        <a:noFill/>
      </dgm:spPr>
    </dgm:pt>
    <dgm:pt modelId="{928C5BE4-5FFE-BD41-9A78-A59C99104D54}" type="pres">
      <dgm:prSet presAssocID="{F1D07B93-BD16-1D41-A0EC-05D19B4D8BE5}" presName="text3" presStyleLbl="fgAcc3" presStyleIdx="0" presStyleCnt="2" custScaleX="65562">
        <dgm:presLayoutVars>
          <dgm:chPref val="3"/>
        </dgm:presLayoutVars>
      </dgm:prSet>
      <dgm:spPr/>
    </dgm:pt>
    <dgm:pt modelId="{37582CE2-3541-B347-AA16-B08E08F32613}" type="pres">
      <dgm:prSet presAssocID="{F1D07B93-BD16-1D41-A0EC-05D19B4D8BE5}" presName="hierChild4" presStyleCnt="0"/>
      <dgm:spPr/>
    </dgm:pt>
    <dgm:pt modelId="{BC1BAC1B-FFD3-CB4B-901C-D9ABDB711DC9}" type="pres">
      <dgm:prSet presAssocID="{8671DFFD-A5C3-3B48-902D-6F3F4A57663A}" presName="Name10" presStyleLbl="parChTrans1D2" presStyleIdx="1" presStyleCnt="2"/>
      <dgm:spPr/>
    </dgm:pt>
    <dgm:pt modelId="{7F7C60D7-2D02-E74A-8D61-760EBCB5CD0A}" type="pres">
      <dgm:prSet presAssocID="{CE8B4BC9-90E2-4748-BE96-D2B272238B96}" presName="hierRoot2" presStyleCnt="0"/>
      <dgm:spPr/>
    </dgm:pt>
    <dgm:pt modelId="{F40CA158-8BEB-8746-A4CF-177F0FFE387A}" type="pres">
      <dgm:prSet presAssocID="{CE8B4BC9-90E2-4748-BE96-D2B272238B96}" presName="composite2" presStyleCnt="0"/>
      <dgm:spPr/>
    </dgm:pt>
    <dgm:pt modelId="{F423D5AD-B639-0D48-8C79-895E7AB47A7F}" type="pres">
      <dgm:prSet presAssocID="{CE8B4BC9-90E2-4748-BE96-D2B272238B96}" presName="background2" presStyleLbl="node2" presStyleIdx="1" presStyleCnt="2"/>
      <dgm:spPr>
        <a:noFill/>
      </dgm:spPr>
    </dgm:pt>
    <dgm:pt modelId="{7574A80A-6195-EA45-A0AD-A5A24EBD434F}" type="pres">
      <dgm:prSet presAssocID="{CE8B4BC9-90E2-4748-BE96-D2B272238B96}" presName="text2" presStyleLbl="fgAcc2" presStyleIdx="1" presStyleCnt="2" custScaleX="70744">
        <dgm:presLayoutVars>
          <dgm:chPref val="3"/>
        </dgm:presLayoutVars>
      </dgm:prSet>
      <dgm:spPr/>
    </dgm:pt>
    <dgm:pt modelId="{43EC58F2-8922-B14A-8207-41CBDEFCFDB4}" type="pres">
      <dgm:prSet presAssocID="{CE8B4BC9-90E2-4748-BE96-D2B272238B96}" presName="hierChild3" presStyleCnt="0"/>
      <dgm:spPr/>
    </dgm:pt>
    <dgm:pt modelId="{F019EB46-7CB3-E243-9577-84C2D7EF2670}" type="pres">
      <dgm:prSet presAssocID="{DA0FCEA4-C3F0-AA47-87F5-500C1281E7C7}" presName="Name17" presStyleLbl="parChTrans1D3" presStyleIdx="1" presStyleCnt="2"/>
      <dgm:spPr/>
    </dgm:pt>
    <dgm:pt modelId="{71E7A55E-9D14-EA48-AE80-9ACFC9C81172}" type="pres">
      <dgm:prSet presAssocID="{FD11A8DC-345B-2B4E-8FE4-6DA37C64A552}" presName="hierRoot3" presStyleCnt="0"/>
      <dgm:spPr/>
    </dgm:pt>
    <dgm:pt modelId="{FF7B0D39-9040-1F47-95AD-867ADB7BB09E}" type="pres">
      <dgm:prSet presAssocID="{FD11A8DC-345B-2B4E-8FE4-6DA37C64A552}" presName="composite3" presStyleCnt="0"/>
      <dgm:spPr/>
    </dgm:pt>
    <dgm:pt modelId="{B85CA515-FFD7-3F4D-9379-3A0162F344C4}" type="pres">
      <dgm:prSet presAssocID="{FD11A8DC-345B-2B4E-8FE4-6DA37C64A552}" presName="background3" presStyleLbl="node3" presStyleIdx="1" presStyleCnt="2"/>
      <dgm:spPr>
        <a:noFill/>
      </dgm:spPr>
    </dgm:pt>
    <dgm:pt modelId="{4CE4F3D6-0BB7-5348-BEDF-5927C871509F}" type="pres">
      <dgm:prSet presAssocID="{FD11A8DC-345B-2B4E-8FE4-6DA37C64A552}" presName="text3" presStyleLbl="fgAcc3" presStyleIdx="1" presStyleCnt="2" custScaleX="229697" custScaleY="124368">
        <dgm:presLayoutVars>
          <dgm:chPref val="3"/>
        </dgm:presLayoutVars>
      </dgm:prSet>
      <dgm:spPr/>
    </dgm:pt>
    <dgm:pt modelId="{66E62491-1058-DC46-AEC4-0A2DFB1F6E4D}" type="pres">
      <dgm:prSet presAssocID="{FD11A8DC-345B-2B4E-8FE4-6DA37C64A552}" presName="hierChild4" presStyleCnt="0"/>
      <dgm:spPr/>
    </dgm:pt>
  </dgm:ptLst>
  <dgm:cxnLst>
    <dgm:cxn modelId="{29923800-BB46-DD4F-92B6-E144BB0C4ACA}" srcId="{B705C751-D588-CB42-B81D-EA742BE0C41E}" destId="{CE8B4BC9-90E2-4748-BE96-D2B272238B96}" srcOrd="1" destOrd="0" parTransId="{8671DFFD-A5C3-3B48-902D-6F3F4A57663A}" sibTransId="{C830F8C7-987B-3340-B015-14546DA3F33F}"/>
    <dgm:cxn modelId="{C7F0C60B-6449-DA44-88CF-57A5C0720E64}" type="presOf" srcId="{B705C751-D588-CB42-B81D-EA742BE0C41E}" destId="{872394B8-FDA1-3B42-AE89-439CB21F3801}" srcOrd="0" destOrd="0" presId="urn:microsoft.com/office/officeart/2005/8/layout/hierarchy1"/>
    <dgm:cxn modelId="{182DA425-3F11-F844-B433-D96A0D591F66}" type="presOf" srcId="{30A3CFC9-6FC7-754B-A23F-8C1C7C75C147}" destId="{1836B842-E5DF-1F40-861F-08AAA9CAE5BD}" srcOrd="0" destOrd="0" presId="urn:microsoft.com/office/officeart/2005/8/layout/hierarchy1"/>
    <dgm:cxn modelId="{8A85A527-DCBB-3848-9C83-D54517D47BBC}" type="presOf" srcId="{DA0FCEA4-C3F0-AA47-87F5-500C1281E7C7}" destId="{F019EB46-7CB3-E243-9577-84C2D7EF2670}" srcOrd="0" destOrd="0" presId="urn:microsoft.com/office/officeart/2005/8/layout/hierarchy1"/>
    <dgm:cxn modelId="{4B9F1646-2AA7-334B-A07B-68A5B8A36EA8}" type="presOf" srcId="{FF263ACC-BEFC-F345-8553-B13C343AD18E}" destId="{68E389A7-FC3F-974A-921F-F36FE5E773A1}" srcOrd="0" destOrd="0" presId="urn:microsoft.com/office/officeart/2005/8/layout/hierarchy1"/>
    <dgm:cxn modelId="{CCD68647-2943-9C4F-ACC1-0D3E8311EBD0}" type="presOf" srcId="{FD11A8DC-345B-2B4E-8FE4-6DA37C64A552}" destId="{4CE4F3D6-0BB7-5348-BEDF-5927C871509F}" srcOrd="0" destOrd="0" presId="urn:microsoft.com/office/officeart/2005/8/layout/hierarchy1"/>
    <dgm:cxn modelId="{55D70D59-5158-7F4E-B46D-8E59F1120620}" srcId="{0314B881-9E48-744C-A59B-F85CB9D4CCA2}" destId="{B705C751-D588-CB42-B81D-EA742BE0C41E}" srcOrd="0" destOrd="0" parTransId="{A6944EFF-9E98-1D46-8138-053A96D48238}" sibTransId="{92C252E0-0EEC-6743-A13B-BEC586A45F7F}"/>
    <dgm:cxn modelId="{1A43AE76-618F-9843-89ED-CC4B6CFFA42A}" type="presOf" srcId="{8671DFFD-A5C3-3B48-902D-6F3F4A57663A}" destId="{BC1BAC1B-FFD3-CB4B-901C-D9ABDB711DC9}" srcOrd="0" destOrd="0" presId="urn:microsoft.com/office/officeart/2005/8/layout/hierarchy1"/>
    <dgm:cxn modelId="{B4AFF68D-E895-A246-9AC9-5994D97CC399}" type="presOf" srcId="{0314B881-9E48-744C-A59B-F85CB9D4CCA2}" destId="{C8A9C268-A630-5648-AF5C-DAE66CDE606E}" srcOrd="0" destOrd="0" presId="urn:microsoft.com/office/officeart/2005/8/layout/hierarchy1"/>
    <dgm:cxn modelId="{E14FFD8E-7E31-7748-AD4E-59032FDD5BED}" srcId="{30A3CFC9-6FC7-754B-A23F-8C1C7C75C147}" destId="{F1D07B93-BD16-1D41-A0EC-05D19B4D8BE5}" srcOrd="0" destOrd="0" parTransId="{FF263ACC-BEFC-F345-8553-B13C343AD18E}" sibTransId="{DF7852A5-A2C6-A843-ADC1-301C307C4002}"/>
    <dgm:cxn modelId="{3E9CC993-A7FD-304A-901F-6AC0ECC8AF6E}" srcId="{B705C751-D588-CB42-B81D-EA742BE0C41E}" destId="{30A3CFC9-6FC7-754B-A23F-8C1C7C75C147}" srcOrd="0" destOrd="0" parTransId="{B666DEE6-4DEB-8D41-B878-F766A10D653F}" sibTransId="{A704D7CD-568E-5A4D-89F0-5EC73E9FEF3E}"/>
    <dgm:cxn modelId="{4C55BCA3-6F8C-5A48-8A69-C6EE9B9DEC6E}" type="presOf" srcId="{F1D07B93-BD16-1D41-A0EC-05D19B4D8BE5}" destId="{928C5BE4-5FFE-BD41-9A78-A59C99104D54}" srcOrd="0" destOrd="0" presId="urn:microsoft.com/office/officeart/2005/8/layout/hierarchy1"/>
    <dgm:cxn modelId="{215444C2-6D57-1146-B43A-777F361805C8}" type="presOf" srcId="{B666DEE6-4DEB-8D41-B878-F766A10D653F}" destId="{F3A9E040-FC25-1641-868A-9160496AE7B2}" srcOrd="0" destOrd="0" presId="urn:microsoft.com/office/officeart/2005/8/layout/hierarchy1"/>
    <dgm:cxn modelId="{FFD63BDA-DA6D-5C46-B6A3-837DF595417A}" type="presOf" srcId="{CE8B4BC9-90E2-4748-BE96-D2B272238B96}" destId="{7574A80A-6195-EA45-A0AD-A5A24EBD434F}" srcOrd="0" destOrd="0" presId="urn:microsoft.com/office/officeart/2005/8/layout/hierarchy1"/>
    <dgm:cxn modelId="{8C5B58E0-46E3-CD47-81A0-824FB0A7C1F8}" srcId="{CE8B4BC9-90E2-4748-BE96-D2B272238B96}" destId="{FD11A8DC-345B-2B4E-8FE4-6DA37C64A552}" srcOrd="0" destOrd="0" parTransId="{DA0FCEA4-C3F0-AA47-87F5-500C1281E7C7}" sibTransId="{10C556D0-D9E4-C74A-B89F-3A30AD9F6F4E}"/>
    <dgm:cxn modelId="{D8DEA259-6D77-0F4D-BBD7-81177111FC77}" type="presParOf" srcId="{C8A9C268-A630-5648-AF5C-DAE66CDE606E}" destId="{C335254F-CE39-3A48-99D6-B15F9C258ED4}" srcOrd="0" destOrd="0" presId="urn:microsoft.com/office/officeart/2005/8/layout/hierarchy1"/>
    <dgm:cxn modelId="{3D7F42FD-79CE-304D-9BEA-2C94436DD90B}" type="presParOf" srcId="{C335254F-CE39-3A48-99D6-B15F9C258ED4}" destId="{94875036-27C5-E540-82F5-997413FC2BF1}" srcOrd="0" destOrd="0" presId="urn:microsoft.com/office/officeart/2005/8/layout/hierarchy1"/>
    <dgm:cxn modelId="{5ED4572B-0DF3-2F4D-90F6-D1ECEC6A7D2E}" type="presParOf" srcId="{94875036-27C5-E540-82F5-997413FC2BF1}" destId="{02FB7BAD-6DD4-D64A-9444-667C83CFA1A6}" srcOrd="0" destOrd="0" presId="urn:microsoft.com/office/officeart/2005/8/layout/hierarchy1"/>
    <dgm:cxn modelId="{3155FB72-70BF-FA46-A96F-DD490C80D38C}" type="presParOf" srcId="{94875036-27C5-E540-82F5-997413FC2BF1}" destId="{872394B8-FDA1-3B42-AE89-439CB21F3801}" srcOrd="1" destOrd="0" presId="urn:microsoft.com/office/officeart/2005/8/layout/hierarchy1"/>
    <dgm:cxn modelId="{F791D6B1-37E8-FB40-85E0-6D27585DCF14}" type="presParOf" srcId="{C335254F-CE39-3A48-99D6-B15F9C258ED4}" destId="{2E09047B-7B09-B14B-89AB-9A527AAA2725}" srcOrd="1" destOrd="0" presId="urn:microsoft.com/office/officeart/2005/8/layout/hierarchy1"/>
    <dgm:cxn modelId="{39B124DA-D74F-744B-88FF-EB2DDA2163B5}" type="presParOf" srcId="{2E09047B-7B09-B14B-89AB-9A527AAA2725}" destId="{F3A9E040-FC25-1641-868A-9160496AE7B2}" srcOrd="0" destOrd="0" presId="urn:microsoft.com/office/officeart/2005/8/layout/hierarchy1"/>
    <dgm:cxn modelId="{BC59C1B8-A289-FA46-8FC6-F9C11BFD185D}" type="presParOf" srcId="{2E09047B-7B09-B14B-89AB-9A527AAA2725}" destId="{8A3AF451-70C6-2A4A-8523-234F5E85538A}" srcOrd="1" destOrd="0" presId="urn:microsoft.com/office/officeart/2005/8/layout/hierarchy1"/>
    <dgm:cxn modelId="{4A818146-1284-4149-B8A5-C5A40EC3DE36}" type="presParOf" srcId="{8A3AF451-70C6-2A4A-8523-234F5E85538A}" destId="{FFC01F89-9900-A542-A3E8-0509F6C04CAB}" srcOrd="0" destOrd="0" presId="urn:microsoft.com/office/officeart/2005/8/layout/hierarchy1"/>
    <dgm:cxn modelId="{D11C72B9-8207-EA41-A012-3359D4CE65E4}" type="presParOf" srcId="{FFC01F89-9900-A542-A3E8-0509F6C04CAB}" destId="{F9308E00-4AB8-6E42-AB57-577371B16AE5}" srcOrd="0" destOrd="0" presId="urn:microsoft.com/office/officeart/2005/8/layout/hierarchy1"/>
    <dgm:cxn modelId="{1BB990AC-B8B7-C746-BF13-EC90DADBBB15}" type="presParOf" srcId="{FFC01F89-9900-A542-A3E8-0509F6C04CAB}" destId="{1836B842-E5DF-1F40-861F-08AAA9CAE5BD}" srcOrd="1" destOrd="0" presId="urn:microsoft.com/office/officeart/2005/8/layout/hierarchy1"/>
    <dgm:cxn modelId="{68B5D6A6-8905-1541-9D74-7E54D7A14BAE}" type="presParOf" srcId="{8A3AF451-70C6-2A4A-8523-234F5E85538A}" destId="{AD15CA05-CD7D-FF4B-BEC9-694836D50A5F}" srcOrd="1" destOrd="0" presId="urn:microsoft.com/office/officeart/2005/8/layout/hierarchy1"/>
    <dgm:cxn modelId="{78A53D5F-0AAE-AD46-B653-5D5C6D554650}" type="presParOf" srcId="{AD15CA05-CD7D-FF4B-BEC9-694836D50A5F}" destId="{68E389A7-FC3F-974A-921F-F36FE5E773A1}" srcOrd="0" destOrd="0" presId="urn:microsoft.com/office/officeart/2005/8/layout/hierarchy1"/>
    <dgm:cxn modelId="{2F515DAE-8DF6-5F47-AFD6-B199C603EE3D}" type="presParOf" srcId="{AD15CA05-CD7D-FF4B-BEC9-694836D50A5F}" destId="{D7AB27B9-9D14-B44A-8FCB-98A2910D59F2}" srcOrd="1" destOrd="0" presId="urn:microsoft.com/office/officeart/2005/8/layout/hierarchy1"/>
    <dgm:cxn modelId="{F3FCA43C-F676-DC48-8DB4-FC0DB307E812}" type="presParOf" srcId="{D7AB27B9-9D14-B44A-8FCB-98A2910D59F2}" destId="{32E65ACE-5558-AB42-B184-593CD01BEF34}" srcOrd="0" destOrd="0" presId="urn:microsoft.com/office/officeart/2005/8/layout/hierarchy1"/>
    <dgm:cxn modelId="{8B95B159-C180-554D-9740-F5AFC84A815F}" type="presParOf" srcId="{32E65ACE-5558-AB42-B184-593CD01BEF34}" destId="{D69F55FB-7923-614D-82A4-85FA45EF340B}" srcOrd="0" destOrd="0" presId="urn:microsoft.com/office/officeart/2005/8/layout/hierarchy1"/>
    <dgm:cxn modelId="{41AAEF39-99F6-024D-986A-8890D783BA34}" type="presParOf" srcId="{32E65ACE-5558-AB42-B184-593CD01BEF34}" destId="{928C5BE4-5FFE-BD41-9A78-A59C99104D54}" srcOrd="1" destOrd="0" presId="urn:microsoft.com/office/officeart/2005/8/layout/hierarchy1"/>
    <dgm:cxn modelId="{C2C888C7-4D62-E149-80AA-6A180BE21FEE}" type="presParOf" srcId="{D7AB27B9-9D14-B44A-8FCB-98A2910D59F2}" destId="{37582CE2-3541-B347-AA16-B08E08F32613}" srcOrd="1" destOrd="0" presId="urn:microsoft.com/office/officeart/2005/8/layout/hierarchy1"/>
    <dgm:cxn modelId="{F377B6B2-2BD3-7B4D-AFA3-6701C366E7D2}" type="presParOf" srcId="{2E09047B-7B09-B14B-89AB-9A527AAA2725}" destId="{BC1BAC1B-FFD3-CB4B-901C-D9ABDB711DC9}" srcOrd="2" destOrd="0" presId="urn:microsoft.com/office/officeart/2005/8/layout/hierarchy1"/>
    <dgm:cxn modelId="{EC103251-8FA1-3E47-AEEF-80D56D06993B}" type="presParOf" srcId="{2E09047B-7B09-B14B-89AB-9A527AAA2725}" destId="{7F7C60D7-2D02-E74A-8D61-760EBCB5CD0A}" srcOrd="3" destOrd="0" presId="urn:microsoft.com/office/officeart/2005/8/layout/hierarchy1"/>
    <dgm:cxn modelId="{31A4B0B0-BE44-9845-8D43-1F9AF0F323B6}" type="presParOf" srcId="{7F7C60D7-2D02-E74A-8D61-760EBCB5CD0A}" destId="{F40CA158-8BEB-8746-A4CF-177F0FFE387A}" srcOrd="0" destOrd="0" presId="urn:microsoft.com/office/officeart/2005/8/layout/hierarchy1"/>
    <dgm:cxn modelId="{1B4B7D4A-42FE-8A43-B3B3-F8382CD4E6BC}" type="presParOf" srcId="{F40CA158-8BEB-8746-A4CF-177F0FFE387A}" destId="{F423D5AD-B639-0D48-8C79-895E7AB47A7F}" srcOrd="0" destOrd="0" presId="urn:microsoft.com/office/officeart/2005/8/layout/hierarchy1"/>
    <dgm:cxn modelId="{33999A84-6773-1C4D-AA74-BD1777F2145F}" type="presParOf" srcId="{F40CA158-8BEB-8746-A4CF-177F0FFE387A}" destId="{7574A80A-6195-EA45-A0AD-A5A24EBD434F}" srcOrd="1" destOrd="0" presId="urn:microsoft.com/office/officeart/2005/8/layout/hierarchy1"/>
    <dgm:cxn modelId="{31749145-521F-EF4F-8BDB-B6179ADF0E63}" type="presParOf" srcId="{7F7C60D7-2D02-E74A-8D61-760EBCB5CD0A}" destId="{43EC58F2-8922-B14A-8207-41CBDEFCFDB4}" srcOrd="1" destOrd="0" presId="urn:microsoft.com/office/officeart/2005/8/layout/hierarchy1"/>
    <dgm:cxn modelId="{36053B64-311B-7740-85DE-3309CA61D9F5}" type="presParOf" srcId="{43EC58F2-8922-B14A-8207-41CBDEFCFDB4}" destId="{F019EB46-7CB3-E243-9577-84C2D7EF2670}" srcOrd="0" destOrd="0" presId="urn:microsoft.com/office/officeart/2005/8/layout/hierarchy1"/>
    <dgm:cxn modelId="{6D105F5D-67EF-BC4B-975C-845E65578A56}" type="presParOf" srcId="{43EC58F2-8922-B14A-8207-41CBDEFCFDB4}" destId="{71E7A55E-9D14-EA48-AE80-9ACFC9C81172}" srcOrd="1" destOrd="0" presId="urn:microsoft.com/office/officeart/2005/8/layout/hierarchy1"/>
    <dgm:cxn modelId="{8F363ABC-B61D-A146-AD7E-5DDF7384E1FB}" type="presParOf" srcId="{71E7A55E-9D14-EA48-AE80-9ACFC9C81172}" destId="{FF7B0D39-9040-1F47-95AD-867ADB7BB09E}" srcOrd="0" destOrd="0" presId="urn:microsoft.com/office/officeart/2005/8/layout/hierarchy1"/>
    <dgm:cxn modelId="{9AB22E36-7326-0D4F-91F1-CB93E8ABFF97}" type="presParOf" srcId="{FF7B0D39-9040-1F47-95AD-867ADB7BB09E}" destId="{B85CA515-FFD7-3F4D-9379-3A0162F344C4}" srcOrd="0" destOrd="0" presId="urn:microsoft.com/office/officeart/2005/8/layout/hierarchy1"/>
    <dgm:cxn modelId="{B16AB0D8-C14E-D942-80F6-B19D05041C33}" type="presParOf" srcId="{FF7B0D39-9040-1F47-95AD-867ADB7BB09E}" destId="{4CE4F3D6-0BB7-5348-BEDF-5927C871509F}" srcOrd="1" destOrd="0" presId="urn:microsoft.com/office/officeart/2005/8/layout/hierarchy1"/>
    <dgm:cxn modelId="{D5804441-7322-7F4A-B4E8-B528E5D44F4F}" type="presParOf" srcId="{71E7A55E-9D14-EA48-AE80-9ACFC9C81172}" destId="{66E62491-1058-DC46-AEC4-0A2DFB1F6E4D}" srcOrd="1" destOrd="0" presId="urn:microsoft.com/office/officeart/2005/8/layout/hierarchy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19EB46-7CB3-E243-9577-84C2D7EF2670}">
      <dsp:nvSpPr>
        <dsp:cNvPr id="0" name=""/>
        <dsp:cNvSpPr/>
      </dsp:nvSpPr>
      <dsp:spPr>
        <a:xfrm>
          <a:off x="3009506" y="2991277"/>
          <a:ext cx="91440" cy="3968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68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1BAC1B-FFD3-CB4B-901C-D9ABDB711DC9}">
      <dsp:nvSpPr>
        <dsp:cNvPr id="0" name=""/>
        <dsp:cNvSpPr/>
      </dsp:nvSpPr>
      <dsp:spPr>
        <a:xfrm>
          <a:off x="1907009" y="1727915"/>
          <a:ext cx="1148217" cy="3968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449"/>
              </a:lnTo>
              <a:lnTo>
                <a:pt x="1148217" y="270449"/>
              </a:lnTo>
              <a:lnTo>
                <a:pt x="1148217" y="3968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E389A7-FC3F-974A-921F-F36FE5E773A1}">
      <dsp:nvSpPr>
        <dsp:cNvPr id="0" name=""/>
        <dsp:cNvSpPr/>
      </dsp:nvSpPr>
      <dsp:spPr>
        <a:xfrm>
          <a:off x="691764" y="2991277"/>
          <a:ext cx="91440" cy="3968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68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A9E040-FC25-1641-868A-9160496AE7B2}">
      <dsp:nvSpPr>
        <dsp:cNvPr id="0" name=""/>
        <dsp:cNvSpPr/>
      </dsp:nvSpPr>
      <dsp:spPr>
        <a:xfrm>
          <a:off x="737484" y="1727915"/>
          <a:ext cx="1169524" cy="396861"/>
        </a:xfrm>
        <a:custGeom>
          <a:avLst/>
          <a:gdLst/>
          <a:ahLst/>
          <a:cxnLst/>
          <a:rect l="0" t="0" r="0" b="0"/>
          <a:pathLst>
            <a:path>
              <a:moveTo>
                <a:pt x="1169524" y="0"/>
              </a:moveTo>
              <a:lnTo>
                <a:pt x="1169524" y="270449"/>
              </a:lnTo>
              <a:lnTo>
                <a:pt x="0" y="270449"/>
              </a:lnTo>
              <a:lnTo>
                <a:pt x="0" y="3968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FB7BAD-6DD4-D64A-9444-667C83CFA1A6}">
      <dsp:nvSpPr>
        <dsp:cNvPr id="0" name=""/>
        <dsp:cNvSpPr/>
      </dsp:nvSpPr>
      <dsp:spPr>
        <a:xfrm>
          <a:off x="3123" y="716553"/>
          <a:ext cx="3807772" cy="101136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2394B8-FDA1-3B42-AE89-439CB21F3801}">
      <dsp:nvSpPr>
        <dsp:cNvPr id="0" name=""/>
        <dsp:cNvSpPr/>
      </dsp:nvSpPr>
      <dsp:spPr>
        <a:xfrm>
          <a:off x="154741" y="860590"/>
          <a:ext cx="3807772" cy="10113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1600" b="0" i="1" kern="1200" smtClean="0">
                    <a:latin typeface="Cambria Math" panose="02040503050406030204" pitchFamily="18" charset="0"/>
                  </a:rPr>
                  <m:t>𝑃</m:t>
                </m:r>
                <m:d>
                  <m:dPr>
                    <m:ctrlPr>
                      <a:rPr lang="en-US" sz="1600" b="0" i="1" kern="1200" smtClean="0">
                        <a:latin typeface="Cambria Math" panose="02040503050406030204" pitchFamily="18" charset="0"/>
                      </a:rPr>
                    </m:ctrlPr>
                  </m:dPr>
                  <m:e>
                    <m:sSub>
                      <m:sSubPr>
                        <m:ctrlPr>
                          <a:rPr lang="en-US" sz="1600" b="0" i="1" kern="120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kern="120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600" b="0" i="1" kern="120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b="0" i="1" kern="1200" smtClean="0">
                        <a:latin typeface="Cambria Math" panose="02040503050406030204" pitchFamily="18" charset="0"/>
                      </a:rPr>
                      <m:t>=1</m:t>
                    </m:r>
                  </m:e>
                </m:d>
                <m:r>
                  <a:rPr lang="en-US" sz="1600" b="0" i="1" kern="1200" smtClean="0">
                    <a:latin typeface="Cambria Math" panose="02040503050406030204" pitchFamily="18" charset="0"/>
                  </a:rPr>
                  <m:t>=</m:t>
                </m:r>
                <m:sSub>
                  <m:sSubPr>
                    <m:ctrlPr>
                      <a:rPr lang="en-US" sz="1600" b="0" i="1" kern="1200" smtClean="0">
                        <a:latin typeface="Cambria Math" panose="02040503050406030204" pitchFamily="18" charset="0"/>
                      </a:rPr>
                    </m:ctrlPr>
                  </m:sSubPr>
                  <m:e>
                    <m:r>
                      <a:rPr lang="en-US" sz="1600" b="0" i="1" kern="1200" smtClean="0">
                        <a:latin typeface="Cambria Math" panose="02040503050406030204" pitchFamily="18" charset="0"/>
                      </a:rPr>
                      <m:t>𝜋</m:t>
                    </m:r>
                  </m:e>
                  <m:sub>
                    <m:r>
                      <a:rPr lang="en-US" sz="1600" b="0" i="1" kern="1200" smtClean="0">
                        <a:latin typeface="Cambria Math" panose="02040503050406030204" pitchFamily="18" charset="0"/>
                      </a:rPr>
                      <m:t>𝑖</m:t>
                    </m:r>
                  </m:sub>
                </m:sSub>
              </m:oMath>
            </m:oMathPara>
          </a14:m>
          <a:endParaRPr lang="en-US" sz="1600" b="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func>
                  <m:funcPr>
                    <m:ctrlPr>
                      <a:rPr lang="en-US" sz="1600" b="0" i="1" kern="1200" smtClean="0">
                        <a:latin typeface="Cambria Math" panose="02040503050406030204" pitchFamily="18" charset="0"/>
                      </a:rPr>
                    </m:ctrlPr>
                  </m:funcPr>
                  <m:fName>
                    <m:r>
                      <m:rPr>
                        <m:sty m:val="p"/>
                      </m:rPr>
                      <a:rPr lang="en-US" sz="1600" b="0" i="0" kern="1200" smtClean="0">
                        <a:latin typeface="Cambria Math" panose="02040503050406030204" pitchFamily="18" charset="0"/>
                      </a:rPr>
                      <m:t>log</m:t>
                    </m:r>
                  </m:fName>
                  <m:e>
                    <m:d>
                      <m:dPr>
                        <m:ctrlPr>
                          <a:rPr lang="en-US" sz="1600" b="0" i="1" kern="120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b="0" i="1" kern="120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600" b="0" i="1" kern="120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kern="120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lang="en-US" sz="1600" b="0" i="1" kern="120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1600" b="0" i="1" kern="1200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1600" b="0" i="1" kern="120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kern="120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lang="en-US" sz="1600" b="0" i="1" kern="120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1600" b="0" i="1" kern="1200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600" b="0" i="1" kern="120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1" i="1" kern="1200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en-US" sz="1600" b="0" i="1" kern="120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600" b="0" i="1" kern="120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en-US" sz="1600" b="1" i="1" kern="1200" smtClean="0">
                        <a:latin typeface="Cambria Math" panose="02040503050406030204" pitchFamily="18" charset="0"/>
                      </a:rPr>
                      <m:t>𝜷</m:t>
                    </m:r>
                  </m:e>
                </m:func>
              </m:oMath>
            </m:oMathPara>
          </a14:m>
          <a:endParaRPr lang="en-US" sz="1600" b="0" kern="1200" dirty="0"/>
        </a:p>
      </dsp:txBody>
      <dsp:txXfrm>
        <a:off x="184363" y="890212"/>
        <a:ext cx="3748528" cy="952118"/>
      </dsp:txXfrm>
    </dsp:sp>
    <dsp:sp modelId="{F9308E00-4AB8-6E42-AB57-577371B16AE5}">
      <dsp:nvSpPr>
        <dsp:cNvPr id="0" name=""/>
        <dsp:cNvSpPr/>
      </dsp:nvSpPr>
      <dsp:spPr>
        <a:xfrm>
          <a:off x="276117" y="2124777"/>
          <a:ext cx="922734" cy="866500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36B842-E5DF-1F40-861F-08AAA9CAE5BD}">
      <dsp:nvSpPr>
        <dsp:cNvPr id="0" name=""/>
        <dsp:cNvSpPr/>
      </dsp:nvSpPr>
      <dsp:spPr>
        <a:xfrm>
          <a:off x="427735" y="2268814"/>
          <a:ext cx="922734" cy="866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en-US" sz="1800" b="0" i="1" kern="1200" smtClean="0">
                        <a:latin typeface="Cambria Math" panose="02040503050406030204" pitchFamily="18" charset="0"/>
                      </a:rPr>
                    </m:ctrlPr>
                  </m:sSubPr>
                  <m:e>
                    <m:r>
                      <a:rPr lang="en-US" sz="1800" b="0" i="1" kern="1200" smtClean="0">
                        <a:latin typeface="Cambria Math" panose="02040503050406030204" pitchFamily="18" charset="0"/>
                      </a:rPr>
                      <m:t>𝑤</m:t>
                    </m:r>
                  </m:e>
                  <m:sub>
                    <m:r>
                      <a:rPr lang="en-US" sz="1800" b="0" i="1" kern="1200" smtClean="0">
                        <a:latin typeface="Cambria Math" panose="02040503050406030204" pitchFamily="18" charset="0"/>
                      </a:rPr>
                      <m:t>𝑖</m:t>
                    </m:r>
                  </m:sub>
                </m:sSub>
                <m:r>
                  <a:rPr lang="en-US" sz="1800" b="0" i="1" kern="1200" smtClean="0">
                    <a:latin typeface="Cambria Math" panose="02040503050406030204" pitchFamily="18" charset="0"/>
                  </a:rPr>
                  <m:t>=0</m:t>
                </m:r>
              </m:oMath>
            </m:oMathPara>
          </a14:m>
          <a:endParaRPr lang="en-US" sz="1800" kern="1200" dirty="0"/>
        </a:p>
      </dsp:txBody>
      <dsp:txXfrm>
        <a:off x="453114" y="2294193"/>
        <a:ext cx="871976" cy="815742"/>
      </dsp:txXfrm>
    </dsp:sp>
    <dsp:sp modelId="{D69F55FB-7923-614D-82A4-85FA45EF340B}">
      <dsp:nvSpPr>
        <dsp:cNvPr id="0" name=""/>
        <dsp:cNvSpPr/>
      </dsp:nvSpPr>
      <dsp:spPr>
        <a:xfrm>
          <a:off x="290165" y="3388139"/>
          <a:ext cx="894638" cy="866500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8C5BE4-5FFE-BD41-9A78-A59C99104D54}">
      <dsp:nvSpPr>
        <dsp:cNvPr id="0" name=""/>
        <dsp:cNvSpPr/>
      </dsp:nvSpPr>
      <dsp:spPr>
        <a:xfrm>
          <a:off x="441783" y="3532177"/>
          <a:ext cx="894638" cy="866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en-US" sz="1800" b="0" i="1" kern="1200" smtClean="0">
                        <a:latin typeface="Cambria Math" panose="02040503050406030204" pitchFamily="18" charset="0"/>
                      </a:rPr>
                    </m:ctrlPr>
                  </m:sSubPr>
                  <m:e>
                    <m:r>
                      <a:rPr lang="en-US" sz="1800" b="0" i="1" kern="1200" smtClean="0">
                        <a:latin typeface="Cambria Math" panose="02040503050406030204" pitchFamily="18" charset="0"/>
                      </a:rPr>
                      <m:t>𝑦</m:t>
                    </m:r>
                  </m:e>
                  <m:sub>
                    <m:r>
                      <a:rPr lang="en-US" sz="1800" b="0" i="1" kern="1200" smtClean="0">
                        <a:latin typeface="Cambria Math" panose="02040503050406030204" pitchFamily="18" charset="0"/>
                      </a:rPr>
                      <m:t>𝑖</m:t>
                    </m:r>
                  </m:sub>
                </m:sSub>
                <m:r>
                  <a:rPr lang="en-US" sz="1800" b="0" i="1" kern="1200" smtClean="0">
                    <a:latin typeface="Cambria Math" panose="02040503050406030204" pitchFamily="18" charset="0"/>
                  </a:rPr>
                  <m:t>=0</m:t>
                </m:r>
              </m:oMath>
            </m:oMathPara>
          </a14:m>
          <a:endParaRPr lang="en-US" sz="1800" kern="1200" dirty="0"/>
        </a:p>
      </dsp:txBody>
      <dsp:txXfrm>
        <a:off x="467162" y="3557556"/>
        <a:ext cx="843880" cy="815742"/>
      </dsp:txXfrm>
    </dsp:sp>
    <dsp:sp modelId="{F423D5AD-B639-0D48-8C79-895E7AB47A7F}">
      <dsp:nvSpPr>
        <dsp:cNvPr id="0" name=""/>
        <dsp:cNvSpPr/>
      </dsp:nvSpPr>
      <dsp:spPr>
        <a:xfrm>
          <a:off x="2572551" y="2124777"/>
          <a:ext cx="965349" cy="866500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74A80A-6195-EA45-A0AD-A5A24EBD434F}">
      <dsp:nvSpPr>
        <dsp:cNvPr id="0" name=""/>
        <dsp:cNvSpPr/>
      </dsp:nvSpPr>
      <dsp:spPr>
        <a:xfrm>
          <a:off x="2724170" y="2268814"/>
          <a:ext cx="965349" cy="866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en-US" sz="1800" b="0" i="1" kern="1200" smtClean="0">
                        <a:latin typeface="Cambria Math" panose="02040503050406030204" pitchFamily="18" charset="0"/>
                      </a:rPr>
                    </m:ctrlPr>
                  </m:sSubPr>
                  <m:e>
                    <m:r>
                      <a:rPr lang="en-US" sz="1800" b="0" i="1" kern="1200" smtClean="0">
                        <a:latin typeface="Cambria Math" panose="02040503050406030204" pitchFamily="18" charset="0"/>
                      </a:rPr>
                      <m:t>𝑤</m:t>
                    </m:r>
                  </m:e>
                  <m:sub>
                    <m:r>
                      <a:rPr lang="en-US" sz="1800" b="0" i="1" kern="1200" smtClean="0">
                        <a:latin typeface="Cambria Math" panose="02040503050406030204" pitchFamily="18" charset="0"/>
                      </a:rPr>
                      <m:t>𝑖</m:t>
                    </m:r>
                  </m:sub>
                </m:sSub>
                <m:r>
                  <a:rPr lang="en-US" sz="1800" b="0" i="1" kern="1200" smtClean="0">
                    <a:latin typeface="Cambria Math" panose="02040503050406030204" pitchFamily="18" charset="0"/>
                  </a:rPr>
                  <m:t>=1</m:t>
                </m:r>
              </m:oMath>
            </m:oMathPara>
          </a14:m>
          <a:endParaRPr lang="en-US" sz="1800" kern="1200" dirty="0"/>
        </a:p>
      </dsp:txBody>
      <dsp:txXfrm>
        <a:off x="2749549" y="2294193"/>
        <a:ext cx="914591" cy="815742"/>
      </dsp:txXfrm>
    </dsp:sp>
    <dsp:sp modelId="{B85CA515-FFD7-3F4D-9379-3A0162F344C4}">
      <dsp:nvSpPr>
        <dsp:cNvPr id="0" name=""/>
        <dsp:cNvSpPr/>
      </dsp:nvSpPr>
      <dsp:spPr>
        <a:xfrm>
          <a:off x="1488040" y="3388139"/>
          <a:ext cx="3134371" cy="1077649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E4F3D6-0BB7-5348-BEDF-5927C871509F}">
      <dsp:nvSpPr>
        <dsp:cNvPr id="0" name=""/>
        <dsp:cNvSpPr/>
      </dsp:nvSpPr>
      <dsp:spPr>
        <a:xfrm>
          <a:off x="1639659" y="3532177"/>
          <a:ext cx="3134371" cy="1077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1400" b="0" i="1" kern="1200" smtClean="0">
                    <a:latin typeface="Cambria Math" panose="02040503050406030204" pitchFamily="18" charset="0"/>
                  </a:rPr>
                  <m:t>𝑃</m:t>
                </m:r>
                <m:d>
                  <m:dPr>
                    <m:ctrlPr>
                      <a:rPr lang="en-US" sz="1400" b="0" i="1" kern="1200" smtClean="0">
                        <a:latin typeface="Cambria Math" panose="02040503050406030204" pitchFamily="18" charset="0"/>
                      </a:rPr>
                    </m:ctrlPr>
                  </m:dPr>
                  <m:e>
                    <m:sSub>
                      <m:sSubPr>
                        <m:ctrlPr>
                          <a:rPr lang="en-US" sz="1400" b="0" i="1" kern="120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kern="1200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400" b="0" i="1" kern="120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400" b="0" i="1" kern="120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b="0" i="1" kern="120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kern="120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400" b="0" i="1" kern="120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e>
                  <m:e>
                    <m:sSub>
                      <m:sSubPr>
                        <m:ctrlPr>
                          <a:rPr lang="en-US" sz="1400" b="0" i="1" kern="120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kern="1200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400" b="0" i="1" kern="120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400" b="0" i="1" kern="1200" smtClean="0">
                        <a:latin typeface="Cambria Math" panose="02040503050406030204" pitchFamily="18" charset="0"/>
                      </a:rPr>
                      <m:t>&gt;0</m:t>
                    </m:r>
                  </m:e>
                </m:d>
                <m:r>
                  <a:rPr lang="en-US" sz="1400" b="0" i="1" kern="1200" smtClean="0">
                    <a:latin typeface="Cambria Math" panose="02040503050406030204" pitchFamily="18" charset="0"/>
                  </a:rPr>
                  <m:t>=</m:t>
                </m:r>
                <m:f>
                  <m:fPr>
                    <m:ctrlPr>
                      <a:rPr lang="en-US" sz="1400" b="0" i="1" kern="1200" smtClean="0">
                        <a:latin typeface="Cambria Math" panose="02040503050406030204" pitchFamily="18" charset="0"/>
                      </a:rPr>
                    </m:ctrlPr>
                  </m:fPr>
                  <m:num>
                    <m:sSup>
                      <m:sSupPr>
                        <m:ctrlPr>
                          <a:rPr lang="en-US" sz="1400" b="0" i="1" kern="120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kern="120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kern="120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400" b="0" i="1" kern="120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kern="1200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1400" b="0" i="1" kern="120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</m:sSup>
                    <m:sSubSup>
                      <m:sSubSupPr>
                        <m:ctrlPr>
                          <a:rPr lang="en-US" sz="1400" b="0" i="1" kern="120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kern="120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1400" b="0" i="1" kern="120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sSub>
                          <m:sSubPr>
                            <m:ctrlPr>
                              <a:rPr lang="en-US" sz="1400" b="0" i="1" kern="120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kern="120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400" b="0" i="1" kern="120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</m:sSubSup>
                  </m:num>
                  <m:den>
                    <m:d>
                      <m:dPr>
                        <m:ctrlPr>
                          <a:rPr lang="en-US" sz="1400" b="0" i="1" kern="120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kern="1200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sz="1400" b="0" i="1" kern="120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kern="120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kern="120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400" b="0" i="1" kern="120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kern="1200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sz="1400" b="0" i="1" kern="120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</m:e>
                    </m:d>
                    <m:sSub>
                      <m:sSubPr>
                        <m:ctrlPr>
                          <a:rPr lang="en-US" sz="1400" b="0" i="1" kern="120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kern="120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400" b="0" i="1" kern="120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400" b="0" i="1" kern="1200" smtClean="0">
                        <a:latin typeface="Cambria Math" panose="02040503050406030204" pitchFamily="18" charset="0"/>
                      </a:rPr>
                      <m:t>!</m:t>
                    </m:r>
                  </m:den>
                </m:f>
              </m:oMath>
            </m:oMathPara>
          </a14:m>
          <a:endParaRPr lang="en-US" sz="14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func>
                  <m:funcPr>
                    <m:ctrlPr>
                      <a:rPr lang="en-US" sz="1400" b="0" i="1" kern="1200" smtClean="0">
                        <a:latin typeface="Cambria Math" panose="02040503050406030204" pitchFamily="18" charset="0"/>
                      </a:rPr>
                    </m:ctrlPr>
                  </m:funcPr>
                  <m:fName>
                    <m:r>
                      <m:rPr>
                        <m:sty m:val="p"/>
                      </m:rPr>
                      <a:rPr lang="en-US" sz="1400" b="0" i="0" kern="1200" smtClean="0">
                        <a:latin typeface="Cambria Math" panose="02040503050406030204" pitchFamily="18" charset="0"/>
                      </a:rPr>
                      <m:t>log</m:t>
                    </m:r>
                  </m:fName>
                  <m:e>
                    <m:d>
                      <m:dPr>
                        <m:ctrlPr>
                          <a:rPr lang="en-US" sz="1400" b="0" i="1" kern="120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b="0" i="1" kern="120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kern="1200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1400" b="0" i="1" kern="120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1400" b="0" i="1" kern="1200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400" b="0" i="1" kern="120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1" i="1" kern="1200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en-US" sz="1400" b="0" i="1" kern="120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400" b="0" i="1" kern="120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en-US" sz="1400" b="1" i="1" kern="1200" smtClean="0">
                        <a:latin typeface="Cambria Math" panose="02040503050406030204" pitchFamily="18" charset="0"/>
                      </a:rPr>
                      <m:t>𝜸</m:t>
                    </m:r>
                  </m:e>
                </m:func>
              </m:oMath>
            </m:oMathPara>
          </a14:m>
          <a:endParaRPr lang="en-US" sz="1400" kern="1200" dirty="0"/>
        </a:p>
      </dsp:txBody>
      <dsp:txXfrm>
        <a:off x="1671222" y="3563740"/>
        <a:ext cx="3071245" cy="10145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DD0B7EB-840B-794B-BCFF-F1E6367F115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588"/>
            <a:ext cx="305593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831" tIns="0" rIns="18831" bIns="0" numCol="1" anchor="t" anchorCtr="0" compatLnSpc="1">
            <a:prstTxWarp prst="textNoShape">
              <a:avLst/>
            </a:prstTxWarp>
          </a:bodyPr>
          <a:lstStyle>
            <a:lvl1pPr defTabSz="942975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F42ACE2-E45A-B349-A943-369A9985531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7325" y="1588"/>
            <a:ext cx="305593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831" tIns="0" rIns="18831" bIns="0" numCol="1" anchor="t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571754D2-917C-1446-B17B-265137B7FA5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0000"/>
            <a:ext cx="305593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831" tIns="0" rIns="18831" bIns="0" numCol="1" anchor="b" anchorCtr="0" compatLnSpc="1">
            <a:prstTxWarp prst="textNoShape">
              <a:avLst/>
            </a:prstTxWarp>
          </a:bodyPr>
          <a:lstStyle>
            <a:lvl1pPr defTabSz="942975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B4B935EA-1CD8-8C49-A664-1FCA43D9D26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7325" y="8890000"/>
            <a:ext cx="305593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831" tIns="0" rIns="18831" bIns="0" numCol="1" anchor="b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B3EE1C-3998-5A4F-B167-D6C1806721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F4C4AF13-C17B-B741-9CD5-310279C0B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3725" y="8909050"/>
            <a:ext cx="779463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589" tIns="47079" rIns="92589" bIns="47079">
            <a:spAutoFit/>
          </a:bodyPr>
          <a:lstStyle>
            <a:lvl1pPr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5613"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/>
              <a:t>Page </a:t>
            </a:r>
            <a:fld id="{C3FCF6A4-B1E4-854C-95CF-4CBF65DA6679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66C0C94-64E4-F642-BD4D-E966344F8BA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588"/>
            <a:ext cx="305593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831" tIns="0" rIns="18831" bIns="0" numCol="1" anchor="t" anchorCtr="0" compatLnSpc="1">
            <a:prstTxWarp prst="textNoShape">
              <a:avLst/>
            </a:prstTxWarp>
          </a:bodyPr>
          <a:lstStyle>
            <a:lvl1pPr defTabSz="942975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98BEEA1-6CB9-3B45-8375-C216B7B0459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97325" y="1588"/>
            <a:ext cx="305593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831" tIns="0" rIns="18831" bIns="0" numCol="1" anchor="t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3DD0F7A-C7DD-0E44-88A1-2B9E20D62E3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0000"/>
            <a:ext cx="305593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831" tIns="0" rIns="18831" bIns="0" numCol="1" anchor="b" anchorCtr="0" compatLnSpc="1">
            <a:prstTxWarp prst="textNoShape">
              <a:avLst/>
            </a:prstTxWarp>
          </a:bodyPr>
          <a:lstStyle>
            <a:lvl1pPr defTabSz="942975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564E922-5B57-F445-AD53-202B8FC8BC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7325" y="8890000"/>
            <a:ext cx="305593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831" tIns="0" rIns="18831" bIns="0" numCol="1" anchor="b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4399512-E961-4347-8706-661AE02AA6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A356CB06-1030-0B41-82F7-53C37F55F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1663" y="8909050"/>
            <a:ext cx="763587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589" tIns="47079" rIns="92589" bIns="47079">
            <a:spAutoFit/>
          </a:bodyPr>
          <a:lstStyle>
            <a:lvl1pPr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5613"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/>
              <a:t>Page </a:t>
            </a:r>
            <a:fld id="{4BC4BD8E-4513-1F4D-9D96-B772C8A5E233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B49BCF25-0E7A-044A-AA95-0450548451F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17538" y="5159375"/>
            <a:ext cx="5797550" cy="32623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FF7F6A78-4152-5943-8790-482450ABF71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7900" y="476250"/>
            <a:ext cx="5162550" cy="420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297" tIns="51787" rIns="97297" bIns="517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Body Text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030288" rtl="0" eaLnBrk="0" fontAlgn="base" hangingPunct="0">
      <a:lnSpc>
        <a:spcPct val="87000"/>
      </a:lnSpc>
      <a:spcBef>
        <a:spcPct val="4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84188" algn="l" defTabSz="1030288" rtl="0" eaLnBrk="0" fontAlgn="base" hangingPunct="0">
      <a:lnSpc>
        <a:spcPct val="87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71550" algn="l" defTabSz="1030288" rtl="0" eaLnBrk="0" fontAlgn="base" hangingPunct="0">
      <a:lnSpc>
        <a:spcPct val="87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457325" algn="l" defTabSz="1030288" rtl="0" eaLnBrk="0" fontAlgn="base" hangingPunct="0">
      <a:lnSpc>
        <a:spcPct val="87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944688" algn="l" defTabSz="1030288" rtl="0" eaLnBrk="0" fontAlgn="base" hangingPunct="0">
      <a:lnSpc>
        <a:spcPct val="87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9526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4078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3445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5545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927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sz="1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3539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1761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0B4379-1700-3C4F-88CE-97EE2ACEB4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991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1451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4168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226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7817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97224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1857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49786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0709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15765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99512-E961-4347-8706-661AE02AA638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4157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7880EE0F-8936-034F-832B-8042B5D72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287" y="365885"/>
            <a:ext cx="4418390" cy="5049589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378EF57C-0683-8E48-AE13-6590CF43DEB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689351" y="6564313"/>
            <a:ext cx="3350683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648" tIns="48825" rIns="97648" bIns="48825">
            <a:spAutoFit/>
          </a:bodyPr>
          <a:lstStyle>
            <a:lvl1pPr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9963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4150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9925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71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43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15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87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endParaRPr lang="en-US" altLang="en-US" sz="19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03505" y="3284439"/>
            <a:ext cx="10966453" cy="461665"/>
          </a:xfrm>
        </p:spPr>
        <p:txBody>
          <a:bodyPr anchor="t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altLang="en-US" noProof="0" dirty="0"/>
              <a:t>Click to Edit Title of Presentation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1A97D23-F7C6-B046-ADCC-F1ACD792B1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79"/>
          <a:stretch/>
        </p:blipFill>
        <p:spPr>
          <a:xfrm>
            <a:off x="605367" y="528365"/>
            <a:ext cx="3154870" cy="548456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B669413-AA1F-7B48-9EF7-51410D7110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3504" y="2976470"/>
            <a:ext cx="10966453" cy="242039"/>
          </a:xfrm>
        </p:spPr>
        <p:txBody>
          <a:bodyPr tIns="0" bIns="0">
            <a:noAutofit/>
          </a:bodyPr>
          <a:lstStyle>
            <a:lvl1pPr marL="0" indent="0">
              <a:buNone/>
              <a:defRPr sz="1600" spc="3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DEPARTMENT OR SERVICE LINE</a:t>
            </a:r>
          </a:p>
          <a:p>
            <a:pPr lvl="0"/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D9F7EEA-6ACC-AA4C-B098-6FCE8583AA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3250" y="4746216"/>
            <a:ext cx="10966450" cy="456535"/>
          </a:xfrm>
        </p:spPr>
        <p:txBody>
          <a:bodyPr tIns="0" bIns="0" anchor="b" anchorCtr="0"/>
          <a:lstStyle>
            <a:lvl1pPr marL="0" indent="0">
              <a:spcBef>
                <a:spcPts val="100"/>
              </a:spcBef>
              <a:spcAft>
                <a:spcPts val="100"/>
              </a:spcAft>
              <a:buFontTx/>
              <a:buNone/>
              <a:defRPr sz="14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82640247-F5C8-854C-BFF2-F15A2B477F9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03250" y="5546598"/>
            <a:ext cx="10966450" cy="213551"/>
          </a:xfrm>
        </p:spPr>
        <p:txBody>
          <a:bodyPr tIns="0" bIns="0" anchor="t" anchorCtr="0">
            <a:no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dirty="0"/>
              <a:t>Month XX,2018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03563FC-0F09-0C4F-A98D-09A9A087BFFD}"/>
              </a:ext>
            </a:extLst>
          </p:cNvPr>
          <p:cNvSpPr/>
          <p:nvPr userDrawn="1"/>
        </p:nvSpPr>
        <p:spPr bwMode="auto">
          <a:xfrm>
            <a:off x="4272324" y="6073135"/>
            <a:ext cx="7919676" cy="18757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4A80AC-0EE5-CE49-AC50-371B0BCEE030}"/>
              </a:ext>
            </a:extLst>
          </p:cNvPr>
          <p:cNvSpPr/>
          <p:nvPr userDrawn="1"/>
        </p:nvSpPr>
        <p:spPr bwMode="auto">
          <a:xfrm>
            <a:off x="3626865" y="6073135"/>
            <a:ext cx="589120" cy="1875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6EA6F35-CA1B-A642-9824-3B515D1BF591}"/>
              </a:ext>
            </a:extLst>
          </p:cNvPr>
          <p:cNvSpPr/>
          <p:nvPr userDrawn="1"/>
        </p:nvSpPr>
        <p:spPr bwMode="auto">
          <a:xfrm>
            <a:off x="2120793" y="6073135"/>
            <a:ext cx="1449733" cy="18757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9B4247E-C5F1-3A4E-B4C6-26DD2EAF81A6}"/>
              </a:ext>
            </a:extLst>
          </p:cNvPr>
          <p:cNvSpPr/>
          <p:nvPr userDrawn="1"/>
        </p:nvSpPr>
        <p:spPr bwMode="auto">
          <a:xfrm>
            <a:off x="605367" y="6073135"/>
            <a:ext cx="1459087" cy="18757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021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9488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0B4F123-30EB-A440-BB44-9D7F067693BF}"/>
              </a:ext>
            </a:extLst>
          </p:cNvPr>
          <p:cNvSpPr/>
          <p:nvPr userDrawn="1"/>
        </p:nvSpPr>
        <p:spPr bwMode="auto">
          <a:xfrm>
            <a:off x="4272324" y="6073135"/>
            <a:ext cx="7919676" cy="18757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8EF57C-0683-8E48-AE13-6590CF43DEB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689351" y="6564313"/>
            <a:ext cx="3350683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648" tIns="48825" rIns="97648" bIns="48825">
            <a:spAutoFit/>
          </a:bodyPr>
          <a:lstStyle>
            <a:lvl1pPr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9963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4150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9925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71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43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15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87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endParaRPr lang="en-US" altLang="en-US" sz="19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BED2D5-3D21-F846-9AB1-F18C83362D57}"/>
              </a:ext>
            </a:extLst>
          </p:cNvPr>
          <p:cNvSpPr/>
          <p:nvPr userDrawn="1"/>
        </p:nvSpPr>
        <p:spPr bwMode="auto">
          <a:xfrm>
            <a:off x="4272325" y="0"/>
            <a:ext cx="7919676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13092-8DB7-0B4F-ABD0-D6BD936292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1133" y="3198167"/>
            <a:ext cx="6662057" cy="461665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6BB0AF-9056-B849-8AE6-C1E1BBA3E300}"/>
              </a:ext>
            </a:extLst>
          </p:cNvPr>
          <p:cNvSpPr/>
          <p:nvPr userDrawn="1"/>
        </p:nvSpPr>
        <p:spPr bwMode="auto">
          <a:xfrm>
            <a:off x="3626865" y="6073135"/>
            <a:ext cx="589120" cy="1875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F111A79-FA5C-6C4A-9F3B-44ACE4907DA5}"/>
              </a:ext>
            </a:extLst>
          </p:cNvPr>
          <p:cNvSpPr/>
          <p:nvPr userDrawn="1"/>
        </p:nvSpPr>
        <p:spPr bwMode="auto">
          <a:xfrm>
            <a:off x="2120793" y="6073135"/>
            <a:ext cx="1449733" cy="18757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9BD90C-2B1D-CE42-B14E-DB6FD23D2123}"/>
              </a:ext>
            </a:extLst>
          </p:cNvPr>
          <p:cNvSpPr/>
          <p:nvPr userDrawn="1"/>
        </p:nvSpPr>
        <p:spPr bwMode="auto">
          <a:xfrm>
            <a:off x="605367" y="6073135"/>
            <a:ext cx="1459087" cy="18757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492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5368" y="1124081"/>
            <a:ext cx="5115984" cy="17430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5551" y="1124081"/>
            <a:ext cx="5374393" cy="17430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C56170B-6943-F84C-A7CF-C98CC69F1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5368" y="476872"/>
            <a:ext cx="110745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254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5367" y="1173430"/>
            <a:ext cx="5356893" cy="5665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5368" y="1739965"/>
            <a:ext cx="5356892" cy="17566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0171" y="1173430"/>
            <a:ext cx="5409773" cy="5665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0171" y="1739965"/>
            <a:ext cx="5409773" cy="175660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D98137F-E053-8749-A48F-5E7A87B94F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5368" y="476872"/>
            <a:ext cx="110745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672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F67A72FA-85E0-1C47-93C3-EB1CF1E07A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5368" y="476872"/>
            <a:ext cx="110745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3437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694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378EF57C-0683-8E48-AE13-6590CF43DEB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689351" y="6564313"/>
            <a:ext cx="3350683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648" tIns="48825" rIns="97648" bIns="48825">
            <a:spAutoFit/>
          </a:bodyPr>
          <a:lstStyle>
            <a:lvl1pPr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9963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4150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9925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71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43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15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87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endParaRPr lang="en-US" altLang="en-US" sz="19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1A97D23-F7C6-B046-ADCC-F1ACD792B1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79"/>
          <a:stretch/>
        </p:blipFill>
        <p:spPr>
          <a:xfrm>
            <a:off x="4306868" y="3084953"/>
            <a:ext cx="3154870" cy="54845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2562E6E-14D8-0F44-A50D-BEB5AA05E94A}"/>
              </a:ext>
            </a:extLst>
          </p:cNvPr>
          <p:cNvSpPr/>
          <p:nvPr userDrawn="1"/>
        </p:nvSpPr>
        <p:spPr bwMode="auto">
          <a:xfrm>
            <a:off x="4272324" y="6073135"/>
            <a:ext cx="7919676" cy="18757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7A041C-85C9-D44B-987A-C8542A9F68E4}"/>
              </a:ext>
            </a:extLst>
          </p:cNvPr>
          <p:cNvSpPr/>
          <p:nvPr userDrawn="1"/>
        </p:nvSpPr>
        <p:spPr bwMode="auto">
          <a:xfrm>
            <a:off x="3626865" y="6073135"/>
            <a:ext cx="589120" cy="1875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4D422F-FE44-674C-AF4F-23C21B48453C}"/>
              </a:ext>
            </a:extLst>
          </p:cNvPr>
          <p:cNvSpPr/>
          <p:nvPr userDrawn="1"/>
        </p:nvSpPr>
        <p:spPr bwMode="auto">
          <a:xfrm>
            <a:off x="2120793" y="6073135"/>
            <a:ext cx="1449733" cy="18757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87DA0F-8041-DB4E-818B-D170DFA1CCEB}"/>
              </a:ext>
            </a:extLst>
          </p:cNvPr>
          <p:cNvSpPr/>
          <p:nvPr userDrawn="1"/>
        </p:nvSpPr>
        <p:spPr bwMode="auto">
          <a:xfrm>
            <a:off x="605367" y="6073135"/>
            <a:ext cx="1459087" cy="18757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00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5F625-DE09-8748-8B4C-6794011BFE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F4CC80-E4F9-7B4E-B511-FF24F8D5A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1778F-9AD7-BA4D-840A-D98019EFF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1431-FDD2-0543-8431-FA1D9D53F7EA}" type="datetimeFigureOut">
              <a:rPr lang="en-US" smtClean="0"/>
              <a:t>11/24/20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5A00D-BFA7-BB40-9F1A-96480D7CA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6068D-AF98-D74E-AAF9-36E271095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F61BB-A98A-3E4C-8ECC-C68D3350D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62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5614-BF78-BC4B-8B1D-AEEE099D8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BF6DE-4BF5-AC43-93FB-75178E509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27DBA-82A7-CD43-B90E-4CF2221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1431-FDD2-0543-8431-FA1D9D53F7EA}" type="datetimeFigureOut">
              <a:rPr lang="en-US" smtClean="0"/>
              <a:t>11/24/20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66AEB-A879-0443-8D22-BB48BA830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AEAC4-245D-6146-B7D2-40F554360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F61BB-A98A-3E4C-8ECC-C68D3350D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013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A3449-5B10-434A-B7EA-568C7796D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E8A9D3-2E8D-6E48-BCFB-2C972CFEF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DACE8-6FE4-8149-8E0D-7411E3357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1431-FDD2-0543-8431-FA1D9D53F7EA}" type="datetimeFigureOut">
              <a:rPr lang="en-US" smtClean="0"/>
              <a:t>11/24/20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E242A-2D1E-634D-8F7E-009CFD795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B546-2772-8847-BACF-5923D0BB8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F61BB-A98A-3E4C-8ECC-C68D3350D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12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2758A-DE26-624A-9721-DC46A2ED9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260E7-7FCD-034F-9691-BD75FE6AE4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DD5CBB-221F-9D48-B20C-78987BE98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34EE-7114-E448-BE45-737932BF0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1431-FDD2-0543-8431-FA1D9D53F7EA}" type="datetimeFigureOut">
              <a:rPr lang="en-US" smtClean="0"/>
              <a:t>11/24/20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0402D-0E3F-DB4A-B1CD-109C3794E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86C1A-F48A-484E-B7DA-E7F89298F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F61BB-A98A-3E4C-8ECC-C68D3350D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897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087E0-EE77-8A40-9731-96AC2C9D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F1C367-769D-614C-82ED-6501B848F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5453B-2043-0C4A-8D34-A1E9B739E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8B023A-D6D3-7C4F-9A34-2251C2B753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6B9C63-F24A-E543-A078-FCD0456A94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E0EDFE-DC11-9745-A8E1-344BB1319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1431-FDD2-0543-8431-FA1D9D53F7EA}" type="datetimeFigureOut">
              <a:rPr lang="en-US" smtClean="0"/>
              <a:t>11/24/20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F9DC19-D6DF-D640-854E-B255B250A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652E49-8EC1-FA4E-A764-186FA1F23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F61BB-A98A-3E4C-8ECC-C68D3350D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46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F215B-7559-8649-98C2-772F3195A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F25CFD-BDF0-B046-BFF0-56747D48A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1431-FDD2-0543-8431-FA1D9D53F7EA}" type="datetimeFigureOut">
              <a:rPr lang="en-US" smtClean="0"/>
              <a:t>11/24/20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FD55C1-4FB0-3E48-955E-7E5BDBF54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4BEC3B-4519-A74D-9B13-CE8730B03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F61BB-A98A-3E4C-8ECC-C68D3350D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86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9A916E-BE74-0141-89DA-D6ACDB3E4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1431-FDD2-0543-8431-FA1D9D53F7EA}" type="datetimeFigureOut">
              <a:rPr lang="en-US" smtClean="0"/>
              <a:t>11/24/20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B2022F-2E33-2C46-942B-B5EA54D4C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DF1209-E9A0-1642-B799-3009F7F44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F61BB-A98A-3E4C-8ECC-C68D3350D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3823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C794F-DF00-C24F-A834-0BAEFB601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7D502-2126-6C4D-93A4-D76460775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0CFD5-6568-374E-B74D-39891D05A0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D6F2E-17AA-4E40-8317-FDA5120FF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1431-FDD2-0543-8431-FA1D9D53F7EA}" type="datetimeFigureOut">
              <a:rPr lang="en-US" smtClean="0"/>
              <a:t>11/24/20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ED2773-AB95-6248-B7C4-549145ED8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6BFC9-5201-E04F-9372-0BCDF090A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F61BB-A98A-3E4C-8ECC-C68D3350D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54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B9124-493C-5644-9EAF-09A120136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F5E204-9E92-6742-8C45-4B2688270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457B3-2D66-6245-AA17-D3F2442465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08AA97-3DE7-7E4D-8194-2C5B430B2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1431-FDD2-0543-8431-FA1D9D53F7EA}" type="datetimeFigureOut">
              <a:rPr lang="en-US" smtClean="0"/>
              <a:t>11/24/20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CE4DF4-CD72-9549-8C9E-3D855E890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08C1E-8567-334D-A9F9-A9752BEAF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F61BB-A98A-3E4C-8ECC-C68D3350D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5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CF8FD-F7A1-664C-AA4A-D4E79E3A9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08938-0438-8246-B01D-A356C28526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916AF-5ABD-B64C-96F8-10C8DE864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1431-FDD2-0543-8431-FA1D9D53F7EA}" type="datetimeFigureOut">
              <a:rPr lang="en-US" smtClean="0"/>
              <a:t>11/24/20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83CE3-25B4-E546-8FD3-EF0192EF8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FA2FC-AD94-3A4D-AEEB-8D7C62579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F61BB-A98A-3E4C-8ECC-C68D3350D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22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E18F6A-900C-4E4F-BC57-097D668470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7DB3EF-895E-294A-A0D5-106BCBA83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37A47-3B94-D24D-9707-2D4E9EB80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1431-FDD2-0543-8431-FA1D9D53F7EA}" type="datetimeFigureOut">
              <a:rPr lang="en-US" smtClean="0"/>
              <a:t>11/24/20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17438-D5A3-9F42-A805-5FD30A317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232ED-D080-FA44-8801-707645B1F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F61BB-A98A-3E4C-8ECC-C68D3350D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39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B60C43DA-1A5C-A446-A959-2598C0B24E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7997" y="1114750"/>
            <a:ext cx="11071946" cy="172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97648" rIns="0" bIns="9764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/>
              <a:t>Level 1</a:t>
            </a:r>
          </a:p>
          <a:p>
            <a:pPr lvl="1"/>
            <a:r>
              <a:rPr lang="en-US" altLang="en-US" dirty="0"/>
              <a:t>Level two</a:t>
            </a:r>
          </a:p>
          <a:p>
            <a:pPr lvl="2"/>
            <a:r>
              <a:rPr lang="en-US" altLang="en-US" dirty="0"/>
              <a:t>Level three</a:t>
            </a:r>
          </a:p>
          <a:p>
            <a:pPr lvl="3"/>
            <a:r>
              <a:rPr lang="en-US" altLang="en-US" dirty="0"/>
              <a:t>Level four</a:t>
            </a:r>
          </a:p>
          <a:p>
            <a:pPr lvl="4"/>
            <a:r>
              <a:rPr lang="en-US" altLang="en-US" dirty="0"/>
              <a:t>Level five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1684BA7-7381-CC48-B7B4-6B25FA5DD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9943" y="6448248"/>
            <a:ext cx="30678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noAutofit/>
          </a:bodyPr>
          <a:lstStyle>
            <a:lvl1pPr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085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017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54138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03400" defTabSz="901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60600" defTabSz="9017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17800" defTabSz="9017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75000" defTabSz="9017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32200" defTabSz="9017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fld id="{5B4467E9-E984-A945-AC32-61228A8C1F5F}" type="slidenum">
              <a:rPr lang="en-US" altLang="en-US" sz="12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>
                <a:defRPr/>
              </a:pPr>
              <a:t>‹#›</a:t>
            </a:fld>
            <a:endParaRPr lang="en-US" altLang="en-US" sz="12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425B6A2B-1598-5242-AF8F-0A570BD4E3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5368" y="476872"/>
            <a:ext cx="110745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26F14E00-C21C-8644-9056-518E0CF27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351" y="6564313"/>
            <a:ext cx="3350683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648" tIns="48825" rIns="97648" bIns="48825">
            <a:spAutoFit/>
          </a:bodyPr>
          <a:lstStyle>
            <a:lvl1pPr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9963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4150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9925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71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43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15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87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endParaRPr lang="en-US" altLang="en-US" sz="19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E2E0A31-819C-9143-859F-CC5CDD40C9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79"/>
          <a:stretch/>
        </p:blipFill>
        <p:spPr>
          <a:xfrm>
            <a:off x="9709391" y="6412091"/>
            <a:ext cx="1902387" cy="330719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54EFA743-63F0-4B47-A850-8785F92E96BE}"/>
              </a:ext>
            </a:extLst>
          </p:cNvPr>
          <p:cNvSpPr/>
          <p:nvPr userDrawn="1"/>
        </p:nvSpPr>
        <p:spPr bwMode="auto">
          <a:xfrm>
            <a:off x="4272324" y="6073135"/>
            <a:ext cx="7919676" cy="18757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7E024AA-066E-4A4F-81B6-327E570F3A29}"/>
              </a:ext>
            </a:extLst>
          </p:cNvPr>
          <p:cNvSpPr/>
          <p:nvPr userDrawn="1"/>
        </p:nvSpPr>
        <p:spPr bwMode="auto">
          <a:xfrm>
            <a:off x="3626865" y="6073135"/>
            <a:ext cx="589120" cy="1875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FBC9060-1F5C-B745-BC70-10DC006B7B24}"/>
              </a:ext>
            </a:extLst>
          </p:cNvPr>
          <p:cNvSpPr/>
          <p:nvPr userDrawn="1"/>
        </p:nvSpPr>
        <p:spPr bwMode="auto">
          <a:xfrm>
            <a:off x="2120793" y="6073135"/>
            <a:ext cx="1449733" cy="18757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F40AAF1-9FC3-A148-A6CA-B55E87F31084}"/>
              </a:ext>
            </a:extLst>
          </p:cNvPr>
          <p:cNvSpPr/>
          <p:nvPr userDrawn="1"/>
        </p:nvSpPr>
        <p:spPr bwMode="auto">
          <a:xfrm>
            <a:off x="605367" y="6073135"/>
            <a:ext cx="1459087" cy="18757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3" r:id="rId3"/>
    <p:sldLayoutId id="2147483663" r:id="rId4"/>
    <p:sldLayoutId id="2147483664" r:id="rId5"/>
    <p:sldLayoutId id="2147483665" r:id="rId6"/>
    <p:sldLayoutId id="2147483666" r:id="rId7"/>
    <p:sldLayoutId id="2147483672" r:id="rId8"/>
  </p:sldLayoutIdLst>
  <p:txStyles>
    <p:titleStyle>
      <a:lvl1pPr algn="l" defTabSz="969963" rtl="0" eaLnBrk="0" fontAlgn="base" hangingPunct="0">
        <a:spcBef>
          <a:spcPct val="0"/>
        </a:spcBef>
        <a:spcAft>
          <a:spcPct val="0"/>
        </a:spcAft>
        <a:defRPr sz="3000" b="0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2pPr>
      <a:lvl3pPr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3pPr>
      <a:lvl4pPr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4pPr>
      <a:lvl5pPr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5pPr>
      <a:lvl6pPr marL="457200"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6pPr>
      <a:lvl7pPr marL="914400"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7pPr>
      <a:lvl8pPr marL="1371600"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8pPr>
      <a:lvl9pPr marL="1828800"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9pPr>
    </p:titleStyle>
    <p:bodyStyle>
      <a:lvl1pPr marL="242888" indent="-242888" algn="l" defTabSz="901700" rtl="0" eaLnBrk="0" fontAlgn="base" hangingPunct="0">
        <a:spcBef>
          <a:spcPts val="400"/>
        </a:spcBef>
        <a:spcAft>
          <a:spcPts val="200"/>
        </a:spcAft>
        <a:buClr>
          <a:schemeClr val="tx2"/>
        </a:buClr>
        <a:buSzPct val="120000"/>
        <a:buFont typeface="Lucida Grande" panose="020B0600040502020204" pitchFamily="34" charset="0"/>
        <a:buChar char="‣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60400" indent="-303213" algn="l" defTabSz="901700" rtl="0" eaLnBrk="0" fontAlgn="base" hangingPunct="0">
        <a:spcBef>
          <a:spcPts val="200"/>
        </a:spcBef>
        <a:spcAft>
          <a:spcPts val="200"/>
        </a:spcAft>
        <a:buClr>
          <a:schemeClr val="tx1"/>
        </a:buClr>
        <a:buSzPct val="110000"/>
        <a:buFont typeface="Arial" panose="020B0604020202020204" pitchFamily="34" charset="0"/>
        <a:buChar char="•"/>
        <a:defRPr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2pPr>
      <a:lvl3pPr marL="1077913" indent="-303213" algn="l" defTabSz="901700" rtl="0" eaLnBrk="0" fontAlgn="base" hangingPunct="0">
        <a:spcBef>
          <a:spcPts val="200"/>
        </a:spcBef>
        <a:spcAft>
          <a:spcPts val="200"/>
        </a:spcAft>
        <a:buClr>
          <a:schemeClr val="accent1"/>
        </a:buClr>
        <a:buFont typeface="Arial" panose="020B0604020202020204" pitchFamily="34" charset="0"/>
        <a:buChar char="–"/>
        <a:defRPr sz="1600" b="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438275" indent="-246063" algn="l" defTabSz="901700" rtl="0" eaLnBrk="0" fontAlgn="base" hangingPunct="0">
        <a:spcBef>
          <a:spcPts val="200"/>
        </a:spcBef>
        <a:spcAft>
          <a:spcPts val="2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795463" indent="-242888" algn="l" defTabSz="901700" rtl="0" eaLnBrk="0" fontAlgn="base" hangingPunct="0">
        <a:spcBef>
          <a:spcPts val="200"/>
        </a:spcBef>
        <a:spcAft>
          <a:spcPts val="200"/>
        </a:spcAft>
        <a:buClr>
          <a:schemeClr val="tx2"/>
        </a:buClr>
        <a:buFont typeface="Franklin Gothic Book" panose="020B0503020102020204" pitchFamily="34" charset="0"/>
        <a:buChar char="–"/>
        <a:defRPr sz="1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EC70C3-0DE6-4E4D-97F7-1CCC56438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1B853-97AA-9A47-8585-9FB6414B4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D5FD04-9411-6B41-93E2-3650CE6111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71431-FDD2-0543-8431-FA1D9D53F7EA}" type="datetimeFigureOut">
              <a:rPr lang="en-US" smtClean="0"/>
              <a:t>11/24/20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63C95-45D9-D941-BC42-8307E4C9F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C48EC-CFA1-824A-9A75-F2567E1D0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F61BB-A98A-3E4C-8ECC-C68D3350D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71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190.png"/><Relationship Id="rId3" Type="http://schemas.openxmlformats.org/officeDocument/2006/relationships/image" Target="../media/image101.png"/><Relationship Id="rId7" Type="http://schemas.openxmlformats.org/officeDocument/2006/relationships/image" Target="../media/image140.png"/><Relationship Id="rId12" Type="http://schemas.openxmlformats.org/officeDocument/2006/relationships/image" Target="../media/image1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png"/><Relationship Id="rId11" Type="http://schemas.openxmlformats.org/officeDocument/2006/relationships/image" Target="../media/image170.png"/><Relationship Id="rId5" Type="http://schemas.openxmlformats.org/officeDocument/2006/relationships/image" Target="../media/image120.png"/><Relationship Id="rId15" Type="http://schemas.openxmlformats.org/officeDocument/2006/relationships/image" Target="../media/image33.png"/><Relationship Id="rId10" Type="http://schemas.openxmlformats.org/officeDocument/2006/relationships/image" Target="../media/image32.png"/><Relationship Id="rId4" Type="http://schemas.openxmlformats.org/officeDocument/2006/relationships/image" Target="../media/image110.png"/><Relationship Id="rId9" Type="http://schemas.openxmlformats.org/officeDocument/2006/relationships/image" Target="../media/image160.png"/><Relationship Id="rId14" Type="http://schemas.openxmlformats.org/officeDocument/2006/relationships/image" Target="../media/image20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94D4-7881-B748-A059-2510940478FA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612773" y="2244045"/>
            <a:ext cx="10966453" cy="1384995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From Multi-Site Observational Health Data to Real World Evidence: Privacy-Preserving Distributed Algorithms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FB138-FDCA-B540-80A4-ADDF048966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2773" y="4103495"/>
            <a:ext cx="10966450" cy="1061829"/>
          </a:xfrm>
        </p:spPr>
        <p:txBody>
          <a:bodyPr/>
          <a:lstStyle/>
          <a:p>
            <a:r>
              <a:rPr lang="en-US" sz="1600" dirty="0"/>
              <a:t>Mackenzie Edmondson</a:t>
            </a:r>
          </a:p>
          <a:p>
            <a:r>
              <a:rPr lang="en-US" sz="1600" dirty="0"/>
              <a:t>PhD Candidate in Biostatistics</a:t>
            </a:r>
          </a:p>
          <a:p>
            <a:r>
              <a:rPr lang="en-US" sz="1600" dirty="0"/>
              <a:t>Department of Biostatistics, Epidemiology, and Informatics</a:t>
            </a:r>
          </a:p>
          <a:p>
            <a:r>
              <a:rPr lang="en-US" sz="1600" dirty="0"/>
              <a:t>University of Pennsylvania, Perelman School of Medicine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0D2EAE-CCC1-9B49-BE60-56184D88E7E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773" y="5639779"/>
            <a:ext cx="10966450" cy="213551"/>
          </a:xfrm>
        </p:spPr>
        <p:txBody>
          <a:bodyPr/>
          <a:lstStyle/>
          <a:p>
            <a:r>
              <a:rPr lang="en-US" dirty="0"/>
              <a:t>November 24, 2020 – </a:t>
            </a:r>
            <a:r>
              <a:rPr lang="en-US" b="1" dirty="0"/>
              <a:t>OHDSI Community Call</a:t>
            </a:r>
          </a:p>
        </p:txBody>
      </p:sp>
      <p:pic>
        <p:nvPicPr>
          <p:cNvPr id="8196" name="Picture 4" descr="OHDSI">
            <a:extLst>
              <a:ext uri="{FF2B5EF4-FFF2-40B4-BE49-F238E27FC236}">
                <a16:creationId xmlns:a16="http://schemas.microsoft.com/office/drawing/2014/main" id="{2881CDC5-FB5C-A148-A7FC-9BE440C70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33" y="1138262"/>
            <a:ext cx="3424180" cy="868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662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4B4F-814D-854F-A1D6-36244817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9DA73-CA23-224A-B7FE-4F25C0CE6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997" y="1114750"/>
            <a:ext cx="11071946" cy="4398353"/>
          </a:xfrm>
        </p:spPr>
        <p:txBody>
          <a:bodyPr/>
          <a:lstStyle/>
          <a:p>
            <a:r>
              <a:rPr lang="en-US" dirty="0"/>
              <a:t>Background</a:t>
            </a:r>
          </a:p>
          <a:p>
            <a:pPr lvl="1"/>
            <a:r>
              <a:rPr lang="en-US" dirty="0"/>
              <a:t>Privacy challenges in multi-site studies</a:t>
            </a:r>
          </a:p>
          <a:p>
            <a:pPr lvl="1"/>
            <a:r>
              <a:rPr lang="en-US" dirty="0"/>
              <a:t>Existing approaches for privacy-preserving multi-site analysis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Our approach: Privacy-preserving Distributed Algorithms (PDA)</a:t>
            </a:r>
          </a:p>
          <a:p>
            <a:pPr lvl="1"/>
            <a:r>
              <a:rPr lang="en-US" dirty="0"/>
              <a:t>Distributed regression; surrogate likelihood method</a:t>
            </a:r>
          </a:p>
          <a:p>
            <a:pPr lvl="1"/>
            <a:r>
              <a:rPr lang="en-US" dirty="0"/>
              <a:t>ODAP and ODAH</a:t>
            </a:r>
          </a:p>
          <a:p>
            <a:pPr lvl="1"/>
            <a:r>
              <a:rPr lang="en-US" dirty="0"/>
              <a:t>Real-world use cases</a:t>
            </a:r>
          </a:p>
          <a:p>
            <a:pPr marL="357187" lvl="1" indent="0">
              <a:buNone/>
            </a:pPr>
            <a:endParaRPr lang="en-US" dirty="0"/>
          </a:p>
          <a:p>
            <a:r>
              <a:rPr lang="en-US" dirty="0"/>
              <a:t>Summary</a:t>
            </a:r>
          </a:p>
          <a:p>
            <a:pPr lvl="1"/>
            <a:r>
              <a:rPr lang="en-US" dirty="0"/>
              <a:t>Newly available R package!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476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090C6-678E-9045-AC1C-66CF0D1BB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133" y="2736503"/>
            <a:ext cx="6662057" cy="1384995"/>
          </a:xfrm>
        </p:spPr>
        <p:txBody>
          <a:bodyPr/>
          <a:lstStyle/>
          <a:p>
            <a:r>
              <a:rPr lang="en-US" dirty="0"/>
              <a:t>Background: Privacy Challenges and Existing Approaches for Multi-Site Analysis</a:t>
            </a:r>
          </a:p>
        </p:txBody>
      </p:sp>
    </p:spTree>
    <p:extLst>
      <p:ext uri="{BB962C8B-B14F-4D97-AF65-F5344CB8AC3E}">
        <p14:creationId xmlns:p14="http://schemas.microsoft.com/office/powerpoint/2010/main" val="2088650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271283-3024-7A45-9F93-5DBF7ADD6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 challenges in multi-site studies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7D641F3-0E3F-8747-A154-2CE519BE3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367" y="961801"/>
            <a:ext cx="5490633" cy="5896199"/>
          </a:xfrm>
        </p:spPr>
        <p:txBody>
          <a:bodyPr/>
          <a:lstStyle/>
          <a:p>
            <a:r>
              <a:rPr lang="en-US" sz="1800" dirty="0"/>
              <a:t>Multi-site studies: larger sample size, improved generalizability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HIPAA: sharing of patient protected health information (PHI) often prohibited across institutions</a:t>
            </a:r>
          </a:p>
          <a:p>
            <a:pPr lvl="1"/>
            <a:r>
              <a:rPr lang="en-US" sz="1600" dirty="0"/>
              <a:t>De-identified data can be shared (e.g. “limited dataset”)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De-identified PHI susceptible to re-identification (Benitez &amp; </a:t>
            </a:r>
            <a:r>
              <a:rPr lang="en-US" sz="1800" dirty="0" err="1"/>
              <a:t>Malin</a:t>
            </a:r>
            <a:r>
              <a:rPr lang="en-US" sz="1800" dirty="0"/>
              <a:t> 2010)</a:t>
            </a:r>
          </a:p>
          <a:p>
            <a:endParaRPr lang="en-US" sz="1800" dirty="0"/>
          </a:p>
          <a:p>
            <a:r>
              <a:rPr lang="en-US" sz="1800" dirty="0"/>
              <a:t>Distributed Health Data Networks: no data centralization</a:t>
            </a:r>
          </a:p>
          <a:p>
            <a:pPr lvl="1"/>
            <a:r>
              <a:rPr lang="en-US" sz="1600" dirty="0"/>
              <a:t>Common data model</a:t>
            </a:r>
          </a:p>
          <a:p>
            <a:pPr lvl="1"/>
            <a:r>
              <a:rPr lang="en-US" sz="1600" dirty="0"/>
              <a:t>Analyses performed distributively without patient-level data transfer</a:t>
            </a:r>
          </a:p>
          <a:p>
            <a:pPr lvl="1"/>
            <a:endParaRPr lang="en-US" sz="1600" dirty="0"/>
          </a:p>
          <a:p>
            <a:endParaRPr lang="en-US" sz="1800" dirty="0"/>
          </a:p>
        </p:txBody>
      </p:sp>
      <p:pic>
        <p:nvPicPr>
          <p:cNvPr id="8194" name="Picture 2" descr="Is Your Data Center HIPAA Compliant? If Not, It Needs To Be! | Fibernet">
            <a:extLst>
              <a:ext uri="{FF2B5EF4-FFF2-40B4-BE49-F238E27FC236}">
                <a16:creationId xmlns:a16="http://schemas.microsoft.com/office/drawing/2014/main" id="{9F228781-7BC1-CA43-B7B0-696EA1CA2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097" y="1909187"/>
            <a:ext cx="4741535" cy="26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785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12A69-1792-A742-9FF6-0BFC815ED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Multi-Site Analysis Approaches: Meta-Analysis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5C5BA-0B21-3949-886D-9912BE47A051}"/>
              </a:ext>
            </a:extLst>
          </p:cNvPr>
          <p:cNvSpPr txBox="1">
            <a:spLocks/>
          </p:cNvSpPr>
          <p:nvPr/>
        </p:nvSpPr>
        <p:spPr>
          <a:xfrm>
            <a:off x="605367" y="11240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C828341-E415-F442-AAC4-FD714429EE4C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5350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Collaborating sites send estimated coefficients and standard errors to lead site for aggregation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Very popular, easy to implement</a:t>
            </a:r>
          </a:p>
          <a:p>
            <a:pPr lvl="1"/>
            <a:r>
              <a:rPr lang="en-US" sz="1800" dirty="0"/>
              <a:t>Most common analytic method in OHDSI studies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Biased estimation in rare-event settings</a:t>
            </a:r>
          </a:p>
          <a:p>
            <a:endParaRPr lang="en-US" dirty="0"/>
          </a:p>
          <a:p>
            <a:r>
              <a:rPr lang="en-US" dirty="0"/>
              <a:t>Issues with ecological bias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000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9AD8A9-E9FF-8848-9343-924ED6A04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B7DA27ED-912E-6242-A212-941790700D5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7767" y="1276480"/>
                <a:ext cx="10814473" cy="4921119"/>
              </a:xfrm>
              <a:prstGeom prst="rect">
                <a:avLst/>
              </a:prstGeom>
            </p:spPr>
            <p:txBody>
              <a:bodyPr/>
              <a:lstStyle>
                <a:lvl1pPr marL="242888" indent="-242888" algn="l" defTabSz="901700" rtl="0" eaLnBrk="0" fontAlgn="base" hangingPunct="0">
                  <a:spcBef>
                    <a:spcPts val="400"/>
                  </a:spcBef>
                  <a:spcAft>
                    <a:spcPts val="200"/>
                  </a:spcAft>
                  <a:buClr>
                    <a:schemeClr val="tx2"/>
                  </a:buClr>
                  <a:buSzPct val="120000"/>
                  <a:buFont typeface="Lucida Grande" panose="020B0600040502020204" pitchFamily="34" charset="0"/>
                  <a:buChar char="‣"/>
                  <a:defRPr sz="2000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0400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1"/>
                  </a:buClr>
                  <a:buSzPct val="110000"/>
                  <a:buFont typeface="Arial" panose="020B0604020202020204" pitchFamily="34" charset="0"/>
                  <a:buChar char="•"/>
                  <a:defRPr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077913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–"/>
                  <a:defRPr sz="1600" b="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438275" indent="-24606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795463" indent="-242888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Franklin Gothic Book" panose="020B0503020102020204" pitchFamily="34" charset="0"/>
                  <a:buChar char="–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Regression model fit in distributed fashion across sites without sharing patient-level data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Involves aggregation of summary statistics to estimate parameters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Multi-site distributed linear regression is </a:t>
                </a:r>
                <a:r>
                  <a:rPr lang="en-US" b="1" dirty="0"/>
                  <a:t>lossless</a:t>
                </a:r>
                <a:r>
                  <a:rPr lang="en-US" dirty="0"/>
                  <a:t> (Chen et al. 2006)</a:t>
                </a:r>
              </a:p>
              <a:p>
                <a:pPr lvl="1"/>
                <a:r>
                  <a:rPr lang="en-US" sz="1800" dirty="0"/>
                  <a:t>Estimated coefficients equivalent to those in pooled analysis</a:t>
                </a:r>
              </a:p>
              <a:p>
                <a:pPr marL="357187" lvl="1" indent="0">
                  <a:buNone/>
                </a:pPr>
                <a:endParaRPr lang="en-US" sz="1800" dirty="0"/>
              </a:p>
              <a:p>
                <a:r>
                  <a:rPr lang="en-US" dirty="0"/>
                  <a:t>Pooled analysis: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𝑝𝑜𝑜𝑙𝑒𝑑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From each site </a:t>
                </a:r>
                <a:r>
                  <a:rPr lang="en-US" i="1" dirty="0" err="1"/>
                  <a:t>i</a:t>
                </a:r>
                <a:r>
                  <a:rPr lang="en-US" dirty="0"/>
                  <a:t>, obtain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(aggregated summary measures)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𝑑𝑖𝑠𝑡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=(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  <m:sup>
                        <m:r>
                          <a:rPr lang="en-US" b="0" i="0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)= </m:t>
                        </m:r>
                      </m:e>
                    </m:nary>
                  </m:oMath>
                </a14:m>
                <a:r>
                  <a:rPr lang="en-US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𝑝𝑜𝑜𝑙𝑒𝑑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B7DA27ED-912E-6242-A212-941790700D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767" y="1276480"/>
                <a:ext cx="10814473" cy="4921119"/>
              </a:xfrm>
              <a:prstGeom prst="rect">
                <a:avLst/>
              </a:prstGeom>
              <a:blipFill>
                <a:blip r:embed="rId2"/>
                <a:stretch>
                  <a:fillRect l="-821" t="-2057" b="-10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9485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661DA6A-8608-FE4C-A316-D652B729F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461665"/>
          </a:xfrm>
        </p:spPr>
        <p:txBody>
          <a:bodyPr/>
          <a:lstStyle/>
          <a:p>
            <a:r>
              <a:rPr lang="en-US" dirty="0"/>
              <a:t>Distributed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7027E60-2078-4C49-832E-0825E97D22A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1040" y="1043096"/>
                <a:ext cx="8483599" cy="1254428"/>
              </a:xfrm>
              <a:prstGeom prst="rect">
                <a:avLst/>
              </a:prstGeom>
            </p:spPr>
            <p:txBody>
              <a:bodyPr/>
              <a:lstStyle>
                <a:lvl1pPr marL="242888" indent="-242888" algn="l" defTabSz="901700" rtl="0" eaLnBrk="0" fontAlgn="base" hangingPunct="0">
                  <a:spcBef>
                    <a:spcPts val="400"/>
                  </a:spcBef>
                  <a:spcAft>
                    <a:spcPts val="200"/>
                  </a:spcAft>
                  <a:buClr>
                    <a:schemeClr val="tx2"/>
                  </a:buClr>
                  <a:buSzPct val="120000"/>
                  <a:buFont typeface="Lucida Grande" panose="020B0600040502020204" pitchFamily="34" charset="0"/>
                  <a:buChar char="‣"/>
                  <a:defRPr sz="2000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0400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1"/>
                  </a:buClr>
                  <a:buSzPct val="110000"/>
                  <a:buFont typeface="Arial" panose="020B0604020202020204" pitchFamily="34" charset="0"/>
                  <a:buChar char="•"/>
                  <a:defRPr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077913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–"/>
                  <a:defRPr sz="1600" b="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438275" indent="-24606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795463" indent="-242888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Franklin Gothic Book" panose="020B0503020102020204" pitchFamily="34" charset="0"/>
                  <a:buChar char="–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dirty="0"/>
                  <a:t>What if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1800" dirty="0"/>
                  <a:t> doesn’t have a closed-form solution?</a:t>
                </a:r>
              </a:p>
              <a:p>
                <a:r>
                  <a:rPr lang="en-US" sz="1800" b="1" dirty="0"/>
                  <a:t>Iterative procedures </a:t>
                </a:r>
                <a:r>
                  <a:rPr lang="en-US" sz="1800" dirty="0"/>
                  <a:t>for distributed regression</a:t>
                </a:r>
              </a:p>
              <a:p>
                <a:pPr lvl="1"/>
                <a:r>
                  <a:rPr lang="en-US" sz="1800" dirty="0"/>
                  <a:t>Newton-Raphson method</a:t>
                </a:r>
              </a:p>
              <a:p>
                <a:pPr lvl="1"/>
                <a:r>
                  <a:rPr lang="en-US" sz="1800" dirty="0"/>
                  <a:t>Also lossless</a:t>
                </a:r>
              </a:p>
              <a:p>
                <a:r>
                  <a:rPr lang="en-US" sz="1800" dirty="0"/>
                  <a:t>GLORE (distributed logistic regression)</a:t>
                </a:r>
              </a:p>
              <a:p>
                <a:r>
                  <a:rPr lang="en-US" sz="1800" dirty="0" err="1"/>
                  <a:t>WebDISCO</a:t>
                </a:r>
                <a:r>
                  <a:rPr lang="en-US" sz="1800" dirty="0"/>
                  <a:t> (distributed Cox regression)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7027E60-2078-4C49-832E-0825E97D22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" y="1043096"/>
                <a:ext cx="8483599" cy="1254428"/>
              </a:xfrm>
              <a:prstGeom prst="rect">
                <a:avLst/>
              </a:prstGeom>
              <a:blipFill>
                <a:blip r:embed="rId3"/>
                <a:stretch>
                  <a:fillRect l="-897" t="-5051" b="-767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F7234CEA-2F0F-3B48-AF9E-126DCAE6B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640" y="3230972"/>
            <a:ext cx="3825099" cy="24852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27775B-77D7-1341-98B0-75D49134F07B}"/>
              </a:ext>
            </a:extLst>
          </p:cNvPr>
          <p:cNvSpPr txBox="1"/>
          <p:nvPr/>
        </p:nvSpPr>
        <p:spPr bwMode="auto">
          <a:xfrm>
            <a:off x="1922602" y="5716264"/>
            <a:ext cx="2225040" cy="216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Wu et al. 2012, </a:t>
            </a:r>
            <a:r>
              <a:rPr lang="en-US" sz="1400" b="1" i="1" dirty="0">
                <a:solidFill>
                  <a:schemeClr val="bg1">
                    <a:lumMod val="50000"/>
                  </a:schemeClr>
                </a:solidFill>
              </a:rPr>
              <a:t>JAMIA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085F93-173B-6244-A771-1E12EB7B70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6111" y="2467606"/>
            <a:ext cx="3745474" cy="314286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1EF8238-9E14-4D43-882C-2F7B5488F99B}"/>
              </a:ext>
            </a:extLst>
          </p:cNvPr>
          <p:cNvSpPr txBox="1"/>
          <p:nvPr/>
        </p:nvSpPr>
        <p:spPr bwMode="auto">
          <a:xfrm>
            <a:off x="7608921" y="5716264"/>
            <a:ext cx="2225040" cy="216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Lu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 et al. 2015, </a:t>
            </a:r>
            <a:r>
              <a:rPr lang="en-US" sz="1400" b="1" i="1" dirty="0">
                <a:solidFill>
                  <a:schemeClr val="bg1">
                    <a:lumMod val="50000"/>
                  </a:schemeClr>
                </a:solidFill>
              </a:rPr>
              <a:t>JAMIA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312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271283-3024-7A45-9F93-5DBF7ADD6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Regression: Limitations in Existing Approaches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7D641F3-0E3F-8747-A154-2CE519BE3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367" y="1407416"/>
            <a:ext cx="5490633" cy="3808448"/>
          </a:xfrm>
        </p:spPr>
        <p:txBody>
          <a:bodyPr/>
          <a:lstStyle/>
          <a:p>
            <a:r>
              <a:rPr lang="en-US" dirty="0"/>
              <a:t>Iterative procedures may require several rounds of communication</a:t>
            </a:r>
          </a:p>
          <a:p>
            <a:pPr lvl="1"/>
            <a:r>
              <a:rPr lang="en-US" dirty="0"/>
              <a:t>Privacy risk, even with aggregate data transfer (especially for very small data sets)</a:t>
            </a:r>
          </a:p>
          <a:p>
            <a:pPr marL="357187" lvl="1" indent="0">
              <a:buNone/>
            </a:pPr>
            <a:endParaRPr lang="en-US" dirty="0"/>
          </a:p>
          <a:p>
            <a:pPr lvl="1"/>
            <a:r>
              <a:rPr lang="en-US" dirty="0"/>
              <a:t>Inefficient, communication takes time!</a:t>
            </a:r>
          </a:p>
          <a:p>
            <a:pPr marL="357187" lvl="1" indent="0">
              <a:buNone/>
            </a:pPr>
            <a:endParaRPr lang="en-US" dirty="0"/>
          </a:p>
          <a:p>
            <a:pPr marL="357187" lvl="1" indent="0">
              <a:buNone/>
            </a:pPr>
            <a:endParaRPr lang="en-US" dirty="0"/>
          </a:p>
          <a:p>
            <a:r>
              <a:rPr lang="en-US" b="1" dirty="0"/>
              <a:t>Goal</a:t>
            </a:r>
            <a:r>
              <a:rPr lang="en-US" dirty="0"/>
              <a:t>: Can we perform distributed regression without using iterative procedure?</a:t>
            </a:r>
            <a:endParaRPr lang="en-US" b="1" dirty="0"/>
          </a:p>
          <a:p>
            <a:endParaRPr lang="en-US" dirty="0"/>
          </a:p>
        </p:txBody>
      </p:sp>
      <p:pic>
        <p:nvPicPr>
          <p:cNvPr id="9218" name="Picture 2" descr="What is Business Communication? Why Do You Need It?">
            <a:extLst>
              <a:ext uri="{FF2B5EF4-FFF2-40B4-BE49-F238E27FC236}">
                <a16:creationId xmlns:a16="http://schemas.microsoft.com/office/drawing/2014/main" id="{74C5563D-D2FC-9744-90E8-95D97FC09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656" y="1809482"/>
            <a:ext cx="5758285" cy="323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438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090C6-678E-9045-AC1C-66CF0D1BB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133" y="2967335"/>
            <a:ext cx="6662057" cy="923330"/>
          </a:xfrm>
        </p:spPr>
        <p:txBody>
          <a:bodyPr/>
          <a:lstStyle/>
          <a:p>
            <a:r>
              <a:rPr lang="en-US" dirty="0"/>
              <a:t>Our Approach: Privacy-preserving Distributed Algorithms (PDA)</a:t>
            </a:r>
          </a:p>
        </p:txBody>
      </p:sp>
    </p:spTree>
    <p:extLst>
      <p:ext uri="{BB962C8B-B14F-4D97-AF65-F5344CB8AC3E}">
        <p14:creationId xmlns:p14="http://schemas.microsoft.com/office/powerpoint/2010/main" val="698051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-Turn Arrow 11">
            <a:extLst>
              <a:ext uri="{FF2B5EF4-FFF2-40B4-BE49-F238E27FC236}">
                <a16:creationId xmlns:a16="http://schemas.microsoft.com/office/drawing/2014/main" id="{0059BABD-1EEA-F74C-B12A-E29D7D69E114}"/>
              </a:ext>
            </a:extLst>
          </p:cNvPr>
          <p:cNvSpPr/>
          <p:nvPr/>
        </p:nvSpPr>
        <p:spPr>
          <a:xfrm>
            <a:off x="2872524" y="1709319"/>
            <a:ext cx="6586835" cy="534190"/>
          </a:xfrm>
          <a:prstGeom prst="uturn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schemeClr val="tx1"/>
              </a:solidFill>
            </a:endParaRPr>
          </a:p>
        </p:txBody>
      </p:sp>
      <p:sp>
        <p:nvSpPr>
          <p:cNvPr id="13" name="U-Turn Arrow 12">
            <a:extLst>
              <a:ext uri="{FF2B5EF4-FFF2-40B4-BE49-F238E27FC236}">
                <a16:creationId xmlns:a16="http://schemas.microsoft.com/office/drawing/2014/main" id="{96E9C8F8-4841-0F47-B3B5-A665FEA408F4}"/>
              </a:ext>
            </a:extLst>
          </p:cNvPr>
          <p:cNvSpPr/>
          <p:nvPr/>
        </p:nvSpPr>
        <p:spPr>
          <a:xfrm>
            <a:off x="2872524" y="1709319"/>
            <a:ext cx="4862113" cy="534190"/>
          </a:xfrm>
          <a:prstGeom prst="uturn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schemeClr val="tx1"/>
              </a:solidFill>
            </a:endParaRPr>
          </a:p>
        </p:txBody>
      </p:sp>
      <p:sp>
        <p:nvSpPr>
          <p:cNvPr id="14" name="U-Turn Arrow 13">
            <a:extLst>
              <a:ext uri="{FF2B5EF4-FFF2-40B4-BE49-F238E27FC236}">
                <a16:creationId xmlns:a16="http://schemas.microsoft.com/office/drawing/2014/main" id="{28DCA438-E047-744E-BC11-2B6F1A4D3997}"/>
              </a:ext>
            </a:extLst>
          </p:cNvPr>
          <p:cNvSpPr/>
          <p:nvPr/>
        </p:nvSpPr>
        <p:spPr>
          <a:xfrm>
            <a:off x="2872524" y="1709319"/>
            <a:ext cx="2890206" cy="534190"/>
          </a:xfrm>
          <a:prstGeom prst="uturn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schemeClr val="tx1"/>
              </a:solidFill>
            </a:endParaRPr>
          </a:p>
        </p:txBody>
      </p:sp>
      <p:sp>
        <p:nvSpPr>
          <p:cNvPr id="20" name="U-Turn Arrow 19">
            <a:extLst>
              <a:ext uri="{FF2B5EF4-FFF2-40B4-BE49-F238E27FC236}">
                <a16:creationId xmlns:a16="http://schemas.microsoft.com/office/drawing/2014/main" id="{022CBDD3-81CD-1E4F-A9F7-FD8AD67D08B1}"/>
              </a:ext>
            </a:extLst>
          </p:cNvPr>
          <p:cNvSpPr/>
          <p:nvPr/>
        </p:nvSpPr>
        <p:spPr>
          <a:xfrm flipH="1" flipV="1">
            <a:off x="2872520" y="3731902"/>
            <a:ext cx="3031933" cy="542371"/>
          </a:xfrm>
          <a:prstGeom prst="uturnArrow">
            <a:avLst/>
          </a:prstGeom>
          <a:solidFill>
            <a:schemeClr val="accent6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schemeClr val="tx1"/>
              </a:solidFill>
            </a:endParaRPr>
          </a:p>
        </p:txBody>
      </p:sp>
      <p:sp>
        <p:nvSpPr>
          <p:cNvPr id="21" name="U-Turn Arrow 20">
            <a:extLst>
              <a:ext uri="{FF2B5EF4-FFF2-40B4-BE49-F238E27FC236}">
                <a16:creationId xmlns:a16="http://schemas.microsoft.com/office/drawing/2014/main" id="{EB89C159-FA16-484C-A2D3-6FE7D3479878}"/>
              </a:ext>
            </a:extLst>
          </p:cNvPr>
          <p:cNvSpPr/>
          <p:nvPr/>
        </p:nvSpPr>
        <p:spPr>
          <a:xfrm flipH="1" flipV="1">
            <a:off x="2872522" y="3746760"/>
            <a:ext cx="4862113" cy="542371"/>
          </a:xfrm>
          <a:prstGeom prst="uturnArrow">
            <a:avLst/>
          </a:prstGeom>
          <a:solidFill>
            <a:schemeClr val="accent6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schemeClr val="tx1"/>
              </a:solidFill>
            </a:endParaRPr>
          </a:p>
        </p:txBody>
      </p:sp>
      <p:sp>
        <p:nvSpPr>
          <p:cNvPr id="22" name="U-Turn Arrow 21">
            <a:extLst>
              <a:ext uri="{FF2B5EF4-FFF2-40B4-BE49-F238E27FC236}">
                <a16:creationId xmlns:a16="http://schemas.microsoft.com/office/drawing/2014/main" id="{B5E7BE26-4750-1F42-BAE8-0860C6286049}"/>
              </a:ext>
            </a:extLst>
          </p:cNvPr>
          <p:cNvSpPr/>
          <p:nvPr/>
        </p:nvSpPr>
        <p:spPr>
          <a:xfrm flipH="1" flipV="1">
            <a:off x="2872523" y="3746606"/>
            <a:ext cx="6586836" cy="542371"/>
          </a:xfrm>
          <a:prstGeom prst="uturnArrow">
            <a:avLst/>
          </a:prstGeom>
          <a:solidFill>
            <a:schemeClr val="accent6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162BFC-6E47-DF48-A110-A4A4925BEF26}"/>
              </a:ext>
            </a:extLst>
          </p:cNvPr>
          <p:cNvSpPr txBox="1"/>
          <p:nvPr/>
        </p:nvSpPr>
        <p:spPr>
          <a:xfrm>
            <a:off x="2905715" y="1279694"/>
            <a:ext cx="3325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1) Broadcast initial value</a:t>
            </a:r>
            <a:endParaRPr lang="en-US" sz="24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DDDA63-CAD1-4649-A48A-07017EA1DC62}"/>
              </a:ext>
            </a:extLst>
          </p:cNvPr>
          <p:cNvSpPr txBox="1"/>
          <p:nvPr/>
        </p:nvSpPr>
        <p:spPr>
          <a:xfrm>
            <a:off x="5837944" y="3719624"/>
            <a:ext cx="3360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2) Share aggregated data</a:t>
            </a:r>
            <a:endParaRPr lang="en-US" sz="2400" b="1" dirty="0"/>
          </a:p>
        </p:txBody>
      </p:sp>
      <p:sp>
        <p:nvSpPr>
          <p:cNvPr id="32" name="Bent Arrow 31">
            <a:extLst>
              <a:ext uri="{FF2B5EF4-FFF2-40B4-BE49-F238E27FC236}">
                <a16:creationId xmlns:a16="http://schemas.microsoft.com/office/drawing/2014/main" id="{57CADEAD-5380-394D-AA42-7A35C1465801}"/>
              </a:ext>
            </a:extLst>
          </p:cNvPr>
          <p:cNvSpPr/>
          <p:nvPr/>
        </p:nvSpPr>
        <p:spPr>
          <a:xfrm flipV="1">
            <a:off x="2891661" y="4327668"/>
            <a:ext cx="1350139" cy="665812"/>
          </a:xfrm>
          <a:prstGeom prst="bentArrow">
            <a:avLst>
              <a:gd name="adj1" fmla="val 25000"/>
              <a:gd name="adj2" fmla="val 20122"/>
              <a:gd name="adj3" fmla="val 25000"/>
              <a:gd name="adj4" fmla="val 43750"/>
            </a:avLst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CA67856-3594-C747-9CAC-234CA959FA38}"/>
              </a:ext>
            </a:extLst>
          </p:cNvPr>
          <p:cNvSpPr/>
          <p:nvPr/>
        </p:nvSpPr>
        <p:spPr>
          <a:xfrm>
            <a:off x="8258074" y="2803043"/>
            <a:ext cx="317715" cy="323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r-IN" sz="15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</a:t>
            </a:r>
            <a:endParaRPr lang="en-US" sz="1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D30FF32-B812-2345-ABA1-49C4EE373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708" y="2457406"/>
            <a:ext cx="1004066" cy="97745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3526B85-D97B-274D-B9A8-876CF6065D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2184" y="2380323"/>
            <a:ext cx="1026391" cy="99918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348EFF2-CE07-544A-9696-B819416473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5032" y="2256902"/>
            <a:ext cx="1153172" cy="112260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BDF5416-F484-0C48-8862-6ED699AD3F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9302" y="2421558"/>
            <a:ext cx="1007761" cy="98105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07E147CC-3BFC-6F4F-ADFD-A7DC53034F0C}"/>
              </a:ext>
            </a:extLst>
          </p:cNvPr>
          <p:cNvSpPr txBox="1"/>
          <p:nvPr/>
        </p:nvSpPr>
        <p:spPr>
          <a:xfrm>
            <a:off x="2655365" y="3410047"/>
            <a:ext cx="9185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/>
              <a:t>Local site</a:t>
            </a:r>
            <a:endParaRPr lang="en-US" sz="15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332C9F6-4B9F-1743-B2D7-4A1FA1216932}"/>
              </a:ext>
            </a:extLst>
          </p:cNvPr>
          <p:cNvSpPr txBox="1"/>
          <p:nvPr/>
        </p:nvSpPr>
        <p:spPr>
          <a:xfrm>
            <a:off x="5315151" y="3346529"/>
            <a:ext cx="6247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/>
              <a:t>Site 2</a:t>
            </a:r>
            <a:endParaRPr lang="en-US" sz="15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A100158-976C-A441-9ACA-4EB59BC62CF2}"/>
              </a:ext>
            </a:extLst>
          </p:cNvPr>
          <p:cNvSpPr txBox="1"/>
          <p:nvPr/>
        </p:nvSpPr>
        <p:spPr>
          <a:xfrm>
            <a:off x="7243379" y="3318392"/>
            <a:ext cx="6247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/>
              <a:t>Site 3</a:t>
            </a:r>
            <a:endParaRPr lang="en-US" sz="15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5969E95-9DBB-C547-AA94-B09BE76E92E4}"/>
              </a:ext>
            </a:extLst>
          </p:cNvPr>
          <p:cNvSpPr txBox="1"/>
          <p:nvPr/>
        </p:nvSpPr>
        <p:spPr>
          <a:xfrm>
            <a:off x="9105884" y="3314808"/>
            <a:ext cx="63273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/>
              <a:t>Site K</a:t>
            </a:r>
            <a:endParaRPr lang="en-US" sz="15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E962186-42DD-AC42-9021-37CC783E5401}"/>
              </a:ext>
            </a:extLst>
          </p:cNvPr>
          <p:cNvSpPr txBox="1"/>
          <p:nvPr/>
        </p:nvSpPr>
        <p:spPr>
          <a:xfrm>
            <a:off x="4148963" y="4450494"/>
            <a:ext cx="17843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/>
              <a:t>3)Synthesize</a:t>
            </a:r>
          </a:p>
          <a:p>
            <a:pPr algn="ctr"/>
            <a:r>
              <a:rPr lang="en-US" altLang="zh-CN" sz="2400" b="1" dirty="0"/>
              <a:t> evidence</a:t>
            </a:r>
            <a:endParaRPr lang="en-US" sz="2400" b="1" dirty="0"/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CBCA6570-49FD-B143-99DF-07A172528B66}"/>
              </a:ext>
            </a:extLst>
          </p:cNvPr>
          <p:cNvSpPr/>
          <p:nvPr/>
        </p:nvSpPr>
        <p:spPr>
          <a:xfrm>
            <a:off x="5860676" y="4713593"/>
            <a:ext cx="1637171" cy="304800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98B5A97-C23E-C346-A253-0C50F3F94144}"/>
              </a:ext>
            </a:extLst>
          </p:cNvPr>
          <p:cNvSpPr txBox="1"/>
          <p:nvPr/>
        </p:nvSpPr>
        <p:spPr>
          <a:xfrm>
            <a:off x="7430942" y="4635161"/>
            <a:ext cx="1718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Final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results</a:t>
            </a:r>
            <a:endParaRPr lang="en-US" sz="2400" b="1" dirty="0"/>
          </a:p>
        </p:txBody>
      </p:sp>
      <p:pic>
        <p:nvPicPr>
          <p:cNvPr id="3" name="Graphic 2" descr="Lock">
            <a:extLst>
              <a:ext uri="{FF2B5EF4-FFF2-40B4-BE49-F238E27FC236}">
                <a16:creationId xmlns:a16="http://schemas.microsoft.com/office/drawing/2014/main" id="{08798C1E-0959-5448-BF13-B6B58B8B2A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41562" y="2201303"/>
            <a:ext cx="508875" cy="508875"/>
          </a:xfrm>
          <a:prstGeom prst="rect">
            <a:avLst/>
          </a:prstGeom>
        </p:spPr>
      </p:pic>
      <p:pic>
        <p:nvPicPr>
          <p:cNvPr id="28" name="Graphic 27" descr="Lock">
            <a:extLst>
              <a:ext uri="{FF2B5EF4-FFF2-40B4-BE49-F238E27FC236}">
                <a16:creationId xmlns:a16="http://schemas.microsoft.com/office/drawing/2014/main" id="{AC65FAF5-09FA-034B-8701-E5B2329935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21881" y="2197993"/>
            <a:ext cx="508875" cy="508875"/>
          </a:xfrm>
          <a:prstGeom prst="rect">
            <a:avLst/>
          </a:prstGeom>
        </p:spPr>
      </p:pic>
      <p:pic>
        <p:nvPicPr>
          <p:cNvPr id="29" name="Graphic 28" descr="Lock">
            <a:extLst>
              <a:ext uri="{FF2B5EF4-FFF2-40B4-BE49-F238E27FC236}">
                <a16:creationId xmlns:a16="http://schemas.microsoft.com/office/drawing/2014/main" id="{A99B80C6-AFDD-F94F-BA3B-3CC3EA5987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34137" y="2243318"/>
            <a:ext cx="508875" cy="508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8E0420-CADA-EB42-BA91-3354868829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2074411" y="2118873"/>
            <a:ext cx="456171" cy="4561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DE66ED-AFC6-D34C-B8A1-CDCE3FA38D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70082" y="2735654"/>
            <a:ext cx="685283" cy="685283"/>
          </a:xfrm>
          <a:prstGeom prst="rect">
            <a:avLst/>
          </a:prstGeom>
        </p:spPr>
      </p:pic>
      <p:sp>
        <p:nvSpPr>
          <p:cNvPr id="30" name="Title 5">
            <a:extLst>
              <a:ext uri="{FF2B5EF4-FFF2-40B4-BE49-F238E27FC236}">
                <a16:creationId xmlns:a16="http://schemas.microsoft.com/office/drawing/2014/main" id="{9523FE38-5FA1-4C4B-8BDD-3F03F0A84CF6}"/>
              </a:ext>
            </a:extLst>
          </p:cNvPr>
          <p:cNvSpPr txBox="1">
            <a:spLocks/>
          </p:cNvSpPr>
          <p:nvPr/>
        </p:nvSpPr>
        <p:spPr>
          <a:xfrm>
            <a:off x="605368" y="476872"/>
            <a:ext cx="11074576" cy="461665"/>
          </a:xfrm>
          <a:prstGeom prst="rect">
            <a:avLst/>
          </a:prstGeom>
        </p:spPr>
        <p:txBody>
          <a:bodyPr/>
          <a:lstStyle>
            <a:lvl1pPr algn="l" defTabSz="969963" rtl="0" eaLnBrk="0" fontAlgn="base" hangingPunct="0">
              <a:spcBef>
                <a:spcPct val="0"/>
              </a:spcBef>
              <a:spcAft>
                <a:spcPct val="0"/>
              </a:spcAft>
              <a:defRPr sz="30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defTabSz="9699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A2B3E"/>
                </a:solidFill>
                <a:latin typeface="Arial" panose="020B0604020202020204" pitchFamily="34" charset="0"/>
              </a:defRPr>
            </a:lvl2pPr>
            <a:lvl3pPr algn="l" defTabSz="9699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A2B3E"/>
                </a:solidFill>
                <a:latin typeface="Arial" panose="020B0604020202020204" pitchFamily="34" charset="0"/>
              </a:defRPr>
            </a:lvl3pPr>
            <a:lvl4pPr algn="l" defTabSz="9699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A2B3E"/>
                </a:solidFill>
                <a:latin typeface="Arial" panose="020B0604020202020204" pitchFamily="34" charset="0"/>
              </a:defRPr>
            </a:lvl4pPr>
            <a:lvl5pPr algn="l" defTabSz="9699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A2B3E"/>
                </a:solidFill>
                <a:latin typeface="Arial" panose="020B0604020202020204" pitchFamily="34" charset="0"/>
              </a:defRPr>
            </a:lvl5pPr>
            <a:lvl6pPr marL="457200" algn="l" defTabSz="9699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A2B3E"/>
                </a:solidFill>
                <a:latin typeface="Arial" panose="020B0604020202020204" pitchFamily="34" charset="0"/>
              </a:defRPr>
            </a:lvl6pPr>
            <a:lvl7pPr marL="914400" algn="l" defTabSz="9699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A2B3E"/>
                </a:solidFill>
                <a:latin typeface="Arial" panose="020B0604020202020204" pitchFamily="34" charset="0"/>
              </a:defRPr>
            </a:lvl7pPr>
            <a:lvl8pPr marL="1371600" algn="l" defTabSz="9699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A2B3E"/>
                </a:solidFill>
                <a:latin typeface="Arial" panose="020B0604020202020204" pitchFamily="34" charset="0"/>
              </a:defRPr>
            </a:lvl8pPr>
            <a:lvl9pPr marL="1828800" algn="l" defTabSz="9699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A2B3E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dirty="0"/>
              <a:t>PDA: Privacy-preserving Distributed Algorithms</a:t>
            </a:r>
          </a:p>
        </p:txBody>
      </p:sp>
    </p:spTree>
    <p:extLst>
      <p:ext uri="{BB962C8B-B14F-4D97-AF65-F5344CB8AC3E}">
        <p14:creationId xmlns:p14="http://schemas.microsoft.com/office/powerpoint/2010/main" val="2010537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00978B8-3355-DD40-82E3-12A95366B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Surrogate Likelihood Estimation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C63A59-6927-3A43-A95C-396C67A59539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38897C01-A6E4-B444-BE37-E55BE3D6581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7767" y="1276481"/>
                <a:ext cx="10814473" cy="4921119"/>
              </a:xfrm>
              <a:prstGeom prst="rect">
                <a:avLst/>
              </a:prstGeom>
            </p:spPr>
            <p:txBody>
              <a:bodyPr/>
              <a:lstStyle>
                <a:lvl1pPr marL="242888" indent="-242888" algn="l" defTabSz="901700" rtl="0" eaLnBrk="0" fontAlgn="base" hangingPunct="0">
                  <a:spcBef>
                    <a:spcPts val="400"/>
                  </a:spcBef>
                  <a:spcAft>
                    <a:spcPts val="200"/>
                  </a:spcAft>
                  <a:buClr>
                    <a:schemeClr val="tx2"/>
                  </a:buClr>
                  <a:buSzPct val="120000"/>
                  <a:buFont typeface="Lucida Grande" panose="020B0600040502020204" pitchFamily="34" charset="0"/>
                  <a:buChar char="‣"/>
                  <a:defRPr sz="2000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0400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1"/>
                  </a:buClr>
                  <a:buSzPct val="110000"/>
                  <a:buFont typeface="Arial" panose="020B0604020202020204" pitchFamily="34" charset="0"/>
                  <a:buChar char="•"/>
                  <a:defRPr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077913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–"/>
                  <a:defRPr sz="1600" b="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438275" indent="-24606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795463" indent="-242888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Franklin Gothic Book" panose="020B0503020102020204" pitchFamily="34" charset="0"/>
                  <a:buChar char="–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/>
                  <a:t>Communication-efficient</a:t>
                </a:r>
                <a:r>
                  <a:rPr lang="en-US" dirty="0"/>
                  <a:t> distributed inference (Jordan et al. 2018)</a:t>
                </a:r>
              </a:p>
              <a:p>
                <a:pPr lvl="1"/>
                <a:r>
                  <a:rPr lang="en-US" sz="2000" b="1" dirty="0"/>
                  <a:t>One-shot:</a:t>
                </a:r>
                <a:r>
                  <a:rPr lang="en-US" sz="2000" dirty="0"/>
                  <a:t> Non-iterative communication among sites</a:t>
                </a:r>
              </a:p>
              <a:p>
                <a:pPr marL="357187" lvl="1" indent="0">
                  <a:buNone/>
                </a:pPr>
                <a:endParaRPr lang="en-US" sz="2000" dirty="0"/>
              </a:p>
              <a:p>
                <a:r>
                  <a:rPr lang="en-US" dirty="0"/>
                  <a:t>Approximates complete data (pooled) log-likelihood using </a:t>
                </a:r>
                <a:r>
                  <a:rPr lang="en-US" b="1" dirty="0"/>
                  <a:t>patient-level data at only one site (local site)</a:t>
                </a:r>
              </a:p>
              <a:p>
                <a:pPr lvl="1"/>
                <a:r>
                  <a:rPr lang="en-US" sz="2000" dirty="0"/>
                  <a:t>Aggregate information obtained from collaborating (non-local) sites </a:t>
                </a:r>
              </a:p>
              <a:p>
                <a:pPr lvl="1"/>
                <a:r>
                  <a:rPr lang="en-US" sz="2000" dirty="0"/>
                  <a:t>Not lossless, but typically closer approximation than meta-analysis</a:t>
                </a:r>
              </a:p>
              <a:p>
                <a:pPr lvl="1"/>
                <a:r>
                  <a:rPr lang="en-US" sz="2000" dirty="0"/>
                  <a:t>Uses Taylor series expansion of complete data log-likelihood</a:t>
                </a:r>
              </a:p>
              <a:p>
                <a:pPr lvl="1"/>
                <a:r>
                  <a:rPr lang="en-US" sz="2000" dirty="0"/>
                  <a:t>First-order surrogate likelihood function:</a:t>
                </a:r>
              </a:p>
              <a:p>
                <a:pPr marL="357187" lvl="1" indent="0">
                  <a:buNone/>
                </a:pPr>
                <a:endParaRPr lang="en-US" sz="2000" dirty="0"/>
              </a:p>
              <a:p>
                <a:pPr marL="357187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acc>
                      <m:d>
                        <m:d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</a:rPr>
                            <m:t>∇L</m:t>
                          </m:r>
                          <m:d>
                            <m:dPr>
                              <m:ctrlPr>
                                <a:rPr lang="en-US" sz="20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US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acc>
                            </m:e>
                          </m:d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  <m:sSub>
                            <m:sSubPr>
                              <m:ctrlPr>
                                <a:rPr lang="en-US" sz="20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US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acc>
                            </m:e>
                          </m:d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38897C01-A6E4-B444-BE37-E55BE3D65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767" y="1276481"/>
                <a:ext cx="10814473" cy="4921119"/>
              </a:xfrm>
              <a:prstGeom prst="rect">
                <a:avLst/>
              </a:prstGeom>
              <a:blipFill>
                <a:blip r:embed="rId2"/>
                <a:stretch>
                  <a:fillRect l="-821" t="-2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5516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E18890C-A0ED-B347-9442-831E1C1E3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Surrogate Likelihood Estimation: Intuition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C0B3894-8E63-994C-AA72-E3CA73D45D05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5DE01C0-CF26-D64D-82C6-B49DBE7F82BF}"/>
              </a:ext>
            </a:extLst>
          </p:cNvPr>
          <p:cNvSpPr/>
          <p:nvPr/>
        </p:nvSpPr>
        <p:spPr>
          <a:xfrm>
            <a:off x="3301317" y="2070065"/>
            <a:ext cx="1321833" cy="812445"/>
          </a:xfrm>
          <a:custGeom>
            <a:avLst/>
            <a:gdLst>
              <a:gd name="connsiteX0" fmla="*/ 0 w 4348976"/>
              <a:gd name="connsiteY0" fmla="*/ 2888243 h 2888243"/>
              <a:gd name="connsiteX1" fmla="*/ 1583473 w 4348976"/>
              <a:gd name="connsiteY1" fmla="*/ 77 h 2888243"/>
              <a:gd name="connsiteX2" fmla="*/ 4348976 w 4348976"/>
              <a:gd name="connsiteY2" fmla="*/ 2787882 h 288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48976" h="2888243">
                <a:moveTo>
                  <a:pt x="0" y="2888243"/>
                </a:moveTo>
                <a:cubicBezTo>
                  <a:pt x="429322" y="1452523"/>
                  <a:pt x="858644" y="16804"/>
                  <a:pt x="1583473" y="77"/>
                </a:cubicBezTo>
                <a:cubicBezTo>
                  <a:pt x="2308302" y="-16650"/>
                  <a:pt x="3722649" y="2668936"/>
                  <a:pt x="4348976" y="2787882"/>
                </a:cubicBezTo>
              </a:path>
            </a:pathLst>
          </a:cu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3D88ED32-FBE9-A841-AE33-222EA633558D}"/>
              </a:ext>
            </a:extLst>
          </p:cNvPr>
          <p:cNvSpPr/>
          <p:nvPr/>
        </p:nvSpPr>
        <p:spPr>
          <a:xfrm>
            <a:off x="3328490" y="4795385"/>
            <a:ext cx="1638299" cy="1027643"/>
          </a:xfrm>
          <a:custGeom>
            <a:avLst/>
            <a:gdLst>
              <a:gd name="connsiteX0" fmla="*/ 0 w 4348976"/>
              <a:gd name="connsiteY0" fmla="*/ 2888243 h 2888243"/>
              <a:gd name="connsiteX1" fmla="*/ 1583473 w 4348976"/>
              <a:gd name="connsiteY1" fmla="*/ 77 h 2888243"/>
              <a:gd name="connsiteX2" fmla="*/ 4348976 w 4348976"/>
              <a:gd name="connsiteY2" fmla="*/ 2787882 h 288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48976" h="2888243">
                <a:moveTo>
                  <a:pt x="0" y="2888243"/>
                </a:moveTo>
                <a:cubicBezTo>
                  <a:pt x="429322" y="1452523"/>
                  <a:pt x="858644" y="16804"/>
                  <a:pt x="1583473" y="77"/>
                </a:cubicBezTo>
                <a:cubicBezTo>
                  <a:pt x="2308302" y="-16650"/>
                  <a:pt x="3722649" y="2668936"/>
                  <a:pt x="4348976" y="2787882"/>
                </a:cubicBezTo>
              </a:path>
            </a:pathLst>
          </a:custGeom>
          <a:ln w="19050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4DC7433-5FAB-254B-9145-4F5FEEBC4C05}"/>
              </a:ext>
            </a:extLst>
          </p:cNvPr>
          <p:cNvSpPr/>
          <p:nvPr/>
        </p:nvSpPr>
        <p:spPr>
          <a:xfrm>
            <a:off x="3538040" y="1276481"/>
            <a:ext cx="1219200" cy="709337"/>
          </a:xfrm>
          <a:custGeom>
            <a:avLst/>
            <a:gdLst>
              <a:gd name="connsiteX0" fmla="*/ 0 w 4348976"/>
              <a:gd name="connsiteY0" fmla="*/ 2888243 h 2888243"/>
              <a:gd name="connsiteX1" fmla="*/ 1583473 w 4348976"/>
              <a:gd name="connsiteY1" fmla="*/ 77 h 2888243"/>
              <a:gd name="connsiteX2" fmla="*/ 4348976 w 4348976"/>
              <a:gd name="connsiteY2" fmla="*/ 2787882 h 288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48976" h="2888243">
                <a:moveTo>
                  <a:pt x="0" y="2888243"/>
                </a:moveTo>
                <a:cubicBezTo>
                  <a:pt x="429322" y="1452523"/>
                  <a:pt x="858644" y="16804"/>
                  <a:pt x="1583473" y="77"/>
                </a:cubicBezTo>
                <a:cubicBezTo>
                  <a:pt x="2308302" y="-16650"/>
                  <a:pt x="3722649" y="2668936"/>
                  <a:pt x="4348976" y="2787882"/>
                </a:cubicBez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F9A207-BF85-5F41-BCC7-98F1E187C28B}"/>
              </a:ext>
            </a:extLst>
          </p:cNvPr>
          <p:cNvCxnSpPr>
            <a:cxnSpLocks/>
          </p:cNvCxnSpPr>
          <p:nvPr/>
        </p:nvCxnSpPr>
        <p:spPr>
          <a:xfrm>
            <a:off x="3766639" y="1276480"/>
            <a:ext cx="533400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3AEF899-3802-974B-900A-1F5C500F861D}"/>
              </a:ext>
            </a:extLst>
          </p:cNvPr>
          <p:cNvCxnSpPr>
            <a:cxnSpLocks/>
          </p:cNvCxnSpPr>
          <p:nvPr/>
        </p:nvCxnSpPr>
        <p:spPr>
          <a:xfrm>
            <a:off x="3766639" y="1958465"/>
            <a:ext cx="336599" cy="336599"/>
          </a:xfrm>
          <a:prstGeom prst="line">
            <a:avLst/>
          </a:prstGeom>
          <a:ln w="222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AFF8C51-92FE-9040-A76C-72559B9DEEE0}"/>
              </a:ext>
            </a:extLst>
          </p:cNvPr>
          <p:cNvCxnSpPr>
            <a:cxnSpLocks/>
          </p:cNvCxnSpPr>
          <p:nvPr/>
        </p:nvCxnSpPr>
        <p:spPr>
          <a:xfrm flipV="1">
            <a:off x="3665990" y="2932977"/>
            <a:ext cx="517417" cy="38100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4598AA5-9751-124D-B871-8134B09E9E49}"/>
              </a:ext>
            </a:extLst>
          </p:cNvPr>
          <p:cNvSpPr txBox="1"/>
          <p:nvPr/>
        </p:nvSpPr>
        <p:spPr>
          <a:xfrm>
            <a:off x="2135557" y="4387146"/>
            <a:ext cx="51007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/>
              <a:t>.......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6C190EB-63D8-D24B-BB15-9153AB129189}"/>
              </a:ext>
            </a:extLst>
          </p:cNvPr>
          <p:cNvSpPr/>
          <p:nvPr/>
        </p:nvSpPr>
        <p:spPr>
          <a:xfrm>
            <a:off x="3510390" y="3023457"/>
            <a:ext cx="1904999" cy="753971"/>
          </a:xfrm>
          <a:custGeom>
            <a:avLst/>
            <a:gdLst>
              <a:gd name="connsiteX0" fmla="*/ 0 w 4348976"/>
              <a:gd name="connsiteY0" fmla="*/ 2888243 h 2888243"/>
              <a:gd name="connsiteX1" fmla="*/ 1583473 w 4348976"/>
              <a:gd name="connsiteY1" fmla="*/ 77 h 2888243"/>
              <a:gd name="connsiteX2" fmla="*/ 4348976 w 4348976"/>
              <a:gd name="connsiteY2" fmla="*/ 2787882 h 288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48976" h="2888243">
                <a:moveTo>
                  <a:pt x="0" y="2888243"/>
                </a:moveTo>
                <a:cubicBezTo>
                  <a:pt x="429322" y="1452523"/>
                  <a:pt x="858644" y="16804"/>
                  <a:pt x="1583473" y="77"/>
                </a:cubicBezTo>
                <a:cubicBezTo>
                  <a:pt x="2308302" y="-16650"/>
                  <a:pt x="3722649" y="2668936"/>
                  <a:pt x="4348976" y="2787882"/>
                </a:cubicBezTo>
              </a:path>
            </a:pathLst>
          </a:cu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23C123E8-0907-8347-915E-83B02FFDFB07}"/>
              </a:ext>
            </a:extLst>
          </p:cNvPr>
          <p:cNvSpPr/>
          <p:nvPr/>
        </p:nvSpPr>
        <p:spPr>
          <a:xfrm>
            <a:off x="3990354" y="4065178"/>
            <a:ext cx="282772" cy="643936"/>
          </a:xfrm>
          <a:prstGeom prst="downArrow">
            <a:avLst/>
          </a:prstGeom>
          <a:solidFill>
            <a:schemeClr val="accent2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prstClr val="white"/>
              </a:solidFill>
              <a:latin typeface="Calibri" panose="020F0502020204030204"/>
              <a:ea typeface=""/>
              <a:cs typeface="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3F3AFE-56A4-1145-97E9-4831598A6511}"/>
              </a:ext>
            </a:extLst>
          </p:cNvPr>
          <p:cNvSpPr txBox="1"/>
          <p:nvPr/>
        </p:nvSpPr>
        <p:spPr>
          <a:xfrm>
            <a:off x="1085616" y="1487145"/>
            <a:ext cx="1592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Local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DAA4DB-7E17-E045-8AEE-B716748E5496}"/>
              </a:ext>
            </a:extLst>
          </p:cNvPr>
          <p:cNvSpPr txBox="1"/>
          <p:nvPr/>
        </p:nvSpPr>
        <p:spPr>
          <a:xfrm>
            <a:off x="1037402" y="2386778"/>
            <a:ext cx="1447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Site 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163E60-2CF0-7C49-9362-E4F0A076AA60}"/>
              </a:ext>
            </a:extLst>
          </p:cNvPr>
          <p:cNvSpPr txBox="1"/>
          <p:nvPr/>
        </p:nvSpPr>
        <p:spPr>
          <a:xfrm>
            <a:off x="1037401" y="3371092"/>
            <a:ext cx="1447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Site 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D2EA5B-C1FF-C348-A044-7BEC426AFA2F}"/>
              </a:ext>
            </a:extLst>
          </p:cNvPr>
          <p:cNvSpPr txBox="1"/>
          <p:nvPr/>
        </p:nvSpPr>
        <p:spPr>
          <a:xfrm>
            <a:off x="1035506" y="5002670"/>
            <a:ext cx="2090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Surrogate likelihood function</a:t>
            </a:r>
          </a:p>
        </p:txBody>
      </p:sp>
      <p:pic>
        <p:nvPicPr>
          <p:cNvPr id="24" name="Graphic 23" descr="Hospital">
            <a:extLst>
              <a:ext uri="{FF2B5EF4-FFF2-40B4-BE49-F238E27FC236}">
                <a16:creationId xmlns:a16="http://schemas.microsoft.com/office/drawing/2014/main" id="{B61BB55C-079B-8944-89A8-E3D877A88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3395" y="1100144"/>
            <a:ext cx="914400" cy="914400"/>
          </a:xfrm>
          <a:prstGeom prst="rect">
            <a:avLst/>
          </a:prstGeom>
        </p:spPr>
      </p:pic>
      <p:pic>
        <p:nvPicPr>
          <p:cNvPr id="25" name="Graphic 24" descr="Hospital">
            <a:extLst>
              <a:ext uri="{FF2B5EF4-FFF2-40B4-BE49-F238E27FC236}">
                <a16:creationId xmlns:a16="http://schemas.microsoft.com/office/drawing/2014/main" id="{53428614-2AE8-4748-9119-A76F01D47A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15926" y="1999492"/>
            <a:ext cx="914400" cy="914400"/>
          </a:xfrm>
          <a:prstGeom prst="rect">
            <a:avLst/>
          </a:prstGeom>
        </p:spPr>
      </p:pic>
      <p:pic>
        <p:nvPicPr>
          <p:cNvPr id="26" name="Graphic 25" descr="Hospital">
            <a:extLst>
              <a:ext uri="{FF2B5EF4-FFF2-40B4-BE49-F238E27FC236}">
                <a16:creationId xmlns:a16="http://schemas.microsoft.com/office/drawing/2014/main" id="{06A6659E-91E0-5C41-AAAD-671EF71137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15926" y="2975004"/>
            <a:ext cx="914400" cy="914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053C500-18C5-2947-A9CE-44E450155D08}"/>
              </a:ext>
            </a:extLst>
          </p:cNvPr>
          <p:cNvSpPr txBox="1"/>
          <p:nvPr/>
        </p:nvSpPr>
        <p:spPr bwMode="auto">
          <a:xfrm>
            <a:off x="5119815" y="1454100"/>
            <a:ext cx="165735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Initial estimate</a:t>
            </a:r>
            <a:endParaRPr lang="en-US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A5A3173-9C52-464A-A6DB-D6DA74C0948E}"/>
              </a:ext>
            </a:extLst>
          </p:cNvPr>
          <p:cNvSpPr txBox="1"/>
          <p:nvPr/>
        </p:nvSpPr>
        <p:spPr bwMode="auto">
          <a:xfrm>
            <a:off x="5119814" y="2448333"/>
            <a:ext cx="234149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Negative slope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sym typeface="Wingdings" pitchFamily="2" charset="2"/>
              </a:rPr>
              <a:t> shift left</a:t>
            </a:r>
            <a:endParaRPr lang="en-US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AEE3DC3-D845-2147-8F69-7F77DAB82DEC}"/>
              </a:ext>
            </a:extLst>
          </p:cNvPr>
          <p:cNvCxnSpPr>
            <a:cxnSpLocks/>
          </p:cNvCxnSpPr>
          <p:nvPr/>
        </p:nvCxnSpPr>
        <p:spPr>
          <a:xfrm>
            <a:off x="3963440" y="938537"/>
            <a:ext cx="0" cy="502792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9C3BD9E-CC23-B640-82B9-BDA8E05CF304}"/>
              </a:ext>
            </a:extLst>
          </p:cNvPr>
          <p:cNvSpPr txBox="1"/>
          <p:nvPr/>
        </p:nvSpPr>
        <p:spPr bwMode="auto">
          <a:xfrm>
            <a:off x="5119814" y="3263370"/>
            <a:ext cx="234149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Positive slope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sym typeface="Wingdings" pitchFamily="2" charset="2"/>
              </a:rPr>
              <a:t> shift right</a:t>
            </a:r>
            <a:endParaRPr lang="en-US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4EF174-6AA8-E34E-B02B-99F1DAD9B38F}"/>
              </a:ext>
            </a:extLst>
          </p:cNvPr>
          <p:cNvSpPr txBox="1"/>
          <p:nvPr/>
        </p:nvSpPr>
        <p:spPr bwMode="auto">
          <a:xfrm>
            <a:off x="4388841" y="4134993"/>
            <a:ext cx="234149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Correcting shape of local likelihood</a:t>
            </a:r>
            <a:endParaRPr lang="en-US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229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00978B8-3355-DD40-82E3-12A95366B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Surrogate Likelihood Estimation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C63A59-6927-3A43-A95C-396C67A59539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ODAL: Algorithm for performing distributed logistic regression (Duan et al. 2020)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D04A80-24AA-C841-9BD8-C76CFBA6B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0" y="1847666"/>
            <a:ext cx="7254240" cy="398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01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00978B8-3355-DD40-82E3-12A95366B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Surrogate Likelihood Estimation: Distributed Cox Regression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C63A59-6927-3A43-A95C-396C67A59539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ODAC: Algorithm for performing distributed Cox regression (Duan et al. 2020)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9727FF-73D6-5246-95B3-8A85EAFD8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474" y="1788028"/>
            <a:ext cx="5451036" cy="409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33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090C6-678E-9045-AC1C-66CF0D1BB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133" y="2736503"/>
            <a:ext cx="6662057" cy="1384995"/>
          </a:xfrm>
        </p:spPr>
        <p:txBody>
          <a:bodyPr/>
          <a:lstStyle/>
          <a:p>
            <a:r>
              <a:rPr lang="en-US" dirty="0"/>
              <a:t>Communication-Efficient Distributed Regression for Count Outcomes (ODAP and ODAH)</a:t>
            </a:r>
          </a:p>
        </p:txBody>
      </p:sp>
    </p:spTree>
    <p:extLst>
      <p:ext uri="{BB962C8B-B14F-4D97-AF65-F5344CB8AC3E}">
        <p14:creationId xmlns:p14="http://schemas.microsoft.com/office/powerpoint/2010/main" val="384080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00978B8-3355-DD40-82E3-12A95366B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ODAP Motivation: COVID-19 Hospitalization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C63A59-6927-3A43-A95C-396C67A59539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4C45C3-AF38-2F45-B171-E9D7CD07B496}"/>
              </a:ext>
            </a:extLst>
          </p:cNvPr>
          <p:cNvSpPr txBox="1">
            <a:spLocks/>
          </p:cNvSpPr>
          <p:nvPr/>
        </p:nvSpPr>
        <p:spPr>
          <a:xfrm>
            <a:off x="619760" y="1229412"/>
            <a:ext cx="4061883" cy="3988939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As of Sunday 11/22: &gt; 58 million confirmed cases, 1.38 million deaths across 191 countries and territories (JHU COVID-19 Dashboard)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Estimating demand for hospital beds crucial for contingency planning</a:t>
            </a:r>
          </a:p>
          <a:p>
            <a:endParaRPr lang="en-US" dirty="0"/>
          </a:p>
          <a:p>
            <a:r>
              <a:rPr lang="en-US" dirty="0">
                <a:sym typeface="Wingdings" pitchFamily="2" charset="2"/>
              </a:rPr>
              <a:t>Length of stay (</a:t>
            </a:r>
            <a:r>
              <a:rPr lang="en-US" dirty="0" err="1">
                <a:sym typeface="Wingdings" pitchFamily="2" charset="2"/>
              </a:rPr>
              <a:t>LoS</a:t>
            </a:r>
            <a:r>
              <a:rPr lang="en-US" dirty="0">
                <a:sym typeface="Wingdings" pitchFamily="2" charset="2"/>
              </a:rPr>
              <a:t>) dependent on disease severity</a:t>
            </a:r>
          </a:p>
          <a:p>
            <a:pPr lvl="1"/>
            <a:r>
              <a:rPr lang="en-US" sz="1800" dirty="0">
                <a:sym typeface="Wingdings" pitchFamily="2" charset="2"/>
              </a:rPr>
              <a:t>Highly variable</a:t>
            </a:r>
            <a:endParaRPr lang="en-US" sz="2400" dirty="0">
              <a:sym typeface="Wingdings" pitchFamily="2" charset="2"/>
            </a:endParaRPr>
          </a:p>
          <a:p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E2CC1211-81D8-0843-A2A3-9D4F06A33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180" y="1778334"/>
            <a:ext cx="6689698" cy="289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182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00978B8-3355-DD40-82E3-12A95366B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RWD Motivation: COVID-19 Hospitalization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C63A59-6927-3A43-A95C-396C67A59539}"/>
              </a:ext>
            </a:extLst>
          </p:cNvPr>
          <p:cNvSpPr txBox="1">
            <a:spLocks/>
          </p:cNvSpPr>
          <p:nvPr/>
        </p:nvSpPr>
        <p:spPr>
          <a:xfrm>
            <a:off x="688763" y="1412012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4C45C3-AF38-2F45-B171-E9D7CD07B496}"/>
              </a:ext>
            </a:extLst>
          </p:cNvPr>
          <p:cNvSpPr txBox="1">
            <a:spLocks/>
          </p:cNvSpPr>
          <p:nvPr/>
        </p:nvSpPr>
        <p:spPr>
          <a:xfrm>
            <a:off x="910167" y="14288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D9078E0-34FA-814F-8CEE-E278CE50692A}"/>
              </a:ext>
            </a:extLst>
          </p:cNvPr>
          <p:cNvSpPr txBox="1">
            <a:spLocks/>
          </p:cNvSpPr>
          <p:nvPr/>
        </p:nvSpPr>
        <p:spPr>
          <a:xfrm>
            <a:off x="605368" y="1445750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Interest in characterizing association between </a:t>
            </a:r>
            <a:r>
              <a:rPr lang="en-US" dirty="0" err="1"/>
              <a:t>LoS</a:t>
            </a:r>
            <a:r>
              <a:rPr lang="en-US" dirty="0"/>
              <a:t> and patient characteristics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Many individual sites with COVID-19 patient data, but typically too small for proper inference</a:t>
            </a:r>
          </a:p>
          <a:p>
            <a:endParaRPr lang="en-US" sz="1800" dirty="0"/>
          </a:p>
          <a:p>
            <a:r>
              <a:rPr lang="en-US" dirty="0"/>
              <a:t>In a pandemic, many institutions willing to collaborate!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Goal:</a:t>
            </a:r>
            <a:r>
              <a:rPr lang="en-US" dirty="0"/>
              <a:t> Devise communication-efficient algorithm for modeling LOS in COVID-19 patients using data at several collaborating sites</a:t>
            </a:r>
          </a:p>
          <a:p>
            <a:endParaRPr lang="en-US" dirty="0"/>
          </a:p>
          <a:p>
            <a:r>
              <a:rPr lang="en-US" b="1" dirty="0"/>
              <a:t>Contribution: </a:t>
            </a:r>
            <a:r>
              <a:rPr lang="en-US" dirty="0"/>
              <a:t>ODAP (One-Shot Distributed Algorithm for performing Poisson regression)</a:t>
            </a:r>
          </a:p>
        </p:txBody>
      </p:sp>
    </p:spTree>
    <p:extLst>
      <p:ext uri="{BB962C8B-B14F-4D97-AF65-F5344CB8AC3E}">
        <p14:creationId xmlns:p14="http://schemas.microsoft.com/office/powerpoint/2010/main" val="1459267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00978B8-3355-DD40-82E3-12A95366B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ODAP: Distributed Poisson Regression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67C63A59-6927-3A43-A95C-396C67A5953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7767" y="1276481"/>
                <a:ext cx="10814473" cy="3392950"/>
              </a:xfrm>
              <a:prstGeom prst="rect">
                <a:avLst/>
              </a:prstGeom>
            </p:spPr>
            <p:txBody>
              <a:bodyPr/>
              <a:lstStyle>
                <a:lvl1pPr marL="242888" indent="-242888" algn="l" defTabSz="901700" rtl="0" eaLnBrk="0" fontAlgn="base" hangingPunct="0">
                  <a:spcBef>
                    <a:spcPts val="400"/>
                  </a:spcBef>
                  <a:spcAft>
                    <a:spcPts val="200"/>
                  </a:spcAft>
                  <a:buClr>
                    <a:schemeClr val="tx2"/>
                  </a:buClr>
                  <a:buSzPct val="120000"/>
                  <a:buFont typeface="Lucida Grande" panose="020B0600040502020204" pitchFamily="34" charset="0"/>
                  <a:buChar char="‣"/>
                  <a:defRPr sz="2000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0400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1"/>
                  </a:buClr>
                  <a:buSzPct val="110000"/>
                  <a:buFont typeface="Arial" panose="020B0604020202020204" pitchFamily="34" charset="0"/>
                  <a:buChar char="•"/>
                  <a:defRPr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077913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–"/>
                  <a:defRPr sz="1600" b="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438275" indent="-24606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795463" indent="-242888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Franklin Gothic Book" panose="020B0503020102020204" pitchFamily="34" charset="0"/>
                  <a:buChar char="–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Count outcomes commonly modeled using Poisson regression</a:t>
                </a:r>
              </a:p>
              <a:p>
                <a:pPr lvl="1"/>
                <a:r>
                  <a:rPr lang="en-US" sz="2000" dirty="0"/>
                  <a:t>Assumption: mean = variance</a:t>
                </a:r>
              </a:p>
              <a:p>
                <a:pPr lvl="1"/>
                <a:r>
                  <a:rPr lang="en-US" sz="2000" dirty="0"/>
                  <a:t>Often in practice: mean &lt; variance (overdispersion)</a:t>
                </a:r>
              </a:p>
              <a:p>
                <a:pPr lvl="2"/>
                <a:r>
                  <a:rPr lang="en-US" sz="2000" dirty="0"/>
                  <a:t>Poisson regression of overdispersed data results in biased standard errors (Cox 1984)</a:t>
                </a:r>
              </a:p>
              <a:p>
                <a:pPr marL="774700" lvl="2" indent="0">
                  <a:buNone/>
                </a:pPr>
                <a:endParaRPr lang="en-US" sz="2000" dirty="0"/>
              </a:p>
              <a:p>
                <a:r>
                  <a:rPr lang="en-US" dirty="0"/>
                  <a:t>Quasi-Poisson: account for extra variation in outcome by estimating dispersion and scaling variance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exp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000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&gt;0 </m:t>
                    </m:r>
                  </m:oMath>
                </a14:m>
                <a:endParaRPr lang="en-US" sz="2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67C63A59-6927-3A43-A95C-396C67A59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767" y="1276481"/>
                <a:ext cx="10814473" cy="3392950"/>
              </a:xfrm>
              <a:prstGeom prst="rect">
                <a:avLst/>
              </a:prstGeom>
              <a:blipFill>
                <a:blip r:embed="rId3"/>
                <a:stretch>
                  <a:fillRect l="-821" t="-2985" b="-85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4907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ODAP: Distributed Poisson Regression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61023786-FDB1-5341-A348-695E7A787E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7767" y="1276481"/>
                <a:ext cx="10814473" cy="3392950"/>
              </a:xfrm>
              <a:prstGeom prst="rect">
                <a:avLst/>
              </a:prstGeom>
            </p:spPr>
            <p:txBody>
              <a:bodyPr/>
              <a:lstStyle>
                <a:lvl1pPr marL="242888" indent="-242888" algn="l" defTabSz="901700" rtl="0" eaLnBrk="0" fontAlgn="base" hangingPunct="0">
                  <a:spcBef>
                    <a:spcPts val="400"/>
                  </a:spcBef>
                  <a:spcAft>
                    <a:spcPts val="200"/>
                  </a:spcAft>
                  <a:buClr>
                    <a:schemeClr val="tx2"/>
                  </a:buClr>
                  <a:buSzPct val="120000"/>
                  <a:buFont typeface="Lucida Grande" panose="020B0600040502020204" pitchFamily="34" charset="0"/>
                  <a:buChar char="‣"/>
                  <a:defRPr sz="2000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0400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1"/>
                  </a:buClr>
                  <a:buSzPct val="110000"/>
                  <a:buFont typeface="Arial" panose="020B0604020202020204" pitchFamily="34" charset="0"/>
                  <a:buChar char="•"/>
                  <a:defRPr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077913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–"/>
                  <a:defRPr sz="1600" b="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438275" indent="-24606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795463" indent="-242888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Franklin Gothic Book" panose="020B0503020102020204" pitchFamily="34" charset="0"/>
                  <a:buChar char="–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Clinical data at </a:t>
                </a:r>
                <a:r>
                  <a:rPr lang="en-US" i="1" dirty="0"/>
                  <a:t>K</a:t>
                </a:r>
                <a:r>
                  <a:rPr lang="en-US" dirty="0"/>
                  <a:t> sites, </a:t>
                </a:r>
                <a:r>
                  <a:rPr lang="en-US" i="1" dirty="0" err="1"/>
                  <a:t>j</a:t>
                </a:r>
                <a:r>
                  <a:rPr lang="en-US" baseline="30000" dirty="0" err="1"/>
                  <a:t>th</a:t>
                </a:r>
                <a:r>
                  <a:rPr lang="en-US" dirty="0"/>
                  <a:t> site has </a:t>
                </a:r>
                <a:r>
                  <a:rPr lang="en-US" i="1" dirty="0" err="1"/>
                  <a:t>n</a:t>
                </a:r>
                <a:r>
                  <a:rPr lang="en-US" i="1" baseline="-25000" dirty="0" err="1"/>
                  <a:t>j</a:t>
                </a:r>
                <a:r>
                  <a:rPr lang="en-US" i="1" dirty="0"/>
                  <a:t> </a:t>
                </a:r>
                <a:r>
                  <a:rPr lang="en-US" dirty="0"/>
                  <a:t>unique patient records,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/>
                  <a:t> total patient records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(</a:t>
                </a:r>
                <a:r>
                  <a:rPr lang="en-US" i="1" dirty="0" err="1"/>
                  <a:t>Y</a:t>
                </a:r>
                <a:r>
                  <a:rPr lang="en-US" i="1" baseline="-25000" dirty="0" err="1"/>
                  <a:t>ij</a:t>
                </a:r>
                <a:r>
                  <a:rPr lang="en-US" i="1" dirty="0"/>
                  <a:t>, </a:t>
                </a:r>
                <a:r>
                  <a:rPr lang="en-US" i="1" dirty="0" err="1"/>
                  <a:t>X</a:t>
                </a:r>
                <a:r>
                  <a:rPr lang="en-US" i="1" baseline="-25000" dirty="0" err="1"/>
                  <a:t>ij</a:t>
                </a:r>
                <a:r>
                  <a:rPr lang="en-US" dirty="0"/>
                  <a:t>): outcome, covariate vector for </a:t>
                </a:r>
                <a:r>
                  <a:rPr lang="en-US" i="1" dirty="0" err="1"/>
                  <a:t>i</a:t>
                </a:r>
                <a:r>
                  <a:rPr lang="en-US" baseline="30000" dirty="0" err="1"/>
                  <a:t>th</a:t>
                </a:r>
                <a:r>
                  <a:rPr lang="en-US" dirty="0"/>
                  <a:t> subject at </a:t>
                </a:r>
                <a:r>
                  <a:rPr lang="en-US" i="1" dirty="0" err="1"/>
                  <a:t>j</a:t>
                </a:r>
                <a:r>
                  <a:rPr lang="en-US" baseline="30000" dirty="0" err="1"/>
                  <a:t>th</a:t>
                </a:r>
                <a:r>
                  <a:rPr lang="en-US" dirty="0"/>
                  <a:t> site </a:t>
                </a:r>
              </a:p>
              <a:p>
                <a:endParaRPr lang="en-US" dirty="0"/>
              </a:p>
              <a:p>
                <a:r>
                  <a:rPr lang="en-US" dirty="0"/>
                  <a:t>Pooled, complete data log-likelihood function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sup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  <a:p>
                <a:pPr lvl="1"/>
                <a:endParaRPr lang="en-US" sz="1800" dirty="0"/>
              </a:p>
              <a:p>
                <a:pPr lvl="1"/>
                <a:r>
                  <a:rPr lang="en-US" sz="1800" dirty="0"/>
                  <a:t>Requires sharing of patient-level data across sites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61023786-FDB1-5341-A348-695E7A787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767" y="1276481"/>
                <a:ext cx="10814473" cy="3392950"/>
              </a:xfrm>
              <a:prstGeom prst="rect">
                <a:avLst/>
              </a:prstGeom>
              <a:blipFill>
                <a:blip r:embed="rId2"/>
                <a:stretch>
                  <a:fillRect l="-821" t="-13806" r="-234" b="-27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0510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ODAP: Distributed Poisson Regression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61023786-FDB1-5341-A348-695E7A787E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7767" y="1276481"/>
                <a:ext cx="10814473" cy="3392950"/>
              </a:xfrm>
              <a:prstGeom prst="rect">
                <a:avLst/>
              </a:prstGeom>
            </p:spPr>
            <p:txBody>
              <a:bodyPr/>
              <a:lstStyle>
                <a:lvl1pPr marL="242888" indent="-242888" algn="l" defTabSz="901700" rtl="0" eaLnBrk="0" fontAlgn="base" hangingPunct="0">
                  <a:spcBef>
                    <a:spcPts val="400"/>
                  </a:spcBef>
                  <a:spcAft>
                    <a:spcPts val="200"/>
                  </a:spcAft>
                  <a:buClr>
                    <a:schemeClr val="tx2"/>
                  </a:buClr>
                  <a:buSzPct val="120000"/>
                  <a:buFont typeface="Lucida Grande" panose="020B0600040502020204" pitchFamily="34" charset="0"/>
                  <a:buChar char="‣"/>
                  <a:defRPr sz="2000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0400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1"/>
                  </a:buClr>
                  <a:buSzPct val="110000"/>
                  <a:buFont typeface="Arial" panose="020B0604020202020204" pitchFamily="34" charset="0"/>
                  <a:buChar char="•"/>
                  <a:defRPr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077913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–"/>
                  <a:defRPr sz="1600" b="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438275" indent="-24606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795463" indent="-242888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Franklin Gothic Book" panose="020B0503020102020204" pitchFamily="34" charset="0"/>
                  <a:buChar char="–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Distributed data network: Assume we only have patient-level data at local site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Surrogate log-likelihood function (second-order):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acc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</a:rPr>
                            <m:t>∇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dirty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dirty="0" smtClean="0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1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dirty="0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</m:acc>
                            </m:e>
                          </m:d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</a:rPr>
                            <m:t>∇</m:t>
                          </m:r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1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dirty="0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</m:acc>
                            </m:e>
                          </m:d>
                        </m:e>
                      </m:d>
                      <m:r>
                        <a:rPr lang="en-US" sz="2400" b="1" i="1" dirty="0">
                          <a:latin typeface="Cambria Math" panose="02040503050406030204" pitchFamily="18" charset="0"/>
                        </a:rPr>
                        <m:t>𝜷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dirty="0" smtClean="0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4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dirty="0" smtClean="0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{"/>
                          <m:endChr m:val="}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dirty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p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dirty="0" smtClean="0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</m:acc>
                            </m:e>
                          </m:d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dirty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p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dirty="0" smtClean="0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</m:acc>
                            </m:e>
                          </m:d>
                        </m:e>
                      </m:d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𝜷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sz="2400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dirty="0" smtClean="0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dirty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dirty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: first- and second-order gradients of log-likelihood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dirty="0">
                        <a:latin typeface="Cambria Math" panose="02040503050406030204" pitchFamily="18" charset="0"/>
                      </a:rPr>
                      <m:t>∇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dirty="0"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oMath>
                </a14:m>
                <a:r>
                  <a:rPr lang="en-US" sz="2000" dirty="0"/>
                  <a:t>: weighted average of individual site gradients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1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dirty="0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</m:acc>
                  </m:oMath>
                </a14:m>
                <a:r>
                  <a:rPr lang="en-US" sz="2000" dirty="0"/>
                  <a:t>: initial estimate for algorithm (e.g. meta-analysis estimate, local estimate)</a:t>
                </a:r>
              </a:p>
              <a:p>
                <a:pPr marL="357187" lvl="1" indent="0">
                  <a:buNone/>
                </a:pPr>
                <a:endParaRPr lang="en-US" sz="2000" dirty="0"/>
              </a:p>
              <a:p>
                <a:r>
                  <a:rPr lang="en-US" dirty="0"/>
                  <a:t>ODAP estimator: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𝜷</m:t>
                        </m:r>
                      </m:sub>
                    </m:sSub>
                    <m:acc>
                      <m:accPr>
                        <m:chr m:val="̃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</m:d>
                  </m:oMath>
                </a14:m>
                <a:endParaRPr lang="en-US" dirty="0"/>
              </a:p>
              <a:p>
                <a:pPr algn="just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/>
                  <a:t>: inverse Hessian scaled by overdispersion estimate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̃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:r>
                  <a:rPr lang="en-US" sz="2000" dirty="0">
                    <a:solidFill>
                      <a:schemeClr val="accent3">
                        <a:lumMod val="75000"/>
                      </a:schemeClr>
                    </a:solidFill>
                  </a:rPr>
                  <a:t>			</a:t>
                </a:r>
                <a:endParaRPr lang="en-US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61023786-FDB1-5341-A348-695E7A787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767" y="1276481"/>
                <a:ext cx="10814473" cy="3392950"/>
              </a:xfrm>
              <a:prstGeom prst="rect">
                <a:avLst/>
              </a:prstGeom>
              <a:blipFill>
                <a:blip r:embed="rId2"/>
                <a:stretch>
                  <a:fillRect l="-821" t="-2985" b="-36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3885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n 4">
            <a:extLst>
              <a:ext uri="{FF2B5EF4-FFF2-40B4-BE49-F238E27FC236}">
                <a16:creationId xmlns:a16="http://schemas.microsoft.com/office/drawing/2014/main" id="{40D6403C-0699-594B-9200-EE232DAD4196}"/>
              </a:ext>
            </a:extLst>
          </p:cNvPr>
          <p:cNvSpPr/>
          <p:nvPr/>
        </p:nvSpPr>
        <p:spPr>
          <a:xfrm>
            <a:off x="1494050" y="3056290"/>
            <a:ext cx="914400" cy="1216152"/>
          </a:xfrm>
          <a:prstGeom prst="ca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 1 (Local Site)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40A1C2D2-ECB9-DF41-9F20-C7EDD8125CBE}"/>
              </a:ext>
            </a:extLst>
          </p:cNvPr>
          <p:cNvSpPr/>
          <p:nvPr/>
        </p:nvSpPr>
        <p:spPr>
          <a:xfrm>
            <a:off x="320125" y="5259883"/>
            <a:ext cx="914400" cy="1216152"/>
          </a:xfrm>
          <a:prstGeom prst="ca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 K</a:t>
            </a:r>
          </a:p>
        </p:txBody>
      </p:sp>
      <p:sp>
        <p:nvSpPr>
          <p:cNvPr id="7" name="Can 6">
            <a:extLst>
              <a:ext uri="{FF2B5EF4-FFF2-40B4-BE49-F238E27FC236}">
                <a16:creationId xmlns:a16="http://schemas.microsoft.com/office/drawing/2014/main" id="{947D82A8-8A06-E34A-9B37-F2CDE3BB0E41}"/>
              </a:ext>
            </a:extLst>
          </p:cNvPr>
          <p:cNvSpPr/>
          <p:nvPr/>
        </p:nvSpPr>
        <p:spPr>
          <a:xfrm>
            <a:off x="320125" y="861380"/>
            <a:ext cx="914400" cy="1216152"/>
          </a:xfrm>
          <a:prstGeom prst="ca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5301F0-9476-AD4C-8488-E2499F21E6FA}"/>
              </a:ext>
            </a:extLst>
          </p:cNvPr>
          <p:cNvSpPr txBox="1"/>
          <p:nvPr/>
        </p:nvSpPr>
        <p:spPr>
          <a:xfrm>
            <a:off x="948862" y="22367"/>
            <a:ext cx="2111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Initialization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B2381D-C55A-9F40-B20E-885E167BC1A1}"/>
              </a:ext>
            </a:extLst>
          </p:cNvPr>
          <p:cNvSpPr txBox="1"/>
          <p:nvPr/>
        </p:nvSpPr>
        <p:spPr>
          <a:xfrm rot="16200000">
            <a:off x="397930" y="3332813"/>
            <a:ext cx="515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21" name="Bent Arrow 20">
            <a:extLst>
              <a:ext uri="{FF2B5EF4-FFF2-40B4-BE49-F238E27FC236}">
                <a16:creationId xmlns:a16="http://schemas.microsoft.com/office/drawing/2014/main" id="{A5C28C07-C5F4-D548-8966-DB91E64BBD05}"/>
              </a:ext>
            </a:extLst>
          </p:cNvPr>
          <p:cNvSpPr/>
          <p:nvPr/>
        </p:nvSpPr>
        <p:spPr>
          <a:xfrm rot="16200000" flipH="1" flipV="1">
            <a:off x="1126930" y="1756280"/>
            <a:ext cx="1216152" cy="741422"/>
          </a:xfrm>
          <a:prstGeom prst="bentArrow">
            <a:avLst>
              <a:gd name="adj1" fmla="val 7913"/>
              <a:gd name="adj2" fmla="val 15922"/>
              <a:gd name="adj3" fmla="val 25000"/>
              <a:gd name="adj4" fmla="val 43750"/>
            </a:avLst>
          </a:prstGeom>
          <a:solidFill>
            <a:schemeClr val="bg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B10391E-7FFC-2043-B54C-2125DC4C7051}"/>
                  </a:ext>
                </a:extLst>
              </p:cNvPr>
              <p:cNvSpPr/>
              <p:nvPr/>
            </p:nvSpPr>
            <p:spPr>
              <a:xfrm>
                <a:off x="1297743" y="1132399"/>
                <a:ext cx="741421" cy="3865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𝛽</m:t>
                              </m:r>
                            </m:e>
                            <m:sub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kumimoji="0" 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acc>
                        <m:accPr>
                          <m:chr m:val="̂"/>
                          <m:ctrlPr>
                            <a:rPr kumimoji="0" lang="en-US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sSubSup>
                            <m:sSubSupPr>
                              <m:ctrlP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𝜎</m:t>
                              </m:r>
                            </m:e>
                            <m:sub>
                              <m: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  <m:sup>
                              <m: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e>
                      </m:acc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B10391E-7FFC-2043-B54C-2125DC4C70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743" y="1132399"/>
                <a:ext cx="741421" cy="386516"/>
              </a:xfrm>
              <a:prstGeom prst="rect">
                <a:avLst/>
              </a:prstGeom>
              <a:blipFill>
                <a:blip r:embed="rId3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C223F30-69AF-A349-8C30-EA4143CEA664}"/>
                  </a:ext>
                </a:extLst>
              </p:cNvPr>
              <p:cNvSpPr/>
              <p:nvPr/>
            </p:nvSpPr>
            <p:spPr>
              <a:xfrm>
                <a:off x="1234525" y="5826321"/>
                <a:ext cx="766813" cy="386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𝛽</m:t>
                              </m:r>
                            </m:e>
                            <m:sub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𝐾</m:t>
                              </m:r>
                            </m:sub>
                          </m:sSub>
                        </m:e>
                      </m:acc>
                      <m:r>
                        <a:rPr kumimoji="0" 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acc>
                        <m:accPr>
                          <m:chr m:val="̂"/>
                          <m:ctrlPr>
                            <a:rPr kumimoji="0" lang="en-US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sSubSup>
                            <m:sSubSupPr>
                              <m:ctrlP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𝜎</m:t>
                              </m:r>
                            </m:e>
                            <m:sub>
                              <m: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𝐾</m:t>
                              </m:r>
                            </m:sub>
                            <m:sup>
                              <m: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e>
                      </m:acc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C223F30-69AF-A349-8C30-EA4143CEA6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525" y="5826321"/>
                <a:ext cx="766813" cy="386581"/>
              </a:xfrm>
              <a:prstGeom prst="rect">
                <a:avLst/>
              </a:prstGeom>
              <a:blipFill>
                <a:blip r:embed="rId4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45B4A55-0B34-1E4A-B440-A93D1A1A991C}"/>
                  </a:ext>
                </a:extLst>
              </p:cNvPr>
              <p:cNvSpPr txBox="1"/>
              <p:nvPr/>
            </p:nvSpPr>
            <p:spPr>
              <a:xfrm>
                <a:off x="3115224" y="3450109"/>
                <a:ext cx="389865" cy="4699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𝛽</m:t>
                          </m:r>
                        </m:e>
                      </m:ac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45B4A55-0B34-1E4A-B440-A93D1A1A9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5224" y="3450109"/>
                <a:ext cx="389865" cy="469937"/>
              </a:xfrm>
              <a:prstGeom prst="rect">
                <a:avLst/>
              </a:prstGeom>
              <a:blipFill>
                <a:blip r:embed="rId5"/>
                <a:stretch>
                  <a:fillRect l="-9375" r="-6250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ight Arrow 25">
            <a:extLst>
              <a:ext uri="{FF2B5EF4-FFF2-40B4-BE49-F238E27FC236}">
                <a16:creationId xmlns:a16="http://schemas.microsoft.com/office/drawing/2014/main" id="{2FA71A24-DA22-104F-B0C2-165B8FFC4E18}"/>
              </a:ext>
            </a:extLst>
          </p:cNvPr>
          <p:cNvSpPr/>
          <p:nvPr/>
        </p:nvSpPr>
        <p:spPr>
          <a:xfrm>
            <a:off x="2590747" y="3607737"/>
            <a:ext cx="389865" cy="158038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643E887-C3AD-7D40-9E7F-560B1F261685}"/>
              </a:ext>
            </a:extLst>
          </p:cNvPr>
          <p:cNvSpPr txBox="1"/>
          <p:nvPr/>
        </p:nvSpPr>
        <p:spPr>
          <a:xfrm>
            <a:off x="2025335" y="1518915"/>
            <a:ext cx="11308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lang="en-US" sz="1100" b="1" dirty="0">
                <a:solidFill>
                  <a:prstClr val="black"/>
                </a:solidFill>
                <a:latin typeface="Calibri" panose="020F0502020204030204"/>
              </a:rPr>
              <a:t>Collaborating site estimates sent to local site.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22223E8-FDC1-7D4B-BBBA-B0314FE4F945}"/>
              </a:ext>
            </a:extLst>
          </p:cNvPr>
          <p:cNvSpPr/>
          <p:nvPr/>
        </p:nvSpPr>
        <p:spPr>
          <a:xfrm>
            <a:off x="2081671" y="4871682"/>
            <a:ext cx="95696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Initial estimates computed (meta-analysis).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26C50ED-EF2F-304E-A25B-19CA7B7EA197}"/>
              </a:ext>
            </a:extLst>
          </p:cNvPr>
          <p:cNvCxnSpPr>
            <a:cxnSpLocks/>
          </p:cNvCxnSpPr>
          <p:nvPr/>
        </p:nvCxnSpPr>
        <p:spPr>
          <a:xfrm>
            <a:off x="4073913" y="-18050"/>
            <a:ext cx="0" cy="6912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Bent Arrow 30">
            <a:extLst>
              <a:ext uri="{FF2B5EF4-FFF2-40B4-BE49-F238E27FC236}">
                <a16:creationId xmlns:a16="http://schemas.microsoft.com/office/drawing/2014/main" id="{8BD7EE05-39D1-714A-9518-68F555FCF92D}"/>
              </a:ext>
            </a:extLst>
          </p:cNvPr>
          <p:cNvSpPr/>
          <p:nvPr/>
        </p:nvSpPr>
        <p:spPr>
          <a:xfrm rot="5400000" flipH="1">
            <a:off x="1122347" y="4847534"/>
            <a:ext cx="1216152" cy="741422"/>
          </a:xfrm>
          <a:prstGeom prst="bentArrow">
            <a:avLst>
              <a:gd name="adj1" fmla="val 7913"/>
              <a:gd name="adj2" fmla="val 15922"/>
              <a:gd name="adj3" fmla="val 25000"/>
              <a:gd name="adj4" fmla="val 43750"/>
            </a:avLst>
          </a:prstGeom>
          <a:solidFill>
            <a:schemeClr val="bg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A90ECD-A674-9749-9ADF-731303174307}"/>
              </a:ext>
            </a:extLst>
          </p:cNvPr>
          <p:cNvSpPr txBox="1"/>
          <p:nvPr/>
        </p:nvSpPr>
        <p:spPr>
          <a:xfrm>
            <a:off x="4384693" y="22367"/>
            <a:ext cx="3523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Surrogate Likelihood Estimation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E53DB80-35A0-D545-85FB-1C0840DBF41C}"/>
              </a:ext>
            </a:extLst>
          </p:cNvPr>
          <p:cNvCxnSpPr>
            <a:cxnSpLocks/>
          </p:cNvCxnSpPr>
          <p:nvPr/>
        </p:nvCxnSpPr>
        <p:spPr>
          <a:xfrm>
            <a:off x="8118088" y="-18050"/>
            <a:ext cx="0" cy="69987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n 33">
            <a:extLst>
              <a:ext uri="{FF2B5EF4-FFF2-40B4-BE49-F238E27FC236}">
                <a16:creationId xmlns:a16="http://schemas.microsoft.com/office/drawing/2014/main" id="{69CCEB91-64E2-FF45-A51F-7B58704CD2A5}"/>
              </a:ext>
            </a:extLst>
          </p:cNvPr>
          <p:cNvSpPr/>
          <p:nvPr/>
        </p:nvSpPr>
        <p:spPr>
          <a:xfrm>
            <a:off x="4365109" y="861380"/>
            <a:ext cx="914400" cy="1216152"/>
          </a:xfrm>
          <a:prstGeom prst="ca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 2</a:t>
            </a:r>
          </a:p>
        </p:txBody>
      </p:sp>
      <p:sp>
        <p:nvSpPr>
          <p:cNvPr id="35" name="Can 34">
            <a:extLst>
              <a:ext uri="{FF2B5EF4-FFF2-40B4-BE49-F238E27FC236}">
                <a16:creationId xmlns:a16="http://schemas.microsoft.com/office/drawing/2014/main" id="{8699AD56-0751-9944-AD91-4AB188AC2BBB}"/>
              </a:ext>
            </a:extLst>
          </p:cNvPr>
          <p:cNvSpPr/>
          <p:nvPr/>
        </p:nvSpPr>
        <p:spPr>
          <a:xfrm>
            <a:off x="4365109" y="5259883"/>
            <a:ext cx="914400" cy="1216152"/>
          </a:xfrm>
          <a:prstGeom prst="ca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 K</a:t>
            </a:r>
          </a:p>
        </p:txBody>
      </p:sp>
      <p:sp>
        <p:nvSpPr>
          <p:cNvPr id="36" name="Can 35">
            <a:extLst>
              <a:ext uri="{FF2B5EF4-FFF2-40B4-BE49-F238E27FC236}">
                <a16:creationId xmlns:a16="http://schemas.microsoft.com/office/drawing/2014/main" id="{787B061B-499D-A943-B40D-22585D8D4DFD}"/>
              </a:ext>
            </a:extLst>
          </p:cNvPr>
          <p:cNvSpPr/>
          <p:nvPr/>
        </p:nvSpPr>
        <p:spPr>
          <a:xfrm>
            <a:off x="5538806" y="3056290"/>
            <a:ext cx="914400" cy="1216152"/>
          </a:xfrm>
          <a:prstGeom prst="ca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 1 (Local Site)</a:t>
            </a:r>
          </a:p>
        </p:txBody>
      </p:sp>
      <p:sp>
        <p:nvSpPr>
          <p:cNvPr id="37" name="Bent Arrow 36">
            <a:extLst>
              <a:ext uri="{FF2B5EF4-FFF2-40B4-BE49-F238E27FC236}">
                <a16:creationId xmlns:a16="http://schemas.microsoft.com/office/drawing/2014/main" id="{F55474DA-22F4-554F-A811-976F00A5D2C8}"/>
              </a:ext>
            </a:extLst>
          </p:cNvPr>
          <p:cNvSpPr/>
          <p:nvPr/>
        </p:nvSpPr>
        <p:spPr>
          <a:xfrm rot="16200000" flipH="1" flipV="1">
            <a:off x="5168318" y="1706821"/>
            <a:ext cx="1216152" cy="741422"/>
          </a:xfrm>
          <a:prstGeom prst="bentArrow">
            <a:avLst>
              <a:gd name="adj1" fmla="val 7913"/>
              <a:gd name="adj2" fmla="val 15922"/>
              <a:gd name="adj3" fmla="val 25000"/>
              <a:gd name="adj4" fmla="val 43750"/>
            </a:avLst>
          </a:prstGeom>
          <a:solidFill>
            <a:schemeClr val="bg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Bent Arrow 37">
            <a:extLst>
              <a:ext uri="{FF2B5EF4-FFF2-40B4-BE49-F238E27FC236}">
                <a16:creationId xmlns:a16="http://schemas.microsoft.com/office/drawing/2014/main" id="{5795551C-A774-2D4B-9975-63184380C354}"/>
              </a:ext>
            </a:extLst>
          </p:cNvPr>
          <p:cNvSpPr/>
          <p:nvPr/>
        </p:nvSpPr>
        <p:spPr>
          <a:xfrm rot="5400000" flipH="1">
            <a:off x="5168318" y="4847534"/>
            <a:ext cx="1216152" cy="741422"/>
          </a:xfrm>
          <a:prstGeom prst="bentArrow">
            <a:avLst>
              <a:gd name="adj1" fmla="val 7913"/>
              <a:gd name="adj2" fmla="val 15922"/>
              <a:gd name="adj3" fmla="val 25000"/>
              <a:gd name="adj4" fmla="val 43750"/>
            </a:avLst>
          </a:prstGeom>
          <a:solidFill>
            <a:schemeClr val="bg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A42EE76-B441-E240-9061-19D56DE7E733}"/>
              </a:ext>
            </a:extLst>
          </p:cNvPr>
          <p:cNvSpPr txBox="1"/>
          <p:nvPr/>
        </p:nvSpPr>
        <p:spPr>
          <a:xfrm rot="16200000">
            <a:off x="4387738" y="3314764"/>
            <a:ext cx="515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0924DE8-3E9F-D143-91C6-151FDD5BA154}"/>
                  </a:ext>
                </a:extLst>
              </p:cNvPr>
              <p:cNvSpPr txBox="1"/>
              <p:nvPr/>
            </p:nvSpPr>
            <p:spPr>
              <a:xfrm>
                <a:off x="5359316" y="768182"/>
                <a:ext cx="1094826" cy="648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1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∇</m:t>
                    </m:r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𝐿</m:t>
                    </m:r>
                    <m:d>
                      <m:d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𝛽</m:t>
                            </m:r>
                          </m:e>
                        </m:acc>
                      </m:e>
                    </m:d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US" sz="1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∇</m:t>
                        </m:r>
                      </m:e>
                      <m:sup>
                        <m:r>
                          <a:rPr kumimoji="0" lang="en-US" sz="1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𝐿</m:t>
                    </m:r>
                    <m:d>
                      <m:d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𝛽</m:t>
                            </m:r>
                          </m:e>
                        </m:acc>
                      </m:e>
                    </m:d>
                  </m:oMath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0924DE8-3E9F-D143-91C6-151FDD5BA1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9316" y="768182"/>
                <a:ext cx="1094826" cy="648254"/>
              </a:xfrm>
              <a:prstGeom prst="rect">
                <a:avLst/>
              </a:prstGeom>
              <a:blipFill>
                <a:blip r:embed="rId6"/>
                <a:stretch>
                  <a:fillRect b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81BFD72-036D-9F4C-AA48-5B0F38CB61C0}"/>
                  </a:ext>
                </a:extLst>
              </p:cNvPr>
              <p:cNvSpPr txBox="1"/>
              <p:nvPr/>
            </p:nvSpPr>
            <p:spPr>
              <a:xfrm>
                <a:off x="5358380" y="5859276"/>
                <a:ext cx="1094826" cy="648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1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∇</m:t>
                    </m:r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𝐿</m:t>
                    </m:r>
                    <m:d>
                      <m:d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𝛽</m:t>
                            </m:r>
                          </m:e>
                        </m:acc>
                      </m:e>
                    </m:d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US" sz="1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∇</m:t>
                        </m:r>
                      </m:e>
                      <m:sup>
                        <m:r>
                          <a:rPr kumimoji="0" lang="en-US" sz="1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𝐿</m:t>
                    </m:r>
                    <m:d>
                      <m:d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𝛽</m:t>
                            </m:r>
                          </m:e>
                        </m:acc>
                      </m:e>
                    </m:d>
                  </m:oMath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81BFD72-036D-9F4C-AA48-5B0F38CB6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380" y="5859276"/>
                <a:ext cx="1094826" cy="648254"/>
              </a:xfrm>
              <a:prstGeom prst="rect">
                <a:avLst/>
              </a:prstGeom>
              <a:blipFill>
                <a:blip r:embed="rId7"/>
                <a:stretch>
                  <a:fillRect b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ight Arrow 41">
            <a:extLst>
              <a:ext uri="{FF2B5EF4-FFF2-40B4-BE49-F238E27FC236}">
                <a16:creationId xmlns:a16="http://schemas.microsoft.com/office/drawing/2014/main" id="{790DE49C-A369-5342-BA9F-0C580D5696A3}"/>
              </a:ext>
            </a:extLst>
          </p:cNvPr>
          <p:cNvSpPr/>
          <p:nvPr/>
        </p:nvSpPr>
        <p:spPr>
          <a:xfrm>
            <a:off x="6632134" y="3607737"/>
            <a:ext cx="389865" cy="158038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2DDE506-C41B-E94D-A0EA-06B3060C3480}"/>
                  </a:ext>
                </a:extLst>
              </p:cNvPr>
              <p:cNvSpPr/>
              <p:nvPr/>
            </p:nvSpPr>
            <p:spPr>
              <a:xfrm>
                <a:off x="7200927" y="3377541"/>
                <a:ext cx="637089" cy="61507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  <m:acc>
                        <m:accPr>
                          <m:chr m:val="̃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e>
                      </m:acc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𝛽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2DDE506-C41B-E94D-A0EA-06B3060C34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0927" y="3377541"/>
                <a:ext cx="637089" cy="615074"/>
              </a:xfrm>
              <a:prstGeom prst="rect">
                <a:avLst/>
              </a:prstGeom>
              <a:blipFill>
                <a:blip r:embed="rId8"/>
                <a:stretch>
                  <a:fillRect l="-15385" r="-7692"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ight Arrow 44">
            <a:extLst>
              <a:ext uri="{FF2B5EF4-FFF2-40B4-BE49-F238E27FC236}">
                <a16:creationId xmlns:a16="http://schemas.microsoft.com/office/drawing/2014/main" id="{88D8B151-403A-6649-81D2-6B25197927CA}"/>
              </a:ext>
            </a:extLst>
          </p:cNvPr>
          <p:cNvSpPr/>
          <p:nvPr/>
        </p:nvSpPr>
        <p:spPr>
          <a:xfrm rot="5400000">
            <a:off x="7324538" y="4256661"/>
            <a:ext cx="389865" cy="158038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C3B2E15-FC10-1A42-A83D-5984BD7180AF}"/>
                  </a:ext>
                </a:extLst>
              </p:cNvPr>
              <p:cNvSpPr txBox="1"/>
              <p:nvPr/>
            </p:nvSpPr>
            <p:spPr>
              <a:xfrm>
                <a:off x="7209227" y="4678745"/>
                <a:ext cx="620485" cy="1216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𝛽</m:t>
                          </m:r>
                        </m:e>
                      </m:ac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C3B2E15-FC10-1A42-A83D-5984BD718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9227" y="4678745"/>
                <a:ext cx="620485" cy="121687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>
            <a:extLst>
              <a:ext uri="{FF2B5EF4-FFF2-40B4-BE49-F238E27FC236}">
                <a16:creationId xmlns:a16="http://schemas.microsoft.com/office/drawing/2014/main" id="{4A782CFA-D3F5-4242-91B4-63E80B140564}"/>
              </a:ext>
            </a:extLst>
          </p:cNvPr>
          <p:cNvSpPr/>
          <p:nvPr/>
        </p:nvSpPr>
        <p:spPr>
          <a:xfrm>
            <a:off x="6127453" y="1518914"/>
            <a:ext cx="107287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Collaborating site gradients sent to local site.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0F4ED07-F8BF-6948-AB67-1C98E719A5EF}"/>
                  </a:ext>
                </a:extLst>
              </p:cNvPr>
              <p:cNvSpPr txBox="1"/>
              <p:nvPr/>
            </p:nvSpPr>
            <p:spPr>
              <a:xfrm>
                <a:off x="6142152" y="4853440"/>
                <a:ext cx="1197586" cy="1121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4.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1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1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</m:acc>
                    <m:r>
                      <a:rPr lang="en-US" sz="11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1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𝜷</m:t>
                    </m:r>
                    <m:r>
                      <a:rPr lang="en-US" sz="11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kumimoji="0" 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computed at local site;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1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1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</m:acc>
                    <m:r>
                      <a:rPr lang="en-US" sz="11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0" 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and</a:t>
                </a:r>
                <a:r>
                  <a:rPr kumimoji="0" lang="en-US" sz="11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 </a:t>
                </a:r>
                <a:r>
                  <a:rPr kumimoji="0" 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obtained, sent to each individual site.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0F4ED07-F8BF-6948-AB67-1C98E719A5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2152" y="4853440"/>
                <a:ext cx="1197586" cy="1121013"/>
              </a:xfrm>
              <a:prstGeom prst="rect">
                <a:avLst/>
              </a:prstGeom>
              <a:blipFill>
                <a:blip r:embed="rId10"/>
                <a:stretch>
                  <a:fillRect b="-2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id="{B53219CE-AB71-1D41-AD7F-A14D82CB0E9B}"/>
              </a:ext>
            </a:extLst>
          </p:cNvPr>
          <p:cNvSpPr txBox="1"/>
          <p:nvPr/>
        </p:nvSpPr>
        <p:spPr>
          <a:xfrm>
            <a:off x="8424189" y="22367"/>
            <a:ext cx="3523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Dispersion Estimation &amp; Variance Calculation</a:t>
            </a:r>
          </a:p>
        </p:txBody>
      </p:sp>
      <p:sp>
        <p:nvSpPr>
          <p:cNvPr id="53" name="Can 52">
            <a:extLst>
              <a:ext uri="{FF2B5EF4-FFF2-40B4-BE49-F238E27FC236}">
                <a16:creationId xmlns:a16="http://schemas.microsoft.com/office/drawing/2014/main" id="{25049991-D22A-834F-BD2D-55BA47C05B3F}"/>
              </a:ext>
            </a:extLst>
          </p:cNvPr>
          <p:cNvSpPr/>
          <p:nvPr/>
        </p:nvSpPr>
        <p:spPr>
          <a:xfrm>
            <a:off x="8375775" y="861380"/>
            <a:ext cx="914400" cy="1216152"/>
          </a:xfrm>
          <a:prstGeom prst="ca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 2</a:t>
            </a:r>
          </a:p>
        </p:txBody>
      </p:sp>
      <p:sp>
        <p:nvSpPr>
          <p:cNvPr id="54" name="Can 53">
            <a:extLst>
              <a:ext uri="{FF2B5EF4-FFF2-40B4-BE49-F238E27FC236}">
                <a16:creationId xmlns:a16="http://schemas.microsoft.com/office/drawing/2014/main" id="{3F5E643A-C22D-E945-8DD0-C82FB14EF835}"/>
              </a:ext>
            </a:extLst>
          </p:cNvPr>
          <p:cNvSpPr/>
          <p:nvPr/>
        </p:nvSpPr>
        <p:spPr>
          <a:xfrm>
            <a:off x="8424189" y="5218245"/>
            <a:ext cx="914400" cy="1216152"/>
          </a:xfrm>
          <a:prstGeom prst="ca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 K</a:t>
            </a:r>
          </a:p>
        </p:txBody>
      </p:sp>
      <p:sp>
        <p:nvSpPr>
          <p:cNvPr id="55" name="Can 54">
            <a:extLst>
              <a:ext uri="{FF2B5EF4-FFF2-40B4-BE49-F238E27FC236}">
                <a16:creationId xmlns:a16="http://schemas.microsoft.com/office/drawing/2014/main" id="{DC49E6FC-DCE1-074C-A531-2EB643921D3F}"/>
              </a:ext>
            </a:extLst>
          </p:cNvPr>
          <p:cNvSpPr/>
          <p:nvPr/>
        </p:nvSpPr>
        <p:spPr>
          <a:xfrm>
            <a:off x="9609623" y="3056290"/>
            <a:ext cx="914400" cy="1216152"/>
          </a:xfrm>
          <a:prstGeom prst="ca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 1 (Local Site)</a:t>
            </a:r>
          </a:p>
        </p:txBody>
      </p:sp>
      <p:sp>
        <p:nvSpPr>
          <p:cNvPr id="56" name="Bent Arrow 55">
            <a:extLst>
              <a:ext uri="{FF2B5EF4-FFF2-40B4-BE49-F238E27FC236}">
                <a16:creationId xmlns:a16="http://schemas.microsoft.com/office/drawing/2014/main" id="{AB3E9C59-BD74-434A-96CC-1882E26568B4}"/>
              </a:ext>
            </a:extLst>
          </p:cNvPr>
          <p:cNvSpPr/>
          <p:nvPr/>
        </p:nvSpPr>
        <p:spPr>
          <a:xfrm rot="16200000" flipH="1" flipV="1">
            <a:off x="9207197" y="1705326"/>
            <a:ext cx="1216152" cy="741422"/>
          </a:xfrm>
          <a:prstGeom prst="bentArrow">
            <a:avLst>
              <a:gd name="adj1" fmla="val 7913"/>
              <a:gd name="adj2" fmla="val 15922"/>
              <a:gd name="adj3" fmla="val 25000"/>
              <a:gd name="adj4" fmla="val 43750"/>
            </a:avLst>
          </a:prstGeom>
          <a:solidFill>
            <a:schemeClr val="bg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Bent Arrow 56">
            <a:extLst>
              <a:ext uri="{FF2B5EF4-FFF2-40B4-BE49-F238E27FC236}">
                <a16:creationId xmlns:a16="http://schemas.microsoft.com/office/drawing/2014/main" id="{7988437B-55B9-1E4A-B348-682BD28D3412}"/>
              </a:ext>
            </a:extLst>
          </p:cNvPr>
          <p:cNvSpPr/>
          <p:nvPr/>
        </p:nvSpPr>
        <p:spPr>
          <a:xfrm rot="5400000" flipH="1">
            <a:off x="9214213" y="4847534"/>
            <a:ext cx="1216152" cy="741422"/>
          </a:xfrm>
          <a:prstGeom prst="bentArrow">
            <a:avLst>
              <a:gd name="adj1" fmla="val 7913"/>
              <a:gd name="adj2" fmla="val 15922"/>
              <a:gd name="adj3" fmla="val 25000"/>
              <a:gd name="adj4" fmla="val 43750"/>
            </a:avLst>
          </a:prstGeom>
          <a:solidFill>
            <a:schemeClr val="bg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4EC4B6A-CA93-3C44-BD00-A77017ACE194}"/>
              </a:ext>
            </a:extLst>
          </p:cNvPr>
          <p:cNvSpPr txBox="1"/>
          <p:nvPr/>
        </p:nvSpPr>
        <p:spPr>
          <a:xfrm rot="16200000">
            <a:off x="8431913" y="3293944"/>
            <a:ext cx="515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61A1011-D3AD-7C4F-AA54-9E95955F7009}"/>
                  </a:ext>
                </a:extLst>
              </p:cNvPr>
              <p:cNvSpPr txBox="1"/>
              <p:nvPr/>
            </p:nvSpPr>
            <p:spPr>
              <a:xfrm>
                <a:off x="9271584" y="1118313"/>
                <a:ext cx="914400" cy="349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𝜙</m:t>
                              </m:r>
                            </m:e>
                          </m:acc>
                        </m:e>
                        <m:sub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acc>
                        <m:accPr>
                          <m:chr m:val="̃"/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𝛽</m:t>
                          </m:r>
                        </m:e>
                      </m:acc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61A1011-D3AD-7C4F-AA54-9E95955F70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1584" y="1118313"/>
                <a:ext cx="914400" cy="349648"/>
              </a:xfrm>
              <a:prstGeom prst="rect">
                <a:avLst/>
              </a:prstGeom>
              <a:blipFill>
                <a:blip r:embed="rId11"/>
                <a:stretch>
                  <a:fillRect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C875DC9-A5DE-6248-93BA-58B238E2E927}"/>
                  </a:ext>
                </a:extLst>
              </p:cNvPr>
              <p:cNvSpPr txBox="1"/>
              <p:nvPr/>
            </p:nvSpPr>
            <p:spPr>
              <a:xfrm>
                <a:off x="9271584" y="5844787"/>
                <a:ext cx="914400" cy="349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𝜙</m:t>
                              </m:r>
                            </m:e>
                          </m:acc>
                        </m:e>
                        <m:sub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acc>
                        <m:accPr>
                          <m:chr m:val="̃"/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𝛽</m:t>
                          </m:r>
                        </m:e>
                      </m:acc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C875DC9-A5DE-6248-93BA-58B238E2E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1584" y="5844787"/>
                <a:ext cx="914400" cy="349648"/>
              </a:xfrm>
              <a:prstGeom prst="rect">
                <a:avLst/>
              </a:prstGeom>
              <a:blipFill>
                <a:blip r:embed="rId12"/>
                <a:stretch>
                  <a:fillRect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ight Arrow 60">
            <a:extLst>
              <a:ext uri="{FF2B5EF4-FFF2-40B4-BE49-F238E27FC236}">
                <a16:creationId xmlns:a16="http://schemas.microsoft.com/office/drawing/2014/main" id="{B91E7F48-4852-684C-891D-AFF703482012}"/>
              </a:ext>
            </a:extLst>
          </p:cNvPr>
          <p:cNvSpPr/>
          <p:nvPr/>
        </p:nvSpPr>
        <p:spPr>
          <a:xfrm>
            <a:off x="10700168" y="3585347"/>
            <a:ext cx="389865" cy="158038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F7BDFC7-31EB-5B4B-AA5E-C2FDCC65D0BC}"/>
                  </a:ext>
                </a:extLst>
              </p:cNvPr>
              <p:cNvSpPr txBox="1"/>
              <p:nvPr/>
            </p:nvSpPr>
            <p:spPr>
              <a:xfrm>
                <a:off x="11174546" y="3490030"/>
                <a:ext cx="620485" cy="87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𝜙</m:t>
                              </m:r>
                            </m:e>
                          </m:acc>
                        </m:e>
                        <m:sub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sub>
                      </m:sSub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acc>
                        <m:accPr>
                          <m:chr m:val="̃"/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𝛽</m:t>
                          </m:r>
                        </m:e>
                      </m:acc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F7BDFC7-31EB-5B4B-AA5E-C2FDCC65D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4546" y="3490030"/>
                <a:ext cx="620485" cy="872868"/>
              </a:xfrm>
              <a:prstGeom prst="rect">
                <a:avLst/>
              </a:prstGeom>
              <a:blipFill>
                <a:blip r:embed="rId13"/>
                <a:stretch>
                  <a:fillRect r="-1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Right Arrow 63">
            <a:extLst>
              <a:ext uri="{FF2B5EF4-FFF2-40B4-BE49-F238E27FC236}">
                <a16:creationId xmlns:a16="http://schemas.microsoft.com/office/drawing/2014/main" id="{D6C1C793-1D35-CE46-AC29-4C84673DF096}"/>
              </a:ext>
            </a:extLst>
          </p:cNvPr>
          <p:cNvSpPr/>
          <p:nvPr/>
        </p:nvSpPr>
        <p:spPr>
          <a:xfrm rot="5400000">
            <a:off x="11289855" y="4256662"/>
            <a:ext cx="389865" cy="158038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EF433E3-E4A9-0949-84BB-6058ACBA51B1}"/>
                  </a:ext>
                </a:extLst>
              </p:cNvPr>
              <p:cNvSpPr txBox="1"/>
              <p:nvPr/>
            </p:nvSpPr>
            <p:spPr>
              <a:xfrm>
                <a:off x="11033380" y="4679773"/>
                <a:ext cx="914400" cy="1216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acc>
                        <m:accPr>
                          <m:chr m:val="̃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𝛽</m:t>
                          </m:r>
                        </m:e>
                      </m:acc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EF433E3-E4A9-0949-84BB-6058ACBA51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3380" y="4679773"/>
                <a:ext cx="914400" cy="121687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>
            <a:extLst>
              <a:ext uri="{FF2B5EF4-FFF2-40B4-BE49-F238E27FC236}">
                <a16:creationId xmlns:a16="http://schemas.microsoft.com/office/drawing/2014/main" id="{E14A710D-E54C-0346-B7AC-00456F5662C1}"/>
              </a:ext>
            </a:extLst>
          </p:cNvPr>
          <p:cNvSpPr/>
          <p:nvPr/>
        </p:nvSpPr>
        <p:spPr>
          <a:xfrm>
            <a:off x="10335669" y="1603811"/>
            <a:ext cx="15939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Collaborating</a:t>
            </a:r>
            <a:r>
              <a:rPr kumimoji="0" lang="en-US" sz="1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 dispersion estimates calculated, sent to local site.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FDEB3C4-3CD8-7D40-AFA9-9B363E6810A0}"/>
                  </a:ext>
                </a:extLst>
              </p:cNvPr>
              <p:cNvSpPr txBox="1"/>
              <p:nvPr/>
            </p:nvSpPr>
            <p:spPr>
              <a:xfrm>
                <a:off x="10513935" y="5274163"/>
                <a:ext cx="1783665" cy="655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2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2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𝝓</m:t>
                            </m:r>
                          </m:e>
                        </m:acc>
                      </m:e>
                      <m:sub>
                        <m:r>
                          <a:rPr lang="en-US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  <m:r>
                      <a:rPr lang="en-US" sz="1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̃"/>
                        <m:ctrlPr>
                          <a:rPr lang="en-US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</m:acc>
                    <m:r>
                      <a:rPr lang="en-US" sz="1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b="1" dirty="0">
                    <a:solidFill>
                      <a:prstClr val="black"/>
                    </a:solidFill>
                    <a:latin typeface="Calibri" panose="020F0502020204030204"/>
                  </a:rPr>
                  <a:t> calculated at local site, used for scaling variance.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FDEB3C4-3CD8-7D40-AFA9-9B363E681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3935" y="5274163"/>
                <a:ext cx="1783665" cy="655885"/>
              </a:xfrm>
              <a:prstGeom prst="rect">
                <a:avLst/>
              </a:prstGeom>
              <a:blipFill>
                <a:blip r:embed="rId15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301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0" grpId="0"/>
      <p:bldP spid="21" grpId="0" animBg="1"/>
      <p:bldP spid="23" grpId="0"/>
      <p:bldP spid="24" grpId="0"/>
      <p:bldP spid="25" grpId="0"/>
      <p:bldP spid="26" grpId="0" animBg="1"/>
      <p:bldP spid="27" grpId="0"/>
      <p:bldP spid="28" grpId="0"/>
      <p:bldP spid="31" grpId="0" animBg="1"/>
      <p:bldP spid="32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 animBg="1"/>
      <p:bldP spid="44" grpId="0" animBg="1"/>
      <p:bldP spid="45" grpId="0" animBg="1"/>
      <p:bldP spid="47" grpId="0"/>
      <p:bldP spid="50" grpId="0"/>
      <p:bldP spid="51" grpId="0"/>
      <p:bldP spid="52" grpId="0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 animBg="1"/>
      <p:bldP spid="63" grpId="0"/>
      <p:bldP spid="64" grpId="0" animBg="1"/>
      <p:bldP spid="65" grpId="0"/>
      <p:bldP spid="66" grpId="0"/>
      <p:bldP spid="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00978B8-3355-DD40-82E3-12A95366B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415498"/>
          </a:xfrm>
        </p:spPr>
        <p:txBody>
          <a:bodyPr/>
          <a:lstStyle/>
          <a:p>
            <a:r>
              <a:rPr lang="en-US" sz="2700" dirty="0"/>
              <a:t>Application: </a:t>
            </a:r>
            <a:r>
              <a:rPr lang="en-US" sz="2700" dirty="0" err="1"/>
              <a:t>OneFlorida</a:t>
            </a:r>
            <a:r>
              <a:rPr lang="en-US" sz="2700" dirty="0"/>
              <a:t> Clinical Research Consortium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C63A59-6927-3A43-A95C-396C67A59539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242" name="Picture 2" descr="OneFlorida Partner Map">
            <a:extLst>
              <a:ext uri="{FF2B5EF4-FFF2-40B4-BE49-F238E27FC236}">
                <a16:creationId xmlns:a16="http://schemas.microsoft.com/office/drawing/2014/main" id="{0D9FFCB0-4269-094D-A77E-3D30FD081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68" y="1133517"/>
            <a:ext cx="4696175" cy="459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B3553A6-1ADC-A741-9206-6F3D978B89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26430" y="1133517"/>
                <a:ext cx="5998210" cy="3688314"/>
              </a:xfrm>
              <a:prstGeom prst="rect">
                <a:avLst/>
              </a:prstGeom>
            </p:spPr>
            <p:txBody>
              <a:bodyPr/>
              <a:lstStyle>
                <a:lvl1pPr marL="242888" indent="-242888" algn="l" defTabSz="901700" rtl="0" eaLnBrk="0" fontAlgn="base" hangingPunct="0">
                  <a:spcBef>
                    <a:spcPts val="400"/>
                  </a:spcBef>
                  <a:spcAft>
                    <a:spcPts val="200"/>
                  </a:spcAft>
                  <a:buClr>
                    <a:schemeClr val="tx2"/>
                  </a:buClr>
                  <a:buSzPct val="120000"/>
                  <a:buFont typeface="Lucida Grande" panose="020B0600040502020204" pitchFamily="34" charset="0"/>
                  <a:buChar char="‣"/>
                  <a:defRPr sz="2000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0400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1"/>
                  </a:buClr>
                  <a:buSzPct val="110000"/>
                  <a:buFont typeface="Arial" panose="020B0604020202020204" pitchFamily="34" charset="0"/>
                  <a:buChar char="•"/>
                  <a:defRPr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077913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–"/>
                  <a:defRPr sz="1600" b="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438275" indent="-24606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795463" indent="-242888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Franklin Gothic Book" panose="020B0503020102020204" pitchFamily="34" charset="0"/>
                  <a:buChar char="–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dirty="0"/>
                  <a:t>Limited dataset, patient-level RWD of 15 million Floridians (&gt; 50% state population)</a:t>
                </a:r>
              </a:p>
              <a:p>
                <a:endParaRPr lang="en-US" sz="1800" dirty="0"/>
              </a:p>
              <a:p>
                <a:r>
                  <a:rPr lang="en-US" sz="1800" dirty="0"/>
                  <a:t>Centralized data</a:t>
                </a:r>
              </a:p>
              <a:p>
                <a:pPr marL="357187" lvl="1" indent="0">
                  <a:buNone/>
                </a:pPr>
                <a:endParaRPr lang="en-US" sz="1600" dirty="0"/>
              </a:p>
              <a:p>
                <a:r>
                  <a:rPr lang="en-US" sz="1800" dirty="0"/>
                  <a:t>Q: In patients hospitalized with COVID-19, which risk factors are most associated with length of stay?</a:t>
                </a:r>
              </a:p>
              <a:p>
                <a:pPr marL="0" indent="0">
                  <a:buNone/>
                </a:pPr>
                <a:endParaRPr lang="en-US" sz="1800" dirty="0"/>
              </a:p>
              <a:p>
                <a:r>
                  <a:rPr lang="en-US" sz="1800" dirty="0"/>
                  <a:t>Study data: 4,212 COVID-19 patients from 4 clinical sites </a:t>
                </a:r>
              </a:p>
              <a:p>
                <a:pPr marL="0" indent="0">
                  <a:buNone/>
                </a:pPr>
                <a:endParaRPr lang="en-US" sz="1800" dirty="0"/>
              </a:p>
              <a:p>
                <a:r>
                  <a:rPr lang="en-US" sz="1800" dirty="0"/>
                  <a:t>High overdispersion: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acc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≈10</m:t>
                    </m:r>
                  </m:oMath>
                </a14:m>
                <a:r>
                  <a:rPr lang="en-US" dirty="0"/>
                  <a:t> </a:t>
                </a:r>
                <a:r>
                  <a:rPr lang="en-US" sz="1800" dirty="0"/>
                  <a:t>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acc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800" dirty="0"/>
                  <a:t>: no dispersion)</a:t>
                </a: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B3553A6-1ADC-A741-9206-6F3D978B8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6430" y="1133517"/>
                <a:ext cx="5998210" cy="3688314"/>
              </a:xfrm>
              <a:prstGeom prst="rect">
                <a:avLst/>
              </a:prstGeom>
              <a:blipFill>
                <a:blip r:embed="rId3"/>
                <a:stretch>
                  <a:fillRect l="-1055" t="-2062" b="-109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8677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ODAP RWD Application: Results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63701C-E3C3-C643-9306-289C6B2E5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683" y="1048125"/>
            <a:ext cx="10010634" cy="476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04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ODAH Motivation: Serious Adverse Events (Pharmacovigilance)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023786-FDB1-5341-A348-695E7A787EE2}"/>
              </a:ext>
            </a:extLst>
          </p:cNvPr>
          <p:cNvSpPr txBox="1">
            <a:spLocks/>
          </p:cNvSpPr>
          <p:nvPr/>
        </p:nvSpPr>
        <p:spPr>
          <a:xfrm>
            <a:off x="757768" y="1276481"/>
            <a:ext cx="3588946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Post-market drug safety evaluated via adverse event reporting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Real-world example: FOLFIRI chemotherapy treatment for colorectal cancer (CC)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Interest in modeling serious adverse event (SAE) frequency for CC patients taking FOLFIRI</a:t>
            </a:r>
            <a:endParaRPr lang="en-US" sz="1800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D2B0CA-7287-1A47-9D1A-565680F05760}"/>
              </a:ext>
            </a:extLst>
          </p:cNvPr>
          <p:cNvSpPr txBox="1"/>
          <p:nvPr/>
        </p:nvSpPr>
        <p:spPr bwMode="auto">
          <a:xfrm>
            <a:off x="6314661" y="4738357"/>
            <a:ext cx="41214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FDA Adverse Events Reporting System (FAERS) Public Dashboard, obtained on 11/22/20.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6FAD2451-7504-7C4D-A6E8-A8252F119F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748" y="1376795"/>
            <a:ext cx="7633252" cy="329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606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RWD Motivation: Severe Adverse Events (Pharmacovigilance)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023786-FDB1-5341-A348-695E7A787EE2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Most patients do not have SAE </a:t>
            </a:r>
            <a:r>
              <a:rPr lang="en-US" dirty="0">
                <a:sym typeface="Wingdings" pitchFamily="2" charset="2"/>
              </a:rPr>
              <a:t> many zero counts (e.g. &gt; 80%)</a:t>
            </a: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High variance in quantity and quality of adverse event reporting</a:t>
            </a:r>
          </a:p>
          <a:p>
            <a:endParaRPr lang="en-US" dirty="0"/>
          </a:p>
          <a:p>
            <a:r>
              <a:rPr lang="en-US" b="1" dirty="0"/>
              <a:t>Goal:</a:t>
            </a:r>
            <a:r>
              <a:rPr lang="en-US" dirty="0"/>
              <a:t> Devise communication-efficient algorithm to model SAE frequency using data at several collaborating sites</a:t>
            </a:r>
          </a:p>
          <a:p>
            <a:endParaRPr lang="en-US" dirty="0"/>
          </a:p>
          <a:p>
            <a:r>
              <a:rPr lang="en-US" b="1" dirty="0"/>
              <a:t>Contribution: </a:t>
            </a:r>
            <a:r>
              <a:rPr lang="en-US" dirty="0"/>
              <a:t>ODAH (One-Shot Distributed Algorithm for performing Hurdle regression)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0751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00978B8-3355-DD40-82E3-12A95366B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415498"/>
          </a:xfrm>
        </p:spPr>
        <p:txBody>
          <a:bodyPr/>
          <a:lstStyle/>
          <a:p>
            <a:r>
              <a:rPr lang="en-US" sz="2700" dirty="0"/>
              <a:t>ODAH: Distributed Hurdle Regression Algorithm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C63A59-6927-3A43-A95C-396C67A59539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3553A6-1ADC-A741-9206-6F3D978B8950}"/>
              </a:ext>
            </a:extLst>
          </p:cNvPr>
          <p:cNvSpPr txBox="1">
            <a:spLocks/>
          </p:cNvSpPr>
          <p:nvPr/>
        </p:nvSpPr>
        <p:spPr>
          <a:xfrm>
            <a:off x="757767" y="1365228"/>
            <a:ext cx="6008793" cy="3688314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Zero-inflation: another common feature of count data in practice</a:t>
            </a:r>
          </a:p>
          <a:p>
            <a:pPr lvl="1"/>
            <a:r>
              <a:rPr lang="en-US" sz="1800" dirty="0"/>
              <a:t>Excess zero counts -- more than would be expected under traditional count distribution (e.g. Poisson or Negative Binomial)</a:t>
            </a:r>
          </a:p>
          <a:p>
            <a:pPr lvl="1"/>
            <a:r>
              <a:rPr lang="en-US" sz="1800" dirty="0"/>
              <a:t>Often zero-inflated: length of stay, number of hospitalizations, lab tests ordered</a:t>
            </a:r>
          </a:p>
          <a:p>
            <a:pPr marL="357187" lvl="1" indent="0">
              <a:buNone/>
            </a:pPr>
            <a:endParaRPr lang="en-US" sz="1800" dirty="0"/>
          </a:p>
          <a:p>
            <a:r>
              <a:rPr lang="en-US" dirty="0"/>
              <a:t>Methods for handling zero-inflated counts</a:t>
            </a:r>
          </a:p>
          <a:p>
            <a:pPr lvl="1"/>
            <a:r>
              <a:rPr lang="en-US" sz="1800" dirty="0"/>
              <a:t>Zero-inflated regression model</a:t>
            </a:r>
          </a:p>
          <a:p>
            <a:pPr lvl="1"/>
            <a:r>
              <a:rPr lang="en-US" sz="1800" b="1" dirty="0"/>
              <a:t>Hurdle model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E9E8D6-1B15-4E45-8374-4F8C84979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777" y="930411"/>
            <a:ext cx="3861456" cy="499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377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00978B8-3355-DD40-82E3-12A95366B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415498"/>
          </a:xfrm>
        </p:spPr>
        <p:txBody>
          <a:bodyPr/>
          <a:lstStyle/>
          <a:p>
            <a:r>
              <a:rPr lang="en-US" sz="2700" dirty="0"/>
              <a:t>ODAH: Distributed Hurdle Regression Algorithm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C63A59-6927-3A43-A95C-396C67A59539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3553A6-1ADC-A741-9206-6F3D978B8950}"/>
              </a:ext>
            </a:extLst>
          </p:cNvPr>
          <p:cNvSpPr txBox="1">
            <a:spLocks/>
          </p:cNvSpPr>
          <p:nvPr/>
        </p:nvSpPr>
        <p:spPr>
          <a:xfrm>
            <a:off x="757767" y="1365228"/>
            <a:ext cx="6008793" cy="3688314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Hurdle model: two-part model</a:t>
            </a:r>
          </a:p>
          <a:p>
            <a:pPr lvl="1"/>
            <a:r>
              <a:rPr lang="en-US" sz="1800" dirty="0"/>
              <a:t>“Zero” part: logistic regression</a:t>
            </a:r>
          </a:p>
          <a:p>
            <a:pPr lvl="1"/>
            <a:r>
              <a:rPr lang="en-US" sz="1800" dirty="0"/>
              <a:t>“Non-zero” part: zero-truncated count model (</a:t>
            </a:r>
            <a:r>
              <a:rPr lang="en-US" sz="1800" b="1" dirty="0"/>
              <a:t>Poisson</a:t>
            </a:r>
            <a:r>
              <a:rPr lang="en-US" sz="1800" dirty="0"/>
              <a:t>/Negative Binomial)</a:t>
            </a:r>
          </a:p>
          <a:p>
            <a:pPr marL="357187" lvl="1" indent="0">
              <a:buNone/>
            </a:pPr>
            <a:endParaRPr lang="en-US" sz="1800" dirty="0"/>
          </a:p>
          <a:p>
            <a:r>
              <a:rPr lang="en-US" dirty="0"/>
              <a:t>No shared parameters: completely independent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Interpretation differs from zero-inflated model</a:t>
            </a:r>
          </a:p>
          <a:p>
            <a:pPr lvl="1"/>
            <a:r>
              <a:rPr lang="en-US" sz="1800" dirty="0"/>
              <a:t>One source of zeros (sample) vs two (structural)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Diagram 8">
                <a:extLst>
                  <a:ext uri="{FF2B5EF4-FFF2-40B4-BE49-F238E27FC236}">
                    <a16:creationId xmlns:a16="http://schemas.microsoft.com/office/drawing/2014/main" id="{11FA4D5F-D42C-344F-868F-1818E19588A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121874309"/>
                  </p:ext>
                </p:extLst>
              </p:nvPr>
            </p:nvGraphicFramePr>
            <p:xfrm>
              <a:off x="7143750" y="546195"/>
              <a:ext cx="4777154" cy="532638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9" name="Diagram 8">
                <a:extLst>
                  <a:ext uri="{FF2B5EF4-FFF2-40B4-BE49-F238E27FC236}">
                    <a16:creationId xmlns:a16="http://schemas.microsoft.com/office/drawing/2014/main" id="{11FA4D5F-D42C-344F-868F-1818E19588A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121874309"/>
                  </p:ext>
                </p:extLst>
              </p:nvPr>
            </p:nvGraphicFramePr>
            <p:xfrm>
              <a:off x="7143750" y="546195"/>
              <a:ext cx="4777154" cy="532638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65620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00978B8-3355-DD40-82E3-12A95366B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415498"/>
          </a:xfrm>
        </p:spPr>
        <p:txBody>
          <a:bodyPr/>
          <a:lstStyle/>
          <a:p>
            <a:r>
              <a:rPr lang="en-US" sz="2700" dirty="0"/>
              <a:t>ODAH: Distributed Hurdle Regression Algorithm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C63A59-6927-3A43-A95C-396C67A59539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B3553A6-1ADC-A741-9206-6F3D978B89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7767" y="1365228"/>
                <a:ext cx="10557933" cy="3688314"/>
              </a:xfrm>
              <a:prstGeom prst="rect">
                <a:avLst/>
              </a:prstGeom>
            </p:spPr>
            <p:txBody>
              <a:bodyPr/>
              <a:lstStyle>
                <a:lvl1pPr marL="242888" indent="-242888" algn="l" defTabSz="901700" rtl="0" eaLnBrk="0" fontAlgn="base" hangingPunct="0">
                  <a:spcBef>
                    <a:spcPts val="400"/>
                  </a:spcBef>
                  <a:spcAft>
                    <a:spcPts val="200"/>
                  </a:spcAft>
                  <a:buClr>
                    <a:schemeClr val="tx2"/>
                  </a:buClr>
                  <a:buSzPct val="120000"/>
                  <a:buFont typeface="Lucida Grande" panose="020B0600040502020204" pitchFamily="34" charset="0"/>
                  <a:buChar char="‣"/>
                  <a:defRPr sz="2000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0400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1"/>
                  </a:buClr>
                  <a:buSzPct val="110000"/>
                  <a:buFont typeface="Arial" panose="020B0604020202020204" pitchFamily="34" charset="0"/>
                  <a:buChar char="•"/>
                  <a:defRPr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077913" indent="-30321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–"/>
                  <a:defRPr sz="1600" b="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438275" indent="-246063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795463" indent="-242888" algn="l" defTabSz="901700" rtl="0" eaLnBrk="0" fontAlgn="base" hangingPunct="0">
                  <a:spcBef>
                    <a:spcPts val="200"/>
                  </a:spcBef>
                  <a:spcAft>
                    <a:spcPts val="200"/>
                  </a:spcAft>
                  <a:buClr>
                    <a:schemeClr val="tx2"/>
                  </a:buClr>
                  <a:buFont typeface="Franklin Gothic Book" panose="020B0503020102020204" pitchFamily="34" charset="0"/>
                  <a:buChar char="–"/>
                  <a:defRPr sz="16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Log-likelihood of Poisson-Logit hurdle: sum of Binomial, zero-truncated Poisson log-likelihoods</a:t>
                </a:r>
              </a:p>
              <a:p>
                <a:pPr marL="357187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357187" lvl="1" indent="0">
                  <a:buNone/>
                </a:pPr>
                <a:endParaRPr lang="en-US" sz="1800" dirty="0"/>
              </a:p>
              <a:p>
                <a:r>
                  <a:rPr lang="en-US" b="0" dirty="0"/>
                  <a:t>Surrogate likelihood analogous to that for ODAP</a:t>
                </a:r>
              </a:p>
              <a:p>
                <a:pPr lvl="1"/>
                <a:r>
                  <a:rPr lang="en-US" sz="1800" dirty="0"/>
                  <a:t>Now have two surrogate log-likelihood functions, one for each component</a:t>
                </a:r>
              </a:p>
              <a:p>
                <a:endParaRPr lang="en-US" sz="2400" b="0" dirty="0"/>
              </a:p>
              <a:p>
                <a:r>
                  <a:rPr lang="en-US" i="1" dirty="0"/>
                  <a:t>At most</a:t>
                </a:r>
                <a:r>
                  <a:rPr lang="en-US" dirty="0"/>
                  <a:t> three rounds of non-iterative communication among sites</a:t>
                </a:r>
              </a:p>
              <a:p>
                <a:pPr lvl="1"/>
                <a:r>
                  <a:rPr lang="en-US" sz="1800" b="0" dirty="0"/>
                  <a:t>Depends on </a:t>
                </a:r>
                <a:r>
                  <a:rPr lang="en-US" sz="1800" dirty="0"/>
                  <a:t>choice of initial value, estimation of dispersion </a:t>
                </a:r>
                <a:endParaRPr lang="en-US" sz="1800" b="0" dirty="0"/>
              </a:p>
              <a:p>
                <a:pPr marL="357187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B3553A6-1ADC-A741-9206-6F3D978B8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767" y="1365228"/>
                <a:ext cx="10557933" cy="3688314"/>
              </a:xfrm>
              <a:prstGeom prst="rect">
                <a:avLst/>
              </a:prstGeom>
              <a:blipFill>
                <a:blip r:embed="rId2"/>
                <a:stretch>
                  <a:fillRect l="-841" t="-27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70092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00978B8-3355-DD40-82E3-12A95366B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415498"/>
          </a:xfrm>
        </p:spPr>
        <p:txBody>
          <a:bodyPr/>
          <a:lstStyle/>
          <a:p>
            <a:r>
              <a:rPr lang="en-US" sz="2700" dirty="0"/>
              <a:t>Real-World Data Application: </a:t>
            </a:r>
            <a:r>
              <a:rPr lang="en-US" sz="2700" dirty="0" err="1"/>
              <a:t>OneFlorida</a:t>
            </a:r>
            <a:r>
              <a:rPr lang="en-US" sz="2700" dirty="0"/>
              <a:t> CRC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C63A59-6927-3A43-A95C-396C67A59539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2888" marR="0" lvl="0" indent="-242888" algn="l" defTabSz="9017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rgbClr val="800000"/>
              </a:buClr>
              <a:buSzPct val="120000"/>
              <a:buFont typeface="Lucida Grande" panose="020B0600040502020204" pitchFamily="34" charset="0"/>
              <a:buChar char="‣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24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3553A6-1ADC-A741-9206-6F3D978B8950}"/>
              </a:ext>
            </a:extLst>
          </p:cNvPr>
          <p:cNvSpPr txBox="1">
            <a:spLocks/>
          </p:cNvSpPr>
          <p:nvPr/>
        </p:nvSpPr>
        <p:spPr>
          <a:xfrm>
            <a:off x="6231221" y="1128799"/>
            <a:ext cx="5448723" cy="3688314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017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rgbClr val="800000"/>
              </a:buClr>
              <a:buSzPct val="12000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42888" marR="0" lvl="0" indent="-242888" algn="l" defTabSz="9017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rgbClr val="800000"/>
              </a:buClr>
              <a:buSzPct val="120000"/>
              <a:buFont typeface="Lucida Grande" panose="020B0600040502020204" pitchFamily="34" charset="0"/>
              <a:buChar char="‣"/>
              <a:tabLst/>
              <a:defRPr/>
            </a:pPr>
            <a:r>
              <a:rPr lang="en-US" sz="1800" dirty="0">
                <a:solidFill>
                  <a:schemeClr val="accent3"/>
                </a:solidFill>
                <a:latin typeface="Arial"/>
              </a:rPr>
              <a:t>Goal: Assess drug safety in terms of severe adverse event (SAE) frequency</a:t>
            </a:r>
          </a:p>
          <a:p>
            <a:pPr marL="0" marR="0" lvl="0" indent="0" algn="l" defTabSz="9017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rgbClr val="800000"/>
              </a:buClr>
              <a:buSzPct val="120000"/>
              <a:buNone/>
              <a:tabLst/>
              <a:defRPr/>
            </a:pPr>
            <a:endParaRPr lang="en-US" sz="1800" dirty="0">
              <a:solidFill>
                <a:schemeClr val="accent3"/>
              </a:solidFill>
              <a:latin typeface="Arial"/>
            </a:endParaRPr>
          </a:p>
          <a:p>
            <a:pPr>
              <a:buClr>
                <a:srgbClr val="800000"/>
              </a:buClr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</a:t>
            </a:r>
            <a:r>
              <a:rPr lang="en-US" sz="1800" dirty="0">
                <a:solidFill>
                  <a:schemeClr val="accent3"/>
                </a:solidFill>
                <a:latin typeface="Arial"/>
              </a:rPr>
              <a:t>: </a:t>
            </a:r>
            <a:r>
              <a:rPr lang="en-US" sz="1800" dirty="0">
                <a:solidFill>
                  <a:schemeClr val="accent3"/>
                </a:solidFill>
              </a:rPr>
              <a:t>Given demographics and risk factors, how many SAEs are expected for colorectal cancer patient receiving FOLFIRI?</a:t>
            </a:r>
          </a:p>
          <a:p>
            <a:pPr marL="0" indent="0">
              <a:buClr>
                <a:srgbClr val="800000"/>
              </a:buClr>
              <a:buNone/>
            </a:pPr>
            <a:endParaRPr lang="en-US" sz="1800" dirty="0">
              <a:solidFill>
                <a:schemeClr val="accent3"/>
              </a:solidFill>
            </a:endParaRPr>
          </a:p>
          <a:p>
            <a:pPr>
              <a:buClr>
                <a:srgbClr val="800000"/>
              </a:buClr>
            </a:pPr>
            <a:r>
              <a:rPr lang="en-US" sz="1800" dirty="0">
                <a:solidFill>
                  <a:schemeClr val="accent3"/>
                </a:solidFill>
              </a:rPr>
              <a:t>Data: 660 colorectal cancer patients taking FOLFIRI from three clinical sites</a:t>
            </a:r>
          </a:p>
          <a:p>
            <a:pPr marL="0" marR="0" lvl="0" indent="0" algn="l" defTabSz="9017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rgbClr val="800000"/>
              </a:buClr>
              <a:buSzPct val="12000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42888" marR="0" lvl="0" indent="-242888" algn="l" defTabSz="9017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rgbClr val="800000"/>
              </a:buClr>
              <a:buSzPct val="120000"/>
              <a:buFont typeface="Lucida Grande" panose="020B0600040502020204" pitchFamily="34" charset="0"/>
              <a:buChar char="‣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60400" marR="0" lvl="1" indent="-303213" algn="l" defTabSz="9017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00224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2" descr="OneFlorida Partner Map">
            <a:extLst>
              <a:ext uri="{FF2B5EF4-FFF2-40B4-BE49-F238E27FC236}">
                <a16:creationId xmlns:a16="http://schemas.microsoft.com/office/drawing/2014/main" id="{270EB98C-2A22-C44F-8223-6546CFDF3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68" y="1133517"/>
            <a:ext cx="4696175" cy="459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529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ODAH RWD Application: Results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83C92F-A23B-094E-9AE2-F0F578ADE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1026160"/>
            <a:ext cx="10439400" cy="496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4911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023786-FDB1-5341-A348-695E7A787EE2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6938B3-A21E-8E4E-B760-90ACA57FB21C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557933" cy="3688314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PDA methods are: </a:t>
            </a:r>
          </a:p>
          <a:p>
            <a:pPr lvl="1"/>
            <a:r>
              <a:rPr lang="en-US" sz="1800" b="1" dirty="0"/>
              <a:t>Accurate: </a:t>
            </a:r>
            <a:r>
              <a:rPr lang="en-US" sz="1800" dirty="0"/>
              <a:t>High accuracy relative to pooled estimates; large advantage over meta-analysis in rare-outcome settings</a:t>
            </a:r>
            <a:endParaRPr lang="en-US" sz="1800" b="1" dirty="0"/>
          </a:p>
          <a:p>
            <a:pPr lvl="1"/>
            <a:r>
              <a:rPr lang="en-US" sz="1800" b="1" dirty="0"/>
              <a:t>Safe: </a:t>
            </a:r>
            <a:r>
              <a:rPr lang="en-US" sz="1800" dirty="0"/>
              <a:t>At-most three rounds of communicating aggregate data; as little as one round </a:t>
            </a:r>
            <a:endParaRPr lang="en-US" sz="1800" b="1" dirty="0"/>
          </a:p>
          <a:p>
            <a:pPr lvl="1"/>
            <a:r>
              <a:rPr lang="en-US" sz="1800" b="1" dirty="0"/>
              <a:t>Efficient: </a:t>
            </a:r>
            <a:r>
              <a:rPr lang="en-US" sz="1800" dirty="0"/>
              <a:t>Non-iterative communication among collaborating sites</a:t>
            </a:r>
          </a:p>
          <a:p>
            <a:pPr marL="357187" lvl="1" indent="0">
              <a:buNone/>
            </a:pPr>
            <a:endParaRPr lang="en-US" b="1" dirty="0"/>
          </a:p>
          <a:p>
            <a:r>
              <a:rPr lang="en-US" dirty="0"/>
              <a:t>ODAP/ODAH currently assume homogeneity, where statistical model is the same across all sites</a:t>
            </a:r>
          </a:p>
          <a:p>
            <a:pPr lvl="1"/>
            <a:r>
              <a:rPr lang="en-US" sz="1800" dirty="0"/>
              <a:t>Estimating dispersion helps capture heterogeneity in outcome</a:t>
            </a:r>
          </a:p>
          <a:p>
            <a:pPr lvl="1"/>
            <a:r>
              <a:rPr lang="en-US" sz="1800" dirty="0"/>
              <a:t>Future extension: modify algorithms to further account for heterogeneity</a:t>
            </a:r>
          </a:p>
          <a:p>
            <a:endParaRPr lang="en-US" sz="2400" dirty="0"/>
          </a:p>
          <a:p>
            <a:r>
              <a:rPr lang="en-US" dirty="0"/>
              <a:t>R package on CRAN soon and currently on GitHub; website in the works!</a:t>
            </a:r>
          </a:p>
          <a:p>
            <a:pPr marL="0" indent="0">
              <a:buNone/>
            </a:pPr>
            <a:endParaRPr lang="en-US" sz="2400" dirty="0"/>
          </a:p>
          <a:p>
            <a:pPr marL="357187" lvl="1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5882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2271"/>
            <a:ext cx="10515600" cy="112841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800" dirty="0">
                <a:latin typeface="+mj-lt"/>
                <a:cs typeface="+mj-cs"/>
              </a:rPr>
              <a:t>R package: </a:t>
            </a:r>
            <a:r>
              <a:rPr lang="en-US" sz="2800" dirty="0" err="1">
                <a:latin typeface="+mj-lt"/>
                <a:cs typeface="+mj-cs"/>
              </a:rPr>
              <a:t>pda</a:t>
            </a:r>
            <a:endParaRPr lang="en-US" sz="2800" dirty="0">
              <a:latin typeface="+mj-lt"/>
              <a:cs typeface="+mj-cs"/>
            </a:endParaRPr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431B67B-65AA-1E4E-8FF8-150CED0115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73"/>
          <a:stretch/>
        </p:blipFill>
        <p:spPr>
          <a:xfrm>
            <a:off x="2602156" y="2819487"/>
            <a:ext cx="6984639" cy="295682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023786-FDB1-5341-A348-695E7A787EE2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6938B3-A21E-8E4E-B760-90ACA57FB21C}"/>
              </a:ext>
            </a:extLst>
          </p:cNvPr>
          <p:cNvSpPr txBox="1">
            <a:spLocks/>
          </p:cNvSpPr>
          <p:nvPr/>
        </p:nvSpPr>
        <p:spPr>
          <a:xfrm>
            <a:off x="757767" y="1128799"/>
            <a:ext cx="10557933" cy="3688314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D5EBE91-3007-F440-AD69-364C9DFB449E}"/>
              </a:ext>
            </a:extLst>
          </p:cNvPr>
          <p:cNvSpPr txBox="1">
            <a:spLocks/>
          </p:cNvSpPr>
          <p:nvPr/>
        </p:nvSpPr>
        <p:spPr>
          <a:xfrm>
            <a:off x="876300" y="1584843"/>
            <a:ext cx="10557933" cy="3688314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GitHub repo: https://</a:t>
            </a:r>
            <a:r>
              <a:rPr lang="en-US" sz="1800" dirty="0" err="1"/>
              <a:t>github.com</a:t>
            </a:r>
            <a:r>
              <a:rPr lang="en-US" sz="1800" dirty="0"/>
              <a:t>/</a:t>
            </a:r>
            <a:r>
              <a:rPr lang="en-US" sz="1800" dirty="0" err="1"/>
              <a:t>Penncil</a:t>
            </a:r>
            <a:r>
              <a:rPr lang="en-US" sz="1800" dirty="0"/>
              <a:t>/</a:t>
            </a:r>
            <a:r>
              <a:rPr lang="en-US" sz="1800" dirty="0" err="1"/>
              <a:t>pda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3654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 </a:t>
            </a:r>
            <a:r>
              <a:rPr lang="en-US" dirty="0" err="1"/>
              <a:t>pda</a:t>
            </a:r>
            <a:r>
              <a:rPr lang="en-US" dirty="0"/>
              <a:t> Package Demo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023786-FDB1-5341-A348-695E7A787EE2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6938B3-A21E-8E4E-B760-90ACA57FB21C}"/>
              </a:ext>
            </a:extLst>
          </p:cNvPr>
          <p:cNvSpPr txBox="1">
            <a:spLocks/>
          </p:cNvSpPr>
          <p:nvPr/>
        </p:nvSpPr>
        <p:spPr>
          <a:xfrm>
            <a:off x="757767" y="1031604"/>
            <a:ext cx="10557933" cy="3688314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pda</a:t>
            </a:r>
            <a:r>
              <a:rPr lang="en-US" sz="2400" dirty="0"/>
              <a:t>::demo(</a:t>
            </a:r>
            <a:r>
              <a:rPr lang="en-US" dirty="0"/>
              <a:t>ODAL</a:t>
            </a:r>
            <a:r>
              <a:rPr lang="en-US" sz="2400" dirty="0"/>
              <a:t>)</a:t>
            </a:r>
          </a:p>
          <a:p>
            <a:pPr marL="357187" lvl="1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DD66579-B2F8-F240-962B-4F6D5E8D4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696" y="1476804"/>
            <a:ext cx="7732608" cy="434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7023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 </a:t>
            </a:r>
            <a:r>
              <a:rPr lang="en-US" dirty="0" err="1"/>
              <a:t>pda</a:t>
            </a:r>
            <a:r>
              <a:rPr lang="en-US" dirty="0"/>
              <a:t> Package Demo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023786-FDB1-5341-A348-695E7A787EE2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6938B3-A21E-8E4E-B760-90ACA57FB21C}"/>
              </a:ext>
            </a:extLst>
          </p:cNvPr>
          <p:cNvSpPr txBox="1">
            <a:spLocks/>
          </p:cNvSpPr>
          <p:nvPr/>
        </p:nvSpPr>
        <p:spPr>
          <a:xfrm>
            <a:off x="757767" y="1031604"/>
            <a:ext cx="10557933" cy="3688314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pda</a:t>
            </a:r>
            <a:r>
              <a:rPr lang="en-US" sz="2400" dirty="0"/>
              <a:t>::demo(</a:t>
            </a:r>
            <a:r>
              <a:rPr lang="en-US" dirty="0"/>
              <a:t>ODAL</a:t>
            </a:r>
            <a:r>
              <a:rPr lang="en-US" sz="2400" dirty="0"/>
              <a:t>)</a:t>
            </a:r>
          </a:p>
          <a:p>
            <a:pPr marL="357187" lvl="1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C348540-F5D3-854B-91FF-53DF66637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494" y="1618147"/>
            <a:ext cx="7627171" cy="429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8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 </a:t>
            </a:r>
            <a:r>
              <a:rPr lang="en-US" dirty="0" err="1"/>
              <a:t>pda</a:t>
            </a:r>
            <a:r>
              <a:rPr lang="en-US" dirty="0"/>
              <a:t> Package Demo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023786-FDB1-5341-A348-695E7A787EE2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6938B3-A21E-8E4E-B760-90ACA57FB21C}"/>
              </a:ext>
            </a:extLst>
          </p:cNvPr>
          <p:cNvSpPr txBox="1">
            <a:spLocks/>
          </p:cNvSpPr>
          <p:nvPr/>
        </p:nvSpPr>
        <p:spPr>
          <a:xfrm>
            <a:off x="757767" y="1031604"/>
            <a:ext cx="10557933" cy="3688314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pda</a:t>
            </a:r>
            <a:r>
              <a:rPr lang="en-US" sz="2400" dirty="0"/>
              <a:t>::demo(</a:t>
            </a:r>
            <a:r>
              <a:rPr lang="en-US" dirty="0"/>
              <a:t>ODAL</a:t>
            </a:r>
            <a:r>
              <a:rPr lang="en-US" sz="2400" dirty="0"/>
              <a:t>)</a:t>
            </a:r>
          </a:p>
          <a:p>
            <a:pPr marL="357187" lvl="1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A14C15F-DE39-3042-9380-B30289968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37" y="1680882"/>
            <a:ext cx="7369803" cy="414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4027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 </a:t>
            </a:r>
            <a:r>
              <a:rPr lang="en-US" dirty="0" err="1"/>
              <a:t>pda</a:t>
            </a:r>
            <a:r>
              <a:rPr lang="en-US" dirty="0"/>
              <a:t> Package Demo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023786-FDB1-5341-A348-695E7A787EE2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6938B3-A21E-8E4E-B760-90ACA57FB21C}"/>
              </a:ext>
            </a:extLst>
          </p:cNvPr>
          <p:cNvSpPr txBox="1">
            <a:spLocks/>
          </p:cNvSpPr>
          <p:nvPr/>
        </p:nvSpPr>
        <p:spPr>
          <a:xfrm>
            <a:off x="757767" y="1031604"/>
            <a:ext cx="10557933" cy="3688314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pda</a:t>
            </a:r>
            <a:r>
              <a:rPr lang="en-US" sz="2400" dirty="0"/>
              <a:t>::demo(</a:t>
            </a:r>
            <a:r>
              <a:rPr lang="en-US" dirty="0"/>
              <a:t>ODAL</a:t>
            </a:r>
            <a:r>
              <a:rPr lang="en-US" sz="2400" dirty="0"/>
              <a:t>)</a:t>
            </a:r>
          </a:p>
          <a:p>
            <a:pPr marL="357187" lvl="1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BD971DD-81D7-5F4A-A486-7FBFA4B6A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414" y="1986112"/>
            <a:ext cx="6827172" cy="384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7198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 </a:t>
            </a:r>
            <a:r>
              <a:rPr lang="en-US" dirty="0" err="1"/>
              <a:t>pda</a:t>
            </a:r>
            <a:r>
              <a:rPr lang="en-US" dirty="0"/>
              <a:t> Package Demo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023786-FDB1-5341-A348-695E7A787EE2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6938B3-A21E-8E4E-B760-90ACA57FB21C}"/>
              </a:ext>
            </a:extLst>
          </p:cNvPr>
          <p:cNvSpPr txBox="1">
            <a:spLocks/>
          </p:cNvSpPr>
          <p:nvPr/>
        </p:nvSpPr>
        <p:spPr>
          <a:xfrm>
            <a:off x="757767" y="1031604"/>
            <a:ext cx="10557933" cy="3688314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pda</a:t>
            </a:r>
            <a:r>
              <a:rPr lang="en-US" sz="2400" dirty="0"/>
              <a:t>::demo(</a:t>
            </a:r>
            <a:r>
              <a:rPr lang="en-US" dirty="0"/>
              <a:t>ODAL</a:t>
            </a:r>
            <a:r>
              <a:rPr lang="en-US" sz="2400" dirty="0"/>
              <a:t>)</a:t>
            </a:r>
          </a:p>
          <a:p>
            <a:pPr marL="357187" lvl="1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70D111E-136A-7440-8006-7CEF1F569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849" y="1718851"/>
            <a:ext cx="7302302" cy="410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1023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 </a:t>
            </a:r>
            <a:r>
              <a:rPr lang="en-US" dirty="0" err="1"/>
              <a:t>pda</a:t>
            </a:r>
            <a:r>
              <a:rPr lang="en-US" dirty="0"/>
              <a:t> Package Demo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023786-FDB1-5341-A348-695E7A787EE2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6938B3-A21E-8E4E-B760-90ACA57FB21C}"/>
              </a:ext>
            </a:extLst>
          </p:cNvPr>
          <p:cNvSpPr txBox="1">
            <a:spLocks/>
          </p:cNvSpPr>
          <p:nvPr/>
        </p:nvSpPr>
        <p:spPr>
          <a:xfrm>
            <a:off x="757767" y="1031604"/>
            <a:ext cx="10557933" cy="3688314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pda</a:t>
            </a:r>
            <a:r>
              <a:rPr lang="en-US" sz="2400" dirty="0"/>
              <a:t>::demo(</a:t>
            </a:r>
            <a:r>
              <a:rPr lang="en-US" dirty="0"/>
              <a:t>ODAL</a:t>
            </a:r>
            <a:r>
              <a:rPr lang="en-US" sz="2400" dirty="0"/>
              <a:t>)</a:t>
            </a:r>
          </a:p>
          <a:p>
            <a:pPr marL="357187" lvl="1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062F997-2132-8242-AB75-5825EDA13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159" y="1709075"/>
            <a:ext cx="7319682" cy="411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0597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 </a:t>
            </a:r>
            <a:r>
              <a:rPr lang="en-US" dirty="0" err="1"/>
              <a:t>pda</a:t>
            </a:r>
            <a:r>
              <a:rPr lang="en-US" dirty="0"/>
              <a:t> Package Demo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023786-FDB1-5341-A348-695E7A787EE2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6938B3-A21E-8E4E-B760-90ACA57FB21C}"/>
              </a:ext>
            </a:extLst>
          </p:cNvPr>
          <p:cNvSpPr txBox="1">
            <a:spLocks/>
          </p:cNvSpPr>
          <p:nvPr/>
        </p:nvSpPr>
        <p:spPr>
          <a:xfrm>
            <a:off x="757767" y="1031604"/>
            <a:ext cx="10557933" cy="3688314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pda</a:t>
            </a:r>
            <a:r>
              <a:rPr lang="en-US" sz="2400" dirty="0"/>
              <a:t>::demo(</a:t>
            </a:r>
            <a:r>
              <a:rPr lang="en-US" dirty="0"/>
              <a:t>ODAL</a:t>
            </a:r>
            <a:r>
              <a:rPr lang="en-US" sz="2400" dirty="0"/>
              <a:t>)</a:t>
            </a:r>
          </a:p>
          <a:p>
            <a:pPr marL="357187" lvl="1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028C35B-0D1C-6340-A670-F19D1C708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953" y="1696468"/>
            <a:ext cx="7342093" cy="412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845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754300-A07C-6C40-8885-0CAFBE9C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023786-FDB1-5341-A348-695E7A787EE2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1FFEA9CA-2FDA-7949-A15D-16F279CAC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13" y="1206928"/>
            <a:ext cx="1094643" cy="1641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>
            <a:extLst>
              <a:ext uri="{FF2B5EF4-FFF2-40B4-BE49-F238E27FC236}">
                <a16:creationId xmlns:a16="http://schemas.microsoft.com/office/drawing/2014/main" id="{D0C6F2F2-AAB7-7542-B84E-607B5A2CA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54" y="3830496"/>
            <a:ext cx="995624" cy="99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>
            <a:extLst>
              <a:ext uri="{FF2B5EF4-FFF2-40B4-BE49-F238E27FC236}">
                <a16:creationId xmlns:a16="http://schemas.microsoft.com/office/drawing/2014/main" id="{91D11723-7996-AB43-B150-4A889756F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42" y="2848893"/>
            <a:ext cx="977848" cy="97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>
            <a:extLst>
              <a:ext uri="{FF2B5EF4-FFF2-40B4-BE49-F238E27FC236}">
                <a16:creationId xmlns:a16="http://schemas.microsoft.com/office/drawing/2014/main" id="{CA8F03FC-AB71-4E44-83E8-110F6D28F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54" y="4800833"/>
            <a:ext cx="995191" cy="99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C99922-90DD-3F45-ADCB-1B0681651C89}"/>
              </a:ext>
            </a:extLst>
          </p:cNvPr>
          <p:cNvSpPr txBox="1"/>
          <p:nvPr/>
        </p:nvSpPr>
        <p:spPr bwMode="auto">
          <a:xfrm>
            <a:off x="1906069" y="1898481"/>
            <a:ext cx="189319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Yong Chen, PhD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148D8C-F9DE-C841-947B-934C51A15D81}"/>
              </a:ext>
            </a:extLst>
          </p:cNvPr>
          <p:cNvSpPr txBox="1"/>
          <p:nvPr/>
        </p:nvSpPr>
        <p:spPr bwMode="auto">
          <a:xfrm>
            <a:off x="1906069" y="3230095"/>
            <a:ext cx="189319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</a:rPr>
              <a:t>Chongliang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 Luo, PhD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DE72CC-E322-CD4E-A726-AA32683AD543}"/>
              </a:ext>
            </a:extLst>
          </p:cNvPr>
          <p:cNvSpPr txBox="1"/>
          <p:nvPr/>
        </p:nvSpPr>
        <p:spPr bwMode="auto">
          <a:xfrm>
            <a:off x="1906070" y="4220586"/>
            <a:ext cx="189319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Rui Duan, PhD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D4714A-3E7A-1A48-ABEA-129C405B373C}"/>
              </a:ext>
            </a:extLst>
          </p:cNvPr>
          <p:cNvSpPr txBox="1"/>
          <p:nvPr/>
        </p:nvSpPr>
        <p:spPr bwMode="auto">
          <a:xfrm>
            <a:off x="1906070" y="5190706"/>
            <a:ext cx="189319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 err="1">
                <a:solidFill>
                  <a:schemeClr val="bg1">
                    <a:lumMod val="50000"/>
                  </a:schemeClr>
                </a:solidFill>
              </a:rPr>
              <a:t>Jiayi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 Tong, BS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81CDF212-D32E-7E4F-B973-91B18D4913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14572"/>
            <a:ext cx="4772329" cy="15213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F69084-B5D6-9B4D-9057-8CD91CAE1376}"/>
              </a:ext>
            </a:extLst>
          </p:cNvPr>
          <p:cNvSpPr txBox="1"/>
          <p:nvPr/>
        </p:nvSpPr>
        <p:spPr bwMode="auto">
          <a:xfrm>
            <a:off x="7127343" y="4220586"/>
            <a:ext cx="451171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https://</a:t>
            </a:r>
            <a:r>
              <a:rPr lang="en-US" b="1" dirty="0" err="1">
                <a:solidFill>
                  <a:schemeClr val="bg1">
                    <a:lumMod val="50000"/>
                  </a:schemeClr>
                </a:solidFill>
              </a:rPr>
              <a:t>penncil.med.upenn.edu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4524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023786-FDB1-5341-A348-695E7A787EE2}"/>
              </a:ext>
            </a:extLst>
          </p:cNvPr>
          <p:cNvSpPr txBox="1">
            <a:spLocks/>
          </p:cNvSpPr>
          <p:nvPr/>
        </p:nvSpPr>
        <p:spPr>
          <a:xfrm>
            <a:off x="757767" y="1276481"/>
            <a:ext cx="10814473" cy="3392950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2E75B0E-9C5C-574F-822E-4799020C46BD}"/>
              </a:ext>
            </a:extLst>
          </p:cNvPr>
          <p:cNvSpPr txBox="1">
            <a:spLocks/>
          </p:cNvSpPr>
          <p:nvPr/>
        </p:nvSpPr>
        <p:spPr>
          <a:xfrm>
            <a:off x="757767" y="1365228"/>
            <a:ext cx="10557933" cy="3688314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/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EA1FDF7-97E8-124C-B9F0-3B2FECE47C59}"/>
              </a:ext>
            </a:extLst>
          </p:cNvPr>
          <p:cNvSpPr txBox="1">
            <a:spLocks/>
          </p:cNvSpPr>
          <p:nvPr/>
        </p:nvSpPr>
        <p:spPr>
          <a:xfrm>
            <a:off x="886036" y="2717622"/>
            <a:ext cx="10557933" cy="983525"/>
          </a:xfrm>
          <a:prstGeom prst="rect">
            <a:avLst/>
          </a:prstGeom>
        </p:spPr>
        <p:txBody>
          <a:bodyPr/>
          <a:lstStyle>
            <a:lvl1pPr marL="242888" indent="-242888" algn="l" defTabSz="901700" rtl="0" eaLnBrk="0" fontAlgn="base" hangingPunct="0"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120000"/>
              <a:buFont typeface="Lucida Grande" panose="020B0600040502020204" pitchFamily="34" charset="0"/>
              <a:buChar char="‣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0400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7913" indent="-30321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8275" indent="-246063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242888" algn="l" defTabSz="901700" rtl="0" eaLnBrk="0" fontAlgn="base" hangingPunct="0"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Franklin Gothic Book" panose="020B0503020102020204" pitchFamily="34" charset="0"/>
              <a:buChar char="–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dirty="0"/>
              <a:t>Thank you!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73F779-9696-A349-A21A-A2AD694DEA04}"/>
              </a:ext>
            </a:extLst>
          </p:cNvPr>
          <p:cNvSpPr txBox="1"/>
          <p:nvPr/>
        </p:nvSpPr>
        <p:spPr bwMode="auto">
          <a:xfrm>
            <a:off x="4314430" y="3836896"/>
            <a:ext cx="3701143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Questions or ideas? Email me! </a:t>
            </a:r>
          </a:p>
          <a:p>
            <a:pPr algn="ctr"/>
            <a:r>
              <a:rPr lang="en-US" sz="1600" b="1" dirty="0" err="1">
                <a:solidFill>
                  <a:schemeClr val="bg1">
                    <a:lumMod val="50000"/>
                  </a:schemeClr>
                </a:solidFill>
              </a:rPr>
              <a:t>macjohn@pennmedicine.upenn.edu</a:t>
            </a:r>
            <a:endParaRPr lang="en-US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4" descr="OHDSI">
            <a:extLst>
              <a:ext uri="{FF2B5EF4-FFF2-40B4-BE49-F238E27FC236}">
                <a16:creationId xmlns:a16="http://schemas.microsoft.com/office/drawing/2014/main" id="{999528D6-91E0-F244-AA52-6BC81A7F7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258"/>
            <a:ext cx="4377922" cy="111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742806"/>
      </p:ext>
    </p:extLst>
  </p:cSld>
  <p:clrMapOvr>
    <a:masterClrMapping/>
  </p:clrMapOvr>
</p:sld>
</file>

<file path=ppt/theme/theme1.xml><?xml version="1.0" encoding="utf-8"?>
<a:theme xmlns:a="http://schemas.openxmlformats.org/drawingml/2006/main" name="Penn Medicine Template 2009">
  <a:themeElements>
    <a:clrScheme name="Penn 2018 Color Palette">
      <a:dk1>
        <a:srgbClr val="002243"/>
      </a:dk1>
      <a:lt1>
        <a:srgbClr val="FFFFFF"/>
      </a:lt1>
      <a:dk2>
        <a:srgbClr val="800000"/>
      </a:dk2>
      <a:lt2>
        <a:srgbClr val="B4B5B4"/>
      </a:lt2>
      <a:accent1>
        <a:srgbClr val="326B8B"/>
      </a:accent1>
      <a:accent2>
        <a:srgbClr val="64A4D6"/>
      </a:accent2>
      <a:accent3>
        <a:srgbClr val="022D75"/>
      </a:accent3>
      <a:accent4>
        <a:srgbClr val="C4CE41"/>
      </a:accent4>
      <a:accent5>
        <a:srgbClr val="D75539"/>
      </a:accent5>
      <a:accent6>
        <a:srgbClr val="F7BA01"/>
      </a:accent6>
      <a:hlink>
        <a:srgbClr val="022D75"/>
      </a:hlink>
      <a:folHlink>
        <a:srgbClr val="7F0D00"/>
      </a:folHlink>
    </a:clrScheme>
    <a:fontScheme name="Penn Medicine Template 200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b" anchorCtr="0" compatLnSpc="1">
        <a:prstTxWarp prst="textNoShape">
          <a:avLst/>
        </a:prstTxWarp>
        <a:spAutoFit/>
      </a:bodyPr>
      <a:lstStyle>
        <a:defPPr algn="l">
          <a:defRPr sz="1400" b="1" dirty="0" smtClean="0">
            <a:solidFill>
              <a:schemeClr val="bg1">
                <a:lumMod val="50000"/>
              </a:schemeClr>
            </a:solidFill>
          </a:defRPr>
        </a:defPPr>
      </a:lstStyle>
    </a:txDef>
  </a:objectDefaults>
  <a:extraClrSchemeLst>
    <a:extraClrScheme>
      <a:clrScheme name="Penn Medicine Template 2009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nn Medicine Template 2009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nn Medicine Template 2009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nn Medicine Template 2009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nn Medicine Template 2009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nn Medicine Template 2009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nn Medicine Template 2009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nn Medicine Template 2009 8">
        <a:dk1>
          <a:srgbClr val="4A85FA"/>
        </a:dk1>
        <a:lt1>
          <a:srgbClr val="FFFFFF"/>
        </a:lt1>
        <a:dk2>
          <a:srgbClr val="001D3A"/>
        </a:dk2>
        <a:lt2>
          <a:srgbClr val="003366"/>
        </a:lt2>
        <a:accent1>
          <a:srgbClr val="A66E5A"/>
        </a:accent1>
        <a:accent2>
          <a:srgbClr val="BA003E"/>
        </a:accent2>
        <a:accent3>
          <a:srgbClr val="AAABAE"/>
        </a:accent3>
        <a:accent4>
          <a:srgbClr val="DADADA"/>
        </a:accent4>
        <a:accent5>
          <a:srgbClr val="D0BAB5"/>
        </a:accent5>
        <a:accent6>
          <a:srgbClr val="A80037"/>
        </a:accent6>
        <a:hlink>
          <a:srgbClr val="666633"/>
        </a:hlink>
        <a:folHlink>
          <a:srgbClr val="FEC42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nn Medicine Template 2009 9">
        <a:dk1>
          <a:srgbClr val="000000"/>
        </a:dk1>
        <a:lt1>
          <a:srgbClr val="FFFFFF"/>
        </a:lt1>
        <a:dk2>
          <a:srgbClr val="A20000"/>
        </a:dk2>
        <a:lt2>
          <a:srgbClr val="C0C0C0"/>
        </a:lt2>
        <a:accent1>
          <a:srgbClr val="0099E6"/>
        </a:accent1>
        <a:accent2>
          <a:srgbClr val="F6C700"/>
        </a:accent2>
        <a:accent3>
          <a:srgbClr val="FFFFFF"/>
        </a:accent3>
        <a:accent4>
          <a:srgbClr val="000000"/>
        </a:accent4>
        <a:accent5>
          <a:srgbClr val="AACAF0"/>
        </a:accent5>
        <a:accent6>
          <a:srgbClr val="DFB400"/>
        </a:accent6>
        <a:hlink>
          <a:srgbClr val="003399"/>
        </a:hlink>
        <a:folHlink>
          <a:srgbClr val="66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nn Medicine Template 2009 10">
        <a:dk1>
          <a:srgbClr val="000000"/>
        </a:dk1>
        <a:lt1>
          <a:srgbClr val="FFFFFF"/>
        </a:lt1>
        <a:dk2>
          <a:srgbClr val="800000"/>
        </a:dk2>
        <a:lt2>
          <a:srgbClr val="C0C0C0"/>
        </a:lt2>
        <a:accent1>
          <a:srgbClr val="0099E6"/>
        </a:accent1>
        <a:accent2>
          <a:srgbClr val="F6C700"/>
        </a:accent2>
        <a:accent3>
          <a:srgbClr val="FFFFFF"/>
        </a:accent3>
        <a:accent4>
          <a:srgbClr val="000000"/>
        </a:accent4>
        <a:accent5>
          <a:srgbClr val="AACAF0"/>
        </a:accent5>
        <a:accent6>
          <a:srgbClr val="DFB400"/>
        </a:accent6>
        <a:hlink>
          <a:srgbClr val="003399"/>
        </a:hlink>
        <a:folHlink>
          <a:srgbClr val="66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1780</Words>
  <Application>Microsoft Macintosh PowerPoint</Application>
  <PresentationFormat>Widescreen</PresentationFormat>
  <Paragraphs>317</Paragraphs>
  <Slides>41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Calibri</vt:lpstr>
      <vt:lpstr>Calibri Light</vt:lpstr>
      <vt:lpstr>Cambria Math</vt:lpstr>
      <vt:lpstr>Franklin Gothic Book</vt:lpstr>
      <vt:lpstr>Lucida Grande</vt:lpstr>
      <vt:lpstr>Penn Medicine Template 2009</vt:lpstr>
      <vt:lpstr>Office Theme</vt:lpstr>
      <vt:lpstr> From Multi-Site Observational Health Data to Real World Evidence: Privacy-Preserving Distributed Algorithms</vt:lpstr>
      <vt:lpstr>Outline</vt:lpstr>
      <vt:lpstr>Background: Privacy Challenges and Existing Approaches for Multi-Site Analysis</vt:lpstr>
      <vt:lpstr>Privacy challenges in multi-site studies</vt:lpstr>
      <vt:lpstr>Existing Multi-Site Analysis Approaches: Meta-Analysis</vt:lpstr>
      <vt:lpstr>Distributed Regression</vt:lpstr>
      <vt:lpstr>Distributed Regression</vt:lpstr>
      <vt:lpstr>Distributed Regression: Limitations in Existing Approaches</vt:lpstr>
      <vt:lpstr>Our Approach: Privacy-preserving Distributed Algorithms (PDA)</vt:lpstr>
      <vt:lpstr>PowerPoint Presentation</vt:lpstr>
      <vt:lpstr>Surrogate Likelihood Estimation</vt:lpstr>
      <vt:lpstr>Surrogate Likelihood Estimation: Intuition</vt:lpstr>
      <vt:lpstr>Surrogate Likelihood Estimation</vt:lpstr>
      <vt:lpstr>Surrogate Likelihood Estimation: Distributed Cox Regression</vt:lpstr>
      <vt:lpstr>Communication-Efficient Distributed Regression for Count Outcomes (ODAP and ODAH)</vt:lpstr>
      <vt:lpstr>ODAP Motivation: COVID-19 Hospitalization</vt:lpstr>
      <vt:lpstr>RWD Motivation: COVID-19 Hospitalization</vt:lpstr>
      <vt:lpstr>ODAP: Distributed Poisson Regression Algorithm</vt:lpstr>
      <vt:lpstr>ODAP: Distributed Poisson Regression Algorithm</vt:lpstr>
      <vt:lpstr>ODAP: Distributed Poisson Regression Algorithm</vt:lpstr>
      <vt:lpstr>PowerPoint Presentation</vt:lpstr>
      <vt:lpstr>Application: OneFlorida Clinical Research Consortium</vt:lpstr>
      <vt:lpstr>ODAP RWD Application: Results </vt:lpstr>
      <vt:lpstr>ODAH Motivation: Serious Adverse Events (Pharmacovigilance)</vt:lpstr>
      <vt:lpstr>RWD Motivation: Severe Adverse Events (Pharmacovigilance)</vt:lpstr>
      <vt:lpstr>ODAH: Distributed Hurdle Regression Algorithm</vt:lpstr>
      <vt:lpstr>ODAH: Distributed Hurdle Regression Algorithm</vt:lpstr>
      <vt:lpstr>ODAH: Distributed Hurdle Regression Algorithm</vt:lpstr>
      <vt:lpstr>Real-World Data Application: OneFlorida CRC</vt:lpstr>
      <vt:lpstr>ODAH RWD Application: Results </vt:lpstr>
      <vt:lpstr>Summary</vt:lpstr>
      <vt:lpstr>R package: pda</vt:lpstr>
      <vt:lpstr>R pda Package Demo</vt:lpstr>
      <vt:lpstr>R pda Package Demo</vt:lpstr>
      <vt:lpstr>R pda Package Demo</vt:lpstr>
      <vt:lpstr>R pda Package Demo</vt:lpstr>
      <vt:lpstr>R pda Package Demo</vt:lpstr>
      <vt:lpstr>R pda Package Demo</vt:lpstr>
      <vt:lpstr>R pda Package Demo</vt:lpstr>
      <vt:lpstr>Acknowledgements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From Multi-Site Observational Health Data to Real World Evidence: Privacy-Preserving Distributed Algorithms</dc:title>
  <dc:creator>Edmondson, Mackenzie</dc:creator>
  <cp:lastModifiedBy>Edmondson, Mackenzie</cp:lastModifiedBy>
  <cp:revision>9</cp:revision>
  <dcterms:created xsi:type="dcterms:W3CDTF">2020-11-24T01:33:16Z</dcterms:created>
  <dcterms:modified xsi:type="dcterms:W3CDTF">2020-11-24T21:12:42Z</dcterms:modified>
</cp:coreProperties>
</file>