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49" r:id="rId2"/>
    <p:sldId id="610" r:id="rId3"/>
    <p:sldId id="611" r:id="rId4"/>
    <p:sldId id="606" r:id="rId5"/>
    <p:sldId id="61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622"/>
    <a:srgbClr val="20425A"/>
    <a:srgbClr val="FCCB10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41" autoAdjust="0"/>
    <p:restoredTop sz="76290" autoAdjust="0"/>
  </p:normalViewPr>
  <p:slideViewPr>
    <p:cSldViewPr>
      <p:cViewPr varScale="1">
        <p:scale>
          <a:sx n="128" d="100"/>
          <a:sy n="128" d="100"/>
        </p:scale>
        <p:origin x="1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5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11/10/20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HDSI/NLPTool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hyperlink" Target="https://clamp.uth.edu/covid/loinc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orums.ohdsi.org/t/new-study-proposal-descriptive-analysis-and-possible-effect-estimation-of-prone-positioning-in-non-intubated-covid-19-patients/1201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6858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OHDSI NLP WG Updates – 2020.11</a:t>
            </a:r>
            <a:br>
              <a:rPr lang="en-US" b="1" dirty="0"/>
            </a:br>
            <a:br>
              <a:rPr lang="en-US" sz="2700" b="1" dirty="0"/>
            </a:br>
            <a:r>
              <a:rPr lang="en-US" b="1" dirty="0"/>
              <a:t>by Hua Xu</a:t>
            </a:r>
            <a:endParaRPr lang="en-US" sz="1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0" y="2324100"/>
            <a:ext cx="7086600" cy="3276600"/>
          </a:xfrm>
        </p:spPr>
        <p:txBody>
          <a:bodyPr>
            <a:normAutofit/>
          </a:bodyPr>
          <a:lstStyle/>
          <a:p>
            <a:r>
              <a:rPr lang="en-US" dirty="0"/>
              <a:t>Recent Activities</a:t>
            </a:r>
          </a:p>
          <a:p>
            <a:pPr lvl="1"/>
            <a:r>
              <a:rPr lang="en-US" dirty="0"/>
              <a:t>ETL tool development</a:t>
            </a:r>
          </a:p>
          <a:p>
            <a:pPr lvl="1"/>
            <a:r>
              <a:rPr lang="en-US" dirty="0"/>
              <a:t>Note Type Normalization</a:t>
            </a:r>
          </a:p>
          <a:p>
            <a:pPr lvl="1"/>
            <a:r>
              <a:rPr lang="en-US" dirty="0"/>
              <a:t>COVID-19 lab test normalization </a:t>
            </a:r>
          </a:p>
        </p:txBody>
      </p:sp>
    </p:spTree>
    <p:extLst>
      <p:ext uri="{BB962C8B-B14F-4D97-AF65-F5344CB8AC3E}">
        <p14:creationId xmlns:p14="http://schemas.microsoft.com/office/powerpoint/2010/main" val="259356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B7839-2ED4-604A-A30A-9F40F8839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779" y="52067"/>
            <a:ext cx="7543800" cy="838200"/>
          </a:xfrm>
        </p:spPr>
        <p:txBody>
          <a:bodyPr/>
          <a:lstStyle/>
          <a:p>
            <a:r>
              <a:rPr lang="en-US" dirty="0"/>
              <a:t>A Potential ETL Workflow for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38F58-AF08-EA4D-9906-2B6746405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27A9A8-DDF6-854E-AB16-6E3BF6058928}"/>
              </a:ext>
            </a:extLst>
          </p:cNvPr>
          <p:cNvSpPr/>
          <p:nvPr/>
        </p:nvSpPr>
        <p:spPr>
          <a:xfrm>
            <a:off x="3886200" y="1378581"/>
            <a:ext cx="1194591" cy="678819"/>
          </a:xfrm>
          <a:prstGeom prst="rect">
            <a:avLst/>
          </a:prstGeom>
          <a:solidFill>
            <a:schemeClr val="accent5"/>
          </a:solidFill>
          <a:ln w="231775">
            <a:solidFill>
              <a:schemeClr val="tx1">
                <a:lumMod val="95000"/>
                <a:lumOff val="5000"/>
                <a:alpha val="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163605">
              <a:defRPr/>
            </a:pPr>
            <a:r>
              <a:rPr lang="en-IN" sz="1502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79C8EA-E22F-1143-B328-E42B9D1FD556}"/>
              </a:ext>
            </a:extLst>
          </p:cNvPr>
          <p:cNvSpPr/>
          <p:nvPr/>
        </p:nvSpPr>
        <p:spPr>
          <a:xfrm>
            <a:off x="3941978" y="3920809"/>
            <a:ext cx="1181189" cy="678819"/>
          </a:xfrm>
          <a:prstGeom prst="rect">
            <a:avLst/>
          </a:prstGeom>
          <a:solidFill>
            <a:schemeClr val="accent2"/>
          </a:solidFill>
          <a:ln w="231775">
            <a:solidFill>
              <a:schemeClr val="tx1">
                <a:lumMod val="95000"/>
                <a:lumOff val="5000"/>
                <a:alpha val="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163605">
              <a:defRPr/>
            </a:pPr>
            <a:r>
              <a:rPr lang="en-IN" sz="1502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Note_NLP</a:t>
            </a:r>
            <a:endParaRPr lang="en-IN" sz="1502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rrow: Right 17">
            <a:extLst>
              <a:ext uri="{FF2B5EF4-FFF2-40B4-BE49-F238E27FC236}">
                <a16:creationId xmlns:a16="http://schemas.microsoft.com/office/drawing/2014/main" id="{AFA7C5C5-EBCC-744C-83ED-66EA39ECC51F}"/>
              </a:ext>
            </a:extLst>
          </p:cNvPr>
          <p:cNvSpPr/>
          <p:nvPr/>
        </p:nvSpPr>
        <p:spPr>
          <a:xfrm rot="5400000">
            <a:off x="4133192" y="2878337"/>
            <a:ext cx="735003" cy="162187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63605">
              <a:defRPr/>
            </a:pPr>
            <a:endParaRPr lang="en-IN" sz="229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5DBA0D-045F-EA49-9D89-5BCC20724071}"/>
              </a:ext>
            </a:extLst>
          </p:cNvPr>
          <p:cNvGrpSpPr/>
          <p:nvPr/>
        </p:nvGrpSpPr>
        <p:grpSpPr>
          <a:xfrm>
            <a:off x="306348" y="5322094"/>
            <a:ext cx="8380452" cy="697706"/>
            <a:chOff x="306348" y="5181599"/>
            <a:chExt cx="8380452" cy="69770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4DF119A-8865-6E4E-881C-87BD4E10BDAB}"/>
                </a:ext>
              </a:extLst>
            </p:cNvPr>
            <p:cNvSpPr/>
            <p:nvPr/>
          </p:nvSpPr>
          <p:spPr>
            <a:xfrm>
              <a:off x="306348" y="5181599"/>
              <a:ext cx="1181189" cy="68580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31775">
              <a:solidFill>
                <a:schemeClr val="tx1">
                  <a:lumMod val="95000"/>
                  <a:lumOff val="5000"/>
                  <a:alpha val="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163605">
                <a:defRPr/>
              </a:pPr>
              <a:r>
                <a:rPr lang="en-IN" sz="1502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Measure-</a:t>
              </a:r>
              <a:r>
                <a:rPr lang="en-IN" sz="1502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ment</a:t>
              </a:r>
              <a:endParaRPr lang="en-IN" sz="1502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8201257-FDA7-A042-9C93-3AC56C77CDB5}"/>
                </a:ext>
              </a:extLst>
            </p:cNvPr>
            <p:cNvSpPr/>
            <p:nvPr/>
          </p:nvSpPr>
          <p:spPr>
            <a:xfrm>
              <a:off x="2097696" y="5181600"/>
              <a:ext cx="1181189" cy="685800"/>
            </a:xfrm>
            <a:prstGeom prst="rect">
              <a:avLst/>
            </a:prstGeom>
            <a:solidFill>
              <a:schemeClr val="accent4"/>
            </a:solidFill>
            <a:ln w="231775">
              <a:solidFill>
                <a:schemeClr val="tx1">
                  <a:lumMod val="95000"/>
                  <a:lumOff val="5000"/>
                  <a:alpha val="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163605">
                <a:defRPr/>
              </a:pPr>
              <a:r>
                <a:rPr lang="en-IN" sz="1502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Condition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8C64767-9ACE-214E-AD11-0D8154698E33}"/>
                </a:ext>
              </a:extLst>
            </p:cNvPr>
            <p:cNvSpPr/>
            <p:nvPr/>
          </p:nvSpPr>
          <p:spPr>
            <a:xfrm>
              <a:off x="3961104" y="5193505"/>
              <a:ext cx="1181189" cy="685800"/>
            </a:xfrm>
            <a:prstGeom prst="rect">
              <a:avLst/>
            </a:prstGeom>
            <a:ln w="231775">
              <a:solidFill>
                <a:schemeClr val="tx1">
                  <a:lumMod val="95000"/>
                  <a:lumOff val="5000"/>
                  <a:alpha val="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163605">
                <a:defRPr/>
              </a:pPr>
              <a:r>
                <a:rPr lang="en-IN" sz="1502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Procedure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0413E8D-0A38-BF41-8361-E458AC0A130F}"/>
                </a:ext>
              </a:extLst>
            </p:cNvPr>
            <p:cNvSpPr/>
            <p:nvPr/>
          </p:nvSpPr>
          <p:spPr>
            <a:xfrm>
              <a:off x="5753011" y="5193505"/>
              <a:ext cx="1181189" cy="685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31775">
              <a:solidFill>
                <a:schemeClr val="tx1">
                  <a:lumMod val="95000"/>
                  <a:lumOff val="5000"/>
                  <a:alpha val="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163605">
                <a:defRPr/>
              </a:pPr>
              <a:r>
                <a:rPr lang="en-IN" sz="1502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Drug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FFCB07-621E-2344-9870-2BF8064D9206}"/>
                </a:ext>
              </a:extLst>
            </p:cNvPr>
            <p:cNvSpPr/>
            <p:nvPr/>
          </p:nvSpPr>
          <p:spPr>
            <a:xfrm>
              <a:off x="7505611" y="5181600"/>
              <a:ext cx="1181189" cy="69770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31775">
              <a:solidFill>
                <a:schemeClr val="tx1">
                  <a:lumMod val="95000"/>
                  <a:lumOff val="5000"/>
                  <a:alpha val="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163605">
                <a:defRPr/>
              </a:pPr>
              <a:r>
                <a:rPr lang="en-IN" sz="1502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Observation</a:t>
              </a:r>
            </a:p>
          </p:txBody>
        </p:sp>
      </p:grpSp>
      <p:sp>
        <p:nvSpPr>
          <p:cNvPr id="16" name="Arrow: Right 17">
            <a:extLst>
              <a:ext uri="{FF2B5EF4-FFF2-40B4-BE49-F238E27FC236}">
                <a16:creationId xmlns:a16="http://schemas.microsoft.com/office/drawing/2014/main" id="{C1D34D63-36B4-6847-8ABC-27528FB99B67}"/>
              </a:ext>
            </a:extLst>
          </p:cNvPr>
          <p:cNvSpPr/>
          <p:nvPr/>
        </p:nvSpPr>
        <p:spPr>
          <a:xfrm rot="5400000">
            <a:off x="4392569" y="4830093"/>
            <a:ext cx="216249" cy="162187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63605">
              <a:defRPr/>
            </a:pPr>
            <a:endParaRPr lang="en-IN" sz="229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C949D15-90B8-8040-92CE-D5E4686447FD}"/>
              </a:ext>
            </a:extLst>
          </p:cNvPr>
          <p:cNvGrpSpPr/>
          <p:nvPr/>
        </p:nvGrpSpPr>
        <p:grpSpPr>
          <a:xfrm>
            <a:off x="5391141" y="1999622"/>
            <a:ext cx="3009019" cy="523220"/>
            <a:chOff x="5305153" y="1999622"/>
            <a:chExt cx="3009019" cy="523220"/>
          </a:xfrm>
        </p:grpSpPr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22C222A-A367-D543-A4F8-D44AFD2927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5153" y="2057400"/>
              <a:ext cx="497706" cy="465442"/>
            </a:xfrm>
            <a:custGeom>
              <a:avLst/>
              <a:gdLst>
                <a:gd name="T0" fmla="*/ 244 w 2210"/>
                <a:gd name="T1" fmla="*/ 1347 h 2209"/>
                <a:gd name="T2" fmla="*/ 326 w 2210"/>
                <a:gd name="T3" fmla="*/ 1540 h 2209"/>
                <a:gd name="T4" fmla="*/ 228 w 2210"/>
                <a:gd name="T5" fmla="*/ 1663 h 2209"/>
                <a:gd name="T6" fmla="*/ 235 w 2210"/>
                <a:gd name="T7" fmla="*/ 1798 h 2209"/>
                <a:gd name="T8" fmla="*/ 404 w 2210"/>
                <a:gd name="T9" fmla="*/ 1966 h 2209"/>
                <a:gd name="T10" fmla="*/ 538 w 2210"/>
                <a:gd name="T11" fmla="*/ 1974 h 2209"/>
                <a:gd name="T12" fmla="*/ 661 w 2210"/>
                <a:gd name="T13" fmla="*/ 1877 h 2209"/>
                <a:gd name="T14" fmla="*/ 862 w 2210"/>
                <a:gd name="T15" fmla="*/ 1962 h 2209"/>
                <a:gd name="T16" fmla="*/ 880 w 2210"/>
                <a:gd name="T17" fmla="*/ 2120 h 2209"/>
                <a:gd name="T18" fmla="*/ 980 w 2210"/>
                <a:gd name="T19" fmla="*/ 2209 h 2209"/>
                <a:gd name="T20" fmla="*/ 1219 w 2210"/>
                <a:gd name="T21" fmla="*/ 2209 h 2209"/>
                <a:gd name="T22" fmla="*/ 1320 w 2210"/>
                <a:gd name="T23" fmla="*/ 2120 h 2209"/>
                <a:gd name="T24" fmla="*/ 1337 w 2210"/>
                <a:gd name="T25" fmla="*/ 1967 h 2209"/>
                <a:gd name="T26" fmla="*/ 1552 w 2210"/>
                <a:gd name="T27" fmla="*/ 1880 h 2209"/>
                <a:gd name="T28" fmla="*/ 1671 w 2210"/>
                <a:gd name="T29" fmla="*/ 1974 h 2209"/>
                <a:gd name="T30" fmla="*/ 1805 w 2210"/>
                <a:gd name="T31" fmla="*/ 1967 h 2209"/>
                <a:gd name="T32" fmla="*/ 1974 w 2210"/>
                <a:gd name="T33" fmla="*/ 1798 h 2209"/>
                <a:gd name="T34" fmla="*/ 1982 w 2210"/>
                <a:gd name="T35" fmla="*/ 1664 h 2209"/>
                <a:gd name="T36" fmla="*/ 1889 w 2210"/>
                <a:gd name="T37" fmla="*/ 1546 h 2209"/>
                <a:gd name="T38" fmla="*/ 1978 w 2210"/>
                <a:gd name="T39" fmla="*/ 1335 h 2209"/>
                <a:gd name="T40" fmla="*/ 2120 w 2210"/>
                <a:gd name="T41" fmla="*/ 1319 h 2209"/>
                <a:gd name="T42" fmla="*/ 2210 w 2210"/>
                <a:gd name="T43" fmla="*/ 1218 h 2209"/>
                <a:gd name="T44" fmla="*/ 2210 w 2210"/>
                <a:gd name="T45" fmla="*/ 980 h 2209"/>
                <a:gd name="T46" fmla="*/ 2120 w 2210"/>
                <a:gd name="T47" fmla="*/ 879 h 2209"/>
                <a:gd name="T48" fmla="*/ 1980 w 2210"/>
                <a:gd name="T49" fmla="*/ 863 h 2209"/>
                <a:gd name="T50" fmla="*/ 1895 w 2210"/>
                <a:gd name="T51" fmla="*/ 654 h 2209"/>
                <a:gd name="T52" fmla="*/ 1981 w 2210"/>
                <a:gd name="T53" fmla="*/ 545 h 2209"/>
                <a:gd name="T54" fmla="*/ 1974 w 2210"/>
                <a:gd name="T55" fmla="*/ 410 h 2209"/>
                <a:gd name="T56" fmla="*/ 1805 w 2210"/>
                <a:gd name="T57" fmla="*/ 242 h 2209"/>
                <a:gd name="T58" fmla="*/ 1671 w 2210"/>
                <a:gd name="T59" fmla="*/ 234 h 2209"/>
                <a:gd name="T60" fmla="*/ 1565 w 2210"/>
                <a:gd name="T61" fmla="*/ 318 h 2209"/>
                <a:gd name="T62" fmla="*/ 1345 w 2210"/>
                <a:gd name="T63" fmla="*/ 226 h 2209"/>
                <a:gd name="T64" fmla="*/ 1329 w 2210"/>
                <a:gd name="T65" fmla="*/ 89 h 2209"/>
                <a:gd name="T66" fmla="*/ 1229 w 2210"/>
                <a:gd name="T67" fmla="*/ 0 h 2209"/>
                <a:gd name="T68" fmla="*/ 990 w 2210"/>
                <a:gd name="T69" fmla="*/ 0 h 2209"/>
                <a:gd name="T70" fmla="*/ 890 w 2210"/>
                <a:gd name="T71" fmla="*/ 89 h 2209"/>
                <a:gd name="T72" fmla="*/ 874 w 2210"/>
                <a:gd name="T73" fmla="*/ 226 h 2209"/>
                <a:gd name="T74" fmla="*/ 648 w 2210"/>
                <a:gd name="T75" fmla="*/ 322 h 2209"/>
                <a:gd name="T76" fmla="*/ 538 w 2210"/>
                <a:gd name="T77" fmla="*/ 234 h 2209"/>
                <a:gd name="T78" fmla="*/ 404 w 2210"/>
                <a:gd name="T79" fmla="*/ 242 h 2209"/>
                <a:gd name="T80" fmla="*/ 235 w 2210"/>
                <a:gd name="T81" fmla="*/ 411 h 2209"/>
                <a:gd name="T82" fmla="*/ 228 w 2210"/>
                <a:gd name="T83" fmla="*/ 545 h 2209"/>
                <a:gd name="T84" fmla="*/ 320 w 2210"/>
                <a:gd name="T85" fmla="*/ 662 h 2209"/>
                <a:gd name="T86" fmla="*/ 236 w 2210"/>
                <a:gd name="T87" fmla="*/ 872 h 2209"/>
                <a:gd name="T88" fmla="*/ 89 w 2210"/>
                <a:gd name="T89" fmla="*/ 889 h 2209"/>
                <a:gd name="T90" fmla="*/ 0 w 2210"/>
                <a:gd name="T91" fmla="*/ 990 h 2209"/>
                <a:gd name="T92" fmla="*/ 0 w 2210"/>
                <a:gd name="T93" fmla="*/ 1228 h 2209"/>
                <a:gd name="T94" fmla="*/ 89 w 2210"/>
                <a:gd name="T95" fmla="*/ 1329 h 2209"/>
                <a:gd name="T96" fmla="*/ 244 w 2210"/>
                <a:gd name="T97" fmla="*/ 1347 h 2209"/>
                <a:gd name="T98" fmla="*/ 1110 w 2210"/>
                <a:gd name="T99" fmla="*/ 701 h 2209"/>
                <a:gd name="T100" fmla="*/ 1504 w 2210"/>
                <a:gd name="T101" fmla="*/ 1096 h 2209"/>
                <a:gd name="T102" fmla="*/ 1110 w 2210"/>
                <a:gd name="T103" fmla="*/ 1490 h 2209"/>
                <a:gd name="T104" fmla="*/ 715 w 2210"/>
                <a:gd name="T105" fmla="*/ 1096 h 2209"/>
                <a:gd name="T106" fmla="*/ 1110 w 2210"/>
                <a:gd name="T107" fmla="*/ 701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0" h="2209">
                  <a:moveTo>
                    <a:pt x="244" y="1347"/>
                  </a:moveTo>
                  <a:cubicBezTo>
                    <a:pt x="264" y="1414"/>
                    <a:pt x="291" y="1479"/>
                    <a:pt x="326" y="1540"/>
                  </a:cubicBezTo>
                  <a:cubicBezTo>
                    <a:pt x="228" y="1663"/>
                    <a:pt x="228" y="1663"/>
                    <a:pt x="228" y="1663"/>
                  </a:cubicBezTo>
                  <a:cubicBezTo>
                    <a:pt x="196" y="1704"/>
                    <a:pt x="199" y="1761"/>
                    <a:pt x="235" y="1798"/>
                  </a:cubicBezTo>
                  <a:cubicBezTo>
                    <a:pt x="404" y="1966"/>
                    <a:pt x="404" y="1966"/>
                    <a:pt x="404" y="1966"/>
                  </a:cubicBezTo>
                  <a:cubicBezTo>
                    <a:pt x="440" y="2003"/>
                    <a:pt x="498" y="2006"/>
                    <a:pt x="538" y="1974"/>
                  </a:cubicBezTo>
                  <a:cubicBezTo>
                    <a:pt x="661" y="1877"/>
                    <a:pt x="661" y="1877"/>
                    <a:pt x="661" y="1877"/>
                  </a:cubicBezTo>
                  <a:cubicBezTo>
                    <a:pt x="724" y="1913"/>
                    <a:pt x="792" y="1942"/>
                    <a:pt x="862" y="1962"/>
                  </a:cubicBezTo>
                  <a:cubicBezTo>
                    <a:pt x="880" y="2120"/>
                    <a:pt x="880" y="2120"/>
                    <a:pt x="880" y="2120"/>
                  </a:cubicBezTo>
                  <a:cubicBezTo>
                    <a:pt x="886" y="2171"/>
                    <a:pt x="929" y="2209"/>
                    <a:pt x="980" y="2209"/>
                  </a:cubicBezTo>
                  <a:cubicBezTo>
                    <a:pt x="1219" y="2209"/>
                    <a:pt x="1219" y="2209"/>
                    <a:pt x="1219" y="2209"/>
                  </a:cubicBezTo>
                  <a:cubicBezTo>
                    <a:pt x="1270" y="2209"/>
                    <a:pt x="1314" y="2171"/>
                    <a:pt x="1320" y="2120"/>
                  </a:cubicBezTo>
                  <a:cubicBezTo>
                    <a:pt x="1337" y="1967"/>
                    <a:pt x="1337" y="1967"/>
                    <a:pt x="1337" y="1967"/>
                  </a:cubicBezTo>
                  <a:cubicBezTo>
                    <a:pt x="1412" y="1948"/>
                    <a:pt x="1484" y="1918"/>
                    <a:pt x="1552" y="1880"/>
                  </a:cubicBezTo>
                  <a:cubicBezTo>
                    <a:pt x="1671" y="1974"/>
                    <a:pt x="1671" y="1974"/>
                    <a:pt x="1671" y="1974"/>
                  </a:cubicBezTo>
                  <a:cubicBezTo>
                    <a:pt x="1711" y="2006"/>
                    <a:pt x="1769" y="2003"/>
                    <a:pt x="1805" y="1967"/>
                  </a:cubicBezTo>
                  <a:cubicBezTo>
                    <a:pt x="1974" y="1798"/>
                    <a:pt x="1974" y="1798"/>
                    <a:pt x="1974" y="1798"/>
                  </a:cubicBezTo>
                  <a:cubicBezTo>
                    <a:pt x="2010" y="1762"/>
                    <a:pt x="2014" y="1704"/>
                    <a:pt x="1982" y="1664"/>
                  </a:cubicBezTo>
                  <a:cubicBezTo>
                    <a:pt x="1889" y="1546"/>
                    <a:pt x="1889" y="1546"/>
                    <a:pt x="1889" y="1546"/>
                  </a:cubicBezTo>
                  <a:cubicBezTo>
                    <a:pt x="1928" y="1480"/>
                    <a:pt x="1958" y="1409"/>
                    <a:pt x="1978" y="1335"/>
                  </a:cubicBezTo>
                  <a:cubicBezTo>
                    <a:pt x="2120" y="1319"/>
                    <a:pt x="2120" y="1319"/>
                    <a:pt x="2120" y="1319"/>
                  </a:cubicBezTo>
                  <a:cubicBezTo>
                    <a:pt x="2171" y="1313"/>
                    <a:pt x="2210" y="1270"/>
                    <a:pt x="2210" y="1218"/>
                  </a:cubicBezTo>
                  <a:cubicBezTo>
                    <a:pt x="2210" y="980"/>
                    <a:pt x="2210" y="980"/>
                    <a:pt x="2210" y="980"/>
                  </a:cubicBezTo>
                  <a:cubicBezTo>
                    <a:pt x="2210" y="928"/>
                    <a:pt x="2171" y="885"/>
                    <a:pt x="2120" y="879"/>
                  </a:cubicBezTo>
                  <a:cubicBezTo>
                    <a:pt x="1980" y="863"/>
                    <a:pt x="1980" y="863"/>
                    <a:pt x="1980" y="863"/>
                  </a:cubicBezTo>
                  <a:cubicBezTo>
                    <a:pt x="1960" y="790"/>
                    <a:pt x="1932" y="720"/>
                    <a:pt x="1895" y="654"/>
                  </a:cubicBezTo>
                  <a:cubicBezTo>
                    <a:pt x="1981" y="545"/>
                    <a:pt x="1981" y="545"/>
                    <a:pt x="1981" y="545"/>
                  </a:cubicBezTo>
                  <a:cubicBezTo>
                    <a:pt x="2013" y="504"/>
                    <a:pt x="2010" y="447"/>
                    <a:pt x="1974" y="410"/>
                  </a:cubicBezTo>
                  <a:cubicBezTo>
                    <a:pt x="1805" y="242"/>
                    <a:pt x="1805" y="242"/>
                    <a:pt x="1805" y="242"/>
                  </a:cubicBezTo>
                  <a:cubicBezTo>
                    <a:pt x="1769" y="206"/>
                    <a:pt x="1711" y="202"/>
                    <a:pt x="1671" y="234"/>
                  </a:cubicBezTo>
                  <a:cubicBezTo>
                    <a:pt x="1565" y="318"/>
                    <a:pt x="1565" y="318"/>
                    <a:pt x="1565" y="318"/>
                  </a:cubicBezTo>
                  <a:cubicBezTo>
                    <a:pt x="1496" y="278"/>
                    <a:pt x="1422" y="247"/>
                    <a:pt x="1345" y="226"/>
                  </a:cubicBezTo>
                  <a:cubicBezTo>
                    <a:pt x="1329" y="89"/>
                    <a:pt x="1329" y="89"/>
                    <a:pt x="1329" y="89"/>
                  </a:cubicBezTo>
                  <a:cubicBezTo>
                    <a:pt x="1323" y="38"/>
                    <a:pt x="1280" y="0"/>
                    <a:pt x="1229" y="0"/>
                  </a:cubicBezTo>
                  <a:cubicBezTo>
                    <a:pt x="990" y="0"/>
                    <a:pt x="990" y="0"/>
                    <a:pt x="990" y="0"/>
                  </a:cubicBezTo>
                  <a:cubicBezTo>
                    <a:pt x="939" y="0"/>
                    <a:pt x="896" y="38"/>
                    <a:pt x="890" y="89"/>
                  </a:cubicBezTo>
                  <a:cubicBezTo>
                    <a:pt x="874" y="226"/>
                    <a:pt x="874" y="226"/>
                    <a:pt x="874" y="226"/>
                  </a:cubicBezTo>
                  <a:cubicBezTo>
                    <a:pt x="794" y="248"/>
                    <a:pt x="719" y="280"/>
                    <a:pt x="648" y="322"/>
                  </a:cubicBezTo>
                  <a:cubicBezTo>
                    <a:pt x="538" y="234"/>
                    <a:pt x="538" y="234"/>
                    <a:pt x="538" y="234"/>
                  </a:cubicBezTo>
                  <a:cubicBezTo>
                    <a:pt x="498" y="202"/>
                    <a:pt x="440" y="206"/>
                    <a:pt x="404" y="242"/>
                  </a:cubicBezTo>
                  <a:cubicBezTo>
                    <a:pt x="235" y="411"/>
                    <a:pt x="235" y="411"/>
                    <a:pt x="235" y="411"/>
                  </a:cubicBezTo>
                  <a:cubicBezTo>
                    <a:pt x="199" y="447"/>
                    <a:pt x="196" y="505"/>
                    <a:pt x="228" y="545"/>
                  </a:cubicBezTo>
                  <a:cubicBezTo>
                    <a:pt x="320" y="662"/>
                    <a:pt x="320" y="662"/>
                    <a:pt x="320" y="662"/>
                  </a:cubicBezTo>
                  <a:cubicBezTo>
                    <a:pt x="283" y="728"/>
                    <a:pt x="255" y="799"/>
                    <a:pt x="236" y="872"/>
                  </a:cubicBezTo>
                  <a:cubicBezTo>
                    <a:pt x="89" y="889"/>
                    <a:pt x="89" y="889"/>
                    <a:pt x="89" y="889"/>
                  </a:cubicBezTo>
                  <a:cubicBezTo>
                    <a:pt x="38" y="895"/>
                    <a:pt x="0" y="938"/>
                    <a:pt x="0" y="990"/>
                  </a:cubicBezTo>
                  <a:cubicBezTo>
                    <a:pt x="0" y="1228"/>
                    <a:pt x="0" y="1228"/>
                    <a:pt x="0" y="1228"/>
                  </a:cubicBezTo>
                  <a:cubicBezTo>
                    <a:pt x="0" y="1280"/>
                    <a:pt x="38" y="1323"/>
                    <a:pt x="89" y="1329"/>
                  </a:cubicBezTo>
                  <a:lnTo>
                    <a:pt x="244" y="1347"/>
                  </a:lnTo>
                  <a:close/>
                  <a:moveTo>
                    <a:pt x="1110" y="701"/>
                  </a:moveTo>
                  <a:cubicBezTo>
                    <a:pt x="1327" y="701"/>
                    <a:pt x="1504" y="878"/>
                    <a:pt x="1504" y="1096"/>
                  </a:cubicBezTo>
                  <a:cubicBezTo>
                    <a:pt x="1504" y="1313"/>
                    <a:pt x="1327" y="1490"/>
                    <a:pt x="1110" y="1490"/>
                  </a:cubicBezTo>
                  <a:cubicBezTo>
                    <a:pt x="892" y="1490"/>
                    <a:pt x="715" y="1313"/>
                    <a:pt x="715" y="1096"/>
                  </a:cubicBezTo>
                  <a:cubicBezTo>
                    <a:pt x="715" y="878"/>
                    <a:pt x="892" y="701"/>
                    <a:pt x="1110" y="701"/>
                  </a:cubicBezTo>
                  <a:close/>
                </a:path>
              </a:pathLst>
            </a:custGeom>
            <a:solidFill>
              <a:srgbClr val="ECB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C33425-2C3A-B94D-A1C8-21BEB51CA33C}"/>
                </a:ext>
              </a:extLst>
            </p:cNvPr>
            <p:cNvSpPr txBox="1"/>
            <p:nvPr/>
          </p:nvSpPr>
          <p:spPr>
            <a:xfrm>
              <a:off x="5753011" y="1999622"/>
              <a:ext cx="25611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Any NLP Engines: </a:t>
              </a:r>
              <a:r>
                <a:rPr lang="en-US" sz="1400" dirty="0" err="1"/>
                <a:t>cTAKES</a:t>
              </a:r>
              <a:r>
                <a:rPr lang="en-US" sz="1400" dirty="0"/>
                <a:t>, </a:t>
              </a:r>
              <a:r>
                <a:rPr lang="en-US" sz="1400" dirty="0" err="1"/>
                <a:t>MetaMap</a:t>
              </a:r>
              <a:r>
                <a:rPr lang="en-US" sz="1400" dirty="0"/>
                <a:t>, CLAMP ……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CBDFFCE-59AA-6140-9B97-2AADF5A02743}"/>
              </a:ext>
            </a:extLst>
          </p:cNvPr>
          <p:cNvGrpSpPr/>
          <p:nvPr/>
        </p:nvGrpSpPr>
        <p:grpSpPr>
          <a:xfrm>
            <a:off x="5505352" y="2600980"/>
            <a:ext cx="2810236" cy="523220"/>
            <a:chOff x="5419364" y="2600980"/>
            <a:chExt cx="2810236" cy="523220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E99A8B11-E9DC-8046-AC12-1F383DB4C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9364" y="2682196"/>
              <a:ext cx="333647" cy="338008"/>
            </a:xfrm>
            <a:custGeom>
              <a:avLst/>
              <a:gdLst>
                <a:gd name="T0" fmla="*/ 92 w 1477"/>
                <a:gd name="T1" fmla="*/ 583 h 1476"/>
                <a:gd name="T2" fmla="*/ 2 w 1477"/>
                <a:gd name="T3" fmla="*/ 682 h 1476"/>
                <a:gd name="T4" fmla="*/ 1 w 1477"/>
                <a:gd name="T5" fmla="*/ 783 h 1476"/>
                <a:gd name="T6" fmla="*/ 88 w 1477"/>
                <a:gd name="T7" fmla="*/ 883 h 1476"/>
                <a:gd name="T8" fmla="*/ 162 w 1477"/>
                <a:gd name="T9" fmla="*/ 893 h 1476"/>
                <a:gd name="T10" fmla="*/ 215 w 1477"/>
                <a:gd name="T11" fmla="*/ 1022 h 1476"/>
                <a:gd name="T12" fmla="*/ 167 w 1477"/>
                <a:gd name="T13" fmla="*/ 1081 h 1476"/>
                <a:gd name="T14" fmla="*/ 173 w 1477"/>
                <a:gd name="T15" fmla="*/ 1214 h 1476"/>
                <a:gd name="T16" fmla="*/ 244 w 1477"/>
                <a:gd name="T17" fmla="*/ 1287 h 1476"/>
                <a:gd name="T18" fmla="*/ 377 w 1477"/>
                <a:gd name="T19" fmla="*/ 1296 h 1476"/>
                <a:gd name="T20" fmla="*/ 436 w 1477"/>
                <a:gd name="T21" fmla="*/ 1250 h 1476"/>
                <a:gd name="T22" fmla="*/ 569 w 1477"/>
                <a:gd name="T23" fmla="*/ 1308 h 1476"/>
                <a:gd name="T24" fmla="*/ 577 w 1477"/>
                <a:gd name="T25" fmla="*/ 1385 h 1476"/>
                <a:gd name="T26" fmla="*/ 676 w 1477"/>
                <a:gd name="T27" fmla="*/ 1474 h 1476"/>
                <a:gd name="T28" fmla="*/ 777 w 1477"/>
                <a:gd name="T29" fmla="*/ 1475 h 1476"/>
                <a:gd name="T30" fmla="*/ 877 w 1477"/>
                <a:gd name="T31" fmla="*/ 1388 h 1476"/>
                <a:gd name="T32" fmla="*/ 886 w 1477"/>
                <a:gd name="T33" fmla="*/ 1315 h 1476"/>
                <a:gd name="T34" fmla="*/ 1030 w 1477"/>
                <a:gd name="T35" fmla="*/ 1259 h 1476"/>
                <a:gd name="T36" fmla="*/ 1086 w 1477"/>
                <a:gd name="T37" fmla="*/ 1305 h 1476"/>
                <a:gd name="T38" fmla="*/ 1219 w 1477"/>
                <a:gd name="T39" fmla="*/ 1299 h 1476"/>
                <a:gd name="T40" fmla="*/ 1292 w 1477"/>
                <a:gd name="T41" fmla="*/ 1228 h 1476"/>
                <a:gd name="T42" fmla="*/ 1301 w 1477"/>
                <a:gd name="T43" fmla="*/ 1095 h 1476"/>
                <a:gd name="T44" fmla="*/ 1258 w 1477"/>
                <a:gd name="T45" fmla="*/ 1039 h 1476"/>
                <a:gd name="T46" fmla="*/ 1319 w 1477"/>
                <a:gd name="T47" fmla="*/ 899 h 1476"/>
                <a:gd name="T48" fmla="*/ 1385 w 1477"/>
                <a:gd name="T49" fmla="*/ 893 h 1476"/>
                <a:gd name="T50" fmla="*/ 1475 w 1477"/>
                <a:gd name="T51" fmla="*/ 794 h 1476"/>
                <a:gd name="T52" fmla="*/ 1476 w 1477"/>
                <a:gd name="T53" fmla="*/ 693 h 1476"/>
                <a:gd name="T54" fmla="*/ 1389 w 1477"/>
                <a:gd name="T55" fmla="*/ 593 h 1476"/>
                <a:gd name="T56" fmla="*/ 1324 w 1477"/>
                <a:gd name="T57" fmla="*/ 584 h 1476"/>
                <a:gd name="T58" fmla="*/ 1269 w 1477"/>
                <a:gd name="T59" fmla="*/ 444 h 1476"/>
                <a:gd name="T60" fmla="*/ 1310 w 1477"/>
                <a:gd name="T61" fmla="*/ 395 h 1476"/>
                <a:gd name="T62" fmla="*/ 1304 w 1477"/>
                <a:gd name="T63" fmla="*/ 262 h 1476"/>
                <a:gd name="T64" fmla="*/ 1233 w 1477"/>
                <a:gd name="T65" fmla="*/ 189 h 1476"/>
                <a:gd name="T66" fmla="*/ 1100 w 1477"/>
                <a:gd name="T67" fmla="*/ 180 h 1476"/>
                <a:gd name="T68" fmla="*/ 1052 w 1477"/>
                <a:gd name="T69" fmla="*/ 217 h 1476"/>
                <a:gd name="T70" fmla="*/ 906 w 1477"/>
                <a:gd name="T71" fmla="*/ 154 h 1476"/>
                <a:gd name="T72" fmla="*/ 900 w 1477"/>
                <a:gd name="T73" fmla="*/ 91 h 1476"/>
                <a:gd name="T74" fmla="*/ 801 w 1477"/>
                <a:gd name="T75" fmla="*/ 2 h 1476"/>
                <a:gd name="T76" fmla="*/ 700 w 1477"/>
                <a:gd name="T77" fmla="*/ 1 h 1476"/>
                <a:gd name="T78" fmla="*/ 600 w 1477"/>
                <a:gd name="T79" fmla="*/ 88 h 1476"/>
                <a:gd name="T80" fmla="*/ 592 w 1477"/>
                <a:gd name="T81" fmla="*/ 150 h 1476"/>
                <a:gd name="T82" fmla="*/ 441 w 1477"/>
                <a:gd name="T83" fmla="*/ 212 h 1476"/>
                <a:gd name="T84" fmla="*/ 391 w 1477"/>
                <a:gd name="T85" fmla="*/ 171 h 1476"/>
                <a:gd name="T86" fmla="*/ 258 w 1477"/>
                <a:gd name="T87" fmla="*/ 177 h 1476"/>
                <a:gd name="T88" fmla="*/ 185 w 1477"/>
                <a:gd name="T89" fmla="*/ 248 h 1476"/>
                <a:gd name="T90" fmla="*/ 176 w 1477"/>
                <a:gd name="T91" fmla="*/ 381 h 1476"/>
                <a:gd name="T92" fmla="*/ 219 w 1477"/>
                <a:gd name="T93" fmla="*/ 436 h 1476"/>
                <a:gd name="T94" fmla="*/ 162 w 1477"/>
                <a:gd name="T95" fmla="*/ 576 h 1476"/>
                <a:gd name="T96" fmla="*/ 92 w 1477"/>
                <a:gd name="T97" fmla="*/ 583 h 1476"/>
                <a:gd name="T98" fmla="*/ 745 w 1477"/>
                <a:gd name="T99" fmla="*/ 469 h 1476"/>
                <a:gd name="T100" fmla="*/ 1005 w 1477"/>
                <a:gd name="T101" fmla="*/ 735 h 1476"/>
                <a:gd name="T102" fmla="*/ 738 w 1477"/>
                <a:gd name="T103" fmla="*/ 995 h 1476"/>
                <a:gd name="T104" fmla="*/ 478 w 1477"/>
                <a:gd name="T105" fmla="*/ 729 h 1476"/>
                <a:gd name="T106" fmla="*/ 745 w 1477"/>
                <a:gd name="T107" fmla="*/ 469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7" h="1476">
                  <a:moveTo>
                    <a:pt x="92" y="583"/>
                  </a:moveTo>
                  <a:cubicBezTo>
                    <a:pt x="41" y="589"/>
                    <a:pt x="2" y="631"/>
                    <a:pt x="2" y="682"/>
                  </a:cubicBezTo>
                  <a:cubicBezTo>
                    <a:pt x="1" y="783"/>
                    <a:pt x="1" y="783"/>
                    <a:pt x="1" y="783"/>
                  </a:cubicBezTo>
                  <a:cubicBezTo>
                    <a:pt x="0" y="834"/>
                    <a:pt x="38" y="877"/>
                    <a:pt x="88" y="883"/>
                  </a:cubicBezTo>
                  <a:cubicBezTo>
                    <a:pt x="162" y="893"/>
                    <a:pt x="162" y="893"/>
                    <a:pt x="162" y="893"/>
                  </a:cubicBezTo>
                  <a:cubicBezTo>
                    <a:pt x="175" y="938"/>
                    <a:pt x="192" y="981"/>
                    <a:pt x="215" y="1022"/>
                  </a:cubicBezTo>
                  <a:cubicBezTo>
                    <a:pt x="167" y="1081"/>
                    <a:pt x="167" y="1081"/>
                    <a:pt x="167" y="1081"/>
                  </a:cubicBezTo>
                  <a:cubicBezTo>
                    <a:pt x="135" y="1121"/>
                    <a:pt x="138" y="1178"/>
                    <a:pt x="173" y="1214"/>
                  </a:cubicBezTo>
                  <a:cubicBezTo>
                    <a:pt x="244" y="1287"/>
                    <a:pt x="244" y="1287"/>
                    <a:pt x="244" y="1287"/>
                  </a:cubicBezTo>
                  <a:cubicBezTo>
                    <a:pt x="280" y="1323"/>
                    <a:pt x="336" y="1327"/>
                    <a:pt x="377" y="1296"/>
                  </a:cubicBezTo>
                  <a:cubicBezTo>
                    <a:pt x="436" y="1250"/>
                    <a:pt x="436" y="1250"/>
                    <a:pt x="436" y="1250"/>
                  </a:cubicBezTo>
                  <a:cubicBezTo>
                    <a:pt x="478" y="1275"/>
                    <a:pt x="523" y="1294"/>
                    <a:pt x="569" y="1308"/>
                  </a:cubicBezTo>
                  <a:cubicBezTo>
                    <a:pt x="577" y="1385"/>
                    <a:pt x="577" y="1385"/>
                    <a:pt x="577" y="1385"/>
                  </a:cubicBezTo>
                  <a:cubicBezTo>
                    <a:pt x="582" y="1435"/>
                    <a:pt x="625" y="1474"/>
                    <a:pt x="676" y="1474"/>
                  </a:cubicBezTo>
                  <a:cubicBezTo>
                    <a:pt x="777" y="1475"/>
                    <a:pt x="777" y="1475"/>
                    <a:pt x="777" y="1475"/>
                  </a:cubicBezTo>
                  <a:cubicBezTo>
                    <a:pt x="828" y="1476"/>
                    <a:pt x="871" y="1439"/>
                    <a:pt x="877" y="1388"/>
                  </a:cubicBezTo>
                  <a:cubicBezTo>
                    <a:pt x="886" y="1315"/>
                    <a:pt x="886" y="1315"/>
                    <a:pt x="886" y="1315"/>
                  </a:cubicBezTo>
                  <a:cubicBezTo>
                    <a:pt x="937" y="1303"/>
                    <a:pt x="985" y="1284"/>
                    <a:pt x="1030" y="1259"/>
                  </a:cubicBezTo>
                  <a:cubicBezTo>
                    <a:pt x="1086" y="1305"/>
                    <a:pt x="1086" y="1305"/>
                    <a:pt x="1086" y="1305"/>
                  </a:cubicBezTo>
                  <a:cubicBezTo>
                    <a:pt x="1126" y="1337"/>
                    <a:pt x="1183" y="1334"/>
                    <a:pt x="1219" y="1299"/>
                  </a:cubicBezTo>
                  <a:cubicBezTo>
                    <a:pt x="1292" y="1228"/>
                    <a:pt x="1292" y="1228"/>
                    <a:pt x="1292" y="1228"/>
                  </a:cubicBezTo>
                  <a:cubicBezTo>
                    <a:pt x="1328" y="1192"/>
                    <a:pt x="1332" y="1135"/>
                    <a:pt x="1301" y="1095"/>
                  </a:cubicBezTo>
                  <a:cubicBezTo>
                    <a:pt x="1258" y="1039"/>
                    <a:pt x="1258" y="1039"/>
                    <a:pt x="1258" y="1039"/>
                  </a:cubicBezTo>
                  <a:cubicBezTo>
                    <a:pt x="1284" y="995"/>
                    <a:pt x="1305" y="949"/>
                    <a:pt x="1319" y="899"/>
                  </a:cubicBezTo>
                  <a:cubicBezTo>
                    <a:pt x="1385" y="893"/>
                    <a:pt x="1385" y="893"/>
                    <a:pt x="1385" y="893"/>
                  </a:cubicBezTo>
                  <a:cubicBezTo>
                    <a:pt x="1436" y="887"/>
                    <a:pt x="1474" y="845"/>
                    <a:pt x="1475" y="794"/>
                  </a:cubicBezTo>
                  <a:cubicBezTo>
                    <a:pt x="1476" y="693"/>
                    <a:pt x="1476" y="693"/>
                    <a:pt x="1476" y="693"/>
                  </a:cubicBezTo>
                  <a:cubicBezTo>
                    <a:pt x="1477" y="642"/>
                    <a:pt x="1439" y="599"/>
                    <a:pt x="1389" y="593"/>
                  </a:cubicBezTo>
                  <a:cubicBezTo>
                    <a:pt x="1324" y="584"/>
                    <a:pt x="1324" y="584"/>
                    <a:pt x="1324" y="584"/>
                  </a:cubicBezTo>
                  <a:cubicBezTo>
                    <a:pt x="1312" y="535"/>
                    <a:pt x="1293" y="488"/>
                    <a:pt x="1269" y="444"/>
                  </a:cubicBezTo>
                  <a:cubicBezTo>
                    <a:pt x="1310" y="395"/>
                    <a:pt x="1310" y="395"/>
                    <a:pt x="1310" y="395"/>
                  </a:cubicBezTo>
                  <a:cubicBezTo>
                    <a:pt x="1342" y="355"/>
                    <a:pt x="1339" y="298"/>
                    <a:pt x="1304" y="262"/>
                  </a:cubicBezTo>
                  <a:cubicBezTo>
                    <a:pt x="1233" y="189"/>
                    <a:pt x="1233" y="189"/>
                    <a:pt x="1233" y="189"/>
                  </a:cubicBezTo>
                  <a:cubicBezTo>
                    <a:pt x="1197" y="153"/>
                    <a:pt x="1140" y="149"/>
                    <a:pt x="1100" y="180"/>
                  </a:cubicBezTo>
                  <a:cubicBezTo>
                    <a:pt x="1052" y="217"/>
                    <a:pt x="1052" y="217"/>
                    <a:pt x="1052" y="217"/>
                  </a:cubicBezTo>
                  <a:cubicBezTo>
                    <a:pt x="1006" y="190"/>
                    <a:pt x="957" y="169"/>
                    <a:pt x="906" y="154"/>
                  </a:cubicBezTo>
                  <a:cubicBezTo>
                    <a:pt x="900" y="91"/>
                    <a:pt x="900" y="91"/>
                    <a:pt x="900" y="91"/>
                  </a:cubicBezTo>
                  <a:cubicBezTo>
                    <a:pt x="894" y="41"/>
                    <a:pt x="852" y="2"/>
                    <a:pt x="801" y="2"/>
                  </a:cubicBezTo>
                  <a:cubicBezTo>
                    <a:pt x="700" y="1"/>
                    <a:pt x="700" y="1"/>
                    <a:pt x="700" y="1"/>
                  </a:cubicBezTo>
                  <a:cubicBezTo>
                    <a:pt x="649" y="0"/>
                    <a:pt x="606" y="37"/>
                    <a:pt x="600" y="88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39" y="164"/>
                    <a:pt x="488" y="185"/>
                    <a:pt x="441" y="212"/>
                  </a:cubicBezTo>
                  <a:cubicBezTo>
                    <a:pt x="391" y="171"/>
                    <a:pt x="391" y="171"/>
                    <a:pt x="391" y="171"/>
                  </a:cubicBezTo>
                  <a:cubicBezTo>
                    <a:pt x="351" y="139"/>
                    <a:pt x="294" y="141"/>
                    <a:pt x="258" y="177"/>
                  </a:cubicBezTo>
                  <a:cubicBezTo>
                    <a:pt x="185" y="248"/>
                    <a:pt x="185" y="248"/>
                    <a:pt x="185" y="248"/>
                  </a:cubicBezTo>
                  <a:cubicBezTo>
                    <a:pt x="149" y="284"/>
                    <a:pt x="145" y="341"/>
                    <a:pt x="176" y="381"/>
                  </a:cubicBezTo>
                  <a:cubicBezTo>
                    <a:pt x="219" y="436"/>
                    <a:pt x="219" y="436"/>
                    <a:pt x="219" y="436"/>
                  </a:cubicBezTo>
                  <a:cubicBezTo>
                    <a:pt x="194" y="480"/>
                    <a:pt x="174" y="527"/>
                    <a:pt x="162" y="576"/>
                  </a:cubicBezTo>
                  <a:lnTo>
                    <a:pt x="92" y="583"/>
                  </a:lnTo>
                  <a:close/>
                  <a:moveTo>
                    <a:pt x="745" y="469"/>
                  </a:moveTo>
                  <a:cubicBezTo>
                    <a:pt x="890" y="471"/>
                    <a:pt x="1006" y="590"/>
                    <a:pt x="1005" y="735"/>
                  </a:cubicBezTo>
                  <a:cubicBezTo>
                    <a:pt x="1003" y="881"/>
                    <a:pt x="884" y="997"/>
                    <a:pt x="738" y="995"/>
                  </a:cubicBezTo>
                  <a:cubicBezTo>
                    <a:pt x="593" y="994"/>
                    <a:pt x="477" y="874"/>
                    <a:pt x="478" y="729"/>
                  </a:cubicBezTo>
                  <a:cubicBezTo>
                    <a:pt x="480" y="584"/>
                    <a:pt x="600" y="467"/>
                    <a:pt x="745" y="469"/>
                  </a:cubicBezTo>
                  <a:close/>
                </a:path>
              </a:pathLst>
            </a:custGeom>
            <a:solidFill>
              <a:srgbClr val="ECB448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FCB09C-3966-CF43-80E7-6A90D7844E1B}"/>
                </a:ext>
              </a:extLst>
            </p:cNvPr>
            <p:cNvSpPr txBox="1"/>
            <p:nvPr/>
          </p:nvSpPr>
          <p:spPr>
            <a:xfrm>
              <a:off x="5802859" y="2600980"/>
              <a:ext cx="2426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Wrappers: </a:t>
              </a:r>
              <a:r>
                <a:rPr lang="en-US" sz="1400" dirty="0"/>
                <a:t>Convert NLP outputs to </a:t>
              </a:r>
              <a:r>
                <a:rPr lang="en-US" sz="1400" dirty="0" err="1"/>
                <a:t>Note_NLP</a:t>
              </a:r>
              <a:r>
                <a:rPr lang="en-US" sz="1400" dirty="0"/>
                <a:t> format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62B895-1CE5-2E4D-BBC8-08B0B4DC85D8}"/>
              </a:ext>
            </a:extLst>
          </p:cNvPr>
          <p:cNvGrpSpPr/>
          <p:nvPr/>
        </p:nvGrpSpPr>
        <p:grpSpPr>
          <a:xfrm>
            <a:off x="5505352" y="3098569"/>
            <a:ext cx="2810236" cy="523220"/>
            <a:chOff x="5419364" y="3098569"/>
            <a:chExt cx="2810236" cy="523220"/>
          </a:xfrm>
        </p:grpSpPr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669A7296-3057-AA45-9269-618CFB23D6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9364" y="3179785"/>
              <a:ext cx="333647" cy="338008"/>
            </a:xfrm>
            <a:custGeom>
              <a:avLst/>
              <a:gdLst>
                <a:gd name="T0" fmla="*/ 92 w 1477"/>
                <a:gd name="T1" fmla="*/ 583 h 1476"/>
                <a:gd name="T2" fmla="*/ 2 w 1477"/>
                <a:gd name="T3" fmla="*/ 682 h 1476"/>
                <a:gd name="T4" fmla="*/ 1 w 1477"/>
                <a:gd name="T5" fmla="*/ 783 h 1476"/>
                <a:gd name="T6" fmla="*/ 88 w 1477"/>
                <a:gd name="T7" fmla="*/ 883 h 1476"/>
                <a:gd name="T8" fmla="*/ 162 w 1477"/>
                <a:gd name="T9" fmla="*/ 893 h 1476"/>
                <a:gd name="T10" fmla="*/ 215 w 1477"/>
                <a:gd name="T11" fmla="*/ 1022 h 1476"/>
                <a:gd name="T12" fmla="*/ 167 w 1477"/>
                <a:gd name="T13" fmla="*/ 1081 h 1476"/>
                <a:gd name="T14" fmla="*/ 173 w 1477"/>
                <a:gd name="T15" fmla="*/ 1214 h 1476"/>
                <a:gd name="T16" fmla="*/ 244 w 1477"/>
                <a:gd name="T17" fmla="*/ 1287 h 1476"/>
                <a:gd name="T18" fmla="*/ 377 w 1477"/>
                <a:gd name="T19" fmla="*/ 1296 h 1476"/>
                <a:gd name="T20" fmla="*/ 436 w 1477"/>
                <a:gd name="T21" fmla="*/ 1250 h 1476"/>
                <a:gd name="T22" fmla="*/ 569 w 1477"/>
                <a:gd name="T23" fmla="*/ 1308 h 1476"/>
                <a:gd name="T24" fmla="*/ 577 w 1477"/>
                <a:gd name="T25" fmla="*/ 1385 h 1476"/>
                <a:gd name="T26" fmla="*/ 676 w 1477"/>
                <a:gd name="T27" fmla="*/ 1474 h 1476"/>
                <a:gd name="T28" fmla="*/ 777 w 1477"/>
                <a:gd name="T29" fmla="*/ 1475 h 1476"/>
                <a:gd name="T30" fmla="*/ 877 w 1477"/>
                <a:gd name="T31" fmla="*/ 1388 h 1476"/>
                <a:gd name="T32" fmla="*/ 886 w 1477"/>
                <a:gd name="T33" fmla="*/ 1315 h 1476"/>
                <a:gd name="T34" fmla="*/ 1030 w 1477"/>
                <a:gd name="T35" fmla="*/ 1259 h 1476"/>
                <a:gd name="T36" fmla="*/ 1086 w 1477"/>
                <a:gd name="T37" fmla="*/ 1305 h 1476"/>
                <a:gd name="T38" fmla="*/ 1219 w 1477"/>
                <a:gd name="T39" fmla="*/ 1299 h 1476"/>
                <a:gd name="T40" fmla="*/ 1292 w 1477"/>
                <a:gd name="T41" fmla="*/ 1228 h 1476"/>
                <a:gd name="T42" fmla="*/ 1301 w 1477"/>
                <a:gd name="T43" fmla="*/ 1095 h 1476"/>
                <a:gd name="T44" fmla="*/ 1258 w 1477"/>
                <a:gd name="T45" fmla="*/ 1039 h 1476"/>
                <a:gd name="T46" fmla="*/ 1319 w 1477"/>
                <a:gd name="T47" fmla="*/ 899 h 1476"/>
                <a:gd name="T48" fmla="*/ 1385 w 1477"/>
                <a:gd name="T49" fmla="*/ 893 h 1476"/>
                <a:gd name="T50" fmla="*/ 1475 w 1477"/>
                <a:gd name="T51" fmla="*/ 794 h 1476"/>
                <a:gd name="T52" fmla="*/ 1476 w 1477"/>
                <a:gd name="T53" fmla="*/ 693 h 1476"/>
                <a:gd name="T54" fmla="*/ 1389 w 1477"/>
                <a:gd name="T55" fmla="*/ 593 h 1476"/>
                <a:gd name="T56" fmla="*/ 1324 w 1477"/>
                <a:gd name="T57" fmla="*/ 584 h 1476"/>
                <a:gd name="T58" fmla="*/ 1269 w 1477"/>
                <a:gd name="T59" fmla="*/ 444 h 1476"/>
                <a:gd name="T60" fmla="*/ 1310 w 1477"/>
                <a:gd name="T61" fmla="*/ 395 h 1476"/>
                <a:gd name="T62" fmla="*/ 1304 w 1477"/>
                <a:gd name="T63" fmla="*/ 262 h 1476"/>
                <a:gd name="T64" fmla="*/ 1233 w 1477"/>
                <a:gd name="T65" fmla="*/ 189 h 1476"/>
                <a:gd name="T66" fmla="*/ 1100 w 1477"/>
                <a:gd name="T67" fmla="*/ 180 h 1476"/>
                <a:gd name="T68" fmla="*/ 1052 w 1477"/>
                <a:gd name="T69" fmla="*/ 217 h 1476"/>
                <a:gd name="T70" fmla="*/ 906 w 1477"/>
                <a:gd name="T71" fmla="*/ 154 h 1476"/>
                <a:gd name="T72" fmla="*/ 900 w 1477"/>
                <a:gd name="T73" fmla="*/ 91 h 1476"/>
                <a:gd name="T74" fmla="*/ 801 w 1477"/>
                <a:gd name="T75" fmla="*/ 2 h 1476"/>
                <a:gd name="T76" fmla="*/ 700 w 1477"/>
                <a:gd name="T77" fmla="*/ 1 h 1476"/>
                <a:gd name="T78" fmla="*/ 600 w 1477"/>
                <a:gd name="T79" fmla="*/ 88 h 1476"/>
                <a:gd name="T80" fmla="*/ 592 w 1477"/>
                <a:gd name="T81" fmla="*/ 150 h 1476"/>
                <a:gd name="T82" fmla="*/ 441 w 1477"/>
                <a:gd name="T83" fmla="*/ 212 h 1476"/>
                <a:gd name="T84" fmla="*/ 391 w 1477"/>
                <a:gd name="T85" fmla="*/ 171 h 1476"/>
                <a:gd name="T86" fmla="*/ 258 w 1477"/>
                <a:gd name="T87" fmla="*/ 177 h 1476"/>
                <a:gd name="T88" fmla="*/ 185 w 1477"/>
                <a:gd name="T89" fmla="*/ 248 h 1476"/>
                <a:gd name="T90" fmla="*/ 176 w 1477"/>
                <a:gd name="T91" fmla="*/ 381 h 1476"/>
                <a:gd name="T92" fmla="*/ 219 w 1477"/>
                <a:gd name="T93" fmla="*/ 436 h 1476"/>
                <a:gd name="T94" fmla="*/ 162 w 1477"/>
                <a:gd name="T95" fmla="*/ 576 h 1476"/>
                <a:gd name="T96" fmla="*/ 92 w 1477"/>
                <a:gd name="T97" fmla="*/ 583 h 1476"/>
                <a:gd name="T98" fmla="*/ 745 w 1477"/>
                <a:gd name="T99" fmla="*/ 469 h 1476"/>
                <a:gd name="T100" fmla="*/ 1005 w 1477"/>
                <a:gd name="T101" fmla="*/ 735 h 1476"/>
                <a:gd name="T102" fmla="*/ 738 w 1477"/>
                <a:gd name="T103" fmla="*/ 995 h 1476"/>
                <a:gd name="T104" fmla="*/ 478 w 1477"/>
                <a:gd name="T105" fmla="*/ 729 h 1476"/>
                <a:gd name="T106" fmla="*/ 745 w 1477"/>
                <a:gd name="T107" fmla="*/ 469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7" h="1476">
                  <a:moveTo>
                    <a:pt x="92" y="583"/>
                  </a:moveTo>
                  <a:cubicBezTo>
                    <a:pt x="41" y="589"/>
                    <a:pt x="2" y="631"/>
                    <a:pt x="2" y="682"/>
                  </a:cubicBezTo>
                  <a:cubicBezTo>
                    <a:pt x="1" y="783"/>
                    <a:pt x="1" y="783"/>
                    <a:pt x="1" y="783"/>
                  </a:cubicBezTo>
                  <a:cubicBezTo>
                    <a:pt x="0" y="834"/>
                    <a:pt x="38" y="877"/>
                    <a:pt x="88" y="883"/>
                  </a:cubicBezTo>
                  <a:cubicBezTo>
                    <a:pt x="162" y="893"/>
                    <a:pt x="162" y="893"/>
                    <a:pt x="162" y="893"/>
                  </a:cubicBezTo>
                  <a:cubicBezTo>
                    <a:pt x="175" y="938"/>
                    <a:pt x="192" y="981"/>
                    <a:pt x="215" y="1022"/>
                  </a:cubicBezTo>
                  <a:cubicBezTo>
                    <a:pt x="167" y="1081"/>
                    <a:pt x="167" y="1081"/>
                    <a:pt x="167" y="1081"/>
                  </a:cubicBezTo>
                  <a:cubicBezTo>
                    <a:pt x="135" y="1121"/>
                    <a:pt x="138" y="1178"/>
                    <a:pt x="173" y="1214"/>
                  </a:cubicBezTo>
                  <a:cubicBezTo>
                    <a:pt x="244" y="1287"/>
                    <a:pt x="244" y="1287"/>
                    <a:pt x="244" y="1287"/>
                  </a:cubicBezTo>
                  <a:cubicBezTo>
                    <a:pt x="280" y="1323"/>
                    <a:pt x="336" y="1327"/>
                    <a:pt x="377" y="1296"/>
                  </a:cubicBezTo>
                  <a:cubicBezTo>
                    <a:pt x="436" y="1250"/>
                    <a:pt x="436" y="1250"/>
                    <a:pt x="436" y="1250"/>
                  </a:cubicBezTo>
                  <a:cubicBezTo>
                    <a:pt x="478" y="1275"/>
                    <a:pt x="523" y="1294"/>
                    <a:pt x="569" y="1308"/>
                  </a:cubicBezTo>
                  <a:cubicBezTo>
                    <a:pt x="577" y="1385"/>
                    <a:pt x="577" y="1385"/>
                    <a:pt x="577" y="1385"/>
                  </a:cubicBezTo>
                  <a:cubicBezTo>
                    <a:pt x="582" y="1435"/>
                    <a:pt x="625" y="1474"/>
                    <a:pt x="676" y="1474"/>
                  </a:cubicBezTo>
                  <a:cubicBezTo>
                    <a:pt x="777" y="1475"/>
                    <a:pt x="777" y="1475"/>
                    <a:pt x="777" y="1475"/>
                  </a:cubicBezTo>
                  <a:cubicBezTo>
                    <a:pt x="828" y="1476"/>
                    <a:pt x="871" y="1439"/>
                    <a:pt x="877" y="1388"/>
                  </a:cubicBezTo>
                  <a:cubicBezTo>
                    <a:pt x="886" y="1315"/>
                    <a:pt x="886" y="1315"/>
                    <a:pt x="886" y="1315"/>
                  </a:cubicBezTo>
                  <a:cubicBezTo>
                    <a:pt x="937" y="1303"/>
                    <a:pt x="985" y="1284"/>
                    <a:pt x="1030" y="1259"/>
                  </a:cubicBezTo>
                  <a:cubicBezTo>
                    <a:pt x="1086" y="1305"/>
                    <a:pt x="1086" y="1305"/>
                    <a:pt x="1086" y="1305"/>
                  </a:cubicBezTo>
                  <a:cubicBezTo>
                    <a:pt x="1126" y="1337"/>
                    <a:pt x="1183" y="1334"/>
                    <a:pt x="1219" y="1299"/>
                  </a:cubicBezTo>
                  <a:cubicBezTo>
                    <a:pt x="1292" y="1228"/>
                    <a:pt x="1292" y="1228"/>
                    <a:pt x="1292" y="1228"/>
                  </a:cubicBezTo>
                  <a:cubicBezTo>
                    <a:pt x="1328" y="1192"/>
                    <a:pt x="1332" y="1135"/>
                    <a:pt x="1301" y="1095"/>
                  </a:cubicBezTo>
                  <a:cubicBezTo>
                    <a:pt x="1258" y="1039"/>
                    <a:pt x="1258" y="1039"/>
                    <a:pt x="1258" y="1039"/>
                  </a:cubicBezTo>
                  <a:cubicBezTo>
                    <a:pt x="1284" y="995"/>
                    <a:pt x="1305" y="949"/>
                    <a:pt x="1319" y="899"/>
                  </a:cubicBezTo>
                  <a:cubicBezTo>
                    <a:pt x="1385" y="893"/>
                    <a:pt x="1385" y="893"/>
                    <a:pt x="1385" y="893"/>
                  </a:cubicBezTo>
                  <a:cubicBezTo>
                    <a:pt x="1436" y="887"/>
                    <a:pt x="1474" y="845"/>
                    <a:pt x="1475" y="794"/>
                  </a:cubicBezTo>
                  <a:cubicBezTo>
                    <a:pt x="1476" y="693"/>
                    <a:pt x="1476" y="693"/>
                    <a:pt x="1476" y="693"/>
                  </a:cubicBezTo>
                  <a:cubicBezTo>
                    <a:pt x="1477" y="642"/>
                    <a:pt x="1439" y="599"/>
                    <a:pt x="1389" y="593"/>
                  </a:cubicBezTo>
                  <a:cubicBezTo>
                    <a:pt x="1324" y="584"/>
                    <a:pt x="1324" y="584"/>
                    <a:pt x="1324" y="584"/>
                  </a:cubicBezTo>
                  <a:cubicBezTo>
                    <a:pt x="1312" y="535"/>
                    <a:pt x="1293" y="488"/>
                    <a:pt x="1269" y="444"/>
                  </a:cubicBezTo>
                  <a:cubicBezTo>
                    <a:pt x="1310" y="395"/>
                    <a:pt x="1310" y="395"/>
                    <a:pt x="1310" y="395"/>
                  </a:cubicBezTo>
                  <a:cubicBezTo>
                    <a:pt x="1342" y="355"/>
                    <a:pt x="1339" y="298"/>
                    <a:pt x="1304" y="262"/>
                  </a:cubicBezTo>
                  <a:cubicBezTo>
                    <a:pt x="1233" y="189"/>
                    <a:pt x="1233" y="189"/>
                    <a:pt x="1233" y="189"/>
                  </a:cubicBezTo>
                  <a:cubicBezTo>
                    <a:pt x="1197" y="153"/>
                    <a:pt x="1140" y="149"/>
                    <a:pt x="1100" y="180"/>
                  </a:cubicBezTo>
                  <a:cubicBezTo>
                    <a:pt x="1052" y="217"/>
                    <a:pt x="1052" y="217"/>
                    <a:pt x="1052" y="217"/>
                  </a:cubicBezTo>
                  <a:cubicBezTo>
                    <a:pt x="1006" y="190"/>
                    <a:pt x="957" y="169"/>
                    <a:pt x="906" y="154"/>
                  </a:cubicBezTo>
                  <a:cubicBezTo>
                    <a:pt x="900" y="91"/>
                    <a:pt x="900" y="91"/>
                    <a:pt x="900" y="91"/>
                  </a:cubicBezTo>
                  <a:cubicBezTo>
                    <a:pt x="894" y="41"/>
                    <a:pt x="852" y="2"/>
                    <a:pt x="801" y="2"/>
                  </a:cubicBezTo>
                  <a:cubicBezTo>
                    <a:pt x="700" y="1"/>
                    <a:pt x="700" y="1"/>
                    <a:pt x="700" y="1"/>
                  </a:cubicBezTo>
                  <a:cubicBezTo>
                    <a:pt x="649" y="0"/>
                    <a:pt x="606" y="37"/>
                    <a:pt x="600" y="88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39" y="164"/>
                    <a:pt x="488" y="185"/>
                    <a:pt x="441" y="212"/>
                  </a:cubicBezTo>
                  <a:cubicBezTo>
                    <a:pt x="391" y="171"/>
                    <a:pt x="391" y="171"/>
                    <a:pt x="391" y="171"/>
                  </a:cubicBezTo>
                  <a:cubicBezTo>
                    <a:pt x="351" y="139"/>
                    <a:pt x="294" y="141"/>
                    <a:pt x="258" y="177"/>
                  </a:cubicBezTo>
                  <a:cubicBezTo>
                    <a:pt x="185" y="248"/>
                    <a:pt x="185" y="248"/>
                    <a:pt x="185" y="248"/>
                  </a:cubicBezTo>
                  <a:cubicBezTo>
                    <a:pt x="149" y="284"/>
                    <a:pt x="145" y="341"/>
                    <a:pt x="176" y="381"/>
                  </a:cubicBezTo>
                  <a:cubicBezTo>
                    <a:pt x="219" y="436"/>
                    <a:pt x="219" y="436"/>
                    <a:pt x="219" y="436"/>
                  </a:cubicBezTo>
                  <a:cubicBezTo>
                    <a:pt x="194" y="480"/>
                    <a:pt x="174" y="527"/>
                    <a:pt x="162" y="576"/>
                  </a:cubicBezTo>
                  <a:lnTo>
                    <a:pt x="92" y="583"/>
                  </a:lnTo>
                  <a:close/>
                  <a:moveTo>
                    <a:pt x="745" y="469"/>
                  </a:moveTo>
                  <a:cubicBezTo>
                    <a:pt x="890" y="471"/>
                    <a:pt x="1006" y="590"/>
                    <a:pt x="1005" y="735"/>
                  </a:cubicBezTo>
                  <a:cubicBezTo>
                    <a:pt x="1003" y="881"/>
                    <a:pt x="884" y="997"/>
                    <a:pt x="738" y="995"/>
                  </a:cubicBezTo>
                  <a:cubicBezTo>
                    <a:pt x="593" y="994"/>
                    <a:pt x="477" y="874"/>
                    <a:pt x="478" y="729"/>
                  </a:cubicBezTo>
                  <a:cubicBezTo>
                    <a:pt x="480" y="584"/>
                    <a:pt x="600" y="467"/>
                    <a:pt x="745" y="469"/>
                  </a:cubicBezTo>
                  <a:close/>
                </a:path>
              </a:pathLst>
            </a:custGeom>
            <a:solidFill>
              <a:srgbClr val="ECB448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BD8DA5C-EB74-4E4C-9E6D-F46756EB2C23}"/>
                </a:ext>
              </a:extLst>
            </p:cNvPr>
            <p:cNvSpPr txBox="1"/>
            <p:nvPr/>
          </p:nvSpPr>
          <p:spPr>
            <a:xfrm>
              <a:off x="5802859" y="3098569"/>
              <a:ext cx="2426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Ananke: </a:t>
              </a:r>
              <a:r>
                <a:rPr lang="en-US" sz="1400" dirty="0"/>
                <a:t>UMLS to OMOP Concepts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572C07A-3E9A-804D-AD84-174A97272F8C}"/>
              </a:ext>
            </a:extLst>
          </p:cNvPr>
          <p:cNvGrpSpPr/>
          <p:nvPr/>
        </p:nvGrpSpPr>
        <p:grpSpPr>
          <a:xfrm>
            <a:off x="5276752" y="1638300"/>
            <a:ext cx="3038836" cy="2552700"/>
            <a:chOff x="5190764" y="1638300"/>
            <a:chExt cx="3038836" cy="2552700"/>
          </a:xfrm>
        </p:grpSpPr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5CE79531-8EA7-5F47-83DC-D60AA08B8F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9364" y="3643344"/>
              <a:ext cx="333647" cy="338008"/>
            </a:xfrm>
            <a:custGeom>
              <a:avLst/>
              <a:gdLst>
                <a:gd name="T0" fmla="*/ 92 w 1477"/>
                <a:gd name="T1" fmla="*/ 583 h 1476"/>
                <a:gd name="T2" fmla="*/ 2 w 1477"/>
                <a:gd name="T3" fmla="*/ 682 h 1476"/>
                <a:gd name="T4" fmla="*/ 1 w 1477"/>
                <a:gd name="T5" fmla="*/ 783 h 1476"/>
                <a:gd name="T6" fmla="*/ 88 w 1477"/>
                <a:gd name="T7" fmla="*/ 883 h 1476"/>
                <a:gd name="T8" fmla="*/ 162 w 1477"/>
                <a:gd name="T9" fmla="*/ 893 h 1476"/>
                <a:gd name="T10" fmla="*/ 215 w 1477"/>
                <a:gd name="T11" fmla="*/ 1022 h 1476"/>
                <a:gd name="T12" fmla="*/ 167 w 1477"/>
                <a:gd name="T13" fmla="*/ 1081 h 1476"/>
                <a:gd name="T14" fmla="*/ 173 w 1477"/>
                <a:gd name="T15" fmla="*/ 1214 h 1476"/>
                <a:gd name="T16" fmla="*/ 244 w 1477"/>
                <a:gd name="T17" fmla="*/ 1287 h 1476"/>
                <a:gd name="T18" fmla="*/ 377 w 1477"/>
                <a:gd name="T19" fmla="*/ 1296 h 1476"/>
                <a:gd name="T20" fmla="*/ 436 w 1477"/>
                <a:gd name="T21" fmla="*/ 1250 h 1476"/>
                <a:gd name="T22" fmla="*/ 569 w 1477"/>
                <a:gd name="T23" fmla="*/ 1308 h 1476"/>
                <a:gd name="T24" fmla="*/ 577 w 1477"/>
                <a:gd name="T25" fmla="*/ 1385 h 1476"/>
                <a:gd name="T26" fmla="*/ 676 w 1477"/>
                <a:gd name="T27" fmla="*/ 1474 h 1476"/>
                <a:gd name="T28" fmla="*/ 777 w 1477"/>
                <a:gd name="T29" fmla="*/ 1475 h 1476"/>
                <a:gd name="T30" fmla="*/ 877 w 1477"/>
                <a:gd name="T31" fmla="*/ 1388 h 1476"/>
                <a:gd name="T32" fmla="*/ 886 w 1477"/>
                <a:gd name="T33" fmla="*/ 1315 h 1476"/>
                <a:gd name="T34" fmla="*/ 1030 w 1477"/>
                <a:gd name="T35" fmla="*/ 1259 h 1476"/>
                <a:gd name="T36" fmla="*/ 1086 w 1477"/>
                <a:gd name="T37" fmla="*/ 1305 h 1476"/>
                <a:gd name="T38" fmla="*/ 1219 w 1477"/>
                <a:gd name="T39" fmla="*/ 1299 h 1476"/>
                <a:gd name="T40" fmla="*/ 1292 w 1477"/>
                <a:gd name="T41" fmla="*/ 1228 h 1476"/>
                <a:gd name="T42" fmla="*/ 1301 w 1477"/>
                <a:gd name="T43" fmla="*/ 1095 h 1476"/>
                <a:gd name="T44" fmla="*/ 1258 w 1477"/>
                <a:gd name="T45" fmla="*/ 1039 h 1476"/>
                <a:gd name="T46" fmla="*/ 1319 w 1477"/>
                <a:gd name="T47" fmla="*/ 899 h 1476"/>
                <a:gd name="T48" fmla="*/ 1385 w 1477"/>
                <a:gd name="T49" fmla="*/ 893 h 1476"/>
                <a:gd name="T50" fmla="*/ 1475 w 1477"/>
                <a:gd name="T51" fmla="*/ 794 h 1476"/>
                <a:gd name="T52" fmla="*/ 1476 w 1477"/>
                <a:gd name="T53" fmla="*/ 693 h 1476"/>
                <a:gd name="T54" fmla="*/ 1389 w 1477"/>
                <a:gd name="T55" fmla="*/ 593 h 1476"/>
                <a:gd name="T56" fmla="*/ 1324 w 1477"/>
                <a:gd name="T57" fmla="*/ 584 h 1476"/>
                <a:gd name="T58" fmla="*/ 1269 w 1477"/>
                <a:gd name="T59" fmla="*/ 444 h 1476"/>
                <a:gd name="T60" fmla="*/ 1310 w 1477"/>
                <a:gd name="T61" fmla="*/ 395 h 1476"/>
                <a:gd name="T62" fmla="*/ 1304 w 1477"/>
                <a:gd name="T63" fmla="*/ 262 h 1476"/>
                <a:gd name="T64" fmla="*/ 1233 w 1477"/>
                <a:gd name="T65" fmla="*/ 189 h 1476"/>
                <a:gd name="T66" fmla="*/ 1100 w 1477"/>
                <a:gd name="T67" fmla="*/ 180 h 1476"/>
                <a:gd name="T68" fmla="*/ 1052 w 1477"/>
                <a:gd name="T69" fmla="*/ 217 h 1476"/>
                <a:gd name="T70" fmla="*/ 906 w 1477"/>
                <a:gd name="T71" fmla="*/ 154 h 1476"/>
                <a:gd name="T72" fmla="*/ 900 w 1477"/>
                <a:gd name="T73" fmla="*/ 91 h 1476"/>
                <a:gd name="T74" fmla="*/ 801 w 1477"/>
                <a:gd name="T75" fmla="*/ 2 h 1476"/>
                <a:gd name="T76" fmla="*/ 700 w 1477"/>
                <a:gd name="T77" fmla="*/ 1 h 1476"/>
                <a:gd name="T78" fmla="*/ 600 w 1477"/>
                <a:gd name="T79" fmla="*/ 88 h 1476"/>
                <a:gd name="T80" fmla="*/ 592 w 1477"/>
                <a:gd name="T81" fmla="*/ 150 h 1476"/>
                <a:gd name="T82" fmla="*/ 441 w 1477"/>
                <a:gd name="T83" fmla="*/ 212 h 1476"/>
                <a:gd name="T84" fmla="*/ 391 w 1477"/>
                <a:gd name="T85" fmla="*/ 171 h 1476"/>
                <a:gd name="T86" fmla="*/ 258 w 1477"/>
                <a:gd name="T87" fmla="*/ 177 h 1476"/>
                <a:gd name="T88" fmla="*/ 185 w 1477"/>
                <a:gd name="T89" fmla="*/ 248 h 1476"/>
                <a:gd name="T90" fmla="*/ 176 w 1477"/>
                <a:gd name="T91" fmla="*/ 381 h 1476"/>
                <a:gd name="T92" fmla="*/ 219 w 1477"/>
                <a:gd name="T93" fmla="*/ 436 h 1476"/>
                <a:gd name="T94" fmla="*/ 162 w 1477"/>
                <a:gd name="T95" fmla="*/ 576 h 1476"/>
                <a:gd name="T96" fmla="*/ 92 w 1477"/>
                <a:gd name="T97" fmla="*/ 583 h 1476"/>
                <a:gd name="T98" fmla="*/ 745 w 1477"/>
                <a:gd name="T99" fmla="*/ 469 h 1476"/>
                <a:gd name="T100" fmla="*/ 1005 w 1477"/>
                <a:gd name="T101" fmla="*/ 735 h 1476"/>
                <a:gd name="T102" fmla="*/ 738 w 1477"/>
                <a:gd name="T103" fmla="*/ 995 h 1476"/>
                <a:gd name="T104" fmla="*/ 478 w 1477"/>
                <a:gd name="T105" fmla="*/ 729 h 1476"/>
                <a:gd name="T106" fmla="*/ 745 w 1477"/>
                <a:gd name="T107" fmla="*/ 469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7" h="1476">
                  <a:moveTo>
                    <a:pt x="92" y="583"/>
                  </a:moveTo>
                  <a:cubicBezTo>
                    <a:pt x="41" y="589"/>
                    <a:pt x="2" y="631"/>
                    <a:pt x="2" y="682"/>
                  </a:cubicBezTo>
                  <a:cubicBezTo>
                    <a:pt x="1" y="783"/>
                    <a:pt x="1" y="783"/>
                    <a:pt x="1" y="783"/>
                  </a:cubicBezTo>
                  <a:cubicBezTo>
                    <a:pt x="0" y="834"/>
                    <a:pt x="38" y="877"/>
                    <a:pt x="88" y="883"/>
                  </a:cubicBezTo>
                  <a:cubicBezTo>
                    <a:pt x="162" y="893"/>
                    <a:pt x="162" y="893"/>
                    <a:pt x="162" y="893"/>
                  </a:cubicBezTo>
                  <a:cubicBezTo>
                    <a:pt x="175" y="938"/>
                    <a:pt x="192" y="981"/>
                    <a:pt x="215" y="1022"/>
                  </a:cubicBezTo>
                  <a:cubicBezTo>
                    <a:pt x="167" y="1081"/>
                    <a:pt x="167" y="1081"/>
                    <a:pt x="167" y="1081"/>
                  </a:cubicBezTo>
                  <a:cubicBezTo>
                    <a:pt x="135" y="1121"/>
                    <a:pt x="138" y="1178"/>
                    <a:pt x="173" y="1214"/>
                  </a:cubicBezTo>
                  <a:cubicBezTo>
                    <a:pt x="244" y="1287"/>
                    <a:pt x="244" y="1287"/>
                    <a:pt x="244" y="1287"/>
                  </a:cubicBezTo>
                  <a:cubicBezTo>
                    <a:pt x="280" y="1323"/>
                    <a:pt x="336" y="1327"/>
                    <a:pt x="377" y="1296"/>
                  </a:cubicBezTo>
                  <a:cubicBezTo>
                    <a:pt x="436" y="1250"/>
                    <a:pt x="436" y="1250"/>
                    <a:pt x="436" y="1250"/>
                  </a:cubicBezTo>
                  <a:cubicBezTo>
                    <a:pt x="478" y="1275"/>
                    <a:pt x="523" y="1294"/>
                    <a:pt x="569" y="1308"/>
                  </a:cubicBezTo>
                  <a:cubicBezTo>
                    <a:pt x="577" y="1385"/>
                    <a:pt x="577" y="1385"/>
                    <a:pt x="577" y="1385"/>
                  </a:cubicBezTo>
                  <a:cubicBezTo>
                    <a:pt x="582" y="1435"/>
                    <a:pt x="625" y="1474"/>
                    <a:pt x="676" y="1474"/>
                  </a:cubicBezTo>
                  <a:cubicBezTo>
                    <a:pt x="777" y="1475"/>
                    <a:pt x="777" y="1475"/>
                    <a:pt x="777" y="1475"/>
                  </a:cubicBezTo>
                  <a:cubicBezTo>
                    <a:pt x="828" y="1476"/>
                    <a:pt x="871" y="1439"/>
                    <a:pt x="877" y="1388"/>
                  </a:cubicBezTo>
                  <a:cubicBezTo>
                    <a:pt x="886" y="1315"/>
                    <a:pt x="886" y="1315"/>
                    <a:pt x="886" y="1315"/>
                  </a:cubicBezTo>
                  <a:cubicBezTo>
                    <a:pt x="937" y="1303"/>
                    <a:pt x="985" y="1284"/>
                    <a:pt x="1030" y="1259"/>
                  </a:cubicBezTo>
                  <a:cubicBezTo>
                    <a:pt x="1086" y="1305"/>
                    <a:pt x="1086" y="1305"/>
                    <a:pt x="1086" y="1305"/>
                  </a:cubicBezTo>
                  <a:cubicBezTo>
                    <a:pt x="1126" y="1337"/>
                    <a:pt x="1183" y="1334"/>
                    <a:pt x="1219" y="1299"/>
                  </a:cubicBezTo>
                  <a:cubicBezTo>
                    <a:pt x="1292" y="1228"/>
                    <a:pt x="1292" y="1228"/>
                    <a:pt x="1292" y="1228"/>
                  </a:cubicBezTo>
                  <a:cubicBezTo>
                    <a:pt x="1328" y="1192"/>
                    <a:pt x="1332" y="1135"/>
                    <a:pt x="1301" y="1095"/>
                  </a:cubicBezTo>
                  <a:cubicBezTo>
                    <a:pt x="1258" y="1039"/>
                    <a:pt x="1258" y="1039"/>
                    <a:pt x="1258" y="1039"/>
                  </a:cubicBezTo>
                  <a:cubicBezTo>
                    <a:pt x="1284" y="995"/>
                    <a:pt x="1305" y="949"/>
                    <a:pt x="1319" y="899"/>
                  </a:cubicBezTo>
                  <a:cubicBezTo>
                    <a:pt x="1385" y="893"/>
                    <a:pt x="1385" y="893"/>
                    <a:pt x="1385" y="893"/>
                  </a:cubicBezTo>
                  <a:cubicBezTo>
                    <a:pt x="1436" y="887"/>
                    <a:pt x="1474" y="845"/>
                    <a:pt x="1475" y="794"/>
                  </a:cubicBezTo>
                  <a:cubicBezTo>
                    <a:pt x="1476" y="693"/>
                    <a:pt x="1476" y="693"/>
                    <a:pt x="1476" y="693"/>
                  </a:cubicBezTo>
                  <a:cubicBezTo>
                    <a:pt x="1477" y="642"/>
                    <a:pt x="1439" y="599"/>
                    <a:pt x="1389" y="593"/>
                  </a:cubicBezTo>
                  <a:cubicBezTo>
                    <a:pt x="1324" y="584"/>
                    <a:pt x="1324" y="584"/>
                    <a:pt x="1324" y="584"/>
                  </a:cubicBezTo>
                  <a:cubicBezTo>
                    <a:pt x="1312" y="535"/>
                    <a:pt x="1293" y="488"/>
                    <a:pt x="1269" y="444"/>
                  </a:cubicBezTo>
                  <a:cubicBezTo>
                    <a:pt x="1310" y="395"/>
                    <a:pt x="1310" y="395"/>
                    <a:pt x="1310" y="395"/>
                  </a:cubicBezTo>
                  <a:cubicBezTo>
                    <a:pt x="1342" y="355"/>
                    <a:pt x="1339" y="298"/>
                    <a:pt x="1304" y="262"/>
                  </a:cubicBezTo>
                  <a:cubicBezTo>
                    <a:pt x="1233" y="189"/>
                    <a:pt x="1233" y="189"/>
                    <a:pt x="1233" y="189"/>
                  </a:cubicBezTo>
                  <a:cubicBezTo>
                    <a:pt x="1197" y="153"/>
                    <a:pt x="1140" y="149"/>
                    <a:pt x="1100" y="180"/>
                  </a:cubicBezTo>
                  <a:cubicBezTo>
                    <a:pt x="1052" y="217"/>
                    <a:pt x="1052" y="217"/>
                    <a:pt x="1052" y="217"/>
                  </a:cubicBezTo>
                  <a:cubicBezTo>
                    <a:pt x="1006" y="190"/>
                    <a:pt x="957" y="169"/>
                    <a:pt x="906" y="154"/>
                  </a:cubicBezTo>
                  <a:cubicBezTo>
                    <a:pt x="900" y="91"/>
                    <a:pt x="900" y="91"/>
                    <a:pt x="900" y="91"/>
                  </a:cubicBezTo>
                  <a:cubicBezTo>
                    <a:pt x="894" y="41"/>
                    <a:pt x="852" y="2"/>
                    <a:pt x="801" y="2"/>
                  </a:cubicBezTo>
                  <a:cubicBezTo>
                    <a:pt x="700" y="1"/>
                    <a:pt x="700" y="1"/>
                    <a:pt x="700" y="1"/>
                  </a:cubicBezTo>
                  <a:cubicBezTo>
                    <a:pt x="649" y="0"/>
                    <a:pt x="606" y="37"/>
                    <a:pt x="600" y="88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39" y="164"/>
                    <a:pt x="488" y="185"/>
                    <a:pt x="441" y="212"/>
                  </a:cubicBezTo>
                  <a:cubicBezTo>
                    <a:pt x="391" y="171"/>
                    <a:pt x="391" y="171"/>
                    <a:pt x="391" y="171"/>
                  </a:cubicBezTo>
                  <a:cubicBezTo>
                    <a:pt x="351" y="139"/>
                    <a:pt x="294" y="141"/>
                    <a:pt x="258" y="177"/>
                  </a:cubicBezTo>
                  <a:cubicBezTo>
                    <a:pt x="185" y="248"/>
                    <a:pt x="185" y="248"/>
                    <a:pt x="185" y="248"/>
                  </a:cubicBezTo>
                  <a:cubicBezTo>
                    <a:pt x="149" y="284"/>
                    <a:pt x="145" y="341"/>
                    <a:pt x="176" y="381"/>
                  </a:cubicBezTo>
                  <a:cubicBezTo>
                    <a:pt x="219" y="436"/>
                    <a:pt x="219" y="436"/>
                    <a:pt x="219" y="436"/>
                  </a:cubicBezTo>
                  <a:cubicBezTo>
                    <a:pt x="194" y="480"/>
                    <a:pt x="174" y="527"/>
                    <a:pt x="162" y="576"/>
                  </a:cubicBezTo>
                  <a:lnTo>
                    <a:pt x="92" y="583"/>
                  </a:lnTo>
                  <a:close/>
                  <a:moveTo>
                    <a:pt x="745" y="469"/>
                  </a:moveTo>
                  <a:cubicBezTo>
                    <a:pt x="890" y="471"/>
                    <a:pt x="1006" y="590"/>
                    <a:pt x="1005" y="735"/>
                  </a:cubicBezTo>
                  <a:cubicBezTo>
                    <a:pt x="1003" y="881"/>
                    <a:pt x="884" y="997"/>
                    <a:pt x="738" y="995"/>
                  </a:cubicBezTo>
                  <a:cubicBezTo>
                    <a:pt x="593" y="994"/>
                    <a:pt x="477" y="874"/>
                    <a:pt x="478" y="729"/>
                  </a:cubicBezTo>
                  <a:cubicBezTo>
                    <a:pt x="480" y="584"/>
                    <a:pt x="600" y="467"/>
                    <a:pt x="745" y="469"/>
                  </a:cubicBezTo>
                  <a:close/>
                </a:path>
              </a:pathLst>
            </a:custGeom>
            <a:solidFill>
              <a:srgbClr val="ECB448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828D62-E793-654F-B4DD-702A765996F3}"/>
                </a:ext>
              </a:extLst>
            </p:cNvPr>
            <p:cNvSpPr txBox="1"/>
            <p:nvPr/>
          </p:nvSpPr>
          <p:spPr>
            <a:xfrm>
              <a:off x="5802859" y="3581400"/>
              <a:ext cx="19695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Visualization: </a:t>
              </a:r>
              <a:r>
                <a:rPr lang="en-US" sz="1400" dirty="0"/>
                <a:t>search , phenotyping ..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0C3B9E-16D1-3647-85D4-FACDEAF47D1F}"/>
                </a:ext>
              </a:extLst>
            </p:cNvPr>
            <p:cNvSpPr/>
            <p:nvPr/>
          </p:nvSpPr>
          <p:spPr>
            <a:xfrm>
              <a:off x="5190764" y="1638300"/>
              <a:ext cx="3038836" cy="2552700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THEIA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8588682-10A7-5543-AB04-ACE6B043F2D1}"/>
              </a:ext>
            </a:extLst>
          </p:cNvPr>
          <p:cNvGrpSpPr/>
          <p:nvPr/>
        </p:nvGrpSpPr>
        <p:grpSpPr>
          <a:xfrm>
            <a:off x="1137593" y="2260297"/>
            <a:ext cx="2460326" cy="327431"/>
            <a:chOff x="1137593" y="2260297"/>
            <a:chExt cx="2460326" cy="32743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073A26D-3B7D-954A-8EF4-87CCE69597E5}"/>
                </a:ext>
              </a:extLst>
            </p:cNvPr>
            <p:cNvGrpSpPr/>
            <p:nvPr/>
          </p:nvGrpSpPr>
          <p:grpSpPr>
            <a:xfrm>
              <a:off x="1137593" y="2267688"/>
              <a:ext cx="320040" cy="320040"/>
              <a:chOff x="1742468" y="4771966"/>
              <a:chExt cx="501234" cy="501234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DA7AFA0-B86A-DF44-8F4F-456723EDEFCC}"/>
                  </a:ext>
                </a:extLst>
              </p:cNvPr>
              <p:cNvSpPr/>
              <p:nvPr/>
            </p:nvSpPr>
            <p:spPr>
              <a:xfrm>
                <a:off x="1742468" y="4771966"/>
                <a:ext cx="501234" cy="501234"/>
              </a:xfrm>
              <a:prstGeom prst="ellipse">
                <a:avLst/>
              </a:prstGeom>
              <a:solidFill>
                <a:srgbClr val="E35A3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B58A9D6-BEF3-484D-840A-CB65AD33FD15}"/>
                  </a:ext>
                </a:extLst>
              </p:cNvPr>
              <p:cNvGrpSpPr/>
              <p:nvPr/>
            </p:nvGrpSpPr>
            <p:grpSpPr>
              <a:xfrm>
                <a:off x="1961513" y="4910952"/>
                <a:ext cx="63145" cy="223262"/>
                <a:chOff x="-619126" y="3692526"/>
                <a:chExt cx="711201" cy="2514600"/>
              </a:xfrm>
              <a:solidFill>
                <a:sysClr val="window" lastClr="FFFFFF"/>
              </a:solidFill>
            </p:grpSpPr>
            <p:sp>
              <p:nvSpPr>
                <p:cNvPr id="48" name="Freeform 18">
                  <a:extLst>
                    <a:ext uri="{FF2B5EF4-FFF2-40B4-BE49-F238E27FC236}">
                      <a16:creationId xmlns:a16="http://schemas.microsoft.com/office/drawing/2014/main" id="{D89FAFA5-C2AA-634A-96FC-D4650A72A4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9126" y="3692526"/>
                  <a:ext cx="711201" cy="1651000"/>
                </a:xfrm>
                <a:custGeom>
                  <a:avLst/>
                  <a:gdLst>
                    <a:gd name="T0" fmla="*/ 317 w 328"/>
                    <a:gd name="T1" fmla="*/ 9 h 768"/>
                    <a:gd name="T2" fmla="*/ 290 w 328"/>
                    <a:gd name="T3" fmla="*/ 0 h 768"/>
                    <a:gd name="T4" fmla="*/ 38 w 328"/>
                    <a:gd name="T5" fmla="*/ 0 h 768"/>
                    <a:gd name="T6" fmla="*/ 11 w 328"/>
                    <a:gd name="T7" fmla="*/ 9 h 768"/>
                    <a:gd name="T8" fmla="*/ 0 w 328"/>
                    <a:gd name="T9" fmla="*/ 30 h 768"/>
                    <a:gd name="T10" fmla="*/ 19 w 328"/>
                    <a:gd name="T11" fmla="*/ 739 h 768"/>
                    <a:gd name="T12" fmla="*/ 30 w 328"/>
                    <a:gd name="T13" fmla="*/ 759 h 768"/>
                    <a:gd name="T14" fmla="*/ 58 w 328"/>
                    <a:gd name="T15" fmla="*/ 768 h 768"/>
                    <a:gd name="T16" fmla="*/ 269 w 328"/>
                    <a:gd name="T17" fmla="*/ 768 h 768"/>
                    <a:gd name="T18" fmla="*/ 296 w 328"/>
                    <a:gd name="T19" fmla="*/ 759 h 768"/>
                    <a:gd name="T20" fmla="*/ 308 w 328"/>
                    <a:gd name="T21" fmla="*/ 739 h 768"/>
                    <a:gd name="T22" fmla="*/ 328 w 328"/>
                    <a:gd name="T23" fmla="*/ 30 h 768"/>
                    <a:gd name="T24" fmla="*/ 317 w 328"/>
                    <a:gd name="T25" fmla="*/ 9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8" h="768">
                      <a:moveTo>
                        <a:pt x="317" y="9"/>
                      </a:moveTo>
                      <a:cubicBezTo>
                        <a:pt x="309" y="3"/>
                        <a:pt x="300" y="0"/>
                        <a:pt x="290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8" y="0"/>
                        <a:pt x="19" y="3"/>
                        <a:pt x="11" y="9"/>
                      </a:cubicBezTo>
                      <a:cubicBezTo>
                        <a:pt x="3" y="14"/>
                        <a:pt x="0" y="21"/>
                        <a:pt x="0" y="30"/>
                      </a:cubicBezTo>
                      <a:cubicBezTo>
                        <a:pt x="19" y="739"/>
                        <a:pt x="19" y="739"/>
                        <a:pt x="19" y="739"/>
                      </a:cubicBezTo>
                      <a:cubicBezTo>
                        <a:pt x="19" y="747"/>
                        <a:pt x="23" y="753"/>
                        <a:pt x="30" y="759"/>
                      </a:cubicBezTo>
                      <a:cubicBezTo>
                        <a:pt x="38" y="765"/>
                        <a:pt x="47" y="768"/>
                        <a:pt x="58" y="768"/>
                      </a:cubicBezTo>
                      <a:cubicBezTo>
                        <a:pt x="269" y="768"/>
                        <a:pt x="269" y="768"/>
                        <a:pt x="269" y="768"/>
                      </a:cubicBezTo>
                      <a:cubicBezTo>
                        <a:pt x="280" y="768"/>
                        <a:pt x="289" y="765"/>
                        <a:pt x="296" y="759"/>
                      </a:cubicBezTo>
                      <a:cubicBezTo>
                        <a:pt x="303" y="753"/>
                        <a:pt x="307" y="747"/>
                        <a:pt x="308" y="739"/>
                      </a:cubicBezTo>
                      <a:cubicBezTo>
                        <a:pt x="328" y="30"/>
                        <a:pt x="328" y="30"/>
                        <a:pt x="328" y="30"/>
                      </a:cubicBezTo>
                      <a:cubicBezTo>
                        <a:pt x="328" y="21"/>
                        <a:pt x="325" y="14"/>
                        <a:pt x="317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" name="Freeform 19">
                  <a:extLst>
                    <a:ext uri="{FF2B5EF4-FFF2-40B4-BE49-F238E27FC236}">
                      <a16:creationId xmlns:a16="http://schemas.microsoft.com/office/drawing/2014/main" id="{85B32033-93FE-9F49-896F-56D913CD85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1025" y="5578476"/>
                  <a:ext cx="633413" cy="628650"/>
                </a:xfrm>
                <a:custGeom>
                  <a:avLst/>
                  <a:gdLst>
                    <a:gd name="T0" fmla="*/ 257 w 292"/>
                    <a:gd name="T1" fmla="*/ 0 h 293"/>
                    <a:gd name="T2" fmla="*/ 38 w 292"/>
                    <a:gd name="T3" fmla="*/ 0 h 293"/>
                    <a:gd name="T4" fmla="*/ 11 w 292"/>
                    <a:gd name="T5" fmla="*/ 12 h 293"/>
                    <a:gd name="T6" fmla="*/ 0 w 292"/>
                    <a:gd name="T7" fmla="*/ 38 h 293"/>
                    <a:gd name="T8" fmla="*/ 0 w 292"/>
                    <a:gd name="T9" fmla="*/ 255 h 293"/>
                    <a:gd name="T10" fmla="*/ 11 w 292"/>
                    <a:gd name="T11" fmla="*/ 281 h 293"/>
                    <a:gd name="T12" fmla="*/ 38 w 292"/>
                    <a:gd name="T13" fmla="*/ 293 h 293"/>
                    <a:gd name="T14" fmla="*/ 257 w 292"/>
                    <a:gd name="T15" fmla="*/ 293 h 293"/>
                    <a:gd name="T16" fmla="*/ 282 w 292"/>
                    <a:gd name="T17" fmla="*/ 282 h 293"/>
                    <a:gd name="T18" fmla="*/ 292 w 292"/>
                    <a:gd name="T19" fmla="*/ 255 h 293"/>
                    <a:gd name="T20" fmla="*/ 292 w 292"/>
                    <a:gd name="T21" fmla="*/ 38 h 293"/>
                    <a:gd name="T22" fmla="*/ 282 w 292"/>
                    <a:gd name="T23" fmla="*/ 11 h 293"/>
                    <a:gd name="T24" fmla="*/ 257 w 292"/>
                    <a:gd name="T25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2" h="293">
                      <a:moveTo>
                        <a:pt x="257" y="0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8" y="0"/>
                        <a:pt x="19" y="4"/>
                        <a:pt x="11" y="12"/>
                      </a:cubicBezTo>
                      <a:cubicBezTo>
                        <a:pt x="4" y="19"/>
                        <a:pt x="0" y="28"/>
                        <a:pt x="0" y="38"/>
                      </a:cubicBezTo>
                      <a:cubicBezTo>
                        <a:pt x="0" y="255"/>
                        <a:pt x="0" y="255"/>
                        <a:pt x="0" y="255"/>
                      </a:cubicBezTo>
                      <a:cubicBezTo>
                        <a:pt x="0" y="265"/>
                        <a:pt x="4" y="274"/>
                        <a:pt x="11" y="281"/>
                      </a:cubicBezTo>
                      <a:cubicBezTo>
                        <a:pt x="19" y="289"/>
                        <a:pt x="28" y="293"/>
                        <a:pt x="38" y="293"/>
                      </a:cubicBezTo>
                      <a:cubicBezTo>
                        <a:pt x="257" y="293"/>
                        <a:pt x="257" y="293"/>
                        <a:pt x="257" y="293"/>
                      </a:cubicBezTo>
                      <a:cubicBezTo>
                        <a:pt x="267" y="293"/>
                        <a:pt x="275" y="289"/>
                        <a:pt x="282" y="282"/>
                      </a:cubicBezTo>
                      <a:cubicBezTo>
                        <a:pt x="289" y="275"/>
                        <a:pt x="292" y="266"/>
                        <a:pt x="292" y="255"/>
                      </a:cubicBezTo>
                      <a:cubicBezTo>
                        <a:pt x="292" y="38"/>
                        <a:pt x="292" y="38"/>
                        <a:pt x="292" y="38"/>
                      </a:cubicBezTo>
                      <a:cubicBezTo>
                        <a:pt x="292" y="27"/>
                        <a:pt x="289" y="18"/>
                        <a:pt x="282" y="11"/>
                      </a:cubicBezTo>
                      <a:cubicBezTo>
                        <a:pt x="275" y="4"/>
                        <a:pt x="267" y="0"/>
                        <a:pt x="2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1F5DF2B-EBC1-D242-A76C-EDDF29975D77}"/>
                </a:ext>
              </a:extLst>
            </p:cNvPr>
            <p:cNvSpPr txBox="1"/>
            <p:nvPr/>
          </p:nvSpPr>
          <p:spPr>
            <a:xfrm>
              <a:off x="1457633" y="2260297"/>
              <a:ext cx="21402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Note Type Normalization </a:t>
              </a:r>
              <a:endParaRPr lang="en-US" sz="140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24174B4-8881-6B45-AEF2-646F6341F6AC}"/>
              </a:ext>
            </a:extLst>
          </p:cNvPr>
          <p:cNvGrpSpPr/>
          <p:nvPr/>
        </p:nvGrpSpPr>
        <p:grpSpPr>
          <a:xfrm>
            <a:off x="1137593" y="2789315"/>
            <a:ext cx="2748606" cy="327431"/>
            <a:chOff x="1137593" y="2260297"/>
            <a:chExt cx="2748606" cy="32743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B1C75F5-5E4B-C14F-BC00-51EB531A1CE2}"/>
                </a:ext>
              </a:extLst>
            </p:cNvPr>
            <p:cNvGrpSpPr/>
            <p:nvPr/>
          </p:nvGrpSpPr>
          <p:grpSpPr>
            <a:xfrm>
              <a:off x="1137593" y="2267688"/>
              <a:ext cx="320040" cy="320040"/>
              <a:chOff x="1742468" y="4771966"/>
              <a:chExt cx="501234" cy="501234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75D96624-2929-CF44-92BB-ED917D7387F1}"/>
                  </a:ext>
                </a:extLst>
              </p:cNvPr>
              <p:cNvSpPr/>
              <p:nvPr/>
            </p:nvSpPr>
            <p:spPr>
              <a:xfrm>
                <a:off x="1742468" y="4771966"/>
                <a:ext cx="501234" cy="501234"/>
              </a:xfrm>
              <a:prstGeom prst="ellipse">
                <a:avLst/>
              </a:prstGeom>
              <a:solidFill>
                <a:srgbClr val="E35A3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7322E7E-8D4C-B04C-A1FB-BD13F66C1F7B}"/>
                  </a:ext>
                </a:extLst>
              </p:cNvPr>
              <p:cNvGrpSpPr/>
              <p:nvPr/>
            </p:nvGrpSpPr>
            <p:grpSpPr>
              <a:xfrm>
                <a:off x="1961513" y="4910952"/>
                <a:ext cx="63145" cy="223262"/>
                <a:chOff x="-619126" y="3692526"/>
                <a:chExt cx="711201" cy="2514600"/>
              </a:xfrm>
              <a:solidFill>
                <a:sysClr val="window" lastClr="FFFFFF"/>
              </a:solidFill>
            </p:grpSpPr>
            <p:sp>
              <p:nvSpPr>
                <p:cNvPr id="58" name="Freeform 18">
                  <a:extLst>
                    <a:ext uri="{FF2B5EF4-FFF2-40B4-BE49-F238E27FC236}">
                      <a16:creationId xmlns:a16="http://schemas.microsoft.com/office/drawing/2014/main" id="{2D2964E2-9042-5546-8056-3595EE36BE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9126" y="3692526"/>
                  <a:ext cx="711201" cy="1651000"/>
                </a:xfrm>
                <a:custGeom>
                  <a:avLst/>
                  <a:gdLst>
                    <a:gd name="T0" fmla="*/ 317 w 328"/>
                    <a:gd name="T1" fmla="*/ 9 h 768"/>
                    <a:gd name="T2" fmla="*/ 290 w 328"/>
                    <a:gd name="T3" fmla="*/ 0 h 768"/>
                    <a:gd name="T4" fmla="*/ 38 w 328"/>
                    <a:gd name="T5" fmla="*/ 0 h 768"/>
                    <a:gd name="T6" fmla="*/ 11 w 328"/>
                    <a:gd name="T7" fmla="*/ 9 h 768"/>
                    <a:gd name="T8" fmla="*/ 0 w 328"/>
                    <a:gd name="T9" fmla="*/ 30 h 768"/>
                    <a:gd name="T10" fmla="*/ 19 w 328"/>
                    <a:gd name="T11" fmla="*/ 739 h 768"/>
                    <a:gd name="T12" fmla="*/ 30 w 328"/>
                    <a:gd name="T13" fmla="*/ 759 h 768"/>
                    <a:gd name="T14" fmla="*/ 58 w 328"/>
                    <a:gd name="T15" fmla="*/ 768 h 768"/>
                    <a:gd name="T16" fmla="*/ 269 w 328"/>
                    <a:gd name="T17" fmla="*/ 768 h 768"/>
                    <a:gd name="T18" fmla="*/ 296 w 328"/>
                    <a:gd name="T19" fmla="*/ 759 h 768"/>
                    <a:gd name="T20" fmla="*/ 308 w 328"/>
                    <a:gd name="T21" fmla="*/ 739 h 768"/>
                    <a:gd name="T22" fmla="*/ 328 w 328"/>
                    <a:gd name="T23" fmla="*/ 30 h 768"/>
                    <a:gd name="T24" fmla="*/ 317 w 328"/>
                    <a:gd name="T25" fmla="*/ 9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8" h="768">
                      <a:moveTo>
                        <a:pt x="317" y="9"/>
                      </a:moveTo>
                      <a:cubicBezTo>
                        <a:pt x="309" y="3"/>
                        <a:pt x="300" y="0"/>
                        <a:pt x="290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8" y="0"/>
                        <a:pt x="19" y="3"/>
                        <a:pt x="11" y="9"/>
                      </a:cubicBezTo>
                      <a:cubicBezTo>
                        <a:pt x="3" y="14"/>
                        <a:pt x="0" y="21"/>
                        <a:pt x="0" y="30"/>
                      </a:cubicBezTo>
                      <a:cubicBezTo>
                        <a:pt x="19" y="739"/>
                        <a:pt x="19" y="739"/>
                        <a:pt x="19" y="739"/>
                      </a:cubicBezTo>
                      <a:cubicBezTo>
                        <a:pt x="19" y="747"/>
                        <a:pt x="23" y="753"/>
                        <a:pt x="30" y="759"/>
                      </a:cubicBezTo>
                      <a:cubicBezTo>
                        <a:pt x="38" y="765"/>
                        <a:pt x="47" y="768"/>
                        <a:pt x="58" y="768"/>
                      </a:cubicBezTo>
                      <a:cubicBezTo>
                        <a:pt x="269" y="768"/>
                        <a:pt x="269" y="768"/>
                        <a:pt x="269" y="768"/>
                      </a:cubicBezTo>
                      <a:cubicBezTo>
                        <a:pt x="280" y="768"/>
                        <a:pt x="289" y="765"/>
                        <a:pt x="296" y="759"/>
                      </a:cubicBezTo>
                      <a:cubicBezTo>
                        <a:pt x="303" y="753"/>
                        <a:pt x="307" y="747"/>
                        <a:pt x="308" y="739"/>
                      </a:cubicBezTo>
                      <a:cubicBezTo>
                        <a:pt x="328" y="30"/>
                        <a:pt x="328" y="30"/>
                        <a:pt x="328" y="30"/>
                      </a:cubicBezTo>
                      <a:cubicBezTo>
                        <a:pt x="328" y="21"/>
                        <a:pt x="325" y="14"/>
                        <a:pt x="317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9" name="Freeform 19">
                  <a:extLst>
                    <a:ext uri="{FF2B5EF4-FFF2-40B4-BE49-F238E27FC236}">
                      <a16:creationId xmlns:a16="http://schemas.microsoft.com/office/drawing/2014/main" id="{77DF5043-727D-DA49-8F0A-2E70D417F9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1025" y="5578476"/>
                  <a:ext cx="633413" cy="628650"/>
                </a:xfrm>
                <a:custGeom>
                  <a:avLst/>
                  <a:gdLst>
                    <a:gd name="T0" fmla="*/ 257 w 292"/>
                    <a:gd name="T1" fmla="*/ 0 h 293"/>
                    <a:gd name="T2" fmla="*/ 38 w 292"/>
                    <a:gd name="T3" fmla="*/ 0 h 293"/>
                    <a:gd name="T4" fmla="*/ 11 w 292"/>
                    <a:gd name="T5" fmla="*/ 12 h 293"/>
                    <a:gd name="T6" fmla="*/ 0 w 292"/>
                    <a:gd name="T7" fmla="*/ 38 h 293"/>
                    <a:gd name="T8" fmla="*/ 0 w 292"/>
                    <a:gd name="T9" fmla="*/ 255 h 293"/>
                    <a:gd name="T10" fmla="*/ 11 w 292"/>
                    <a:gd name="T11" fmla="*/ 281 h 293"/>
                    <a:gd name="T12" fmla="*/ 38 w 292"/>
                    <a:gd name="T13" fmla="*/ 293 h 293"/>
                    <a:gd name="T14" fmla="*/ 257 w 292"/>
                    <a:gd name="T15" fmla="*/ 293 h 293"/>
                    <a:gd name="T16" fmla="*/ 282 w 292"/>
                    <a:gd name="T17" fmla="*/ 282 h 293"/>
                    <a:gd name="T18" fmla="*/ 292 w 292"/>
                    <a:gd name="T19" fmla="*/ 255 h 293"/>
                    <a:gd name="T20" fmla="*/ 292 w 292"/>
                    <a:gd name="T21" fmla="*/ 38 h 293"/>
                    <a:gd name="T22" fmla="*/ 282 w 292"/>
                    <a:gd name="T23" fmla="*/ 11 h 293"/>
                    <a:gd name="T24" fmla="*/ 257 w 292"/>
                    <a:gd name="T25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2" h="293">
                      <a:moveTo>
                        <a:pt x="257" y="0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8" y="0"/>
                        <a:pt x="19" y="4"/>
                        <a:pt x="11" y="12"/>
                      </a:cubicBezTo>
                      <a:cubicBezTo>
                        <a:pt x="4" y="19"/>
                        <a:pt x="0" y="28"/>
                        <a:pt x="0" y="38"/>
                      </a:cubicBezTo>
                      <a:cubicBezTo>
                        <a:pt x="0" y="255"/>
                        <a:pt x="0" y="255"/>
                        <a:pt x="0" y="255"/>
                      </a:cubicBezTo>
                      <a:cubicBezTo>
                        <a:pt x="0" y="265"/>
                        <a:pt x="4" y="274"/>
                        <a:pt x="11" y="281"/>
                      </a:cubicBezTo>
                      <a:cubicBezTo>
                        <a:pt x="19" y="289"/>
                        <a:pt x="28" y="293"/>
                        <a:pt x="38" y="293"/>
                      </a:cubicBezTo>
                      <a:cubicBezTo>
                        <a:pt x="257" y="293"/>
                        <a:pt x="257" y="293"/>
                        <a:pt x="257" y="293"/>
                      </a:cubicBezTo>
                      <a:cubicBezTo>
                        <a:pt x="267" y="293"/>
                        <a:pt x="275" y="289"/>
                        <a:pt x="282" y="282"/>
                      </a:cubicBezTo>
                      <a:cubicBezTo>
                        <a:pt x="289" y="275"/>
                        <a:pt x="292" y="266"/>
                        <a:pt x="292" y="255"/>
                      </a:cubicBezTo>
                      <a:cubicBezTo>
                        <a:pt x="292" y="38"/>
                        <a:pt x="292" y="38"/>
                        <a:pt x="292" y="38"/>
                      </a:cubicBezTo>
                      <a:cubicBezTo>
                        <a:pt x="292" y="27"/>
                        <a:pt x="289" y="18"/>
                        <a:pt x="282" y="11"/>
                      </a:cubicBezTo>
                      <a:cubicBezTo>
                        <a:pt x="275" y="4"/>
                        <a:pt x="267" y="0"/>
                        <a:pt x="2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6AB8B7C-FFEE-9843-A720-706DE822B2ED}"/>
                </a:ext>
              </a:extLst>
            </p:cNvPr>
            <p:cNvSpPr txBox="1"/>
            <p:nvPr/>
          </p:nvSpPr>
          <p:spPr>
            <a:xfrm>
              <a:off x="1457632" y="2260297"/>
              <a:ext cx="24285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Section Header Normalization </a:t>
              </a:r>
              <a:endParaRPr lang="en-US" sz="1400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9BFCE43-0064-A349-A6FE-963D951633E7}"/>
              </a:ext>
            </a:extLst>
          </p:cNvPr>
          <p:cNvGrpSpPr/>
          <p:nvPr/>
        </p:nvGrpSpPr>
        <p:grpSpPr>
          <a:xfrm>
            <a:off x="1143464" y="3306070"/>
            <a:ext cx="2748606" cy="327431"/>
            <a:chOff x="1137593" y="2260297"/>
            <a:chExt cx="2748606" cy="327431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9852841-81B5-A040-BFEC-2E4A6BE42FFC}"/>
                </a:ext>
              </a:extLst>
            </p:cNvPr>
            <p:cNvGrpSpPr/>
            <p:nvPr/>
          </p:nvGrpSpPr>
          <p:grpSpPr>
            <a:xfrm>
              <a:off x="1137593" y="2267688"/>
              <a:ext cx="320040" cy="320040"/>
              <a:chOff x="1742468" y="4771966"/>
              <a:chExt cx="501234" cy="501234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2D21A94-7F3C-7142-8FD8-6794BE40039F}"/>
                  </a:ext>
                </a:extLst>
              </p:cNvPr>
              <p:cNvSpPr/>
              <p:nvPr/>
            </p:nvSpPr>
            <p:spPr>
              <a:xfrm>
                <a:off x="1742468" y="4771966"/>
                <a:ext cx="501234" cy="501234"/>
              </a:xfrm>
              <a:prstGeom prst="ellipse">
                <a:avLst/>
              </a:prstGeom>
              <a:solidFill>
                <a:srgbClr val="E35A3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882F805-6566-DD4E-B708-E728F56688AF}"/>
                  </a:ext>
                </a:extLst>
              </p:cNvPr>
              <p:cNvGrpSpPr/>
              <p:nvPr/>
            </p:nvGrpSpPr>
            <p:grpSpPr>
              <a:xfrm>
                <a:off x="1961513" y="4910952"/>
                <a:ext cx="63145" cy="223262"/>
                <a:chOff x="-619126" y="3692526"/>
                <a:chExt cx="711201" cy="2514600"/>
              </a:xfrm>
              <a:solidFill>
                <a:sysClr val="window" lastClr="FFFFFF"/>
              </a:solidFill>
            </p:grpSpPr>
            <p:sp>
              <p:nvSpPr>
                <p:cNvPr id="65" name="Freeform 18">
                  <a:extLst>
                    <a:ext uri="{FF2B5EF4-FFF2-40B4-BE49-F238E27FC236}">
                      <a16:creationId xmlns:a16="http://schemas.microsoft.com/office/drawing/2014/main" id="{82E9EC3F-6542-F943-93C9-200157EC6A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19126" y="3692526"/>
                  <a:ext cx="711201" cy="1651000"/>
                </a:xfrm>
                <a:custGeom>
                  <a:avLst/>
                  <a:gdLst>
                    <a:gd name="T0" fmla="*/ 317 w 328"/>
                    <a:gd name="T1" fmla="*/ 9 h 768"/>
                    <a:gd name="T2" fmla="*/ 290 w 328"/>
                    <a:gd name="T3" fmla="*/ 0 h 768"/>
                    <a:gd name="T4" fmla="*/ 38 w 328"/>
                    <a:gd name="T5" fmla="*/ 0 h 768"/>
                    <a:gd name="T6" fmla="*/ 11 w 328"/>
                    <a:gd name="T7" fmla="*/ 9 h 768"/>
                    <a:gd name="T8" fmla="*/ 0 w 328"/>
                    <a:gd name="T9" fmla="*/ 30 h 768"/>
                    <a:gd name="T10" fmla="*/ 19 w 328"/>
                    <a:gd name="T11" fmla="*/ 739 h 768"/>
                    <a:gd name="T12" fmla="*/ 30 w 328"/>
                    <a:gd name="T13" fmla="*/ 759 h 768"/>
                    <a:gd name="T14" fmla="*/ 58 w 328"/>
                    <a:gd name="T15" fmla="*/ 768 h 768"/>
                    <a:gd name="T16" fmla="*/ 269 w 328"/>
                    <a:gd name="T17" fmla="*/ 768 h 768"/>
                    <a:gd name="T18" fmla="*/ 296 w 328"/>
                    <a:gd name="T19" fmla="*/ 759 h 768"/>
                    <a:gd name="T20" fmla="*/ 308 w 328"/>
                    <a:gd name="T21" fmla="*/ 739 h 768"/>
                    <a:gd name="T22" fmla="*/ 328 w 328"/>
                    <a:gd name="T23" fmla="*/ 30 h 768"/>
                    <a:gd name="T24" fmla="*/ 317 w 328"/>
                    <a:gd name="T25" fmla="*/ 9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8" h="768">
                      <a:moveTo>
                        <a:pt x="317" y="9"/>
                      </a:moveTo>
                      <a:cubicBezTo>
                        <a:pt x="309" y="3"/>
                        <a:pt x="300" y="0"/>
                        <a:pt x="290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8" y="0"/>
                        <a:pt x="19" y="3"/>
                        <a:pt x="11" y="9"/>
                      </a:cubicBezTo>
                      <a:cubicBezTo>
                        <a:pt x="3" y="14"/>
                        <a:pt x="0" y="21"/>
                        <a:pt x="0" y="30"/>
                      </a:cubicBezTo>
                      <a:cubicBezTo>
                        <a:pt x="19" y="739"/>
                        <a:pt x="19" y="739"/>
                        <a:pt x="19" y="739"/>
                      </a:cubicBezTo>
                      <a:cubicBezTo>
                        <a:pt x="19" y="747"/>
                        <a:pt x="23" y="753"/>
                        <a:pt x="30" y="759"/>
                      </a:cubicBezTo>
                      <a:cubicBezTo>
                        <a:pt x="38" y="765"/>
                        <a:pt x="47" y="768"/>
                        <a:pt x="58" y="768"/>
                      </a:cubicBezTo>
                      <a:cubicBezTo>
                        <a:pt x="269" y="768"/>
                        <a:pt x="269" y="768"/>
                        <a:pt x="269" y="768"/>
                      </a:cubicBezTo>
                      <a:cubicBezTo>
                        <a:pt x="280" y="768"/>
                        <a:pt x="289" y="765"/>
                        <a:pt x="296" y="759"/>
                      </a:cubicBezTo>
                      <a:cubicBezTo>
                        <a:pt x="303" y="753"/>
                        <a:pt x="307" y="747"/>
                        <a:pt x="308" y="739"/>
                      </a:cubicBezTo>
                      <a:cubicBezTo>
                        <a:pt x="328" y="30"/>
                        <a:pt x="328" y="30"/>
                        <a:pt x="328" y="30"/>
                      </a:cubicBezTo>
                      <a:cubicBezTo>
                        <a:pt x="328" y="21"/>
                        <a:pt x="325" y="14"/>
                        <a:pt x="317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6" name="Freeform 19">
                  <a:extLst>
                    <a:ext uri="{FF2B5EF4-FFF2-40B4-BE49-F238E27FC236}">
                      <a16:creationId xmlns:a16="http://schemas.microsoft.com/office/drawing/2014/main" id="{97577E20-FCE8-BC4E-9CCE-28E9D007AB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1025" y="5578476"/>
                  <a:ext cx="633413" cy="628650"/>
                </a:xfrm>
                <a:custGeom>
                  <a:avLst/>
                  <a:gdLst>
                    <a:gd name="T0" fmla="*/ 257 w 292"/>
                    <a:gd name="T1" fmla="*/ 0 h 293"/>
                    <a:gd name="T2" fmla="*/ 38 w 292"/>
                    <a:gd name="T3" fmla="*/ 0 h 293"/>
                    <a:gd name="T4" fmla="*/ 11 w 292"/>
                    <a:gd name="T5" fmla="*/ 12 h 293"/>
                    <a:gd name="T6" fmla="*/ 0 w 292"/>
                    <a:gd name="T7" fmla="*/ 38 h 293"/>
                    <a:gd name="T8" fmla="*/ 0 w 292"/>
                    <a:gd name="T9" fmla="*/ 255 h 293"/>
                    <a:gd name="T10" fmla="*/ 11 w 292"/>
                    <a:gd name="T11" fmla="*/ 281 h 293"/>
                    <a:gd name="T12" fmla="*/ 38 w 292"/>
                    <a:gd name="T13" fmla="*/ 293 h 293"/>
                    <a:gd name="T14" fmla="*/ 257 w 292"/>
                    <a:gd name="T15" fmla="*/ 293 h 293"/>
                    <a:gd name="T16" fmla="*/ 282 w 292"/>
                    <a:gd name="T17" fmla="*/ 282 h 293"/>
                    <a:gd name="T18" fmla="*/ 292 w 292"/>
                    <a:gd name="T19" fmla="*/ 255 h 293"/>
                    <a:gd name="T20" fmla="*/ 292 w 292"/>
                    <a:gd name="T21" fmla="*/ 38 h 293"/>
                    <a:gd name="T22" fmla="*/ 282 w 292"/>
                    <a:gd name="T23" fmla="*/ 11 h 293"/>
                    <a:gd name="T24" fmla="*/ 257 w 292"/>
                    <a:gd name="T25" fmla="*/ 0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92" h="293">
                      <a:moveTo>
                        <a:pt x="257" y="0"/>
                      </a:move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8" y="0"/>
                        <a:pt x="19" y="4"/>
                        <a:pt x="11" y="12"/>
                      </a:cubicBezTo>
                      <a:cubicBezTo>
                        <a:pt x="4" y="19"/>
                        <a:pt x="0" y="28"/>
                        <a:pt x="0" y="38"/>
                      </a:cubicBezTo>
                      <a:cubicBezTo>
                        <a:pt x="0" y="255"/>
                        <a:pt x="0" y="255"/>
                        <a:pt x="0" y="255"/>
                      </a:cubicBezTo>
                      <a:cubicBezTo>
                        <a:pt x="0" y="265"/>
                        <a:pt x="4" y="274"/>
                        <a:pt x="11" y="281"/>
                      </a:cubicBezTo>
                      <a:cubicBezTo>
                        <a:pt x="19" y="289"/>
                        <a:pt x="28" y="293"/>
                        <a:pt x="38" y="293"/>
                      </a:cubicBezTo>
                      <a:cubicBezTo>
                        <a:pt x="257" y="293"/>
                        <a:pt x="257" y="293"/>
                        <a:pt x="257" y="293"/>
                      </a:cubicBezTo>
                      <a:cubicBezTo>
                        <a:pt x="267" y="293"/>
                        <a:pt x="275" y="289"/>
                        <a:pt x="282" y="282"/>
                      </a:cubicBezTo>
                      <a:cubicBezTo>
                        <a:pt x="289" y="275"/>
                        <a:pt x="292" y="266"/>
                        <a:pt x="292" y="255"/>
                      </a:cubicBezTo>
                      <a:cubicBezTo>
                        <a:pt x="292" y="38"/>
                        <a:pt x="292" y="38"/>
                        <a:pt x="292" y="38"/>
                      </a:cubicBezTo>
                      <a:cubicBezTo>
                        <a:pt x="292" y="27"/>
                        <a:pt x="289" y="18"/>
                        <a:pt x="282" y="11"/>
                      </a:cubicBezTo>
                      <a:cubicBezTo>
                        <a:pt x="275" y="4"/>
                        <a:pt x="267" y="0"/>
                        <a:pt x="25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518DBD8-6DEE-174D-87F1-34776E7248C3}"/>
                </a:ext>
              </a:extLst>
            </p:cNvPr>
            <p:cNvSpPr txBox="1"/>
            <p:nvPr/>
          </p:nvSpPr>
          <p:spPr>
            <a:xfrm>
              <a:off x="1457632" y="2260297"/>
              <a:ext cx="24285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Concept Modifiers</a:t>
              </a:r>
              <a:endParaRPr lang="en-US" sz="1400" dirty="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74E1BCE7-5548-F24D-AC0D-2F1E40557424}"/>
              </a:ext>
            </a:extLst>
          </p:cNvPr>
          <p:cNvSpPr txBox="1"/>
          <p:nvPr/>
        </p:nvSpPr>
        <p:spPr>
          <a:xfrm>
            <a:off x="4914900" y="4778646"/>
            <a:ext cx="2590711" cy="30777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Type_Concept</a:t>
            </a:r>
            <a:r>
              <a:rPr lang="en-US" sz="1400" b="1" dirty="0"/>
              <a:t> = “NLP derived”</a:t>
            </a:r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903F3-96E1-1A45-8B27-F60C7AC570E6}"/>
              </a:ext>
            </a:extLst>
          </p:cNvPr>
          <p:cNvSpPr/>
          <p:nvPr/>
        </p:nvSpPr>
        <p:spPr>
          <a:xfrm>
            <a:off x="2736407" y="828588"/>
            <a:ext cx="3645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https://github.com/OHDSI/NLPTools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060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C87F8-4D3D-0741-BF89-003D7E97D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Type Normalization (ongoing)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DBB018-ABCC-2544-9CC0-65EE392E1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2971800" cy="3276599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18,075 clinical document titles from five institutions</a:t>
            </a:r>
          </a:p>
          <a:p>
            <a:r>
              <a:rPr lang="en-US" dirty="0"/>
              <a:t>Boston Children’s Hospital (7,400)</a:t>
            </a:r>
          </a:p>
          <a:p>
            <a:r>
              <a:rPr lang="en-US" dirty="0"/>
              <a:t>Vanderbilt University Medical Center (3,434)</a:t>
            </a:r>
          </a:p>
          <a:p>
            <a:r>
              <a:rPr lang="en-US" dirty="0"/>
              <a:t>Stanford University Medical School (3,128)</a:t>
            </a:r>
          </a:p>
          <a:p>
            <a:r>
              <a:rPr lang="en-US" dirty="0"/>
              <a:t>The University of Texas Health Science Center at Houston (3,232)</a:t>
            </a:r>
          </a:p>
          <a:p>
            <a:r>
              <a:rPr lang="en-US" dirty="0"/>
              <a:t>Columbia University Medical Center (881)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53F275-8DA1-9C46-BEDF-C6030F95774F}"/>
              </a:ext>
            </a:extLst>
          </p:cNvPr>
          <p:cNvSpPr txBox="1">
            <a:spLocks/>
          </p:cNvSpPr>
          <p:nvPr/>
        </p:nvSpPr>
        <p:spPr>
          <a:xfrm>
            <a:off x="3873849" y="1307106"/>
            <a:ext cx="5117751" cy="301479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b="1" dirty="0"/>
              <a:t>LOINC Document Ontology (DO) Axis: </a:t>
            </a:r>
          </a:p>
          <a:p>
            <a:r>
              <a:rPr lang="en-US" sz="1600" b="1" i="1" dirty="0"/>
              <a:t>Type of Service (</a:t>
            </a:r>
            <a:r>
              <a:rPr lang="en-US" sz="1600" b="1" i="1" dirty="0" err="1"/>
              <a:t>ToS</a:t>
            </a:r>
            <a:r>
              <a:rPr lang="en-US" sz="1600" b="1" i="1" dirty="0"/>
              <a:t>)</a:t>
            </a:r>
            <a:r>
              <a:rPr lang="en-US" sz="1600" dirty="0"/>
              <a:t>: the kind of healthcare services provided to patients. e.g., Consultation, Evaluation and Management, Procedure</a:t>
            </a:r>
          </a:p>
          <a:p>
            <a:r>
              <a:rPr lang="en-US" sz="1600" b="1" i="1" dirty="0"/>
              <a:t>Kind of Document (</a:t>
            </a:r>
            <a:r>
              <a:rPr lang="en-US" sz="1600" b="1" i="1" dirty="0" err="1"/>
              <a:t>KoD</a:t>
            </a:r>
            <a:r>
              <a:rPr lang="en-US" sz="1600" b="1" i="1" dirty="0"/>
              <a:t>)</a:t>
            </a:r>
            <a:r>
              <a:rPr lang="en-US" sz="1600" dirty="0"/>
              <a:t>:</a:t>
            </a:r>
            <a:r>
              <a:rPr lang="en-US" sz="1600" i="1" dirty="0"/>
              <a:t> </a:t>
            </a:r>
            <a:r>
              <a:rPr lang="en-US" sz="1600" dirty="0"/>
              <a:t>the type of clinical documents based on its structure. e.g., Note, Report, Checklist</a:t>
            </a:r>
          </a:p>
          <a:p>
            <a:r>
              <a:rPr lang="en-US" sz="1600" b="1" i="1" dirty="0"/>
              <a:t>Setting</a:t>
            </a:r>
            <a:r>
              <a:rPr lang="en-US" sz="1600" dirty="0"/>
              <a:t>:</a:t>
            </a:r>
            <a:r>
              <a:rPr lang="en-US" sz="1600" i="1" dirty="0"/>
              <a:t> </a:t>
            </a:r>
            <a:r>
              <a:rPr lang="en-US" sz="1600" dirty="0"/>
              <a:t>the location or channel where clinical care is provided. e.g., Ambulance, Birthing Center, Intensive Care Unit</a:t>
            </a:r>
          </a:p>
          <a:p>
            <a:r>
              <a:rPr lang="en-US" sz="1600" b="1" i="1" dirty="0"/>
              <a:t>Role</a:t>
            </a:r>
            <a:r>
              <a:rPr lang="en-US" sz="1600" dirty="0"/>
              <a:t>:</a:t>
            </a:r>
            <a:r>
              <a:rPr lang="en-US" sz="1600" i="1" dirty="0"/>
              <a:t> </a:t>
            </a:r>
            <a:r>
              <a:rPr lang="en-US" sz="1600" dirty="0"/>
              <a:t>people and their occupations involved in the service or authors who created the clinical note. e.g., Physicians, Nurse, Pharmacist</a:t>
            </a:r>
          </a:p>
          <a:p>
            <a:r>
              <a:rPr lang="en-US" sz="1600" b="1" i="1" dirty="0"/>
              <a:t>Subject Matter Domain (SMD)</a:t>
            </a:r>
            <a:r>
              <a:rPr lang="en-US" sz="1600" dirty="0"/>
              <a:t>:</a:t>
            </a:r>
            <a:r>
              <a:rPr lang="en-US" sz="1600" i="1" dirty="0"/>
              <a:t> </a:t>
            </a:r>
            <a:r>
              <a:rPr lang="en-US" sz="1600" dirty="0"/>
              <a:t>clinical specialty relevant to the document or the main purpose of creating the document. e.g., Anesthesiology, Urology, Cardiovascular Disease</a:t>
            </a:r>
          </a:p>
        </p:txBody>
      </p:sp>
      <p:sp>
        <p:nvSpPr>
          <p:cNvPr id="7" name="Arrow: Right 17">
            <a:extLst>
              <a:ext uri="{FF2B5EF4-FFF2-40B4-BE49-F238E27FC236}">
                <a16:creationId xmlns:a16="http://schemas.microsoft.com/office/drawing/2014/main" id="{DF2E8197-2949-204D-A509-39473D57264A}"/>
              </a:ext>
            </a:extLst>
          </p:cNvPr>
          <p:cNvSpPr/>
          <p:nvPr/>
        </p:nvSpPr>
        <p:spPr>
          <a:xfrm>
            <a:off x="3545681" y="2776405"/>
            <a:ext cx="216249" cy="162187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63605">
              <a:defRPr/>
            </a:pPr>
            <a:endParaRPr lang="en-IN" sz="2291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8093B5C5-D01D-7E4A-992F-997D4E535EAD}"/>
              </a:ext>
            </a:extLst>
          </p:cNvPr>
          <p:cNvGraphicFramePr>
            <a:graphicFrameLocks/>
          </p:cNvGraphicFramePr>
          <p:nvPr/>
        </p:nvGraphicFramePr>
        <p:xfrm>
          <a:off x="838200" y="4572000"/>
          <a:ext cx="7734301" cy="1455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1921">
                  <a:extLst>
                    <a:ext uri="{9D8B030D-6E8A-4147-A177-3AD203B41FA5}">
                      <a16:colId xmlns:a16="http://schemas.microsoft.com/office/drawing/2014/main" val="2572979439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3286658571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3661872389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575927037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2466453647"/>
                    </a:ext>
                  </a:extLst>
                </a:gridCol>
                <a:gridCol w="967616">
                  <a:extLst>
                    <a:ext uri="{9D8B030D-6E8A-4147-A177-3AD203B41FA5}">
                      <a16:colId xmlns:a16="http://schemas.microsoft.com/office/drawing/2014/main" val="1545683396"/>
                    </a:ext>
                  </a:extLst>
                </a:gridCol>
                <a:gridCol w="967616">
                  <a:extLst>
                    <a:ext uri="{9D8B030D-6E8A-4147-A177-3AD203B41FA5}">
                      <a16:colId xmlns:a16="http://schemas.microsoft.com/office/drawing/2014/main" val="959688530"/>
                    </a:ext>
                  </a:extLst>
                </a:gridCol>
              </a:tblGrid>
              <a:tr h="255465"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LOINC DO Axis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Precision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Recall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F1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45183"/>
                  </a:ext>
                </a:extLst>
              </a:tr>
              <a:tr h="1782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BERT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CRF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BERT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CRF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BERT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CRF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extLst>
                  <a:ext uri="{0D108BD9-81ED-4DB2-BD59-A6C34878D82A}">
                    <a16:rowId xmlns:a16="http://schemas.microsoft.com/office/drawing/2014/main" val="1692471589"/>
                  </a:ext>
                </a:extLst>
              </a:tr>
              <a:tr h="17828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ToS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0.7187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0.7880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0.7848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0.7270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0.7494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0.7120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extLst>
                  <a:ext uri="{0D108BD9-81ED-4DB2-BD59-A6C34878D82A}">
                    <a16:rowId xmlns:a16="http://schemas.microsoft.com/office/drawing/2014/main" val="1474072325"/>
                  </a:ext>
                </a:extLst>
              </a:tr>
              <a:tr h="17828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KoD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0.9076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0.9110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0.9286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0.8930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0.9179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0.9020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extLst>
                  <a:ext uri="{0D108BD9-81ED-4DB2-BD59-A6C34878D82A}">
                    <a16:rowId xmlns:a16="http://schemas.microsoft.com/office/drawing/2014/main" val="3612635880"/>
                  </a:ext>
                </a:extLst>
              </a:tr>
              <a:tr h="17828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Setting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0.8911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0.9190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0.9226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0.8940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0.9058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0.9060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extLst>
                  <a:ext uri="{0D108BD9-81ED-4DB2-BD59-A6C34878D82A}">
                    <a16:rowId xmlns:a16="http://schemas.microsoft.com/office/drawing/2014/main" val="1212347556"/>
                  </a:ext>
                </a:extLst>
              </a:tr>
              <a:tr h="17828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Role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0.8810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0.9210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0.8837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0.8610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0.8811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0.8900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extLst>
                  <a:ext uri="{0D108BD9-81ED-4DB2-BD59-A6C34878D82A}">
                    <a16:rowId xmlns:a16="http://schemas.microsoft.com/office/drawing/2014/main" val="81236064"/>
                  </a:ext>
                </a:extLst>
              </a:tr>
              <a:tr h="17828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SMD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0.8153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0.8139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</a:rPr>
                        <a:t>0.8434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0.7880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334010" algn="l"/>
                        </a:tabLst>
                      </a:pPr>
                      <a:r>
                        <a:rPr lang="en-US" sz="1300" b="1" dirty="0">
                          <a:effectLst/>
                        </a:rPr>
                        <a:t>0.8290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334010" algn="l"/>
                        </a:tabLst>
                      </a:pPr>
                      <a:r>
                        <a:rPr lang="en-US" sz="1300" dirty="0">
                          <a:effectLst/>
                        </a:rPr>
                        <a:t>0.8000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54" marR="93154" marT="0" marB="0"/>
                </a:tc>
                <a:extLst>
                  <a:ext uri="{0D108BD9-81ED-4DB2-BD59-A6C34878D82A}">
                    <a16:rowId xmlns:a16="http://schemas.microsoft.com/office/drawing/2014/main" val="3861507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0F4DF-0D9E-E64B-A562-686E81EAF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</a:t>
            </a:r>
            <a:r>
              <a:rPr lang="en-US" dirty="0" err="1"/>
              <a:t>TestNorm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2D6C9-7B6F-C446-84FB-4FF9DDCA8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153178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An open source tool to map COVID-19 testing names to standard LOINC codes</a:t>
            </a:r>
          </a:p>
          <a:p>
            <a:r>
              <a:rPr lang="en-US" dirty="0"/>
              <a:t>Online demo </a:t>
            </a:r>
            <a:r>
              <a:rPr lang="en-US" dirty="0">
                <a:hlinkClick r:id="rId2"/>
              </a:rPr>
              <a:t>https://clamp.uth.edu/covid/loinc.php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A66B4-F112-FB4C-9317-85BE1CB5E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251" y="4227443"/>
            <a:ext cx="2419099" cy="2157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757AD7-EF18-0549-9D0D-4133E177A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584174"/>
            <a:ext cx="9144000" cy="1579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9545D4-9C67-A848-9230-557CFCAF7E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4107016"/>
            <a:ext cx="2864395" cy="2271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969CBB-CDB0-914C-B2C6-3C8FBC8973F1}"/>
              </a:ext>
            </a:extLst>
          </p:cNvPr>
          <p:cNvSpPr txBox="1"/>
          <p:nvPr/>
        </p:nvSpPr>
        <p:spPr>
          <a:xfrm>
            <a:off x="233426" y="4550281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fast collaboration among 8 healthcare organizations within a month!</a:t>
            </a:r>
          </a:p>
        </p:txBody>
      </p:sp>
    </p:spTree>
    <p:extLst>
      <p:ext uri="{BB962C8B-B14F-4D97-AF65-F5344CB8AC3E}">
        <p14:creationId xmlns:p14="http://schemas.microsoft.com/office/powerpoint/2010/main" val="3846157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8FCB-1F8E-4F40-BCDC-F42A1F9D8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WG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ADCB8-F0C3-7F47-8B18-6A1378FB7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Update the NLP table (</a:t>
            </a:r>
            <a:r>
              <a:rPr lang="en-US"/>
              <a:t>version 2?)</a:t>
            </a:r>
            <a:endParaRPr lang="en-US" dirty="0"/>
          </a:p>
          <a:p>
            <a:r>
              <a:rPr lang="en-US" dirty="0"/>
              <a:t>Continue ETL development</a:t>
            </a:r>
          </a:p>
          <a:p>
            <a:r>
              <a:rPr lang="en-US" dirty="0"/>
              <a:t>Conduct cross-site studies that use textual data </a:t>
            </a:r>
          </a:p>
          <a:p>
            <a:pPr lvl="1"/>
            <a:r>
              <a:rPr lang="en-US" dirty="0"/>
              <a:t>Descriptive analysis and possible effect estimation of prone positioning in non intubated COVID-19 patients - </a:t>
            </a:r>
            <a:r>
              <a:rPr lang="en-US" dirty="0">
                <a:hlinkClick r:id="rId2"/>
              </a:rPr>
              <a:t>https://forums.ohdsi.org/t/new-study-proposal-descriptive-analysis-and-possible-effect-estimation-of-prone-positioning-in-non-intubated-covid-19-patients/12013</a:t>
            </a:r>
            <a:r>
              <a:rPr lang="en-US" dirty="0"/>
              <a:t> </a:t>
            </a:r>
          </a:p>
          <a:p>
            <a:r>
              <a:rPr lang="en-US" dirty="0"/>
              <a:t>Open-source python package for clinical NLP (planning)</a:t>
            </a:r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5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27137</TotalTime>
  <Words>435</Words>
  <Application>Microsoft Macintosh PowerPoint</Application>
  <PresentationFormat>On-screen Show (4:3)</PresentationFormat>
  <Paragraphs>92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OHDSI NLP WG Updates – 2020.11  by Hua Xu</vt:lpstr>
      <vt:lpstr>A Potential ETL Workflow for NLP</vt:lpstr>
      <vt:lpstr>Note Type Normalization (ongoing)</vt:lpstr>
      <vt:lpstr>COVID-19 TestNorm</vt:lpstr>
      <vt:lpstr>NLP WG Plans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Hua H. Xu</cp:lastModifiedBy>
  <cp:revision>279</cp:revision>
  <dcterms:created xsi:type="dcterms:W3CDTF">2013-12-30T14:14:20Z</dcterms:created>
  <dcterms:modified xsi:type="dcterms:W3CDTF">2020-11-10T21:38:41Z</dcterms:modified>
</cp:coreProperties>
</file>