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81" r:id="rId2"/>
    <p:sldId id="282" r:id="rId3"/>
    <p:sldId id="260" r:id="rId4"/>
    <p:sldId id="259" r:id="rId5"/>
    <p:sldId id="261" r:id="rId6"/>
    <p:sldId id="283" r:id="rId7"/>
    <p:sldId id="262" r:id="rId8"/>
    <p:sldId id="271" r:id="rId9"/>
    <p:sldId id="263" r:id="rId10"/>
    <p:sldId id="268" r:id="rId11"/>
    <p:sldId id="264" r:id="rId12"/>
    <p:sldId id="269" r:id="rId13"/>
    <p:sldId id="270" r:id="rId14"/>
    <p:sldId id="272" r:id="rId15"/>
    <p:sldId id="273" r:id="rId16"/>
    <p:sldId id="280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45" autoAdjust="0"/>
    <p:restoredTop sz="90175" autoAdjust="0"/>
  </p:normalViewPr>
  <p:slideViewPr>
    <p:cSldViewPr snapToGrid="0">
      <p:cViewPr varScale="1">
        <p:scale>
          <a:sx n="103" d="100"/>
          <a:sy n="103" d="100"/>
        </p:scale>
        <p:origin x="12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00577-F53C-4D07-A620-6D2B80CC0F2F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02E10-679A-421E-BE47-C3BD329966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811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FAIRly</a:t>
            </a:r>
            <a:r>
              <a:rPr lang="nl-NL" dirty="0"/>
              <a:t> NICE </a:t>
            </a:r>
            <a:r>
              <a:rPr lang="nl-NL" dirty="0" err="1"/>
              <a:t>presentation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126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374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7930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4403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229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8068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68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2607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810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7215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2607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434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6292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3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4076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02E10-679A-421E-BE47-C3BD32996622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001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66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392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2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282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146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005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558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424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716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840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324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98B6E4A-C5F7-4576-A86D-F422F9F89E53}" type="datetimeFigureOut">
              <a:rPr lang="nl-NL" smtClean="0"/>
              <a:t>8-12-2020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990C83-0F96-4BB5-91CB-208711DF70AC}" type="slidenum">
              <a:rPr lang="nl-NL" smtClean="0"/>
              <a:t>‹nr.›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39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0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rowdy.degroot@amsterdamumc.n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789922" y="5260194"/>
            <a:ext cx="8193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Rowdy de Groot</a:t>
            </a:r>
          </a:p>
          <a:p>
            <a:r>
              <a:rPr lang="nl-NL" sz="2400" dirty="0"/>
              <a:t>Rowdy.degroot@amsterdamumc.nl</a:t>
            </a:r>
          </a:p>
        </p:txBody>
      </p:sp>
      <p:sp>
        <p:nvSpPr>
          <p:cNvPr id="3" name="AutoShape 2" descr="Amsterdam UMC Locatie AMC - Home"/>
          <p:cNvSpPr>
            <a:spLocks noChangeAspect="1" noChangeArrowheads="1"/>
          </p:cNvSpPr>
          <p:nvPr/>
        </p:nvSpPr>
        <p:spPr bwMode="auto">
          <a:xfrm>
            <a:off x="2473106" y="316629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Amsterdam UMC Locatie AMC - Home"/>
          <p:cNvSpPr>
            <a:spLocks noChangeAspect="1" noChangeArrowheads="1"/>
          </p:cNvSpPr>
          <p:nvPr/>
        </p:nvSpPr>
        <p:spPr bwMode="auto">
          <a:xfrm>
            <a:off x="155575" y="-144463"/>
            <a:ext cx="5630370" cy="56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s://www.amc.nl/upload/3b1fbef6-600d-40fa-84a1-1acf1e291763_fullimage_logo_aumc.svg"/>
          <p:cNvSpPr>
            <a:spLocks noChangeAspect="1" noChangeArrowheads="1"/>
          </p:cNvSpPr>
          <p:nvPr/>
        </p:nvSpPr>
        <p:spPr bwMode="auto">
          <a:xfrm>
            <a:off x="155575" y="-144463"/>
            <a:ext cx="2808342" cy="280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hthoek 6"/>
          <p:cNvSpPr/>
          <p:nvPr/>
        </p:nvSpPr>
        <p:spPr>
          <a:xfrm>
            <a:off x="788276" y="3925614"/>
            <a:ext cx="11004331" cy="851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AMClo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806" y="5039180"/>
            <a:ext cx="6535893" cy="12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756745" y="1383216"/>
            <a:ext cx="10058400" cy="3566160"/>
          </a:xfrm>
        </p:spPr>
        <p:txBody>
          <a:bodyPr>
            <a:noAutofit/>
          </a:bodyPr>
          <a:lstStyle/>
          <a:p>
            <a:r>
              <a:rPr lang="en-US" sz="6000" b="1" i="1" dirty="0">
                <a:solidFill>
                  <a:schemeClr val="tx1"/>
                </a:solidFill>
              </a:rPr>
              <a:t>OMOP CDM compared to </a:t>
            </a:r>
            <a:r>
              <a:rPr lang="en-US" sz="6000" b="1" i="1" dirty="0" err="1">
                <a:solidFill>
                  <a:schemeClr val="tx1"/>
                </a:solidFill>
              </a:rPr>
              <a:t>ContSys</a:t>
            </a:r>
            <a:r>
              <a:rPr lang="en-US" sz="6000" b="1" i="1" dirty="0">
                <a:solidFill>
                  <a:schemeClr val="tx1"/>
                </a:solidFill>
              </a:rPr>
              <a:t> (ISO13940) to make data FAIR </a:t>
            </a:r>
            <a:br>
              <a:rPr lang="en-US" sz="6000" b="1" i="1" dirty="0">
                <a:solidFill>
                  <a:schemeClr val="tx1"/>
                </a:solidFill>
              </a:rPr>
            </a:br>
            <a:r>
              <a:rPr lang="en-US" sz="6000" b="1" i="1" dirty="0">
                <a:solidFill>
                  <a:schemeClr val="tx1"/>
                </a:solidFill>
              </a:rPr>
              <a:t>&amp; </a:t>
            </a:r>
            <a:br>
              <a:rPr lang="en-US" sz="6000" b="1" i="1" dirty="0">
                <a:solidFill>
                  <a:schemeClr val="tx1"/>
                </a:solidFill>
              </a:rPr>
            </a:br>
            <a:r>
              <a:rPr lang="en-US" sz="6000" b="1" i="1" dirty="0">
                <a:solidFill>
                  <a:schemeClr val="tx1"/>
                </a:solidFill>
              </a:rPr>
              <a:t>Quality registry data represented in the OMOP CDM </a:t>
            </a:r>
            <a:endParaRPr lang="en-US" sz="6000" b="1" i="1" dirty="0"/>
          </a:p>
        </p:txBody>
      </p:sp>
    </p:spTree>
    <p:extLst>
      <p:ext uri="{BB962C8B-B14F-4D97-AF65-F5344CB8AC3E}">
        <p14:creationId xmlns:p14="http://schemas.microsoft.com/office/powerpoint/2010/main" val="41416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Introduction</a:t>
            </a:r>
            <a:endParaRPr lang="nl-NL" dirty="0"/>
          </a:p>
        </p:txBody>
      </p:sp>
      <p:pic>
        <p:nvPicPr>
          <p:cNvPr id="2050" name="Picture 2" descr="NICE - National Intensive Care Evaluation | Linke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805723"/>
            <a:ext cx="1974308" cy="19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FAIR-principes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058" name="Picture 10" descr="Shiny new data guidelines + guides | Wellcome Open Research Blo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658" y="2453945"/>
            <a:ext cx="4210406" cy="280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OHDSI and OMOP - Harmonizing Observational Healthcare D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174" y="4543981"/>
            <a:ext cx="4594627" cy="11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7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Research </a:t>
            </a:r>
            <a:r>
              <a:rPr lang="nl-NL" dirty="0" err="1"/>
              <a:t>questions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Which data model is most suitable for a quality registry to describe their data in a FAIR way?</a:t>
            </a:r>
          </a:p>
          <a:p>
            <a:pPr marL="0" indent="0">
              <a:buNone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Which data model is most suitable for ICU’s to make their data FAIR?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To what extent are the information models OMOP CDM, CDISC SDTM and </a:t>
            </a:r>
            <a:r>
              <a:rPr lang="en-US" sz="2200" dirty="0" err="1"/>
              <a:t>ContSys</a:t>
            </a:r>
            <a:r>
              <a:rPr lang="en-US" sz="2200" dirty="0"/>
              <a:t> compatible?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Will transforming information from one model to another lead to information loss?</a:t>
            </a:r>
          </a:p>
        </p:txBody>
      </p:sp>
    </p:spTree>
    <p:extLst>
      <p:ext uri="{BB962C8B-B14F-4D97-AF65-F5344CB8AC3E}">
        <p14:creationId xmlns:p14="http://schemas.microsoft.com/office/powerpoint/2010/main" val="253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Background</a:t>
            </a:r>
          </a:p>
        </p:txBody>
      </p:sp>
      <p:pic>
        <p:nvPicPr>
          <p:cNvPr id="5" name="Picture 2" descr="OHDSI and OMOP - Harmonizing Observational Healthcare D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58" y="3014726"/>
            <a:ext cx="1794108" cy="45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DISC | Clear Data. Clear Impact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722" y="2831243"/>
            <a:ext cx="1542941" cy="81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SO 13940:2015(en), Health informatics — System of concepts to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419" y="2611784"/>
            <a:ext cx="1175078" cy="118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02A8EA9-0119-4B41-BF16-888FFC4E6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858" y="4097521"/>
            <a:ext cx="2413460" cy="134490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A6C171C-81F5-4079-9674-33B5819642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9046" y="4097521"/>
            <a:ext cx="2569229" cy="134490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0A27269-770C-4FCA-AD7B-D2FF4A7EBE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6886" y="4062717"/>
            <a:ext cx="3113547" cy="1344905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A0A33B32-5B10-4EF8-AA93-9EFAFA38164C}"/>
              </a:ext>
            </a:extLst>
          </p:cNvPr>
          <p:cNvCxnSpPr/>
          <p:nvPr/>
        </p:nvCxnSpPr>
        <p:spPr>
          <a:xfrm>
            <a:off x="5931568" y="4523873"/>
            <a:ext cx="1431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35F81FD6-A0F8-465D-AEC6-826F4E1CF43F}"/>
              </a:ext>
            </a:extLst>
          </p:cNvPr>
          <p:cNvCxnSpPr>
            <a:cxnSpLocks/>
          </p:cNvCxnSpPr>
          <p:nvPr/>
        </p:nvCxnSpPr>
        <p:spPr>
          <a:xfrm>
            <a:off x="6444915" y="4892842"/>
            <a:ext cx="918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7682CC60-5BC5-4413-936C-58EDF373C64B}"/>
              </a:ext>
            </a:extLst>
          </p:cNvPr>
          <p:cNvCxnSpPr>
            <a:cxnSpLocks/>
          </p:cNvCxnSpPr>
          <p:nvPr/>
        </p:nvCxnSpPr>
        <p:spPr>
          <a:xfrm>
            <a:off x="6444915" y="5205663"/>
            <a:ext cx="918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>
            <a:extLst>
              <a:ext uri="{FF2B5EF4-FFF2-40B4-BE49-F238E27FC236}">
                <a16:creationId xmlns:a16="http://schemas.microsoft.com/office/drawing/2014/main" id="{FAEBDDD9-3905-44BB-B00B-ED9C89371A27}"/>
              </a:ext>
            </a:extLst>
          </p:cNvPr>
          <p:cNvSpPr txBox="1"/>
          <p:nvPr/>
        </p:nvSpPr>
        <p:spPr>
          <a:xfrm>
            <a:off x="7363326" y="4408244"/>
            <a:ext cx="2566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Standardised</a:t>
            </a:r>
            <a:r>
              <a:rPr lang="nl-NL" dirty="0"/>
              <a:t> </a:t>
            </a:r>
            <a:r>
              <a:rPr lang="nl-NL" dirty="0" err="1"/>
              <a:t>clinical</a:t>
            </a:r>
            <a:r>
              <a:rPr lang="nl-NL" dirty="0"/>
              <a:t> data</a:t>
            </a:r>
          </a:p>
          <a:p>
            <a:r>
              <a:rPr lang="nl-NL" dirty="0"/>
              <a:t>Person</a:t>
            </a:r>
          </a:p>
          <a:p>
            <a:r>
              <a:rPr lang="nl-NL" dirty="0" err="1"/>
              <a:t>Gender_concept_id</a:t>
            </a:r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C41981E5-6938-42D0-980A-79B05C443B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0346" y="4097521"/>
            <a:ext cx="3113547" cy="1344905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C5AFDA72-5CB1-46AD-8079-A1799A576F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1419" y="4097521"/>
            <a:ext cx="2565984" cy="131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5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Evaluation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models</a:t>
            </a:r>
            <a:endParaRPr lang="nl-NL" dirty="0"/>
          </a:p>
        </p:txBody>
      </p:sp>
      <p:pic>
        <p:nvPicPr>
          <p:cNvPr id="6146" name="Picture 2" descr="PubMe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9" y="3429000"/>
            <a:ext cx="2288080" cy="81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ee how it works Google Scholar, Google's new search - Montserrat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99" y="4419568"/>
            <a:ext cx="2002221" cy="121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A6BF9C5-A61A-494B-8079-85C2B9F4FD94}"/>
              </a:ext>
            </a:extLst>
          </p:cNvPr>
          <p:cNvCxnSpPr/>
          <p:nvPr/>
        </p:nvCxnSpPr>
        <p:spPr>
          <a:xfrm>
            <a:off x="2542478" y="1984917"/>
            <a:ext cx="1382751" cy="501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32254038-C125-4303-BAFD-A7FCF42A699C}"/>
              </a:ext>
            </a:extLst>
          </p:cNvPr>
          <p:cNvCxnSpPr/>
          <p:nvPr/>
        </p:nvCxnSpPr>
        <p:spPr>
          <a:xfrm flipV="1">
            <a:off x="2665141" y="2486722"/>
            <a:ext cx="1260088" cy="546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033A404B-3395-4CA0-A85A-73E1984D05DA}"/>
              </a:ext>
            </a:extLst>
          </p:cNvPr>
          <p:cNvSpPr txBox="1"/>
          <p:nvPr/>
        </p:nvSpPr>
        <p:spPr>
          <a:xfrm>
            <a:off x="5037005" y="1737360"/>
            <a:ext cx="19849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Characteristics: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Integrity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Extensibility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Integration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….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 of data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Strengths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Purpose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8FBF9E7D-C407-4FB4-AD5A-7155332BEB6B}"/>
              </a:ext>
            </a:extLst>
          </p:cNvPr>
          <p:cNvCxnSpPr/>
          <p:nvPr/>
        </p:nvCxnSpPr>
        <p:spPr>
          <a:xfrm>
            <a:off x="6802244" y="2486722"/>
            <a:ext cx="15165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>
            <a:extLst>
              <a:ext uri="{FF2B5EF4-FFF2-40B4-BE49-F238E27FC236}">
                <a16:creationId xmlns:a16="http://schemas.microsoft.com/office/drawing/2014/main" id="{D030B565-8DAB-4174-878B-F2A2EEC27175}"/>
              </a:ext>
            </a:extLst>
          </p:cNvPr>
          <p:cNvSpPr txBox="1"/>
          <p:nvPr/>
        </p:nvSpPr>
        <p:spPr>
          <a:xfrm>
            <a:off x="8902018" y="2109802"/>
            <a:ext cx="2653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OMOP CDM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ContSys</a:t>
            </a:r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CDISC SDTM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1D384E24-171A-46F8-846C-24CB99046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795" y="1894059"/>
            <a:ext cx="2391878" cy="158323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 </a:t>
            </a:r>
            <a:r>
              <a:rPr lang="nl-NL" dirty="0" err="1"/>
              <a:t>Garza</a:t>
            </a:r>
            <a:r>
              <a:rPr lang="nl-NL" dirty="0"/>
              <a:t> et 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 </a:t>
            </a:r>
            <a:r>
              <a:rPr lang="nl-NL" dirty="0" err="1"/>
              <a:t>Kahn</a:t>
            </a:r>
            <a:r>
              <a:rPr lang="nl-NL" dirty="0"/>
              <a:t> et 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 </a:t>
            </a:r>
            <a:r>
              <a:rPr lang="nl-NL" dirty="0" err="1"/>
              <a:t>Moody</a:t>
            </a:r>
            <a:r>
              <a:rPr lang="nl-NL" dirty="0"/>
              <a:t> et al.</a:t>
            </a:r>
          </a:p>
          <a:p>
            <a:endParaRPr lang="nl-NL" dirty="0"/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C2C45803-1873-49C2-B9C5-2DBA72FCDF2A}"/>
              </a:ext>
            </a:extLst>
          </p:cNvPr>
          <p:cNvCxnSpPr/>
          <p:nvPr/>
        </p:nvCxnSpPr>
        <p:spPr>
          <a:xfrm>
            <a:off x="2542478" y="2486722"/>
            <a:ext cx="22821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99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SARI and MDS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SARI: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Severe Acute Respiratory Infection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20 fields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use of a source vocabulary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Compare OMOP/</a:t>
            </a:r>
            <a:r>
              <a:rPr lang="en-US" dirty="0" err="1"/>
              <a:t>ContSys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r>
              <a:rPr lang="en-US" dirty="0"/>
              <a:t>MDS: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Minimal dataset (core dataset, contains context and aggregated data)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200 fields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use of a source vocabulary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OMOP feasible for NICE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SARI/MDS </a:t>
            </a:r>
            <a:r>
              <a:rPr lang="nl-NL" dirty="0" err="1"/>
              <a:t>represented</a:t>
            </a:r>
            <a:r>
              <a:rPr lang="nl-NL" dirty="0"/>
              <a:t> in OMOP CDM</a:t>
            </a:r>
          </a:p>
        </p:txBody>
      </p:sp>
      <p:pic>
        <p:nvPicPr>
          <p:cNvPr id="4" name="Afbeelding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854" y="1845734"/>
            <a:ext cx="8269705" cy="4455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vak 5"/>
          <p:cNvSpPr txBox="1"/>
          <p:nvPr/>
        </p:nvSpPr>
        <p:spPr>
          <a:xfrm>
            <a:off x="4438185" y="5997126"/>
            <a:ext cx="4139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Source: OHDSI EHDEN. The </a:t>
            </a:r>
            <a:r>
              <a:rPr lang="nl-NL" dirty="0" err="1"/>
              <a:t>book</a:t>
            </a:r>
            <a:r>
              <a:rPr lang="nl-NL" dirty="0"/>
              <a:t> of OHDSI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D3ACD35D-8EDC-41FE-A3C2-00290EA031CB}"/>
              </a:ext>
            </a:extLst>
          </p:cNvPr>
          <p:cNvSpPr/>
          <p:nvPr/>
        </p:nvSpPr>
        <p:spPr>
          <a:xfrm>
            <a:off x="1264254" y="3127717"/>
            <a:ext cx="3173931" cy="19929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001B3B08-53AC-4C2D-BF2F-DFA3E1132B3E}"/>
              </a:ext>
            </a:extLst>
          </p:cNvPr>
          <p:cNvSpPr/>
          <p:nvPr/>
        </p:nvSpPr>
        <p:spPr>
          <a:xfrm>
            <a:off x="4397696" y="2402338"/>
            <a:ext cx="1906089" cy="145075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D514C30C-EB05-4B51-A75F-1F497B469E21}"/>
              </a:ext>
            </a:extLst>
          </p:cNvPr>
          <p:cNvSpPr/>
          <p:nvPr/>
        </p:nvSpPr>
        <p:spPr>
          <a:xfrm>
            <a:off x="6481385" y="3296194"/>
            <a:ext cx="1670757" cy="155488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ABDFB137-74E8-407D-994D-B15DE84B50B7}"/>
              </a:ext>
            </a:extLst>
          </p:cNvPr>
          <p:cNvSpPr/>
          <p:nvPr/>
        </p:nvSpPr>
        <p:spPr>
          <a:xfrm>
            <a:off x="8073483" y="1737359"/>
            <a:ext cx="1906089" cy="145075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8BD80FC9-0071-45F6-9570-9C9DA19EC717}"/>
              </a:ext>
            </a:extLst>
          </p:cNvPr>
          <p:cNvSpPr/>
          <p:nvPr/>
        </p:nvSpPr>
        <p:spPr>
          <a:xfrm>
            <a:off x="7450886" y="4729581"/>
            <a:ext cx="2162346" cy="145075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711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947854"/>
            <a:ext cx="10058400" cy="789506"/>
          </a:xfrm>
        </p:spPr>
        <p:txBody>
          <a:bodyPr>
            <a:normAutofit fontScale="90000"/>
          </a:bodyPr>
          <a:lstStyle/>
          <a:p>
            <a:r>
              <a:rPr lang="nl-NL" dirty="0" err="1"/>
              <a:t>Results</a:t>
            </a:r>
            <a:r>
              <a:rPr lang="nl-NL" dirty="0"/>
              <a:t> MDS OMOP </a:t>
            </a:r>
            <a:r>
              <a:rPr lang="nl-NL" dirty="0" err="1"/>
              <a:t>representation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implementation</a:t>
            </a:r>
            <a:endParaRPr lang="nl-NL" dirty="0"/>
          </a:p>
        </p:txBody>
      </p:sp>
      <p:pic>
        <p:nvPicPr>
          <p:cNvPr id="4098" name="Picture 2" descr="Export To Excel Icons - Transparent Excel Icon Png, Png Download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55" y="2510364"/>
            <a:ext cx="969969" cy="1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863158" y="3629770"/>
            <a:ext cx="1264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Scan report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498791" y="3526143"/>
            <a:ext cx="2440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All necessary data items</a:t>
            </a:r>
          </a:p>
        </p:txBody>
      </p:sp>
      <p:pic>
        <p:nvPicPr>
          <p:cNvPr id="4100" name="Picture 4" descr="documentation:software:whiterabbit [Observational Health Data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90" y="1912335"/>
            <a:ext cx="2560101" cy="59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ocumentation:software:whiterabbit [Observational Health Data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469" y="1905078"/>
            <a:ext cx="3167489" cy="61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ocumentation:software:usagi [Observational Health Data Sciences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883" y="1825749"/>
            <a:ext cx="2020849" cy="68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Software Tools – OHDSI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786" y="2577659"/>
            <a:ext cx="285750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vak 12"/>
          <p:cNvSpPr txBox="1"/>
          <p:nvPr/>
        </p:nvSpPr>
        <p:spPr>
          <a:xfrm>
            <a:off x="8869786" y="4187384"/>
            <a:ext cx="1857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Data </a:t>
            </a:r>
            <a:r>
              <a:rPr lang="nl-NL" dirty="0" err="1"/>
              <a:t>values</a:t>
            </a:r>
            <a:r>
              <a:rPr lang="nl-NL" dirty="0"/>
              <a:t> (89%)</a:t>
            </a:r>
          </a:p>
          <a:p>
            <a:endParaRPr lang="nl-NL" dirty="0"/>
          </a:p>
        </p:txBody>
      </p:sp>
      <p:sp>
        <p:nvSpPr>
          <p:cNvPr id="3" name="Pijl-rechts 2"/>
          <p:cNvSpPr/>
          <p:nvPr/>
        </p:nvSpPr>
        <p:spPr>
          <a:xfrm>
            <a:off x="2944221" y="1896133"/>
            <a:ext cx="928361" cy="6165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Pijl-rechts 13"/>
          <p:cNvSpPr/>
          <p:nvPr/>
        </p:nvSpPr>
        <p:spPr>
          <a:xfrm>
            <a:off x="7707888" y="1890735"/>
            <a:ext cx="928361" cy="6165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122" name="Picture 2" descr="Nieuwe PostgreSQL 12 open source database is beschikbaar | Dutch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613" y="4716344"/>
            <a:ext cx="1811173" cy="16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Rechte verbindingslijn met pijl 7"/>
          <p:cNvCxnSpPr/>
          <p:nvPr/>
        </p:nvCxnSpPr>
        <p:spPr>
          <a:xfrm>
            <a:off x="7058613" y="3629770"/>
            <a:ext cx="412704" cy="819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 flipH="1">
            <a:off x="8187058" y="3725081"/>
            <a:ext cx="464181" cy="724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jl-rechts 10"/>
          <p:cNvSpPr/>
          <p:nvPr/>
        </p:nvSpPr>
        <p:spPr>
          <a:xfrm rot="10800000">
            <a:off x="5891026" y="5166940"/>
            <a:ext cx="947853" cy="5537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128" name="Picture 8" descr="Rstudio un IDE para el lenguaje de programación R en Linux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820" y="5077114"/>
            <a:ext cx="2363613" cy="88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ndex of /wp-content/uploads/2014/0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854" y="4838384"/>
            <a:ext cx="1005716" cy="121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vak 15"/>
          <p:cNvSpPr txBox="1"/>
          <p:nvPr/>
        </p:nvSpPr>
        <p:spPr>
          <a:xfrm>
            <a:off x="2615957" y="5918611"/>
            <a:ext cx="119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accent2">
                    <a:lumMod val="50000"/>
                  </a:schemeClr>
                </a:solidFill>
              </a:rPr>
              <a:t>ACHILLES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49128" y="2507983"/>
            <a:ext cx="5425336" cy="1018160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335252" y="4982133"/>
            <a:ext cx="21486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ACHILLES:</a:t>
            </a:r>
          </a:p>
          <a:p>
            <a:r>
              <a:rPr lang="en-US" dirty="0"/>
              <a:t>Characterize data &amp;</a:t>
            </a:r>
          </a:p>
          <a:p>
            <a:r>
              <a:rPr lang="en-US" dirty="0"/>
              <a:t>Data quality analysis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8965748" y="5778091"/>
            <a:ext cx="1344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CODES </a:t>
            </a:r>
            <a:r>
              <a:rPr lang="nl-NL" dirty="0" err="1"/>
              <a:t>table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499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" grpId="0" animBg="1"/>
      <p:bldP spid="14" grpId="0" animBg="1"/>
      <p:bldP spid="11" grpId="0" animBg="1"/>
      <p:bldP spid="16" grpId="0"/>
      <p:bldP spid="18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SARI </a:t>
            </a:r>
            <a:r>
              <a:rPr lang="nl-NL" dirty="0" err="1"/>
              <a:t>represented</a:t>
            </a:r>
            <a:r>
              <a:rPr lang="nl-NL" dirty="0"/>
              <a:t> in </a:t>
            </a:r>
            <a:r>
              <a:rPr lang="nl-NL" dirty="0" err="1"/>
              <a:t>ContSys</a:t>
            </a:r>
            <a:endParaRPr lang="nl-NL" dirty="0"/>
          </a:p>
        </p:txBody>
      </p:sp>
      <p:pic>
        <p:nvPicPr>
          <p:cNvPr id="4" name="Afbeelding 3" descr="H:\Downloads\SARI to ContSys mapping process (2)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6908"/>
            <a:ext cx="12192000" cy="43547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7176060E-B6E7-4145-A75C-FE1ACC343637}"/>
              </a:ext>
            </a:extLst>
          </p:cNvPr>
          <p:cNvSpPr/>
          <p:nvPr/>
        </p:nvSpPr>
        <p:spPr>
          <a:xfrm>
            <a:off x="3344780" y="2490976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FD823BE5-91E9-462E-B2C8-2A41C4322B50}"/>
              </a:ext>
            </a:extLst>
          </p:cNvPr>
          <p:cNvSpPr/>
          <p:nvPr/>
        </p:nvSpPr>
        <p:spPr>
          <a:xfrm>
            <a:off x="6946234" y="2458123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D86129C8-4F37-4ADC-91A2-3E49170F8202}"/>
              </a:ext>
            </a:extLst>
          </p:cNvPr>
          <p:cNvSpPr/>
          <p:nvPr/>
        </p:nvSpPr>
        <p:spPr>
          <a:xfrm>
            <a:off x="5109412" y="2458124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20C99AFD-E207-4F57-86AE-99E42C49274E}"/>
              </a:ext>
            </a:extLst>
          </p:cNvPr>
          <p:cNvSpPr/>
          <p:nvPr/>
        </p:nvSpPr>
        <p:spPr>
          <a:xfrm>
            <a:off x="1612232" y="2458124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2393066D-D19C-418C-A680-8E6EA3E93871}"/>
              </a:ext>
            </a:extLst>
          </p:cNvPr>
          <p:cNvSpPr/>
          <p:nvPr/>
        </p:nvSpPr>
        <p:spPr>
          <a:xfrm>
            <a:off x="8783056" y="2458122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E6AFA2B3-4827-4CE9-AEE6-9B3F9C9F7189}"/>
              </a:ext>
            </a:extLst>
          </p:cNvPr>
          <p:cNvSpPr/>
          <p:nvPr/>
        </p:nvSpPr>
        <p:spPr>
          <a:xfrm>
            <a:off x="10527630" y="2457794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FCC2AFDE-6FCF-44C5-8DCD-DBD12BE30BD8}"/>
              </a:ext>
            </a:extLst>
          </p:cNvPr>
          <p:cNvSpPr/>
          <p:nvPr/>
        </p:nvSpPr>
        <p:spPr>
          <a:xfrm>
            <a:off x="1612231" y="4451355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94A27D8A-353E-47DB-8D3C-0D011F649313}"/>
              </a:ext>
            </a:extLst>
          </p:cNvPr>
          <p:cNvSpPr/>
          <p:nvPr/>
        </p:nvSpPr>
        <p:spPr>
          <a:xfrm>
            <a:off x="3252535" y="4466739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18B57CBC-E69A-4A33-82C6-ACCCC570E6CB}"/>
              </a:ext>
            </a:extLst>
          </p:cNvPr>
          <p:cNvSpPr/>
          <p:nvPr/>
        </p:nvSpPr>
        <p:spPr>
          <a:xfrm>
            <a:off x="5109412" y="4451355"/>
            <a:ext cx="1684421" cy="1576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957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22946"/>
            <a:ext cx="10058400" cy="880532"/>
          </a:xfrm>
        </p:spPr>
        <p:txBody>
          <a:bodyPr/>
          <a:lstStyle/>
          <a:p>
            <a:r>
              <a:rPr lang="nl-NL" dirty="0" err="1"/>
              <a:t>Results</a:t>
            </a:r>
            <a:r>
              <a:rPr lang="nl-NL" dirty="0"/>
              <a:t> SARI </a:t>
            </a:r>
            <a:r>
              <a:rPr lang="nl-NL" dirty="0" err="1"/>
              <a:t>ContSys</a:t>
            </a:r>
            <a:r>
              <a:rPr lang="nl-NL" dirty="0"/>
              <a:t> </a:t>
            </a:r>
            <a:r>
              <a:rPr lang="nl-NL" dirty="0" err="1"/>
              <a:t>representation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\\amc.intra\users\D\degrootr\home\Desktop\El gato\ContSys SARI relations 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3478"/>
            <a:ext cx="12192000" cy="55421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6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H:\Downloads\OMOP to ContSys mapping process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159" y="1893030"/>
            <a:ext cx="3185413" cy="43974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OMOP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ContSys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623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Results</a:t>
            </a:r>
            <a:r>
              <a:rPr lang="nl-NL" dirty="0"/>
              <a:t> OMOP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ContSys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237785" y="3055434"/>
            <a:ext cx="20457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OMOP:</a:t>
            </a:r>
          </a:p>
          <a:p>
            <a:endParaRPr lang="nl-NL" dirty="0"/>
          </a:p>
          <a:p>
            <a:r>
              <a:rPr lang="nl-NL" dirty="0" err="1"/>
              <a:t>gender_concept_id</a:t>
            </a:r>
            <a:endParaRPr lang="nl-NL" dirty="0"/>
          </a:p>
          <a:p>
            <a:r>
              <a:rPr lang="nl-NL" dirty="0"/>
              <a:t>OMOP: 8502 (male)</a:t>
            </a:r>
          </a:p>
          <a:p>
            <a:endParaRPr lang="nl-NL" dirty="0"/>
          </a:p>
          <a:p>
            <a:r>
              <a:rPr lang="nl-NL" dirty="0"/>
              <a:t>94.6%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268091" y="3055434"/>
            <a:ext cx="1174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SARI term:</a:t>
            </a:r>
          </a:p>
          <a:p>
            <a:endParaRPr lang="nl-NL" dirty="0"/>
          </a:p>
          <a:p>
            <a:r>
              <a:rPr lang="nl-NL" dirty="0"/>
              <a:t>gender</a:t>
            </a:r>
          </a:p>
          <a:p>
            <a:r>
              <a:rPr lang="nl-NL" dirty="0"/>
              <a:t>M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8470349" y="3055434"/>
            <a:ext cx="31442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ContSys</a:t>
            </a:r>
            <a:r>
              <a:rPr lang="nl-NL" dirty="0"/>
              <a:t>:</a:t>
            </a:r>
          </a:p>
          <a:p>
            <a:endParaRPr lang="nl-NL" dirty="0"/>
          </a:p>
          <a:p>
            <a:r>
              <a:rPr lang="nl-NL" dirty="0" err="1"/>
              <a:t>Demographic</a:t>
            </a:r>
            <a:r>
              <a:rPr lang="nl-NL" dirty="0"/>
              <a:t> element</a:t>
            </a:r>
          </a:p>
          <a:p>
            <a:r>
              <a:rPr lang="nl-NL" dirty="0"/>
              <a:t>SNOMED CT: 248153007 (male)</a:t>
            </a:r>
          </a:p>
          <a:p>
            <a:endParaRPr lang="nl-NL" dirty="0"/>
          </a:p>
          <a:p>
            <a:r>
              <a:rPr lang="nl-NL" dirty="0"/>
              <a:t>93.5%</a:t>
            </a:r>
          </a:p>
        </p:txBody>
      </p:sp>
      <p:sp>
        <p:nvSpPr>
          <p:cNvPr id="7" name="Pijl-rechts 6"/>
          <p:cNvSpPr/>
          <p:nvPr/>
        </p:nvSpPr>
        <p:spPr>
          <a:xfrm>
            <a:off x="3456878" y="3300761"/>
            <a:ext cx="1271239" cy="55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Pijl-rechts 7"/>
          <p:cNvSpPr/>
          <p:nvPr/>
        </p:nvSpPr>
        <p:spPr>
          <a:xfrm>
            <a:off x="6906725" y="3300761"/>
            <a:ext cx="1271239" cy="55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202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Summary of </a:t>
            </a:r>
            <a:r>
              <a:rPr lang="nl-NL" dirty="0" err="1"/>
              <a:t>results</a:t>
            </a:r>
            <a:r>
              <a:rPr lang="nl-NL" dirty="0"/>
              <a:t> – </a:t>
            </a:r>
            <a:r>
              <a:rPr lang="nl-NL" dirty="0" err="1"/>
              <a:t>Models</a:t>
            </a:r>
            <a:r>
              <a:rPr lang="nl-NL" dirty="0"/>
              <a:t> </a:t>
            </a:r>
            <a:r>
              <a:rPr lang="nl-NL" dirty="0" err="1"/>
              <a:t>experience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097280" y="1845734"/>
            <a:ext cx="362381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OMOP CDM:</a:t>
            </a:r>
          </a:p>
          <a:p>
            <a:endParaRPr lang="en-US" sz="2400" dirty="0"/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Guide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Forum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Tools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Specific columns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No freedom for decisions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US" sz="2400" dirty="0"/>
              <a:t>Negative findings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FAIR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4833482" y="1845734"/>
            <a:ext cx="324069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ContSys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US" sz="2400" dirty="0"/>
              <a:t>No guide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US" sz="2400" dirty="0"/>
              <a:t>No forum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US" sz="2400" dirty="0"/>
              <a:t>No tools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US" sz="2400" dirty="0"/>
              <a:t>General concepts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US" sz="2400" dirty="0"/>
              <a:t>Freedom for decisions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Negative findings</a:t>
            </a: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US" sz="2400" dirty="0" err="1"/>
              <a:t>FAIRly</a:t>
            </a:r>
            <a:r>
              <a:rPr lang="en-US" sz="2400" dirty="0"/>
              <a:t> poor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5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Discussion</a:t>
            </a:r>
            <a:r>
              <a:rPr lang="nl-NL" dirty="0"/>
              <a:t> - </a:t>
            </a:r>
            <a:r>
              <a:rPr lang="nl-NL" dirty="0" err="1"/>
              <a:t>Interoperability</a:t>
            </a:r>
            <a:endParaRPr lang="nl-NL" dirty="0"/>
          </a:p>
        </p:txBody>
      </p:sp>
      <p:pic>
        <p:nvPicPr>
          <p:cNvPr id="1026" name="Picture 2" descr="Computer reparatie in Alkmaar? vakkundig en snel! | 072-P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87" y="1791687"/>
            <a:ext cx="1751283" cy="175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855620" y="2208716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OMOP</a:t>
            </a:r>
          </a:p>
        </p:txBody>
      </p:sp>
      <p:pic>
        <p:nvPicPr>
          <p:cNvPr id="1028" name="Picture 4" descr="Computer reparatie in Alkmaar? vakkundig en snel! | 072-PC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301" y="1829035"/>
            <a:ext cx="1717941" cy="171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9036216" y="2277028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ContSys</a:t>
            </a:r>
            <a:endParaRPr lang="nl-NL" dirty="0"/>
          </a:p>
        </p:txBody>
      </p:sp>
      <p:pic>
        <p:nvPicPr>
          <p:cNvPr id="10" name="Picture 2" descr="Computer reparatie in Alkmaar? vakkundig en snel! | 072-P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546" y="4206076"/>
            <a:ext cx="1751283" cy="175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/>
          <p:cNvSpPr txBox="1"/>
          <p:nvPr/>
        </p:nvSpPr>
        <p:spPr>
          <a:xfrm>
            <a:off x="1523999" y="4677896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OMOP</a:t>
            </a:r>
          </a:p>
        </p:txBody>
      </p:sp>
      <p:pic>
        <p:nvPicPr>
          <p:cNvPr id="12" name="Picture 4" descr="Computer reparatie in Alkmaar? vakkundig en snel! | 072-P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489" y="4188257"/>
            <a:ext cx="1717941" cy="171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vak 12"/>
          <p:cNvSpPr txBox="1"/>
          <p:nvPr/>
        </p:nvSpPr>
        <p:spPr>
          <a:xfrm>
            <a:off x="8306965" y="4658058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ContSys</a:t>
            </a:r>
            <a:endParaRPr lang="nl-NL" dirty="0"/>
          </a:p>
        </p:txBody>
      </p:sp>
      <p:pic>
        <p:nvPicPr>
          <p:cNvPr id="14" name="Picture 10" descr="Shiny new data guidelines + guides | Wellcome Open Research Blo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041" y="4072013"/>
            <a:ext cx="2715712" cy="181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jl-rechts 6"/>
          <p:cNvSpPr/>
          <p:nvPr/>
        </p:nvSpPr>
        <p:spPr>
          <a:xfrm>
            <a:off x="3100039" y="4677896"/>
            <a:ext cx="1025912" cy="4962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Pijl-rechts 15"/>
          <p:cNvSpPr/>
          <p:nvPr/>
        </p:nvSpPr>
        <p:spPr>
          <a:xfrm rot="10800000">
            <a:off x="7099182" y="4677896"/>
            <a:ext cx="1025912" cy="4962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Verbodssymbool 7"/>
          <p:cNvSpPr/>
          <p:nvPr/>
        </p:nvSpPr>
        <p:spPr>
          <a:xfrm>
            <a:off x="7405270" y="4677896"/>
            <a:ext cx="586869" cy="51610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78BDD3E7-47A8-4E7D-A4CB-39130FAD9794}"/>
              </a:ext>
            </a:extLst>
          </p:cNvPr>
          <p:cNvSpPr txBox="1"/>
          <p:nvPr/>
        </p:nvSpPr>
        <p:spPr>
          <a:xfrm>
            <a:off x="2568479" y="1942859"/>
            <a:ext cx="20457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OMOP:</a:t>
            </a:r>
          </a:p>
          <a:p>
            <a:endParaRPr lang="nl-NL" dirty="0"/>
          </a:p>
          <a:p>
            <a:r>
              <a:rPr lang="nl-NL" dirty="0" err="1"/>
              <a:t>gender_concept_id</a:t>
            </a:r>
            <a:endParaRPr lang="nl-NL" dirty="0"/>
          </a:p>
          <a:p>
            <a:r>
              <a:rPr lang="nl-NL" dirty="0"/>
              <a:t>OMOP: 8502 (male)</a:t>
            </a:r>
          </a:p>
          <a:p>
            <a:endParaRPr lang="nl-NL" dirty="0"/>
          </a:p>
          <a:p>
            <a:r>
              <a:rPr lang="nl-NL" dirty="0"/>
              <a:t>94.6%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DD7DEB39-83D3-427C-A1C7-8014CE292658}"/>
              </a:ext>
            </a:extLst>
          </p:cNvPr>
          <p:cNvSpPr txBox="1"/>
          <p:nvPr/>
        </p:nvSpPr>
        <p:spPr>
          <a:xfrm>
            <a:off x="6367489" y="1942859"/>
            <a:ext cx="24870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ContSys</a:t>
            </a:r>
            <a:r>
              <a:rPr lang="nl-NL" dirty="0"/>
              <a:t>:</a:t>
            </a:r>
          </a:p>
          <a:p>
            <a:endParaRPr lang="nl-NL" dirty="0"/>
          </a:p>
          <a:p>
            <a:r>
              <a:rPr lang="nl-NL" dirty="0" err="1"/>
              <a:t>Demographic</a:t>
            </a:r>
            <a:r>
              <a:rPr lang="nl-NL" dirty="0"/>
              <a:t> element</a:t>
            </a:r>
          </a:p>
          <a:p>
            <a:r>
              <a:rPr lang="nl-NL" dirty="0"/>
              <a:t>SNOMED CT: 248153007</a:t>
            </a:r>
          </a:p>
          <a:p>
            <a:endParaRPr lang="nl-NL" dirty="0"/>
          </a:p>
          <a:p>
            <a:r>
              <a:rPr lang="nl-NL" dirty="0"/>
              <a:t>93.5%</a:t>
            </a:r>
          </a:p>
        </p:txBody>
      </p:sp>
      <p:sp>
        <p:nvSpPr>
          <p:cNvPr id="27" name="Pijl-rechts 6">
            <a:extLst>
              <a:ext uri="{FF2B5EF4-FFF2-40B4-BE49-F238E27FC236}">
                <a16:creationId xmlns:a16="http://schemas.microsoft.com/office/drawing/2014/main" id="{75F30CC6-ED3D-4DFE-BB55-11C3F611056D}"/>
              </a:ext>
            </a:extLst>
          </p:cNvPr>
          <p:cNvSpPr/>
          <p:nvPr/>
        </p:nvSpPr>
        <p:spPr>
          <a:xfrm>
            <a:off x="4855241" y="1930431"/>
            <a:ext cx="1271239" cy="55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Pijl-rechts 8">
            <a:extLst>
              <a:ext uri="{FF2B5EF4-FFF2-40B4-BE49-F238E27FC236}">
                <a16:creationId xmlns:a16="http://schemas.microsoft.com/office/drawing/2014/main" id="{C0E6B967-23A1-4D6E-8D0F-E24DD9B2E69A}"/>
              </a:ext>
            </a:extLst>
          </p:cNvPr>
          <p:cNvSpPr/>
          <p:nvPr/>
        </p:nvSpPr>
        <p:spPr>
          <a:xfrm rot="10800000">
            <a:off x="4824761" y="2722895"/>
            <a:ext cx="1271239" cy="55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130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Discussion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Strengths</a:t>
            </a:r>
          </a:p>
          <a:p>
            <a:pPr lvl="1"/>
            <a:r>
              <a:rPr lang="en-US" sz="2200" dirty="0"/>
              <a:t>Two datasets used</a:t>
            </a:r>
          </a:p>
          <a:p>
            <a:pPr lvl="1"/>
            <a:r>
              <a:rPr lang="en-US" sz="2200" dirty="0"/>
              <a:t>Choices for information models based on an evaluation</a:t>
            </a:r>
          </a:p>
          <a:p>
            <a:r>
              <a:rPr lang="en-US" sz="2400" dirty="0"/>
              <a:t>Weaknesses</a:t>
            </a:r>
          </a:p>
          <a:p>
            <a:pPr lvl="1"/>
            <a:r>
              <a:rPr lang="en-US" sz="2200" dirty="0" err="1"/>
              <a:t>ContSys</a:t>
            </a:r>
            <a:r>
              <a:rPr lang="en-US" sz="2200" dirty="0"/>
              <a:t> representation open for interpretation</a:t>
            </a:r>
          </a:p>
          <a:p>
            <a:r>
              <a:rPr lang="en-US" sz="2400" dirty="0"/>
              <a:t>Future research</a:t>
            </a:r>
          </a:p>
          <a:p>
            <a:pPr lvl="1"/>
            <a:r>
              <a:rPr lang="en-US" sz="2200" dirty="0"/>
              <a:t>Properly represent in </a:t>
            </a:r>
            <a:r>
              <a:rPr lang="en-US" sz="2200" dirty="0" err="1"/>
              <a:t>ContSys</a:t>
            </a:r>
            <a:endParaRPr lang="en-US" sz="2200" dirty="0"/>
          </a:p>
          <a:p>
            <a:pPr lvl="1"/>
            <a:r>
              <a:rPr lang="en-US" sz="2200" dirty="0"/>
              <a:t>Optimal representation of aggregated/context data in OMOP CDM</a:t>
            </a:r>
          </a:p>
        </p:txBody>
      </p:sp>
    </p:spTree>
    <p:extLst>
      <p:ext uri="{BB962C8B-B14F-4D97-AF65-F5344CB8AC3E}">
        <p14:creationId xmlns:p14="http://schemas.microsoft.com/office/powerpoint/2010/main" val="24883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Conclusion</a:t>
            </a:r>
            <a:endParaRPr lang="nl-NL" dirty="0"/>
          </a:p>
        </p:txBody>
      </p:sp>
      <p:pic>
        <p:nvPicPr>
          <p:cNvPr id="4" name="Picture 2" descr="NICE - National Intensive Care Evaluation | LinkedI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71" y="1842924"/>
            <a:ext cx="1324022" cy="132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us 4"/>
          <p:cNvSpPr/>
          <p:nvPr/>
        </p:nvSpPr>
        <p:spPr>
          <a:xfrm>
            <a:off x="3756288" y="2033983"/>
            <a:ext cx="789134" cy="82073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50" name="Picture 2" descr="OHDSI and OMOP - Harmonizing Observational Healthcare D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67" y="2033983"/>
            <a:ext cx="3253553" cy="82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spital buildings - Free medical ico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31" y="3166946"/>
            <a:ext cx="1902102" cy="99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Index of /wp-content/uploads/2014/0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090" y="3234861"/>
            <a:ext cx="829441" cy="99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SO 13940:2015(en), Health informatics — System of concepts to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480" y="3104541"/>
            <a:ext cx="1103970" cy="111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vak 14"/>
          <p:cNvSpPr txBox="1"/>
          <p:nvPr/>
        </p:nvSpPr>
        <p:spPr>
          <a:xfrm>
            <a:off x="4430892" y="3221198"/>
            <a:ext cx="4267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5400" dirty="0"/>
              <a:t>(        OR          )</a:t>
            </a:r>
            <a:endParaRPr lang="nl-NL" dirty="0"/>
          </a:p>
        </p:txBody>
      </p:sp>
      <p:sp>
        <p:nvSpPr>
          <p:cNvPr id="13" name="Plus 12"/>
          <p:cNvSpPr/>
          <p:nvPr/>
        </p:nvSpPr>
        <p:spPr>
          <a:xfrm>
            <a:off x="3756288" y="3323798"/>
            <a:ext cx="789134" cy="82073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kstvak 19"/>
          <p:cNvSpPr txBox="1"/>
          <p:nvPr/>
        </p:nvSpPr>
        <p:spPr>
          <a:xfrm>
            <a:off x="2709746" y="5120239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OMOP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6389649" y="5120239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ContSys</a:t>
            </a:r>
            <a:endParaRPr lang="nl-NL" dirty="0"/>
          </a:p>
        </p:txBody>
      </p:sp>
      <p:sp>
        <p:nvSpPr>
          <p:cNvPr id="22" name="Pijl-rechts 21"/>
          <p:cNvSpPr/>
          <p:nvPr/>
        </p:nvSpPr>
        <p:spPr>
          <a:xfrm>
            <a:off x="4293218" y="4975731"/>
            <a:ext cx="1728439" cy="301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Pijl-rechts 22"/>
          <p:cNvSpPr/>
          <p:nvPr/>
        </p:nvSpPr>
        <p:spPr>
          <a:xfrm rot="10800000">
            <a:off x="4293218" y="5561134"/>
            <a:ext cx="1728439" cy="301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4" name="Picture 2" descr="Computer reparatie in Alkmaar? vakkundig en snel! | 072-P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572" y="4634634"/>
            <a:ext cx="1751283" cy="175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omputer reparatie in Alkmaar? vakkundig en snel! | 072-P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0" y="4636855"/>
            <a:ext cx="1751283" cy="175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57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Thank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listening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rgbClr val="00B0F0"/>
                </a:solidFill>
              </a:rPr>
              <a:t>Email: </a:t>
            </a:r>
            <a:r>
              <a:rPr lang="nl-NL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rowdy.degroot@amsterdamumc.nl</a:t>
            </a:r>
            <a:r>
              <a:rPr lang="nl-NL" dirty="0">
                <a:solidFill>
                  <a:schemeClr val="accent1"/>
                </a:solidFill>
              </a:rPr>
              <a:t>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121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rugblik">
  <a:themeElements>
    <a:clrScheme name="Terugblik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Terugbli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ugbli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5869</TotalTime>
  <Words>432</Words>
  <Application>Microsoft Office PowerPoint</Application>
  <PresentationFormat>Breedbeeld</PresentationFormat>
  <Paragraphs>141</Paragraphs>
  <Slides>17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Terugblik</vt:lpstr>
      <vt:lpstr>OMOP CDM compared to ContSys (ISO13940) to make data FAIR  &amp;  Quality registry data represented in the OMOP CDM </vt:lpstr>
      <vt:lpstr>Introduction</vt:lpstr>
      <vt:lpstr>Research questions</vt:lpstr>
      <vt:lpstr>Background</vt:lpstr>
      <vt:lpstr>Evaluation of the models</vt:lpstr>
      <vt:lpstr>SARI and MDS</vt:lpstr>
      <vt:lpstr>SARI/MDS represented in OMOP CDM</vt:lpstr>
      <vt:lpstr>Results MDS OMOP representation and implementation</vt:lpstr>
      <vt:lpstr>SARI represented in ContSys</vt:lpstr>
      <vt:lpstr>Results SARI ContSys representation</vt:lpstr>
      <vt:lpstr>OMOP to ContSys</vt:lpstr>
      <vt:lpstr>Results OMOP to ContSys</vt:lpstr>
      <vt:lpstr>Summary of results – Models experience</vt:lpstr>
      <vt:lpstr>Discussion - Interoperability</vt:lpstr>
      <vt:lpstr>Discussion</vt:lpstr>
      <vt:lpstr>Conclusion</vt:lpstr>
      <vt:lpstr>Thank you for listening</vt:lpstr>
    </vt:vector>
  </TitlesOfParts>
  <Company>AMC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Groot, R. de (Rowdy)</dc:creator>
  <cp:lastModifiedBy>Rowdy de Groot</cp:lastModifiedBy>
  <cp:revision>146</cp:revision>
  <dcterms:created xsi:type="dcterms:W3CDTF">2020-06-15T07:31:54Z</dcterms:created>
  <dcterms:modified xsi:type="dcterms:W3CDTF">2020-12-08T17:45:01Z</dcterms:modified>
</cp:coreProperties>
</file>