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594" r:id="rId3"/>
    <p:sldId id="699" r:id="rId4"/>
    <p:sldId id="596" r:id="rId5"/>
    <p:sldId id="25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425A"/>
    <a:srgbClr val="FCCB10"/>
    <a:srgbClr val="EB6622"/>
    <a:srgbClr val="153153"/>
    <a:srgbClr val="E28700"/>
    <a:srgbClr val="FF9900"/>
    <a:srgbClr val="EB9F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144" y="24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B52742-373F-4A87-92C3-F1BD6DE2FDEE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CCA093-4890-4B46-98EB-711D340FB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405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49600" y="2130426"/>
            <a:ext cx="8128000" cy="175577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49600" y="4038600"/>
            <a:ext cx="81280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rgbClr val="15315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6" name="Picture 3" descr="C:\Users\pryan4\Downloads\want-impact-public-health-help-shape-journey-ahead\OHDSI logo with text - vertical - colored.png">
            <a:extLst>
              <a:ext uri="{FF2B5EF4-FFF2-40B4-BE49-F238E27FC236}">
                <a16:creationId xmlns:a16="http://schemas.microsoft.com/office/drawing/2014/main" id="{E7554C83-E62F-48C0-8308-2B4788DD0E2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1447800"/>
            <a:ext cx="3451860" cy="4155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2E51E90-0C4E-473C-AC0E-58AA21A6B7FD}"/>
              </a:ext>
            </a:extLst>
          </p:cNvPr>
          <p:cNvSpPr/>
          <p:nvPr userDrawn="1"/>
        </p:nvSpPr>
        <p:spPr>
          <a:xfrm>
            <a:off x="0" y="6454776"/>
            <a:ext cx="12192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25335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0382" y="152400"/>
            <a:ext cx="10332018" cy="8382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454776"/>
            <a:ext cx="12192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 descr="C:\Users\pryan4\Downloads\want-impact-public-health-help-shape-journey-ahead\OHDSI logo only - colored.png">
            <a:extLst>
              <a:ext uri="{FF2B5EF4-FFF2-40B4-BE49-F238E27FC236}">
                <a16:creationId xmlns:a16="http://schemas.microsoft.com/office/drawing/2014/main" id="{8E27D786-324D-4E22-B525-044E22AFE8A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581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0382" y="152400"/>
            <a:ext cx="10332018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2" descr="C:\Users\pryan4\Downloads\want-impact-public-health-help-shape-journey-ahead\OHDSI logo only - colored.png">
            <a:extLst>
              <a:ext uri="{FF2B5EF4-FFF2-40B4-BE49-F238E27FC236}">
                <a16:creationId xmlns:a16="http://schemas.microsoft.com/office/drawing/2014/main" id="{6704EB07-5162-4E35-A2EB-81F553E3967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CF7E808-9302-4B4C-9AD7-0211CD846277}"/>
              </a:ext>
            </a:extLst>
          </p:cNvPr>
          <p:cNvSpPr/>
          <p:nvPr userDrawn="1"/>
        </p:nvSpPr>
        <p:spPr>
          <a:xfrm>
            <a:off x="0" y="6454776"/>
            <a:ext cx="12192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92443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0382" y="152400"/>
            <a:ext cx="10332018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2" descr="C:\Users\pryan4\Downloads\want-impact-public-health-help-shape-journey-ahead\OHDSI logo only - colored.png">
            <a:extLst>
              <a:ext uri="{FF2B5EF4-FFF2-40B4-BE49-F238E27FC236}">
                <a16:creationId xmlns:a16="http://schemas.microsoft.com/office/drawing/2014/main" id="{1A5E6E12-2FC3-42E8-8BB6-3627951F88C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3FBDDB2-0751-4639-B11D-C8B98E7ACF92}"/>
              </a:ext>
            </a:extLst>
          </p:cNvPr>
          <p:cNvSpPr/>
          <p:nvPr userDrawn="1"/>
        </p:nvSpPr>
        <p:spPr>
          <a:xfrm>
            <a:off x="0" y="6454776"/>
            <a:ext cx="12192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79660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2F1865-3EF1-48A0-9F37-5FB0798E68D5}"/>
              </a:ext>
            </a:extLst>
          </p:cNvPr>
          <p:cNvSpPr/>
          <p:nvPr userDrawn="1"/>
        </p:nvSpPr>
        <p:spPr>
          <a:xfrm>
            <a:off x="0" y="6454776"/>
            <a:ext cx="12192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6" name="Picture 2" descr="C:\Users\pryan4\Downloads\want-impact-public-health-help-shape-journey-ahead\OHDSI logo only - colored.png">
            <a:extLst>
              <a:ext uri="{FF2B5EF4-FFF2-40B4-BE49-F238E27FC236}">
                <a16:creationId xmlns:a16="http://schemas.microsoft.com/office/drawing/2014/main" id="{09A03D4B-1AF1-4F2F-A794-7D4F3F3D12C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1141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0" y="152400"/>
            <a:ext cx="100584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19201"/>
            <a:ext cx="10972800" cy="4906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0276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5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20425A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rgbClr val="20425A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rgbClr val="20425A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rgbClr val="20425A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rgbClr val="20425A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rgbClr val="20425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Welcome to the journey!</a:t>
            </a:r>
          </a:p>
        </p:txBody>
      </p:sp>
    </p:spTree>
    <p:extLst>
      <p:ext uri="{BB962C8B-B14F-4D97-AF65-F5344CB8AC3E}">
        <p14:creationId xmlns:p14="http://schemas.microsoft.com/office/powerpoint/2010/main" val="1387500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OHDSI’s mission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9536" y="2029523"/>
            <a:ext cx="8291264" cy="409664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/>
              <a:t>To improve health by empowering a community to collaboratively generate the evidence that promotes better health decisions and better care</a:t>
            </a:r>
          </a:p>
        </p:txBody>
      </p:sp>
    </p:spTree>
    <p:extLst>
      <p:ext uri="{BB962C8B-B14F-4D97-AF65-F5344CB8AC3E}">
        <p14:creationId xmlns:p14="http://schemas.microsoft.com/office/powerpoint/2010/main" val="5726993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2034D-86E5-4FAB-B64E-C42C9A569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journey to real-world evidence</a:t>
            </a:r>
          </a:p>
        </p:txBody>
      </p:sp>
      <p:sp>
        <p:nvSpPr>
          <p:cNvPr id="15" name="Can 3">
            <a:extLst>
              <a:ext uri="{FF2B5EF4-FFF2-40B4-BE49-F238E27FC236}">
                <a16:creationId xmlns:a16="http://schemas.microsoft.com/office/drawing/2014/main" id="{2DE1F59B-D9F5-41B9-ACD4-0292576B17DE}"/>
              </a:ext>
            </a:extLst>
          </p:cNvPr>
          <p:cNvSpPr/>
          <p:nvPr/>
        </p:nvSpPr>
        <p:spPr>
          <a:xfrm>
            <a:off x="1786247" y="2898516"/>
            <a:ext cx="1524000" cy="1143000"/>
          </a:xfrm>
          <a:prstGeom prst="ca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Patient-level data in source system/schema</a:t>
            </a:r>
          </a:p>
        </p:txBody>
      </p:sp>
      <p:sp>
        <p:nvSpPr>
          <p:cNvPr id="16" name="Explosion: 8 Points 15">
            <a:extLst>
              <a:ext uri="{FF2B5EF4-FFF2-40B4-BE49-F238E27FC236}">
                <a16:creationId xmlns:a16="http://schemas.microsoft.com/office/drawing/2014/main" id="{C6364885-C157-4D76-A11C-930EE2420FB9}"/>
              </a:ext>
            </a:extLst>
          </p:cNvPr>
          <p:cNvSpPr/>
          <p:nvPr/>
        </p:nvSpPr>
        <p:spPr>
          <a:xfrm>
            <a:off x="8229600" y="2848542"/>
            <a:ext cx="1676400" cy="1242951"/>
          </a:xfrm>
          <a:prstGeom prst="irregularSeal1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Reliable evidence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FAB67D7-D018-439F-81F2-1789CE2BF38A}"/>
              </a:ext>
            </a:extLst>
          </p:cNvPr>
          <p:cNvSpPr/>
          <p:nvPr/>
        </p:nvSpPr>
        <p:spPr>
          <a:xfrm>
            <a:off x="3576947" y="2890599"/>
            <a:ext cx="4453246" cy="1822862"/>
          </a:xfrm>
          <a:custGeom>
            <a:avLst/>
            <a:gdLst>
              <a:gd name="connsiteX0" fmla="*/ 0 w 4453246"/>
              <a:gd name="connsiteY0" fmla="*/ 397823 h 1822862"/>
              <a:gd name="connsiteX1" fmla="*/ 59376 w 4453246"/>
              <a:gd name="connsiteY1" fmla="*/ 380010 h 1822862"/>
              <a:gd name="connsiteX2" fmla="*/ 112815 w 4453246"/>
              <a:gd name="connsiteY2" fmla="*/ 368135 h 1822862"/>
              <a:gd name="connsiteX3" fmla="*/ 136566 w 4453246"/>
              <a:gd name="connsiteY3" fmla="*/ 356260 h 1822862"/>
              <a:gd name="connsiteX4" fmla="*/ 166254 w 4453246"/>
              <a:gd name="connsiteY4" fmla="*/ 326571 h 1822862"/>
              <a:gd name="connsiteX5" fmla="*/ 225631 w 4453246"/>
              <a:gd name="connsiteY5" fmla="*/ 273132 h 1822862"/>
              <a:gd name="connsiteX6" fmla="*/ 273132 w 4453246"/>
              <a:gd name="connsiteY6" fmla="*/ 243444 h 1822862"/>
              <a:gd name="connsiteX7" fmla="*/ 320633 w 4453246"/>
              <a:gd name="connsiteY7" fmla="*/ 213756 h 1822862"/>
              <a:gd name="connsiteX8" fmla="*/ 380010 w 4453246"/>
              <a:gd name="connsiteY8" fmla="*/ 172192 h 1822862"/>
              <a:gd name="connsiteX9" fmla="*/ 475013 w 4453246"/>
              <a:gd name="connsiteY9" fmla="*/ 142504 h 1822862"/>
              <a:gd name="connsiteX10" fmla="*/ 581890 w 4453246"/>
              <a:gd name="connsiteY10" fmla="*/ 89065 h 1822862"/>
              <a:gd name="connsiteX11" fmla="*/ 611579 w 4453246"/>
              <a:gd name="connsiteY11" fmla="*/ 77189 h 1822862"/>
              <a:gd name="connsiteX12" fmla="*/ 688768 w 4453246"/>
              <a:gd name="connsiteY12" fmla="*/ 59377 h 1822862"/>
              <a:gd name="connsiteX13" fmla="*/ 742207 w 4453246"/>
              <a:gd name="connsiteY13" fmla="*/ 35626 h 1822862"/>
              <a:gd name="connsiteX14" fmla="*/ 807522 w 4453246"/>
              <a:gd name="connsiteY14" fmla="*/ 23751 h 1822862"/>
              <a:gd name="connsiteX15" fmla="*/ 938150 w 4453246"/>
              <a:gd name="connsiteY15" fmla="*/ 0 h 1822862"/>
              <a:gd name="connsiteX16" fmla="*/ 1199407 w 4453246"/>
              <a:gd name="connsiteY16" fmla="*/ 23751 h 1822862"/>
              <a:gd name="connsiteX17" fmla="*/ 1235033 w 4453246"/>
              <a:gd name="connsiteY17" fmla="*/ 35626 h 1822862"/>
              <a:gd name="connsiteX18" fmla="*/ 1246909 w 4453246"/>
              <a:gd name="connsiteY18" fmla="*/ 47501 h 1822862"/>
              <a:gd name="connsiteX19" fmla="*/ 1264722 w 4453246"/>
              <a:gd name="connsiteY19" fmla="*/ 83127 h 1822862"/>
              <a:gd name="connsiteX20" fmla="*/ 1258784 w 4453246"/>
              <a:gd name="connsiteY20" fmla="*/ 243444 h 1822862"/>
              <a:gd name="connsiteX21" fmla="*/ 1240971 w 4453246"/>
              <a:gd name="connsiteY21" fmla="*/ 279070 h 1822862"/>
              <a:gd name="connsiteX22" fmla="*/ 1217220 w 4453246"/>
              <a:gd name="connsiteY22" fmla="*/ 362197 h 1822862"/>
              <a:gd name="connsiteX23" fmla="*/ 1175657 w 4453246"/>
              <a:gd name="connsiteY23" fmla="*/ 421574 h 1822862"/>
              <a:gd name="connsiteX24" fmla="*/ 1157844 w 4453246"/>
              <a:gd name="connsiteY24" fmla="*/ 451262 h 1822862"/>
              <a:gd name="connsiteX25" fmla="*/ 1140031 w 4453246"/>
              <a:gd name="connsiteY25" fmla="*/ 469075 h 1822862"/>
              <a:gd name="connsiteX26" fmla="*/ 1104405 w 4453246"/>
              <a:gd name="connsiteY26" fmla="*/ 528452 h 1822862"/>
              <a:gd name="connsiteX27" fmla="*/ 1039090 w 4453246"/>
              <a:gd name="connsiteY27" fmla="*/ 593766 h 1822862"/>
              <a:gd name="connsiteX28" fmla="*/ 1009402 w 4453246"/>
              <a:gd name="connsiteY28" fmla="*/ 605641 h 1822862"/>
              <a:gd name="connsiteX29" fmla="*/ 985652 w 4453246"/>
              <a:gd name="connsiteY29" fmla="*/ 623454 h 1822862"/>
              <a:gd name="connsiteX30" fmla="*/ 955963 w 4453246"/>
              <a:gd name="connsiteY30" fmla="*/ 635330 h 1822862"/>
              <a:gd name="connsiteX31" fmla="*/ 831272 w 4453246"/>
              <a:gd name="connsiteY31" fmla="*/ 659080 h 1822862"/>
              <a:gd name="connsiteX32" fmla="*/ 777833 w 4453246"/>
              <a:gd name="connsiteY32" fmla="*/ 670956 h 1822862"/>
              <a:gd name="connsiteX33" fmla="*/ 754083 w 4453246"/>
              <a:gd name="connsiteY33" fmla="*/ 682831 h 1822862"/>
              <a:gd name="connsiteX34" fmla="*/ 700644 w 4453246"/>
              <a:gd name="connsiteY34" fmla="*/ 700644 h 1822862"/>
              <a:gd name="connsiteX35" fmla="*/ 682831 w 4453246"/>
              <a:gd name="connsiteY35" fmla="*/ 706582 h 1822862"/>
              <a:gd name="connsiteX36" fmla="*/ 665018 w 4453246"/>
              <a:gd name="connsiteY36" fmla="*/ 718457 h 1822862"/>
              <a:gd name="connsiteX37" fmla="*/ 605641 w 4453246"/>
              <a:gd name="connsiteY37" fmla="*/ 765958 h 1822862"/>
              <a:gd name="connsiteX38" fmla="*/ 564078 w 4453246"/>
              <a:gd name="connsiteY38" fmla="*/ 813460 h 1822862"/>
              <a:gd name="connsiteX39" fmla="*/ 552202 w 4453246"/>
              <a:gd name="connsiteY39" fmla="*/ 837210 h 1822862"/>
              <a:gd name="connsiteX40" fmla="*/ 534389 w 4453246"/>
              <a:gd name="connsiteY40" fmla="*/ 855023 h 1822862"/>
              <a:gd name="connsiteX41" fmla="*/ 522514 w 4453246"/>
              <a:gd name="connsiteY41" fmla="*/ 872836 h 1822862"/>
              <a:gd name="connsiteX42" fmla="*/ 504701 w 4453246"/>
              <a:gd name="connsiteY42" fmla="*/ 896587 h 1822862"/>
              <a:gd name="connsiteX43" fmla="*/ 469075 w 4453246"/>
              <a:gd name="connsiteY43" fmla="*/ 961901 h 1822862"/>
              <a:gd name="connsiteX44" fmla="*/ 445324 w 4453246"/>
              <a:gd name="connsiteY44" fmla="*/ 1021278 h 1822862"/>
              <a:gd name="connsiteX45" fmla="*/ 409698 w 4453246"/>
              <a:gd name="connsiteY45" fmla="*/ 1151906 h 1822862"/>
              <a:gd name="connsiteX46" fmla="*/ 415636 w 4453246"/>
              <a:gd name="connsiteY46" fmla="*/ 1324099 h 1822862"/>
              <a:gd name="connsiteX47" fmla="*/ 427511 w 4453246"/>
              <a:gd name="connsiteY47" fmla="*/ 1472540 h 1822862"/>
              <a:gd name="connsiteX48" fmla="*/ 445324 w 4453246"/>
              <a:gd name="connsiteY48" fmla="*/ 1520041 h 1822862"/>
              <a:gd name="connsiteX49" fmla="*/ 457200 w 4453246"/>
              <a:gd name="connsiteY49" fmla="*/ 1555667 h 1822862"/>
              <a:gd name="connsiteX50" fmla="*/ 480950 w 4453246"/>
              <a:gd name="connsiteY50" fmla="*/ 1620982 h 1822862"/>
              <a:gd name="connsiteX51" fmla="*/ 534389 w 4453246"/>
              <a:gd name="connsiteY51" fmla="*/ 1662545 h 1822862"/>
              <a:gd name="connsiteX52" fmla="*/ 564078 w 4453246"/>
              <a:gd name="connsiteY52" fmla="*/ 1674421 h 1822862"/>
              <a:gd name="connsiteX53" fmla="*/ 789709 w 4453246"/>
              <a:gd name="connsiteY53" fmla="*/ 1715984 h 1822862"/>
              <a:gd name="connsiteX54" fmla="*/ 997527 w 4453246"/>
              <a:gd name="connsiteY54" fmla="*/ 1698171 h 1822862"/>
              <a:gd name="connsiteX55" fmla="*/ 1145968 w 4453246"/>
              <a:gd name="connsiteY55" fmla="*/ 1644732 h 1822862"/>
              <a:gd name="connsiteX56" fmla="*/ 1175657 w 4453246"/>
              <a:gd name="connsiteY56" fmla="*/ 1638795 h 1822862"/>
              <a:gd name="connsiteX57" fmla="*/ 1229096 w 4453246"/>
              <a:gd name="connsiteY57" fmla="*/ 1615044 h 1822862"/>
              <a:gd name="connsiteX58" fmla="*/ 1306285 w 4453246"/>
              <a:gd name="connsiteY58" fmla="*/ 1591293 h 1822862"/>
              <a:gd name="connsiteX59" fmla="*/ 1324098 w 4453246"/>
              <a:gd name="connsiteY59" fmla="*/ 1579418 h 1822862"/>
              <a:gd name="connsiteX60" fmla="*/ 1347849 w 4453246"/>
              <a:gd name="connsiteY60" fmla="*/ 1555667 h 1822862"/>
              <a:gd name="connsiteX61" fmla="*/ 1371600 w 4453246"/>
              <a:gd name="connsiteY61" fmla="*/ 1496291 h 1822862"/>
              <a:gd name="connsiteX62" fmla="*/ 1377537 w 4453246"/>
              <a:gd name="connsiteY62" fmla="*/ 1478478 h 1822862"/>
              <a:gd name="connsiteX63" fmla="*/ 1395350 w 4453246"/>
              <a:gd name="connsiteY63" fmla="*/ 1419101 h 1822862"/>
              <a:gd name="connsiteX64" fmla="*/ 1401288 w 4453246"/>
              <a:gd name="connsiteY64" fmla="*/ 1389413 h 1822862"/>
              <a:gd name="connsiteX65" fmla="*/ 1454727 w 4453246"/>
              <a:gd name="connsiteY65" fmla="*/ 1264722 h 1822862"/>
              <a:gd name="connsiteX66" fmla="*/ 1496290 w 4453246"/>
              <a:gd name="connsiteY66" fmla="*/ 1122218 h 1822862"/>
              <a:gd name="connsiteX67" fmla="*/ 1502228 w 4453246"/>
              <a:gd name="connsiteY67" fmla="*/ 1050966 h 1822862"/>
              <a:gd name="connsiteX68" fmla="*/ 1508166 w 4453246"/>
              <a:gd name="connsiteY68" fmla="*/ 825335 h 1822862"/>
              <a:gd name="connsiteX69" fmla="*/ 1525979 w 4453246"/>
              <a:gd name="connsiteY69" fmla="*/ 748145 h 1822862"/>
              <a:gd name="connsiteX70" fmla="*/ 1531916 w 4453246"/>
              <a:gd name="connsiteY70" fmla="*/ 700644 h 1822862"/>
              <a:gd name="connsiteX71" fmla="*/ 1585355 w 4453246"/>
              <a:gd name="connsiteY71" fmla="*/ 498764 h 1822862"/>
              <a:gd name="connsiteX72" fmla="*/ 1591293 w 4453246"/>
              <a:gd name="connsiteY72" fmla="*/ 469075 h 1822862"/>
              <a:gd name="connsiteX73" fmla="*/ 1620981 w 4453246"/>
              <a:gd name="connsiteY73" fmla="*/ 409699 h 1822862"/>
              <a:gd name="connsiteX74" fmla="*/ 1632857 w 4453246"/>
              <a:gd name="connsiteY74" fmla="*/ 391886 h 1822862"/>
              <a:gd name="connsiteX75" fmla="*/ 1668483 w 4453246"/>
              <a:gd name="connsiteY75" fmla="*/ 332509 h 1822862"/>
              <a:gd name="connsiteX76" fmla="*/ 1721922 w 4453246"/>
              <a:gd name="connsiteY76" fmla="*/ 231569 h 1822862"/>
              <a:gd name="connsiteX77" fmla="*/ 1882239 w 4453246"/>
              <a:gd name="connsiteY77" fmla="*/ 154379 h 1822862"/>
              <a:gd name="connsiteX78" fmla="*/ 2030680 w 4453246"/>
              <a:gd name="connsiteY78" fmla="*/ 130628 h 1822862"/>
              <a:gd name="connsiteX79" fmla="*/ 2179122 w 4453246"/>
              <a:gd name="connsiteY79" fmla="*/ 178130 h 1822862"/>
              <a:gd name="connsiteX80" fmla="*/ 2208810 w 4453246"/>
              <a:gd name="connsiteY80" fmla="*/ 255319 h 1822862"/>
              <a:gd name="connsiteX81" fmla="*/ 2208810 w 4453246"/>
              <a:gd name="connsiteY81" fmla="*/ 427512 h 1822862"/>
              <a:gd name="connsiteX82" fmla="*/ 2167246 w 4453246"/>
              <a:gd name="connsiteY82" fmla="*/ 575953 h 1822862"/>
              <a:gd name="connsiteX83" fmla="*/ 2155371 w 4453246"/>
              <a:gd name="connsiteY83" fmla="*/ 617517 h 1822862"/>
              <a:gd name="connsiteX84" fmla="*/ 2143496 w 4453246"/>
              <a:gd name="connsiteY84" fmla="*/ 653143 h 1822862"/>
              <a:gd name="connsiteX85" fmla="*/ 2131620 w 4453246"/>
              <a:gd name="connsiteY85" fmla="*/ 712519 h 1822862"/>
              <a:gd name="connsiteX86" fmla="*/ 2137558 w 4453246"/>
              <a:gd name="connsiteY86" fmla="*/ 926275 h 1822862"/>
              <a:gd name="connsiteX87" fmla="*/ 2143496 w 4453246"/>
              <a:gd name="connsiteY87" fmla="*/ 950026 h 1822862"/>
              <a:gd name="connsiteX88" fmla="*/ 2179122 w 4453246"/>
              <a:gd name="connsiteY88" fmla="*/ 985652 h 1822862"/>
              <a:gd name="connsiteX89" fmla="*/ 2256311 w 4453246"/>
              <a:gd name="connsiteY89" fmla="*/ 1021278 h 1822862"/>
              <a:gd name="connsiteX90" fmla="*/ 2339439 w 4453246"/>
              <a:gd name="connsiteY90" fmla="*/ 1062841 h 1822862"/>
              <a:gd name="connsiteX91" fmla="*/ 2565070 w 4453246"/>
              <a:gd name="connsiteY91" fmla="*/ 1116280 h 1822862"/>
              <a:gd name="connsiteX92" fmla="*/ 2588820 w 4453246"/>
              <a:gd name="connsiteY92" fmla="*/ 1122218 h 1822862"/>
              <a:gd name="connsiteX93" fmla="*/ 2636322 w 4453246"/>
              <a:gd name="connsiteY93" fmla="*/ 1140031 h 1822862"/>
              <a:gd name="connsiteX94" fmla="*/ 2707574 w 4453246"/>
              <a:gd name="connsiteY94" fmla="*/ 1169719 h 1822862"/>
              <a:gd name="connsiteX95" fmla="*/ 2832265 w 4453246"/>
              <a:gd name="connsiteY95" fmla="*/ 1199408 h 1822862"/>
              <a:gd name="connsiteX96" fmla="*/ 2909454 w 4453246"/>
              <a:gd name="connsiteY96" fmla="*/ 1223158 h 1822862"/>
              <a:gd name="connsiteX97" fmla="*/ 3105397 w 4453246"/>
              <a:gd name="connsiteY97" fmla="*/ 1246909 h 1822862"/>
              <a:gd name="connsiteX98" fmla="*/ 3135085 w 4453246"/>
              <a:gd name="connsiteY98" fmla="*/ 1240971 h 1822862"/>
              <a:gd name="connsiteX99" fmla="*/ 3146961 w 4453246"/>
              <a:gd name="connsiteY99" fmla="*/ 1217221 h 1822862"/>
              <a:gd name="connsiteX100" fmla="*/ 3158836 w 4453246"/>
              <a:gd name="connsiteY100" fmla="*/ 1098467 h 1822862"/>
              <a:gd name="connsiteX101" fmla="*/ 3135085 w 4453246"/>
              <a:gd name="connsiteY101" fmla="*/ 855023 h 1822862"/>
              <a:gd name="connsiteX102" fmla="*/ 3129148 w 4453246"/>
              <a:gd name="connsiteY102" fmla="*/ 813460 h 1822862"/>
              <a:gd name="connsiteX103" fmla="*/ 3117272 w 4453246"/>
              <a:gd name="connsiteY103" fmla="*/ 795647 h 1822862"/>
              <a:gd name="connsiteX104" fmla="*/ 3081646 w 4453246"/>
              <a:gd name="connsiteY104" fmla="*/ 765958 h 1822862"/>
              <a:gd name="connsiteX105" fmla="*/ 3046020 w 4453246"/>
              <a:gd name="connsiteY105" fmla="*/ 748145 h 1822862"/>
              <a:gd name="connsiteX106" fmla="*/ 3016332 w 4453246"/>
              <a:gd name="connsiteY106" fmla="*/ 730332 h 1822862"/>
              <a:gd name="connsiteX107" fmla="*/ 2962893 w 4453246"/>
              <a:gd name="connsiteY107" fmla="*/ 718457 h 1822862"/>
              <a:gd name="connsiteX108" fmla="*/ 2790701 w 4453246"/>
              <a:gd name="connsiteY108" fmla="*/ 724395 h 1822862"/>
              <a:gd name="connsiteX109" fmla="*/ 2755075 w 4453246"/>
              <a:gd name="connsiteY109" fmla="*/ 730332 h 1822862"/>
              <a:gd name="connsiteX110" fmla="*/ 2683823 w 4453246"/>
              <a:gd name="connsiteY110" fmla="*/ 754083 h 1822862"/>
              <a:gd name="connsiteX111" fmla="*/ 2642259 w 4453246"/>
              <a:gd name="connsiteY111" fmla="*/ 777834 h 1822862"/>
              <a:gd name="connsiteX112" fmla="*/ 2565070 w 4453246"/>
              <a:gd name="connsiteY112" fmla="*/ 807522 h 1822862"/>
              <a:gd name="connsiteX113" fmla="*/ 2541319 w 4453246"/>
              <a:gd name="connsiteY113" fmla="*/ 825335 h 1822862"/>
              <a:gd name="connsiteX114" fmla="*/ 2481942 w 4453246"/>
              <a:gd name="connsiteY114" fmla="*/ 872836 h 1822862"/>
              <a:gd name="connsiteX115" fmla="*/ 2410690 w 4453246"/>
              <a:gd name="connsiteY115" fmla="*/ 955964 h 1822862"/>
              <a:gd name="connsiteX116" fmla="*/ 2398815 w 4453246"/>
              <a:gd name="connsiteY116" fmla="*/ 991589 h 1822862"/>
              <a:gd name="connsiteX117" fmla="*/ 2381002 w 4453246"/>
              <a:gd name="connsiteY117" fmla="*/ 1015340 h 1822862"/>
              <a:gd name="connsiteX118" fmla="*/ 2351314 w 4453246"/>
              <a:gd name="connsiteY118" fmla="*/ 1074717 h 1822862"/>
              <a:gd name="connsiteX119" fmla="*/ 2327563 w 4453246"/>
              <a:gd name="connsiteY119" fmla="*/ 1175657 h 1822862"/>
              <a:gd name="connsiteX120" fmla="*/ 2297875 w 4453246"/>
              <a:gd name="connsiteY120" fmla="*/ 1270660 h 1822862"/>
              <a:gd name="connsiteX121" fmla="*/ 2321626 w 4453246"/>
              <a:gd name="connsiteY121" fmla="*/ 1448789 h 1822862"/>
              <a:gd name="connsiteX122" fmla="*/ 2363189 w 4453246"/>
              <a:gd name="connsiteY122" fmla="*/ 1567543 h 1822862"/>
              <a:gd name="connsiteX123" fmla="*/ 2375065 w 4453246"/>
              <a:gd name="connsiteY123" fmla="*/ 1644732 h 1822862"/>
              <a:gd name="connsiteX124" fmla="*/ 2481942 w 4453246"/>
              <a:gd name="connsiteY124" fmla="*/ 1799112 h 1822862"/>
              <a:gd name="connsiteX125" fmla="*/ 2499755 w 4453246"/>
              <a:gd name="connsiteY125" fmla="*/ 1810987 h 1822862"/>
              <a:gd name="connsiteX126" fmla="*/ 2535381 w 4453246"/>
              <a:gd name="connsiteY126" fmla="*/ 1822862 h 1822862"/>
              <a:gd name="connsiteX127" fmla="*/ 3010394 w 4453246"/>
              <a:gd name="connsiteY127" fmla="*/ 1799112 h 1822862"/>
              <a:gd name="connsiteX128" fmla="*/ 3200400 w 4453246"/>
              <a:gd name="connsiteY128" fmla="*/ 1769423 h 1822862"/>
              <a:gd name="connsiteX129" fmla="*/ 3313215 w 4453246"/>
              <a:gd name="connsiteY129" fmla="*/ 1710047 h 1822862"/>
              <a:gd name="connsiteX130" fmla="*/ 3366654 w 4453246"/>
              <a:gd name="connsiteY130" fmla="*/ 1626919 h 1822862"/>
              <a:gd name="connsiteX131" fmla="*/ 3431968 w 4453246"/>
              <a:gd name="connsiteY131" fmla="*/ 1478478 h 1822862"/>
              <a:gd name="connsiteX132" fmla="*/ 3461657 w 4453246"/>
              <a:gd name="connsiteY132" fmla="*/ 1330036 h 1822862"/>
              <a:gd name="connsiteX133" fmla="*/ 3437906 w 4453246"/>
              <a:gd name="connsiteY133" fmla="*/ 944088 h 1822862"/>
              <a:gd name="connsiteX134" fmla="*/ 3431968 w 4453246"/>
              <a:gd name="connsiteY134" fmla="*/ 771896 h 1822862"/>
              <a:gd name="connsiteX135" fmla="*/ 3426031 w 4453246"/>
              <a:gd name="connsiteY135" fmla="*/ 742208 h 1822862"/>
              <a:gd name="connsiteX136" fmla="*/ 3408218 w 4453246"/>
              <a:gd name="connsiteY136" fmla="*/ 700644 h 1822862"/>
              <a:gd name="connsiteX137" fmla="*/ 3396342 w 4453246"/>
              <a:gd name="connsiteY137" fmla="*/ 647205 h 1822862"/>
              <a:gd name="connsiteX138" fmla="*/ 3384467 w 4453246"/>
              <a:gd name="connsiteY138" fmla="*/ 611579 h 1822862"/>
              <a:gd name="connsiteX139" fmla="*/ 3378529 w 4453246"/>
              <a:gd name="connsiteY139" fmla="*/ 575953 h 1822862"/>
              <a:gd name="connsiteX140" fmla="*/ 3372592 w 4453246"/>
              <a:gd name="connsiteY140" fmla="*/ 552202 h 1822862"/>
              <a:gd name="connsiteX141" fmla="*/ 3378529 w 4453246"/>
              <a:gd name="connsiteY141" fmla="*/ 492826 h 1822862"/>
              <a:gd name="connsiteX142" fmla="*/ 3396342 w 4453246"/>
              <a:gd name="connsiteY142" fmla="*/ 480951 h 1822862"/>
              <a:gd name="connsiteX143" fmla="*/ 3473532 w 4453246"/>
              <a:gd name="connsiteY143" fmla="*/ 451262 h 1822862"/>
              <a:gd name="connsiteX144" fmla="*/ 3526971 w 4453246"/>
              <a:gd name="connsiteY144" fmla="*/ 433449 h 1822862"/>
              <a:gd name="connsiteX145" fmla="*/ 3592285 w 4453246"/>
              <a:gd name="connsiteY145" fmla="*/ 421574 h 1822862"/>
              <a:gd name="connsiteX146" fmla="*/ 3788228 w 4453246"/>
              <a:gd name="connsiteY146" fmla="*/ 385948 h 1822862"/>
              <a:gd name="connsiteX147" fmla="*/ 3806041 w 4453246"/>
              <a:gd name="connsiteY147" fmla="*/ 380010 h 1822862"/>
              <a:gd name="connsiteX148" fmla="*/ 3865418 w 4453246"/>
              <a:gd name="connsiteY148" fmla="*/ 368135 h 1822862"/>
              <a:gd name="connsiteX149" fmla="*/ 3936670 w 4453246"/>
              <a:gd name="connsiteY149" fmla="*/ 380010 h 1822862"/>
              <a:gd name="connsiteX150" fmla="*/ 3978233 w 4453246"/>
              <a:gd name="connsiteY150" fmla="*/ 415636 h 1822862"/>
              <a:gd name="connsiteX151" fmla="*/ 4007922 w 4453246"/>
              <a:gd name="connsiteY151" fmla="*/ 433449 h 1822862"/>
              <a:gd name="connsiteX152" fmla="*/ 4096987 w 4453246"/>
              <a:gd name="connsiteY152" fmla="*/ 498764 h 1822862"/>
              <a:gd name="connsiteX153" fmla="*/ 4126675 w 4453246"/>
              <a:gd name="connsiteY153" fmla="*/ 528452 h 1822862"/>
              <a:gd name="connsiteX154" fmla="*/ 4186052 w 4453246"/>
              <a:gd name="connsiteY154" fmla="*/ 587828 h 1822862"/>
              <a:gd name="connsiteX155" fmla="*/ 4197927 w 4453246"/>
              <a:gd name="connsiteY155" fmla="*/ 599704 h 1822862"/>
              <a:gd name="connsiteX156" fmla="*/ 4239490 w 4453246"/>
              <a:gd name="connsiteY156" fmla="*/ 617517 h 1822862"/>
              <a:gd name="connsiteX157" fmla="*/ 4286992 w 4453246"/>
              <a:gd name="connsiteY157" fmla="*/ 629392 h 1822862"/>
              <a:gd name="connsiteX158" fmla="*/ 4376057 w 4453246"/>
              <a:gd name="connsiteY158" fmla="*/ 676893 h 1822862"/>
              <a:gd name="connsiteX159" fmla="*/ 4399807 w 4453246"/>
              <a:gd name="connsiteY159" fmla="*/ 688769 h 1822862"/>
              <a:gd name="connsiteX160" fmla="*/ 4453246 w 4453246"/>
              <a:gd name="connsiteY160" fmla="*/ 694706 h 1822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</a:cxnLst>
            <a:rect l="l" t="t" r="r" b="b"/>
            <a:pathLst>
              <a:path w="4453246" h="1822862">
                <a:moveTo>
                  <a:pt x="0" y="397823"/>
                </a:moveTo>
                <a:cubicBezTo>
                  <a:pt x="19792" y="391885"/>
                  <a:pt x="39410" y="385334"/>
                  <a:pt x="59376" y="380010"/>
                </a:cubicBezTo>
                <a:cubicBezTo>
                  <a:pt x="72414" y="376533"/>
                  <a:pt x="99208" y="373238"/>
                  <a:pt x="112815" y="368135"/>
                </a:cubicBezTo>
                <a:cubicBezTo>
                  <a:pt x="121103" y="365027"/>
                  <a:pt x="128649" y="360218"/>
                  <a:pt x="136566" y="356260"/>
                </a:cubicBezTo>
                <a:cubicBezTo>
                  <a:pt x="161034" y="319556"/>
                  <a:pt x="133868" y="355359"/>
                  <a:pt x="166254" y="326571"/>
                </a:cubicBezTo>
                <a:cubicBezTo>
                  <a:pt x="206524" y="290775"/>
                  <a:pt x="189832" y="296998"/>
                  <a:pt x="225631" y="273132"/>
                </a:cubicBezTo>
                <a:cubicBezTo>
                  <a:pt x="241167" y="262775"/>
                  <a:pt x="257298" y="253340"/>
                  <a:pt x="273132" y="243444"/>
                </a:cubicBezTo>
                <a:cubicBezTo>
                  <a:pt x="288966" y="233548"/>
                  <a:pt x="305336" y="224464"/>
                  <a:pt x="320633" y="213756"/>
                </a:cubicBezTo>
                <a:cubicBezTo>
                  <a:pt x="340425" y="199901"/>
                  <a:pt x="358074" y="182316"/>
                  <a:pt x="380010" y="172192"/>
                </a:cubicBezTo>
                <a:cubicBezTo>
                  <a:pt x="410134" y="158289"/>
                  <a:pt x="444334" y="155136"/>
                  <a:pt x="475013" y="142504"/>
                </a:cubicBezTo>
                <a:cubicBezTo>
                  <a:pt x="511844" y="127338"/>
                  <a:pt x="545957" y="106250"/>
                  <a:pt x="581890" y="89065"/>
                </a:cubicBezTo>
                <a:cubicBezTo>
                  <a:pt x="591506" y="84466"/>
                  <a:pt x="601370" y="80252"/>
                  <a:pt x="611579" y="77189"/>
                </a:cubicBezTo>
                <a:cubicBezTo>
                  <a:pt x="674705" y="58251"/>
                  <a:pt x="603281" y="89549"/>
                  <a:pt x="688768" y="59377"/>
                </a:cubicBezTo>
                <a:cubicBezTo>
                  <a:pt x="707150" y="52889"/>
                  <a:pt x="723536" y="41227"/>
                  <a:pt x="742207" y="35626"/>
                </a:cubicBezTo>
                <a:cubicBezTo>
                  <a:pt x="763402" y="29267"/>
                  <a:pt x="785859" y="28264"/>
                  <a:pt x="807522" y="23751"/>
                </a:cubicBezTo>
                <a:cubicBezTo>
                  <a:pt x="924024" y="-520"/>
                  <a:pt x="843637" y="10502"/>
                  <a:pt x="938150" y="0"/>
                </a:cubicBezTo>
                <a:cubicBezTo>
                  <a:pt x="1167808" y="19138"/>
                  <a:pt x="1080959" y="8944"/>
                  <a:pt x="1199407" y="23751"/>
                </a:cubicBezTo>
                <a:cubicBezTo>
                  <a:pt x="1211282" y="27709"/>
                  <a:pt x="1223837" y="30028"/>
                  <a:pt x="1235033" y="35626"/>
                </a:cubicBezTo>
                <a:cubicBezTo>
                  <a:pt x="1240040" y="38129"/>
                  <a:pt x="1243412" y="43130"/>
                  <a:pt x="1246909" y="47501"/>
                </a:cubicBezTo>
                <a:cubicBezTo>
                  <a:pt x="1260063" y="63942"/>
                  <a:pt x="1258451" y="64315"/>
                  <a:pt x="1264722" y="83127"/>
                </a:cubicBezTo>
                <a:cubicBezTo>
                  <a:pt x="1271803" y="153944"/>
                  <a:pt x="1276776" y="160681"/>
                  <a:pt x="1258784" y="243444"/>
                </a:cubicBezTo>
                <a:cubicBezTo>
                  <a:pt x="1255964" y="256418"/>
                  <a:pt x="1245357" y="266538"/>
                  <a:pt x="1240971" y="279070"/>
                </a:cubicBezTo>
                <a:cubicBezTo>
                  <a:pt x="1231451" y="306270"/>
                  <a:pt x="1233746" y="338588"/>
                  <a:pt x="1217220" y="362197"/>
                </a:cubicBezTo>
                <a:cubicBezTo>
                  <a:pt x="1203366" y="381989"/>
                  <a:pt x="1189058" y="401472"/>
                  <a:pt x="1175657" y="421574"/>
                </a:cubicBezTo>
                <a:cubicBezTo>
                  <a:pt x="1169255" y="431176"/>
                  <a:pt x="1164768" y="442029"/>
                  <a:pt x="1157844" y="451262"/>
                </a:cubicBezTo>
                <a:cubicBezTo>
                  <a:pt x="1152806" y="457980"/>
                  <a:pt x="1144811" y="462171"/>
                  <a:pt x="1140031" y="469075"/>
                </a:cubicBezTo>
                <a:cubicBezTo>
                  <a:pt x="1126893" y="488053"/>
                  <a:pt x="1117716" y="509595"/>
                  <a:pt x="1104405" y="528452"/>
                </a:cubicBezTo>
                <a:cubicBezTo>
                  <a:pt x="1089455" y="549631"/>
                  <a:pt x="1062939" y="579457"/>
                  <a:pt x="1039090" y="593766"/>
                </a:cubicBezTo>
                <a:cubicBezTo>
                  <a:pt x="1029951" y="599250"/>
                  <a:pt x="1018719" y="600465"/>
                  <a:pt x="1009402" y="605641"/>
                </a:cubicBezTo>
                <a:cubicBezTo>
                  <a:pt x="1000751" y="610447"/>
                  <a:pt x="994303" y="618648"/>
                  <a:pt x="985652" y="623454"/>
                </a:cubicBezTo>
                <a:cubicBezTo>
                  <a:pt x="976335" y="628630"/>
                  <a:pt x="966233" y="632477"/>
                  <a:pt x="955963" y="635330"/>
                </a:cubicBezTo>
                <a:cubicBezTo>
                  <a:pt x="870005" y="659208"/>
                  <a:pt x="900879" y="648372"/>
                  <a:pt x="831272" y="659080"/>
                </a:cubicBezTo>
                <a:cubicBezTo>
                  <a:pt x="824893" y="660061"/>
                  <a:pt x="786055" y="667873"/>
                  <a:pt x="777833" y="670956"/>
                </a:cubicBezTo>
                <a:cubicBezTo>
                  <a:pt x="769545" y="674064"/>
                  <a:pt x="762344" y="679654"/>
                  <a:pt x="754083" y="682831"/>
                </a:cubicBezTo>
                <a:cubicBezTo>
                  <a:pt x="736558" y="689571"/>
                  <a:pt x="718457" y="694706"/>
                  <a:pt x="700644" y="700644"/>
                </a:cubicBezTo>
                <a:cubicBezTo>
                  <a:pt x="694706" y="702623"/>
                  <a:pt x="688039" y="703110"/>
                  <a:pt x="682831" y="706582"/>
                </a:cubicBezTo>
                <a:cubicBezTo>
                  <a:pt x="676893" y="710540"/>
                  <a:pt x="670674" y="714106"/>
                  <a:pt x="665018" y="718457"/>
                </a:cubicBezTo>
                <a:cubicBezTo>
                  <a:pt x="644928" y="733911"/>
                  <a:pt x="623564" y="748035"/>
                  <a:pt x="605641" y="765958"/>
                </a:cubicBezTo>
                <a:cubicBezTo>
                  <a:pt x="587223" y="784376"/>
                  <a:pt x="577709" y="791650"/>
                  <a:pt x="564078" y="813460"/>
                </a:cubicBezTo>
                <a:cubicBezTo>
                  <a:pt x="559387" y="820966"/>
                  <a:pt x="557347" y="830008"/>
                  <a:pt x="552202" y="837210"/>
                </a:cubicBezTo>
                <a:cubicBezTo>
                  <a:pt x="547321" y="844043"/>
                  <a:pt x="539765" y="848572"/>
                  <a:pt x="534389" y="855023"/>
                </a:cubicBezTo>
                <a:cubicBezTo>
                  <a:pt x="529821" y="860505"/>
                  <a:pt x="526662" y="867029"/>
                  <a:pt x="522514" y="872836"/>
                </a:cubicBezTo>
                <a:cubicBezTo>
                  <a:pt x="516762" y="880889"/>
                  <a:pt x="510190" y="888353"/>
                  <a:pt x="504701" y="896587"/>
                </a:cubicBezTo>
                <a:cubicBezTo>
                  <a:pt x="492545" y="914820"/>
                  <a:pt x="477682" y="942229"/>
                  <a:pt x="469075" y="961901"/>
                </a:cubicBezTo>
                <a:cubicBezTo>
                  <a:pt x="460531" y="981431"/>
                  <a:pt x="451682" y="1000931"/>
                  <a:pt x="445324" y="1021278"/>
                </a:cubicBezTo>
                <a:cubicBezTo>
                  <a:pt x="431862" y="1064357"/>
                  <a:pt x="409698" y="1151906"/>
                  <a:pt x="409698" y="1151906"/>
                </a:cubicBezTo>
                <a:cubicBezTo>
                  <a:pt x="398257" y="1277770"/>
                  <a:pt x="405051" y="1154746"/>
                  <a:pt x="415636" y="1324099"/>
                </a:cubicBezTo>
                <a:cubicBezTo>
                  <a:pt x="415934" y="1328864"/>
                  <a:pt x="421888" y="1448641"/>
                  <a:pt x="427511" y="1472540"/>
                </a:cubicBezTo>
                <a:cubicBezTo>
                  <a:pt x="431384" y="1489001"/>
                  <a:pt x="439636" y="1504116"/>
                  <a:pt x="445324" y="1520041"/>
                </a:cubicBezTo>
                <a:cubicBezTo>
                  <a:pt x="449534" y="1531829"/>
                  <a:pt x="453519" y="1543703"/>
                  <a:pt x="457200" y="1555667"/>
                </a:cubicBezTo>
                <a:cubicBezTo>
                  <a:pt x="459842" y="1564254"/>
                  <a:pt x="469797" y="1609829"/>
                  <a:pt x="480950" y="1620982"/>
                </a:cubicBezTo>
                <a:cubicBezTo>
                  <a:pt x="496907" y="1636939"/>
                  <a:pt x="515407" y="1650342"/>
                  <a:pt x="534389" y="1662545"/>
                </a:cubicBezTo>
                <a:cubicBezTo>
                  <a:pt x="543355" y="1668309"/>
                  <a:pt x="553786" y="1671650"/>
                  <a:pt x="564078" y="1674421"/>
                </a:cubicBezTo>
                <a:cubicBezTo>
                  <a:pt x="689342" y="1708146"/>
                  <a:pt x="672014" y="1702138"/>
                  <a:pt x="789709" y="1715984"/>
                </a:cubicBezTo>
                <a:cubicBezTo>
                  <a:pt x="858982" y="1710046"/>
                  <a:pt x="928728" y="1708204"/>
                  <a:pt x="997527" y="1698171"/>
                </a:cubicBezTo>
                <a:cubicBezTo>
                  <a:pt x="1197474" y="1669012"/>
                  <a:pt x="956040" y="1682712"/>
                  <a:pt x="1145968" y="1644732"/>
                </a:cubicBezTo>
                <a:lnTo>
                  <a:pt x="1175657" y="1638795"/>
                </a:lnTo>
                <a:cubicBezTo>
                  <a:pt x="1196354" y="1628445"/>
                  <a:pt x="1206345" y="1622628"/>
                  <a:pt x="1229096" y="1615044"/>
                </a:cubicBezTo>
                <a:cubicBezTo>
                  <a:pt x="1248933" y="1608432"/>
                  <a:pt x="1286321" y="1600166"/>
                  <a:pt x="1306285" y="1591293"/>
                </a:cubicBezTo>
                <a:cubicBezTo>
                  <a:pt x="1312806" y="1588395"/>
                  <a:pt x="1318680" y="1584062"/>
                  <a:pt x="1324098" y="1579418"/>
                </a:cubicBezTo>
                <a:cubicBezTo>
                  <a:pt x="1332599" y="1572132"/>
                  <a:pt x="1347849" y="1555667"/>
                  <a:pt x="1347849" y="1555667"/>
                </a:cubicBezTo>
                <a:cubicBezTo>
                  <a:pt x="1355766" y="1535875"/>
                  <a:pt x="1363948" y="1516187"/>
                  <a:pt x="1371600" y="1496291"/>
                </a:cubicBezTo>
                <a:cubicBezTo>
                  <a:pt x="1373847" y="1490449"/>
                  <a:pt x="1375696" y="1484460"/>
                  <a:pt x="1377537" y="1478478"/>
                </a:cubicBezTo>
                <a:cubicBezTo>
                  <a:pt x="1383614" y="1458728"/>
                  <a:pt x="1390026" y="1439067"/>
                  <a:pt x="1395350" y="1419101"/>
                </a:cubicBezTo>
                <a:cubicBezTo>
                  <a:pt x="1397950" y="1409350"/>
                  <a:pt x="1397665" y="1398832"/>
                  <a:pt x="1401288" y="1389413"/>
                </a:cubicBezTo>
                <a:cubicBezTo>
                  <a:pt x="1417521" y="1347207"/>
                  <a:pt x="1438849" y="1307063"/>
                  <a:pt x="1454727" y="1264722"/>
                </a:cubicBezTo>
                <a:cubicBezTo>
                  <a:pt x="1485108" y="1183705"/>
                  <a:pt x="1484740" y="1179976"/>
                  <a:pt x="1496290" y="1122218"/>
                </a:cubicBezTo>
                <a:cubicBezTo>
                  <a:pt x="1498269" y="1098467"/>
                  <a:pt x="1501275" y="1074780"/>
                  <a:pt x="1502228" y="1050966"/>
                </a:cubicBezTo>
                <a:cubicBezTo>
                  <a:pt x="1505235" y="975790"/>
                  <a:pt x="1502283" y="900341"/>
                  <a:pt x="1508166" y="825335"/>
                </a:cubicBezTo>
                <a:cubicBezTo>
                  <a:pt x="1510231" y="799010"/>
                  <a:pt x="1521038" y="774085"/>
                  <a:pt x="1525979" y="748145"/>
                </a:cubicBezTo>
                <a:cubicBezTo>
                  <a:pt x="1528965" y="732470"/>
                  <a:pt x="1528220" y="716167"/>
                  <a:pt x="1531916" y="700644"/>
                </a:cubicBezTo>
                <a:cubicBezTo>
                  <a:pt x="1548039" y="632926"/>
                  <a:pt x="1571703" y="567023"/>
                  <a:pt x="1585355" y="498764"/>
                </a:cubicBezTo>
                <a:cubicBezTo>
                  <a:pt x="1587334" y="488868"/>
                  <a:pt x="1587545" y="478445"/>
                  <a:pt x="1591293" y="469075"/>
                </a:cubicBezTo>
                <a:cubicBezTo>
                  <a:pt x="1599511" y="448530"/>
                  <a:pt x="1610490" y="429182"/>
                  <a:pt x="1620981" y="409699"/>
                </a:cubicBezTo>
                <a:cubicBezTo>
                  <a:pt x="1624364" y="403416"/>
                  <a:pt x="1629117" y="397964"/>
                  <a:pt x="1632857" y="391886"/>
                </a:cubicBezTo>
                <a:cubicBezTo>
                  <a:pt x="1644954" y="372228"/>
                  <a:pt x="1658161" y="353154"/>
                  <a:pt x="1668483" y="332509"/>
                </a:cubicBezTo>
                <a:cubicBezTo>
                  <a:pt x="1687612" y="294250"/>
                  <a:pt x="1688583" y="260985"/>
                  <a:pt x="1721922" y="231569"/>
                </a:cubicBezTo>
                <a:cubicBezTo>
                  <a:pt x="1773661" y="185917"/>
                  <a:pt x="1816033" y="172034"/>
                  <a:pt x="1882239" y="154379"/>
                </a:cubicBezTo>
                <a:cubicBezTo>
                  <a:pt x="1947381" y="137008"/>
                  <a:pt x="1969709" y="136725"/>
                  <a:pt x="2030680" y="130628"/>
                </a:cubicBezTo>
                <a:cubicBezTo>
                  <a:pt x="2092278" y="134735"/>
                  <a:pt x="2137246" y="122295"/>
                  <a:pt x="2179122" y="178130"/>
                </a:cubicBezTo>
                <a:cubicBezTo>
                  <a:pt x="2195662" y="200184"/>
                  <a:pt x="2198914" y="229589"/>
                  <a:pt x="2208810" y="255319"/>
                </a:cubicBezTo>
                <a:cubicBezTo>
                  <a:pt x="2214732" y="326383"/>
                  <a:pt x="2220129" y="350548"/>
                  <a:pt x="2208810" y="427512"/>
                </a:cubicBezTo>
                <a:cubicBezTo>
                  <a:pt x="2194352" y="525822"/>
                  <a:pt x="2190754" y="505427"/>
                  <a:pt x="2167246" y="575953"/>
                </a:cubicBezTo>
                <a:cubicBezTo>
                  <a:pt x="2162690" y="589623"/>
                  <a:pt x="2159608" y="603745"/>
                  <a:pt x="2155371" y="617517"/>
                </a:cubicBezTo>
                <a:cubicBezTo>
                  <a:pt x="2151690" y="629481"/>
                  <a:pt x="2147093" y="641153"/>
                  <a:pt x="2143496" y="653143"/>
                </a:cubicBezTo>
                <a:cubicBezTo>
                  <a:pt x="2136852" y="675291"/>
                  <a:pt x="2135634" y="688439"/>
                  <a:pt x="2131620" y="712519"/>
                </a:cubicBezTo>
                <a:cubicBezTo>
                  <a:pt x="2133599" y="783771"/>
                  <a:pt x="2133998" y="855084"/>
                  <a:pt x="2137558" y="926275"/>
                </a:cubicBezTo>
                <a:cubicBezTo>
                  <a:pt x="2137966" y="934425"/>
                  <a:pt x="2139846" y="942727"/>
                  <a:pt x="2143496" y="950026"/>
                </a:cubicBezTo>
                <a:cubicBezTo>
                  <a:pt x="2152454" y="967943"/>
                  <a:pt x="2162547" y="976611"/>
                  <a:pt x="2179122" y="985652"/>
                </a:cubicBezTo>
                <a:cubicBezTo>
                  <a:pt x="2347690" y="1077596"/>
                  <a:pt x="2143034" y="964638"/>
                  <a:pt x="2256311" y="1021278"/>
                </a:cubicBezTo>
                <a:cubicBezTo>
                  <a:pt x="2306466" y="1046356"/>
                  <a:pt x="2225925" y="1030409"/>
                  <a:pt x="2339439" y="1062841"/>
                </a:cubicBezTo>
                <a:cubicBezTo>
                  <a:pt x="2413756" y="1084074"/>
                  <a:pt x="2490087" y="1097533"/>
                  <a:pt x="2565070" y="1116280"/>
                </a:cubicBezTo>
                <a:cubicBezTo>
                  <a:pt x="2572987" y="1118259"/>
                  <a:pt x="2581078" y="1119637"/>
                  <a:pt x="2588820" y="1122218"/>
                </a:cubicBezTo>
                <a:cubicBezTo>
                  <a:pt x="2604863" y="1127566"/>
                  <a:pt x="2620621" y="1133751"/>
                  <a:pt x="2636322" y="1140031"/>
                </a:cubicBezTo>
                <a:cubicBezTo>
                  <a:pt x="2660212" y="1149587"/>
                  <a:pt x="2682950" y="1162257"/>
                  <a:pt x="2707574" y="1169719"/>
                </a:cubicBezTo>
                <a:cubicBezTo>
                  <a:pt x="2748463" y="1182110"/>
                  <a:pt x="2790962" y="1188475"/>
                  <a:pt x="2832265" y="1199408"/>
                </a:cubicBezTo>
                <a:cubicBezTo>
                  <a:pt x="2858289" y="1206297"/>
                  <a:pt x="2883238" y="1217041"/>
                  <a:pt x="2909454" y="1223158"/>
                </a:cubicBezTo>
                <a:cubicBezTo>
                  <a:pt x="2997643" y="1243735"/>
                  <a:pt x="3017154" y="1241394"/>
                  <a:pt x="3105397" y="1246909"/>
                </a:cubicBezTo>
                <a:cubicBezTo>
                  <a:pt x="3115293" y="1244930"/>
                  <a:pt x="3126873" y="1246837"/>
                  <a:pt x="3135085" y="1240971"/>
                </a:cubicBezTo>
                <a:cubicBezTo>
                  <a:pt x="3142288" y="1235826"/>
                  <a:pt x="3144814" y="1225808"/>
                  <a:pt x="3146961" y="1217221"/>
                </a:cubicBezTo>
                <a:cubicBezTo>
                  <a:pt x="3151406" y="1199441"/>
                  <a:pt x="3158216" y="1105908"/>
                  <a:pt x="3158836" y="1098467"/>
                </a:cubicBezTo>
                <a:cubicBezTo>
                  <a:pt x="3140717" y="817618"/>
                  <a:pt x="3160643" y="999849"/>
                  <a:pt x="3135085" y="855023"/>
                </a:cubicBezTo>
                <a:cubicBezTo>
                  <a:pt x="3132653" y="841241"/>
                  <a:pt x="3133169" y="826865"/>
                  <a:pt x="3129148" y="813460"/>
                </a:cubicBezTo>
                <a:cubicBezTo>
                  <a:pt x="3127097" y="806625"/>
                  <a:pt x="3121730" y="801220"/>
                  <a:pt x="3117272" y="795647"/>
                </a:cubicBezTo>
                <a:cubicBezTo>
                  <a:pt x="3109341" y="785733"/>
                  <a:pt x="3090534" y="771291"/>
                  <a:pt x="3081646" y="765958"/>
                </a:cubicBezTo>
                <a:cubicBezTo>
                  <a:pt x="3070261" y="759127"/>
                  <a:pt x="3057676" y="754503"/>
                  <a:pt x="3046020" y="748145"/>
                </a:cubicBezTo>
                <a:cubicBezTo>
                  <a:pt x="3035889" y="742619"/>
                  <a:pt x="3026878" y="735019"/>
                  <a:pt x="3016332" y="730332"/>
                </a:cubicBezTo>
                <a:cubicBezTo>
                  <a:pt x="3009477" y="727285"/>
                  <a:pt x="2967581" y="719395"/>
                  <a:pt x="2962893" y="718457"/>
                </a:cubicBezTo>
                <a:cubicBezTo>
                  <a:pt x="2905496" y="720436"/>
                  <a:pt x="2848039" y="721119"/>
                  <a:pt x="2790701" y="724395"/>
                </a:cubicBezTo>
                <a:cubicBezTo>
                  <a:pt x="2778682" y="725082"/>
                  <a:pt x="2766806" y="727625"/>
                  <a:pt x="2755075" y="730332"/>
                </a:cubicBezTo>
                <a:cubicBezTo>
                  <a:pt x="2735466" y="734857"/>
                  <a:pt x="2703069" y="744460"/>
                  <a:pt x="2683823" y="754083"/>
                </a:cubicBezTo>
                <a:cubicBezTo>
                  <a:pt x="2669550" y="761219"/>
                  <a:pt x="2656747" y="771147"/>
                  <a:pt x="2642259" y="777834"/>
                </a:cubicBezTo>
                <a:cubicBezTo>
                  <a:pt x="2577438" y="807751"/>
                  <a:pt x="2636075" y="768792"/>
                  <a:pt x="2565070" y="807522"/>
                </a:cubicBezTo>
                <a:cubicBezTo>
                  <a:pt x="2556382" y="812261"/>
                  <a:pt x="2549426" y="819660"/>
                  <a:pt x="2541319" y="825335"/>
                </a:cubicBezTo>
                <a:cubicBezTo>
                  <a:pt x="2505546" y="850376"/>
                  <a:pt x="2508593" y="842854"/>
                  <a:pt x="2481942" y="872836"/>
                </a:cubicBezTo>
                <a:cubicBezTo>
                  <a:pt x="2457696" y="900113"/>
                  <a:pt x="2410690" y="955964"/>
                  <a:pt x="2410690" y="955964"/>
                </a:cubicBezTo>
                <a:cubicBezTo>
                  <a:pt x="2406732" y="967839"/>
                  <a:pt x="2404413" y="980393"/>
                  <a:pt x="2398815" y="991589"/>
                </a:cubicBezTo>
                <a:cubicBezTo>
                  <a:pt x="2394389" y="1000440"/>
                  <a:pt x="2386491" y="1007106"/>
                  <a:pt x="2381002" y="1015340"/>
                </a:cubicBezTo>
                <a:cubicBezTo>
                  <a:pt x="2364310" y="1040378"/>
                  <a:pt x="2361375" y="1047048"/>
                  <a:pt x="2351314" y="1074717"/>
                </a:cubicBezTo>
                <a:cubicBezTo>
                  <a:pt x="2331807" y="1128363"/>
                  <a:pt x="2342800" y="1103282"/>
                  <a:pt x="2327563" y="1175657"/>
                </a:cubicBezTo>
                <a:cubicBezTo>
                  <a:pt x="2317337" y="1224229"/>
                  <a:pt x="2315460" y="1223765"/>
                  <a:pt x="2297875" y="1270660"/>
                </a:cubicBezTo>
                <a:cubicBezTo>
                  <a:pt x="2302064" y="1312555"/>
                  <a:pt x="2306866" y="1399589"/>
                  <a:pt x="2321626" y="1448789"/>
                </a:cubicBezTo>
                <a:cubicBezTo>
                  <a:pt x="2333677" y="1488959"/>
                  <a:pt x="2349335" y="1527958"/>
                  <a:pt x="2363189" y="1567543"/>
                </a:cubicBezTo>
                <a:cubicBezTo>
                  <a:pt x="2367148" y="1593273"/>
                  <a:pt x="2366550" y="1620132"/>
                  <a:pt x="2375065" y="1644732"/>
                </a:cubicBezTo>
                <a:cubicBezTo>
                  <a:pt x="2395509" y="1703791"/>
                  <a:pt x="2440540" y="1754753"/>
                  <a:pt x="2481942" y="1799112"/>
                </a:cubicBezTo>
                <a:cubicBezTo>
                  <a:pt x="2486811" y="1804329"/>
                  <a:pt x="2493234" y="1808089"/>
                  <a:pt x="2499755" y="1810987"/>
                </a:cubicBezTo>
                <a:cubicBezTo>
                  <a:pt x="2511194" y="1816071"/>
                  <a:pt x="2523506" y="1818904"/>
                  <a:pt x="2535381" y="1822862"/>
                </a:cubicBezTo>
                <a:cubicBezTo>
                  <a:pt x="2818415" y="1817717"/>
                  <a:pt x="2796589" y="1829120"/>
                  <a:pt x="3010394" y="1799112"/>
                </a:cubicBezTo>
                <a:cubicBezTo>
                  <a:pt x="3073876" y="1790202"/>
                  <a:pt x="3200400" y="1769423"/>
                  <a:pt x="3200400" y="1769423"/>
                </a:cubicBezTo>
                <a:cubicBezTo>
                  <a:pt x="3205645" y="1767002"/>
                  <a:pt x="3296771" y="1729780"/>
                  <a:pt x="3313215" y="1710047"/>
                </a:cubicBezTo>
                <a:cubicBezTo>
                  <a:pt x="3334303" y="1684741"/>
                  <a:pt x="3350193" y="1655452"/>
                  <a:pt x="3366654" y="1626919"/>
                </a:cubicBezTo>
                <a:cubicBezTo>
                  <a:pt x="3386485" y="1592545"/>
                  <a:pt x="3421944" y="1516568"/>
                  <a:pt x="3431968" y="1478478"/>
                </a:cubicBezTo>
                <a:cubicBezTo>
                  <a:pt x="3444810" y="1429679"/>
                  <a:pt x="3451761" y="1379517"/>
                  <a:pt x="3461657" y="1330036"/>
                </a:cubicBezTo>
                <a:cubicBezTo>
                  <a:pt x="3441281" y="1065143"/>
                  <a:pt x="3445897" y="1163840"/>
                  <a:pt x="3437906" y="944088"/>
                </a:cubicBezTo>
                <a:cubicBezTo>
                  <a:pt x="3435819" y="886694"/>
                  <a:pt x="3435340" y="829228"/>
                  <a:pt x="3431968" y="771896"/>
                </a:cubicBezTo>
                <a:cubicBezTo>
                  <a:pt x="3431375" y="761821"/>
                  <a:pt x="3429222" y="751782"/>
                  <a:pt x="3426031" y="742208"/>
                </a:cubicBezTo>
                <a:cubicBezTo>
                  <a:pt x="3421264" y="727908"/>
                  <a:pt x="3414156" y="714499"/>
                  <a:pt x="3408218" y="700644"/>
                </a:cubicBezTo>
                <a:cubicBezTo>
                  <a:pt x="3404827" y="683692"/>
                  <a:pt x="3401374" y="663977"/>
                  <a:pt x="3396342" y="647205"/>
                </a:cubicBezTo>
                <a:cubicBezTo>
                  <a:pt x="3392745" y="635215"/>
                  <a:pt x="3387503" y="623723"/>
                  <a:pt x="3384467" y="611579"/>
                </a:cubicBezTo>
                <a:cubicBezTo>
                  <a:pt x="3381547" y="599899"/>
                  <a:pt x="3380890" y="587758"/>
                  <a:pt x="3378529" y="575953"/>
                </a:cubicBezTo>
                <a:cubicBezTo>
                  <a:pt x="3376929" y="567951"/>
                  <a:pt x="3374571" y="560119"/>
                  <a:pt x="3372592" y="552202"/>
                </a:cubicBezTo>
                <a:cubicBezTo>
                  <a:pt x="3374571" y="532410"/>
                  <a:pt x="3372239" y="511696"/>
                  <a:pt x="3378529" y="492826"/>
                </a:cubicBezTo>
                <a:cubicBezTo>
                  <a:pt x="3380786" y="486056"/>
                  <a:pt x="3390104" y="484417"/>
                  <a:pt x="3396342" y="480951"/>
                </a:cubicBezTo>
                <a:cubicBezTo>
                  <a:pt x="3439283" y="457095"/>
                  <a:pt x="3425250" y="466351"/>
                  <a:pt x="3473532" y="451262"/>
                </a:cubicBezTo>
                <a:cubicBezTo>
                  <a:pt x="3491454" y="445661"/>
                  <a:pt x="3508755" y="438003"/>
                  <a:pt x="3526971" y="433449"/>
                </a:cubicBezTo>
                <a:cubicBezTo>
                  <a:pt x="3548439" y="428082"/>
                  <a:pt x="3570555" y="425753"/>
                  <a:pt x="3592285" y="421574"/>
                </a:cubicBezTo>
                <a:cubicBezTo>
                  <a:pt x="3754121" y="390452"/>
                  <a:pt x="3606923" y="416165"/>
                  <a:pt x="3788228" y="385948"/>
                </a:cubicBezTo>
                <a:cubicBezTo>
                  <a:pt x="3794166" y="383969"/>
                  <a:pt x="3799942" y="381417"/>
                  <a:pt x="3806041" y="380010"/>
                </a:cubicBezTo>
                <a:cubicBezTo>
                  <a:pt x="3825708" y="375471"/>
                  <a:pt x="3865418" y="368135"/>
                  <a:pt x="3865418" y="368135"/>
                </a:cubicBezTo>
                <a:cubicBezTo>
                  <a:pt x="3889169" y="372093"/>
                  <a:pt x="3913405" y="373806"/>
                  <a:pt x="3936670" y="380010"/>
                </a:cubicBezTo>
                <a:cubicBezTo>
                  <a:pt x="3950546" y="383710"/>
                  <a:pt x="3970228" y="409410"/>
                  <a:pt x="3978233" y="415636"/>
                </a:cubicBezTo>
                <a:cubicBezTo>
                  <a:pt x="3987343" y="422721"/>
                  <a:pt x="3998467" y="426831"/>
                  <a:pt x="4007922" y="433449"/>
                </a:cubicBezTo>
                <a:cubicBezTo>
                  <a:pt x="4038083" y="454562"/>
                  <a:pt x="4096987" y="498764"/>
                  <a:pt x="4096987" y="498764"/>
                </a:cubicBezTo>
                <a:cubicBezTo>
                  <a:pt x="4122056" y="536368"/>
                  <a:pt x="4093689" y="498765"/>
                  <a:pt x="4126675" y="528452"/>
                </a:cubicBezTo>
                <a:cubicBezTo>
                  <a:pt x="4126678" y="528454"/>
                  <a:pt x="4174741" y="576517"/>
                  <a:pt x="4186052" y="587828"/>
                </a:cubicBezTo>
                <a:cubicBezTo>
                  <a:pt x="4190010" y="591787"/>
                  <a:pt x="4192920" y="597201"/>
                  <a:pt x="4197927" y="599704"/>
                </a:cubicBezTo>
                <a:cubicBezTo>
                  <a:pt x="4214913" y="608197"/>
                  <a:pt x="4222022" y="613150"/>
                  <a:pt x="4239490" y="617517"/>
                </a:cubicBezTo>
                <a:lnTo>
                  <a:pt x="4286992" y="629392"/>
                </a:lnTo>
                <a:cubicBezTo>
                  <a:pt x="4336581" y="669064"/>
                  <a:pt x="4299438" y="644056"/>
                  <a:pt x="4376057" y="676893"/>
                </a:cubicBezTo>
                <a:cubicBezTo>
                  <a:pt x="4384193" y="680380"/>
                  <a:pt x="4391410" y="685970"/>
                  <a:pt x="4399807" y="688769"/>
                </a:cubicBezTo>
                <a:cubicBezTo>
                  <a:pt x="4422275" y="696258"/>
                  <a:pt x="4431157" y="694706"/>
                  <a:pt x="4453246" y="694706"/>
                </a:cubicBezTo>
              </a:path>
            </a:pathLst>
          </a:custGeom>
          <a:ln>
            <a:headEnd type="none" w="med" len="med"/>
            <a:tailEnd type="triangl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924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OHDSI community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09600" y="1102055"/>
            <a:ext cx="10972800" cy="4906963"/>
          </a:xfrm>
        </p:spPr>
        <p:txBody>
          <a:bodyPr/>
          <a:lstStyle/>
          <a:p>
            <a:pPr marL="0" indent="0" algn="ctr">
              <a:buNone/>
            </a:pPr>
            <a:r>
              <a:rPr lang="en-US"/>
              <a:t>We’re all in this journey together…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 flipV="1">
            <a:off x="-1860878" y="-5253823"/>
            <a:ext cx="398832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2DB200-8E38-4898-A65C-FB424B524B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676400"/>
            <a:ext cx="9734550" cy="478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4153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37207C4C-EB53-49B0-9C23-A72C994B353A}"/>
              </a:ext>
            </a:extLst>
          </p:cNvPr>
          <p:cNvSpPr/>
          <p:nvPr/>
        </p:nvSpPr>
        <p:spPr>
          <a:xfrm>
            <a:off x="76199" y="76200"/>
            <a:ext cx="11944895" cy="6705600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dirty="0"/>
              <a:t>OHDSI Community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6B4CA7F-CB9A-4404-9F0F-7D6434488C2A}"/>
              </a:ext>
            </a:extLst>
          </p:cNvPr>
          <p:cNvSpPr/>
          <p:nvPr/>
        </p:nvSpPr>
        <p:spPr>
          <a:xfrm>
            <a:off x="170905" y="418290"/>
            <a:ext cx="6753388" cy="6260901"/>
          </a:xfrm>
          <a:prstGeom prst="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sz="1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99A25C-9336-42DA-8C20-8A68BEB93E08}"/>
              </a:ext>
            </a:extLst>
          </p:cNvPr>
          <p:cNvSpPr/>
          <p:nvPr/>
        </p:nvSpPr>
        <p:spPr>
          <a:xfrm>
            <a:off x="437605" y="742448"/>
            <a:ext cx="6215744" cy="189846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sz="1400" dirty="0"/>
              <a:t>OHDSI Data partner 1</a:t>
            </a:r>
          </a:p>
        </p:txBody>
      </p:sp>
      <p:sp>
        <p:nvSpPr>
          <p:cNvPr id="3" name="Can 5">
            <a:extLst>
              <a:ext uri="{FF2B5EF4-FFF2-40B4-BE49-F238E27FC236}">
                <a16:creationId xmlns:a16="http://schemas.microsoft.com/office/drawing/2014/main" id="{E8B99BB8-573E-4D26-A50E-16986EF2B06E}"/>
              </a:ext>
            </a:extLst>
          </p:cNvPr>
          <p:cNvSpPr/>
          <p:nvPr/>
        </p:nvSpPr>
        <p:spPr>
          <a:xfrm>
            <a:off x="683623" y="1077809"/>
            <a:ext cx="1524000" cy="1371600"/>
          </a:xfrm>
          <a:prstGeom prst="can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tx1"/>
                </a:solidFill>
              </a:rPr>
              <a:t>Source data in local structure and vocabularies</a:t>
            </a:r>
          </a:p>
        </p:txBody>
      </p:sp>
      <p:sp>
        <p:nvSpPr>
          <p:cNvPr id="4" name="Can 6">
            <a:extLst>
              <a:ext uri="{FF2B5EF4-FFF2-40B4-BE49-F238E27FC236}">
                <a16:creationId xmlns:a16="http://schemas.microsoft.com/office/drawing/2014/main" id="{80FA9733-0E62-498F-9919-F6DD01B19BF7}"/>
              </a:ext>
            </a:extLst>
          </p:cNvPr>
          <p:cNvSpPr/>
          <p:nvPr/>
        </p:nvSpPr>
        <p:spPr>
          <a:xfrm>
            <a:off x="2969623" y="1103209"/>
            <a:ext cx="1524000" cy="1371600"/>
          </a:xfrm>
          <a:prstGeom prst="can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tx1"/>
                </a:solidFill>
              </a:rPr>
              <a:t>Standardized patient-level database 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chemeClr val="tx1"/>
                </a:solidFill>
              </a:rPr>
              <a:t>(OMOP CDM)</a:t>
            </a:r>
          </a:p>
        </p:txBody>
      </p:sp>
      <p:sp>
        <p:nvSpPr>
          <p:cNvPr id="5" name="Right Arrow 7">
            <a:extLst>
              <a:ext uri="{FF2B5EF4-FFF2-40B4-BE49-F238E27FC236}">
                <a16:creationId xmlns:a16="http://schemas.microsoft.com/office/drawing/2014/main" id="{9779628E-8BB4-4239-8526-0BDAD614272C}"/>
              </a:ext>
            </a:extLst>
          </p:cNvPr>
          <p:cNvSpPr/>
          <p:nvPr/>
        </p:nvSpPr>
        <p:spPr>
          <a:xfrm>
            <a:off x="2283823" y="1611209"/>
            <a:ext cx="609600" cy="381000"/>
          </a:xfrm>
          <a:prstGeom prst="rightArrow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tx1"/>
                </a:solidFill>
              </a:rPr>
              <a:t>ETL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9ADD818-5A1D-4C8E-8579-05F35301A85B}"/>
              </a:ext>
            </a:extLst>
          </p:cNvPr>
          <p:cNvGrpSpPr/>
          <p:nvPr/>
        </p:nvGrpSpPr>
        <p:grpSpPr>
          <a:xfrm>
            <a:off x="683623" y="3111423"/>
            <a:ext cx="3810000" cy="658380"/>
            <a:chOff x="1177834" y="2399293"/>
            <a:chExt cx="3810000" cy="658380"/>
          </a:xfrm>
        </p:grpSpPr>
        <p:sp>
          <p:nvSpPr>
            <p:cNvPr id="11" name="Can 5">
              <a:extLst>
                <a:ext uri="{FF2B5EF4-FFF2-40B4-BE49-F238E27FC236}">
                  <a16:creationId xmlns:a16="http://schemas.microsoft.com/office/drawing/2014/main" id="{0895CBBD-87F1-421D-A196-0C8A1FA8993F}"/>
                </a:ext>
              </a:extLst>
            </p:cNvPr>
            <p:cNvSpPr/>
            <p:nvPr/>
          </p:nvSpPr>
          <p:spPr>
            <a:xfrm>
              <a:off x="1177834" y="2399293"/>
              <a:ext cx="1524000" cy="632980"/>
            </a:xfrm>
            <a:prstGeom prst="can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400" dirty="0">
                  <a:solidFill>
                    <a:schemeClr val="tx1"/>
                  </a:solidFill>
                </a:rPr>
                <a:t>Source data</a:t>
              </a:r>
            </a:p>
          </p:txBody>
        </p:sp>
        <p:sp>
          <p:nvSpPr>
            <p:cNvPr id="12" name="Can 6">
              <a:extLst>
                <a:ext uri="{FF2B5EF4-FFF2-40B4-BE49-F238E27FC236}">
                  <a16:creationId xmlns:a16="http://schemas.microsoft.com/office/drawing/2014/main" id="{7C93AE0C-6E58-41D2-A70F-6461C4D182B9}"/>
                </a:ext>
              </a:extLst>
            </p:cNvPr>
            <p:cNvSpPr/>
            <p:nvPr/>
          </p:nvSpPr>
          <p:spPr>
            <a:xfrm>
              <a:off x="3463834" y="2424693"/>
              <a:ext cx="1524000" cy="632980"/>
            </a:xfrm>
            <a:prstGeom prst="can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400" dirty="0">
                  <a:solidFill>
                    <a:schemeClr val="tx1"/>
                  </a:solidFill>
                </a:rPr>
                <a:t>OMOP CDM</a:t>
              </a:r>
            </a:p>
          </p:txBody>
        </p:sp>
        <p:sp>
          <p:nvSpPr>
            <p:cNvPr id="13" name="Right Arrow 7">
              <a:extLst>
                <a:ext uri="{FF2B5EF4-FFF2-40B4-BE49-F238E27FC236}">
                  <a16:creationId xmlns:a16="http://schemas.microsoft.com/office/drawing/2014/main" id="{2D8927E5-50DD-4E9C-98D3-12040B4DAB39}"/>
                </a:ext>
              </a:extLst>
            </p:cNvPr>
            <p:cNvSpPr/>
            <p:nvPr/>
          </p:nvSpPr>
          <p:spPr>
            <a:xfrm>
              <a:off x="2778034" y="2560484"/>
              <a:ext cx="609600" cy="381000"/>
            </a:xfrm>
            <a:prstGeom prst="rightArrow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400" dirty="0">
                  <a:solidFill>
                    <a:schemeClr val="tx1"/>
                  </a:solidFill>
                </a:rPr>
                <a:t>ETL</a:t>
              </a: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A9DDE7B-E1A6-4783-9E20-EB7ABA2E665D}"/>
              </a:ext>
            </a:extLst>
          </p:cNvPr>
          <p:cNvSpPr/>
          <p:nvPr/>
        </p:nvSpPr>
        <p:spPr>
          <a:xfrm>
            <a:off x="437605" y="2762115"/>
            <a:ext cx="6226627" cy="117387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sz="1400" dirty="0"/>
              <a:t>OHDSI Data partner 2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1871527-5C4A-455C-840F-57935928B62A}"/>
              </a:ext>
            </a:extLst>
          </p:cNvPr>
          <p:cNvGrpSpPr/>
          <p:nvPr/>
        </p:nvGrpSpPr>
        <p:grpSpPr>
          <a:xfrm>
            <a:off x="683623" y="4443019"/>
            <a:ext cx="3810000" cy="658380"/>
            <a:chOff x="1177834" y="2399293"/>
            <a:chExt cx="3810000" cy="658380"/>
          </a:xfrm>
        </p:grpSpPr>
        <p:sp>
          <p:nvSpPr>
            <p:cNvPr id="21" name="Can 5">
              <a:extLst>
                <a:ext uri="{FF2B5EF4-FFF2-40B4-BE49-F238E27FC236}">
                  <a16:creationId xmlns:a16="http://schemas.microsoft.com/office/drawing/2014/main" id="{6C5C8B85-A7C1-45D6-BF5C-0E1515328A2E}"/>
                </a:ext>
              </a:extLst>
            </p:cNvPr>
            <p:cNvSpPr/>
            <p:nvPr/>
          </p:nvSpPr>
          <p:spPr>
            <a:xfrm>
              <a:off x="1177834" y="2399293"/>
              <a:ext cx="1524000" cy="632980"/>
            </a:xfrm>
            <a:prstGeom prst="can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400" dirty="0">
                  <a:solidFill>
                    <a:schemeClr val="tx1"/>
                  </a:solidFill>
                </a:rPr>
                <a:t>Source data</a:t>
              </a:r>
            </a:p>
          </p:txBody>
        </p:sp>
        <p:sp>
          <p:nvSpPr>
            <p:cNvPr id="22" name="Can 6">
              <a:extLst>
                <a:ext uri="{FF2B5EF4-FFF2-40B4-BE49-F238E27FC236}">
                  <a16:creationId xmlns:a16="http://schemas.microsoft.com/office/drawing/2014/main" id="{844D6D0B-4704-43D2-A092-2009963452A2}"/>
                </a:ext>
              </a:extLst>
            </p:cNvPr>
            <p:cNvSpPr/>
            <p:nvPr/>
          </p:nvSpPr>
          <p:spPr>
            <a:xfrm>
              <a:off x="3463834" y="2424693"/>
              <a:ext cx="1524000" cy="632980"/>
            </a:xfrm>
            <a:prstGeom prst="can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400" dirty="0">
                  <a:solidFill>
                    <a:schemeClr val="tx1"/>
                  </a:solidFill>
                </a:rPr>
                <a:t>OMOP CDM</a:t>
              </a:r>
            </a:p>
          </p:txBody>
        </p:sp>
        <p:sp>
          <p:nvSpPr>
            <p:cNvPr id="23" name="Right Arrow 7">
              <a:extLst>
                <a:ext uri="{FF2B5EF4-FFF2-40B4-BE49-F238E27FC236}">
                  <a16:creationId xmlns:a16="http://schemas.microsoft.com/office/drawing/2014/main" id="{E43C6930-8FCF-473A-AF8F-3F7357BF0264}"/>
                </a:ext>
              </a:extLst>
            </p:cNvPr>
            <p:cNvSpPr/>
            <p:nvPr/>
          </p:nvSpPr>
          <p:spPr>
            <a:xfrm>
              <a:off x="2778034" y="2560484"/>
              <a:ext cx="609600" cy="381000"/>
            </a:xfrm>
            <a:prstGeom prst="rightArrow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400" dirty="0">
                  <a:solidFill>
                    <a:schemeClr val="tx1"/>
                  </a:solidFill>
                </a:rPr>
                <a:t>ETL</a:t>
              </a:r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B1E925FD-920A-48E6-89BA-B2F4789ECFD4}"/>
              </a:ext>
            </a:extLst>
          </p:cNvPr>
          <p:cNvSpPr/>
          <p:nvPr/>
        </p:nvSpPr>
        <p:spPr>
          <a:xfrm>
            <a:off x="437605" y="4093711"/>
            <a:ext cx="6226627" cy="117387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sz="1400" dirty="0"/>
              <a:t>OHDSI Data partner 3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9B07407-C7E6-4E45-A6AF-E45A7D4F549C}"/>
              </a:ext>
            </a:extLst>
          </p:cNvPr>
          <p:cNvGrpSpPr/>
          <p:nvPr/>
        </p:nvGrpSpPr>
        <p:grpSpPr>
          <a:xfrm>
            <a:off x="683623" y="5763183"/>
            <a:ext cx="3810000" cy="658380"/>
            <a:chOff x="1177834" y="2399293"/>
            <a:chExt cx="3810000" cy="658380"/>
          </a:xfrm>
        </p:grpSpPr>
        <p:sp>
          <p:nvSpPr>
            <p:cNvPr id="26" name="Can 5">
              <a:extLst>
                <a:ext uri="{FF2B5EF4-FFF2-40B4-BE49-F238E27FC236}">
                  <a16:creationId xmlns:a16="http://schemas.microsoft.com/office/drawing/2014/main" id="{82372CC5-B4A7-461C-A765-DBD97D96B1F2}"/>
                </a:ext>
              </a:extLst>
            </p:cNvPr>
            <p:cNvSpPr/>
            <p:nvPr/>
          </p:nvSpPr>
          <p:spPr>
            <a:xfrm>
              <a:off x="1177834" y="2399293"/>
              <a:ext cx="1524000" cy="632980"/>
            </a:xfrm>
            <a:prstGeom prst="can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400" dirty="0">
                  <a:solidFill>
                    <a:schemeClr val="tx1"/>
                  </a:solidFill>
                </a:rPr>
                <a:t>Source data</a:t>
              </a:r>
            </a:p>
          </p:txBody>
        </p:sp>
        <p:sp>
          <p:nvSpPr>
            <p:cNvPr id="27" name="Can 6">
              <a:extLst>
                <a:ext uri="{FF2B5EF4-FFF2-40B4-BE49-F238E27FC236}">
                  <a16:creationId xmlns:a16="http://schemas.microsoft.com/office/drawing/2014/main" id="{CE8F1299-2253-47AC-83AE-A37D152B8C05}"/>
                </a:ext>
              </a:extLst>
            </p:cNvPr>
            <p:cNvSpPr/>
            <p:nvPr/>
          </p:nvSpPr>
          <p:spPr>
            <a:xfrm>
              <a:off x="3463834" y="2424693"/>
              <a:ext cx="1524000" cy="632980"/>
            </a:xfrm>
            <a:prstGeom prst="can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400" dirty="0">
                  <a:solidFill>
                    <a:schemeClr val="tx1"/>
                  </a:solidFill>
                </a:rPr>
                <a:t>OMOP CDM</a:t>
              </a:r>
            </a:p>
          </p:txBody>
        </p:sp>
        <p:sp>
          <p:nvSpPr>
            <p:cNvPr id="28" name="Right Arrow 7">
              <a:extLst>
                <a:ext uri="{FF2B5EF4-FFF2-40B4-BE49-F238E27FC236}">
                  <a16:creationId xmlns:a16="http://schemas.microsoft.com/office/drawing/2014/main" id="{2EDCEB21-2C4C-4E29-AFA8-77C478BE40CA}"/>
                </a:ext>
              </a:extLst>
            </p:cNvPr>
            <p:cNvSpPr/>
            <p:nvPr/>
          </p:nvSpPr>
          <p:spPr>
            <a:xfrm>
              <a:off x="2778034" y="2560484"/>
              <a:ext cx="609600" cy="381000"/>
            </a:xfrm>
            <a:prstGeom prst="rightArrow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400" dirty="0">
                  <a:solidFill>
                    <a:schemeClr val="tx1"/>
                  </a:solidFill>
                </a:rPr>
                <a:t>ETL</a:t>
              </a:r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3E84B3BD-FF56-4FCD-8CF4-EF0973CF0F01}"/>
              </a:ext>
            </a:extLst>
          </p:cNvPr>
          <p:cNvSpPr/>
          <p:nvPr/>
        </p:nvSpPr>
        <p:spPr>
          <a:xfrm>
            <a:off x="437605" y="5413875"/>
            <a:ext cx="6226627" cy="117387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sz="1400" dirty="0"/>
              <a:t>OHDSI Data partner n</a:t>
            </a:r>
          </a:p>
        </p:txBody>
      </p:sp>
      <p:sp>
        <p:nvSpPr>
          <p:cNvPr id="30" name="Callout: Left Arrow 29">
            <a:extLst>
              <a:ext uri="{FF2B5EF4-FFF2-40B4-BE49-F238E27FC236}">
                <a16:creationId xmlns:a16="http://schemas.microsoft.com/office/drawing/2014/main" id="{62B73A8B-3466-4198-BD71-D7ABBF7C69A6}"/>
              </a:ext>
            </a:extLst>
          </p:cNvPr>
          <p:cNvSpPr/>
          <p:nvPr/>
        </p:nvSpPr>
        <p:spPr>
          <a:xfrm>
            <a:off x="4569823" y="1210211"/>
            <a:ext cx="1650275" cy="1239198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70782"/>
            </a:avLst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Standardized analytics</a:t>
            </a:r>
          </a:p>
          <a:p>
            <a:pPr algn="ctr"/>
            <a:r>
              <a:rPr lang="en-US" sz="1400" dirty="0"/>
              <a:t>(OHDSI tools)</a:t>
            </a:r>
          </a:p>
        </p:txBody>
      </p:sp>
      <p:sp>
        <p:nvSpPr>
          <p:cNvPr id="31" name="Callout: Left Arrow 30">
            <a:extLst>
              <a:ext uri="{FF2B5EF4-FFF2-40B4-BE49-F238E27FC236}">
                <a16:creationId xmlns:a16="http://schemas.microsoft.com/office/drawing/2014/main" id="{3C2C9DBC-F986-465E-9204-1F1F8927C2D2}"/>
              </a:ext>
            </a:extLst>
          </p:cNvPr>
          <p:cNvSpPr/>
          <p:nvPr/>
        </p:nvSpPr>
        <p:spPr>
          <a:xfrm>
            <a:off x="4619898" y="3123995"/>
            <a:ext cx="1524000" cy="681371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70782"/>
            </a:avLst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OHDSI tools</a:t>
            </a:r>
          </a:p>
        </p:txBody>
      </p:sp>
      <p:sp>
        <p:nvSpPr>
          <p:cNvPr id="32" name="Callout: Left Arrow 31">
            <a:extLst>
              <a:ext uri="{FF2B5EF4-FFF2-40B4-BE49-F238E27FC236}">
                <a16:creationId xmlns:a16="http://schemas.microsoft.com/office/drawing/2014/main" id="{E2CB68D6-88A8-4222-A246-A2085778F93A}"/>
              </a:ext>
            </a:extLst>
          </p:cNvPr>
          <p:cNvSpPr/>
          <p:nvPr/>
        </p:nvSpPr>
        <p:spPr>
          <a:xfrm>
            <a:off x="4569823" y="4454024"/>
            <a:ext cx="1524000" cy="681371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70782"/>
            </a:avLst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OHDSI tools</a:t>
            </a:r>
          </a:p>
        </p:txBody>
      </p:sp>
      <p:sp>
        <p:nvSpPr>
          <p:cNvPr id="33" name="Callout: Left Arrow 32">
            <a:extLst>
              <a:ext uri="{FF2B5EF4-FFF2-40B4-BE49-F238E27FC236}">
                <a16:creationId xmlns:a16="http://schemas.microsoft.com/office/drawing/2014/main" id="{64B1B2F7-C368-415E-B723-53A7CD3009A6}"/>
              </a:ext>
            </a:extLst>
          </p:cNvPr>
          <p:cNvSpPr/>
          <p:nvPr/>
        </p:nvSpPr>
        <p:spPr>
          <a:xfrm>
            <a:off x="4569823" y="5764387"/>
            <a:ext cx="1524000" cy="681371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70782"/>
            </a:avLst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OHDSI tools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32227B5-61C1-42C5-BF51-A82F11A5CA20}"/>
              </a:ext>
            </a:extLst>
          </p:cNvPr>
          <p:cNvSpPr/>
          <p:nvPr/>
        </p:nvSpPr>
        <p:spPr>
          <a:xfrm>
            <a:off x="6333308" y="742448"/>
            <a:ext cx="320041" cy="189846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400" dirty="0"/>
              <a:t>Firewall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018FBB4-5B7C-4F46-9976-CF26559C686A}"/>
              </a:ext>
            </a:extLst>
          </p:cNvPr>
          <p:cNvSpPr/>
          <p:nvPr/>
        </p:nvSpPr>
        <p:spPr>
          <a:xfrm>
            <a:off x="6325687" y="2762115"/>
            <a:ext cx="320041" cy="117387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400" dirty="0"/>
              <a:t>Firewall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710E269-10F2-4272-A84D-0F2C321D4A2C}"/>
              </a:ext>
            </a:extLst>
          </p:cNvPr>
          <p:cNvSpPr/>
          <p:nvPr/>
        </p:nvSpPr>
        <p:spPr>
          <a:xfrm>
            <a:off x="6339840" y="4093711"/>
            <a:ext cx="320041" cy="117387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400" dirty="0"/>
              <a:t>Firewall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8DD6EEB-473F-4867-BB89-ED69C9BD9A6E}"/>
              </a:ext>
            </a:extLst>
          </p:cNvPr>
          <p:cNvSpPr/>
          <p:nvPr/>
        </p:nvSpPr>
        <p:spPr>
          <a:xfrm>
            <a:off x="6344192" y="5413874"/>
            <a:ext cx="320041" cy="117387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400" dirty="0"/>
              <a:t>Firewall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4D83BA6-9AC6-46D2-A858-C16AD7722BDB}"/>
              </a:ext>
            </a:extLst>
          </p:cNvPr>
          <p:cNvSpPr/>
          <p:nvPr/>
        </p:nvSpPr>
        <p:spPr>
          <a:xfrm>
            <a:off x="7315253" y="882521"/>
            <a:ext cx="1484248" cy="750151"/>
          </a:xfrm>
          <a:prstGeom prst="rect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Open community data standards</a:t>
            </a:r>
            <a:br>
              <a:rPr lang="en-US" sz="1400" dirty="0"/>
            </a:br>
            <a:r>
              <a:rPr lang="en-US" sz="1400" dirty="0"/>
              <a:t>(OMOP CDM)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5538264-84A7-4869-9593-238964B0595E}"/>
              </a:ext>
            </a:extLst>
          </p:cNvPr>
          <p:cNvSpPr/>
          <p:nvPr/>
        </p:nvSpPr>
        <p:spPr>
          <a:xfrm>
            <a:off x="8325863" y="1773090"/>
            <a:ext cx="1484248" cy="750151"/>
          </a:xfrm>
          <a:prstGeom prst="rect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Open source development </a:t>
            </a:r>
            <a:br>
              <a:rPr lang="en-US" sz="1400" dirty="0"/>
            </a:br>
            <a:r>
              <a:rPr lang="en-US" sz="1400" dirty="0"/>
              <a:t>(OHDSI tools)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1B0CB40-A264-4E88-97D5-CF1A7C479B1D}"/>
              </a:ext>
            </a:extLst>
          </p:cNvPr>
          <p:cNvSpPr/>
          <p:nvPr/>
        </p:nvSpPr>
        <p:spPr>
          <a:xfrm>
            <a:off x="9294786" y="2662622"/>
            <a:ext cx="1484248" cy="750151"/>
          </a:xfrm>
          <a:prstGeom prst="rect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Methodological research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E1F0932-9F92-443B-9F25-04DE3F877854}"/>
              </a:ext>
            </a:extLst>
          </p:cNvPr>
          <p:cNvSpPr/>
          <p:nvPr/>
        </p:nvSpPr>
        <p:spPr>
          <a:xfrm>
            <a:off x="10335985" y="3565279"/>
            <a:ext cx="1484248" cy="750151"/>
          </a:xfrm>
          <a:prstGeom prst="rect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Clinical evidence generation</a:t>
            </a:r>
          </a:p>
        </p:txBody>
      </p:sp>
      <p:sp>
        <p:nvSpPr>
          <p:cNvPr id="141" name="Can 6">
            <a:extLst>
              <a:ext uri="{FF2B5EF4-FFF2-40B4-BE49-F238E27FC236}">
                <a16:creationId xmlns:a16="http://schemas.microsoft.com/office/drawing/2014/main" id="{A05E2C64-24B3-43FB-9A43-F7EFB6BFB1FF}"/>
              </a:ext>
            </a:extLst>
          </p:cNvPr>
          <p:cNvSpPr/>
          <p:nvPr/>
        </p:nvSpPr>
        <p:spPr>
          <a:xfrm>
            <a:off x="7527645" y="5119943"/>
            <a:ext cx="1524000" cy="1371600"/>
          </a:xfrm>
          <a:prstGeom prst="can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tx1"/>
                </a:solidFill>
              </a:rPr>
              <a:t>Standardized summary statistics results repository</a:t>
            </a:r>
          </a:p>
        </p:txBody>
      </p:sp>
      <p:sp>
        <p:nvSpPr>
          <p:cNvPr id="143" name="Right Arrow 25">
            <a:extLst>
              <a:ext uri="{FF2B5EF4-FFF2-40B4-BE49-F238E27FC236}">
                <a16:creationId xmlns:a16="http://schemas.microsoft.com/office/drawing/2014/main" id="{F4EB45AB-A21B-4A12-AD7B-204CEA87F800}"/>
              </a:ext>
            </a:extLst>
          </p:cNvPr>
          <p:cNvSpPr/>
          <p:nvPr/>
        </p:nvSpPr>
        <p:spPr>
          <a:xfrm>
            <a:off x="9202783" y="5472821"/>
            <a:ext cx="1204490" cy="750151"/>
          </a:xfrm>
          <a:prstGeom prst="rightArrow">
            <a:avLst>
              <a:gd name="adj1" fmla="val 50000"/>
              <a:gd name="adj2" fmla="val 33747"/>
            </a:avLst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chemeClr val="tx1"/>
                </a:solidFill>
              </a:rPr>
              <a:t>Collaborative Interpretation</a:t>
            </a:r>
          </a:p>
        </p:txBody>
      </p:sp>
      <p:cxnSp>
        <p:nvCxnSpPr>
          <p:cNvPr id="157" name="Connector: Curved 156">
            <a:extLst>
              <a:ext uri="{FF2B5EF4-FFF2-40B4-BE49-F238E27FC236}">
                <a16:creationId xmlns:a16="http://schemas.microsoft.com/office/drawing/2014/main" id="{ED02B9B6-BC0E-4714-9DE7-E0E9BEC8F0A3}"/>
              </a:ext>
            </a:extLst>
          </p:cNvPr>
          <p:cNvCxnSpPr>
            <a:cxnSpLocks/>
            <a:stCxn id="39" idx="2"/>
            <a:endCxn id="4" idx="3"/>
          </p:cNvCxnSpPr>
          <p:nvPr/>
        </p:nvCxnSpPr>
        <p:spPr>
          <a:xfrm rot="5400000">
            <a:off x="5473432" y="-109137"/>
            <a:ext cx="842137" cy="4325754"/>
          </a:xfrm>
          <a:prstGeom prst="curvedConnector3">
            <a:avLst>
              <a:gd name="adj1" fmla="val 127145"/>
            </a:avLst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4" name="Connector: Curved 163">
            <a:extLst>
              <a:ext uri="{FF2B5EF4-FFF2-40B4-BE49-F238E27FC236}">
                <a16:creationId xmlns:a16="http://schemas.microsoft.com/office/drawing/2014/main" id="{47E9944E-EDBC-4301-8CD1-49C4FC1BAFF9}"/>
              </a:ext>
            </a:extLst>
          </p:cNvPr>
          <p:cNvCxnSpPr>
            <a:cxnSpLocks/>
            <a:stCxn id="40" idx="2"/>
            <a:endCxn id="30" idx="2"/>
          </p:cNvCxnSpPr>
          <p:nvPr/>
        </p:nvCxnSpPr>
        <p:spPr>
          <a:xfrm rot="5400000" flipH="1">
            <a:off x="7315102" y="770356"/>
            <a:ext cx="73832" cy="3431938"/>
          </a:xfrm>
          <a:prstGeom prst="curvedConnector3">
            <a:avLst>
              <a:gd name="adj1" fmla="val -309622"/>
            </a:avLst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9" name="Rectangle 288">
            <a:extLst>
              <a:ext uri="{FF2B5EF4-FFF2-40B4-BE49-F238E27FC236}">
                <a16:creationId xmlns:a16="http://schemas.microsoft.com/office/drawing/2014/main" id="{E7AC05C6-1652-4875-B4BF-623A90A722C4}"/>
              </a:ext>
            </a:extLst>
          </p:cNvPr>
          <p:cNvSpPr/>
          <p:nvPr/>
        </p:nvSpPr>
        <p:spPr>
          <a:xfrm>
            <a:off x="7075431" y="3885921"/>
            <a:ext cx="2065155" cy="1903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OHDSI Network studies</a:t>
            </a:r>
          </a:p>
        </p:txBody>
      </p:sp>
      <p:sp>
        <p:nvSpPr>
          <p:cNvPr id="309" name="Rectangle 308">
            <a:extLst>
              <a:ext uri="{FF2B5EF4-FFF2-40B4-BE49-F238E27FC236}">
                <a16:creationId xmlns:a16="http://schemas.microsoft.com/office/drawing/2014/main" id="{4EAD6672-892A-4969-A3F8-3F3BA8FB5293}"/>
              </a:ext>
            </a:extLst>
          </p:cNvPr>
          <p:cNvSpPr/>
          <p:nvPr/>
        </p:nvSpPr>
        <p:spPr>
          <a:xfrm>
            <a:off x="7350994" y="4130691"/>
            <a:ext cx="1722248" cy="750150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Pre-specified protocol with analysis specification</a:t>
            </a:r>
          </a:p>
        </p:txBody>
      </p:sp>
      <p:cxnSp>
        <p:nvCxnSpPr>
          <p:cNvPr id="459" name="Connector: Curved 458">
            <a:extLst>
              <a:ext uri="{FF2B5EF4-FFF2-40B4-BE49-F238E27FC236}">
                <a16:creationId xmlns:a16="http://schemas.microsoft.com/office/drawing/2014/main" id="{8550A0B0-BBCA-40E1-BCD9-89A10BD7A7AD}"/>
              </a:ext>
            </a:extLst>
          </p:cNvPr>
          <p:cNvCxnSpPr>
            <a:cxnSpLocks/>
            <a:stCxn id="309" idx="1"/>
            <a:endCxn id="36" idx="3"/>
          </p:cNvCxnSpPr>
          <p:nvPr/>
        </p:nvCxnSpPr>
        <p:spPr>
          <a:xfrm rot="10800000" flipV="1">
            <a:off x="6659882" y="4505766"/>
            <a:ext cx="691113" cy="174884"/>
          </a:xfrm>
          <a:prstGeom prst="curvedConnector3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1" name="Connector: Curved 460">
            <a:extLst>
              <a:ext uri="{FF2B5EF4-FFF2-40B4-BE49-F238E27FC236}">
                <a16:creationId xmlns:a16="http://schemas.microsoft.com/office/drawing/2014/main" id="{46A1CC6D-DB7F-4989-9078-89E31391CEF2}"/>
              </a:ext>
            </a:extLst>
          </p:cNvPr>
          <p:cNvCxnSpPr>
            <a:cxnSpLocks/>
            <a:stCxn id="36" idx="3"/>
            <a:endCxn id="141" idx="2"/>
          </p:cNvCxnSpPr>
          <p:nvPr/>
        </p:nvCxnSpPr>
        <p:spPr>
          <a:xfrm>
            <a:off x="6659881" y="4680650"/>
            <a:ext cx="867764" cy="1125093"/>
          </a:xfrm>
          <a:prstGeom prst="curved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3" name="Rectangle 462">
            <a:extLst>
              <a:ext uri="{FF2B5EF4-FFF2-40B4-BE49-F238E27FC236}">
                <a16:creationId xmlns:a16="http://schemas.microsoft.com/office/drawing/2014/main" id="{DCE4AFAC-884D-47B9-8756-77CE56C9DFB1}"/>
              </a:ext>
            </a:extLst>
          </p:cNvPr>
          <p:cNvSpPr/>
          <p:nvPr/>
        </p:nvSpPr>
        <p:spPr>
          <a:xfrm>
            <a:off x="7076399" y="616329"/>
            <a:ext cx="1931286" cy="188423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OHDSI collaborations</a:t>
            </a:r>
          </a:p>
        </p:txBody>
      </p:sp>
      <p:sp>
        <p:nvSpPr>
          <p:cNvPr id="476" name="Rectangle 475">
            <a:extLst>
              <a:ext uri="{FF2B5EF4-FFF2-40B4-BE49-F238E27FC236}">
                <a16:creationId xmlns:a16="http://schemas.microsoft.com/office/drawing/2014/main" id="{52288997-0949-456E-B517-9423EBE11A70}"/>
              </a:ext>
            </a:extLst>
          </p:cNvPr>
          <p:cNvSpPr/>
          <p:nvPr/>
        </p:nvSpPr>
        <p:spPr>
          <a:xfrm>
            <a:off x="10597600" y="5348449"/>
            <a:ext cx="1204490" cy="976178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Evidence dissemination</a:t>
            </a:r>
          </a:p>
        </p:txBody>
      </p:sp>
      <p:cxnSp>
        <p:nvCxnSpPr>
          <p:cNvPr id="481" name="Connector: Elbow 480">
            <a:extLst>
              <a:ext uri="{FF2B5EF4-FFF2-40B4-BE49-F238E27FC236}">
                <a16:creationId xmlns:a16="http://schemas.microsoft.com/office/drawing/2014/main" id="{47840643-FE5E-4788-9062-AEB19B348530}"/>
              </a:ext>
            </a:extLst>
          </p:cNvPr>
          <p:cNvCxnSpPr>
            <a:stCxn id="39" idx="2"/>
            <a:endCxn id="40" idx="1"/>
          </p:cNvCxnSpPr>
          <p:nvPr/>
        </p:nvCxnSpPr>
        <p:spPr>
          <a:xfrm rot="16200000" flipH="1">
            <a:off x="7933873" y="1756176"/>
            <a:ext cx="515494" cy="268486"/>
          </a:xfrm>
          <a:prstGeom prst="bentConnector2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88" name="Connector: Elbow 487">
            <a:extLst>
              <a:ext uri="{FF2B5EF4-FFF2-40B4-BE49-F238E27FC236}">
                <a16:creationId xmlns:a16="http://schemas.microsoft.com/office/drawing/2014/main" id="{612F04FD-4598-4FF6-9BEE-7ACDB4AA0BF3}"/>
              </a:ext>
            </a:extLst>
          </p:cNvPr>
          <p:cNvCxnSpPr>
            <a:cxnSpLocks/>
            <a:stCxn id="40" idx="2"/>
            <a:endCxn id="41" idx="1"/>
          </p:cNvCxnSpPr>
          <p:nvPr/>
        </p:nvCxnSpPr>
        <p:spPr>
          <a:xfrm rot="16200000" flipH="1">
            <a:off x="8924158" y="2667069"/>
            <a:ext cx="514457" cy="226799"/>
          </a:xfrm>
          <a:prstGeom prst="bentConnector2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91" name="Connector: Elbow 490">
            <a:extLst>
              <a:ext uri="{FF2B5EF4-FFF2-40B4-BE49-F238E27FC236}">
                <a16:creationId xmlns:a16="http://schemas.microsoft.com/office/drawing/2014/main" id="{5DDD10EB-0F5C-43F3-9180-C06A14D46401}"/>
              </a:ext>
            </a:extLst>
          </p:cNvPr>
          <p:cNvCxnSpPr>
            <a:cxnSpLocks/>
            <a:stCxn id="41" idx="0"/>
            <a:endCxn id="40" idx="3"/>
          </p:cNvCxnSpPr>
          <p:nvPr/>
        </p:nvCxnSpPr>
        <p:spPr>
          <a:xfrm rot="16200000" flipV="1">
            <a:off x="9666283" y="2291994"/>
            <a:ext cx="514456" cy="226799"/>
          </a:xfrm>
          <a:prstGeom prst="bentConnector2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94" name="Connector: Elbow 493">
            <a:extLst>
              <a:ext uri="{FF2B5EF4-FFF2-40B4-BE49-F238E27FC236}">
                <a16:creationId xmlns:a16="http://schemas.microsoft.com/office/drawing/2014/main" id="{EAC8807D-5074-4938-8143-FD3A521B0B96}"/>
              </a:ext>
            </a:extLst>
          </p:cNvPr>
          <p:cNvCxnSpPr>
            <a:cxnSpLocks/>
            <a:stCxn id="40" idx="0"/>
            <a:endCxn id="39" idx="3"/>
          </p:cNvCxnSpPr>
          <p:nvPr/>
        </p:nvCxnSpPr>
        <p:spPr>
          <a:xfrm rot="16200000" flipV="1">
            <a:off x="8675998" y="1381101"/>
            <a:ext cx="515493" cy="268486"/>
          </a:xfrm>
          <a:prstGeom prst="bentConnector2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97" name="Connector: Elbow 496">
            <a:extLst>
              <a:ext uri="{FF2B5EF4-FFF2-40B4-BE49-F238E27FC236}">
                <a16:creationId xmlns:a16="http://schemas.microsoft.com/office/drawing/2014/main" id="{A7347C47-1B1C-48B0-9616-83E38B919C60}"/>
              </a:ext>
            </a:extLst>
          </p:cNvPr>
          <p:cNvCxnSpPr>
            <a:cxnSpLocks/>
            <a:stCxn id="41" idx="2"/>
            <a:endCxn id="42" idx="1"/>
          </p:cNvCxnSpPr>
          <p:nvPr/>
        </p:nvCxnSpPr>
        <p:spPr>
          <a:xfrm rot="16200000" flipH="1">
            <a:off x="9922656" y="3527026"/>
            <a:ext cx="527582" cy="299075"/>
          </a:xfrm>
          <a:prstGeom prst="bentConnector2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12" name="Connector: Elbow 511">
            <a:extLst>
              <a:ext uri="{FF2B5EF4-FFF2-40B4-BE49-F238E27FC236}">
                <a16:creationId xmlns:a16="http://schemas.microsoft.com/office/drawing/2014/main" id="{6670B00B-A0D1-46F5-A471-EF14F91890E0}"/>
              </a:ext>
            </a:extLst>
          </p:cNvPr>
          <p:cNvCxnSpPr>
            <a:cxnSpLocks/>
            <a:stCxn id="42" idx="0"/>
            <a:endCxn id="41" idx="3"/>
          </p:cNvCxnSpPr>
          <p:nvPr/>
        </p:nvCxnSpPr>
        <p:spPr>
          <a:xfrm rot="16200000" flipV="1">
            <a:off x="10664782" y="3151951"/>
            <a:ext cx="527581" cy="299075"/>
          </a:xfrm>
          <a:prstGeom prst="bentConnector2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16" name="Connector: Curved 515">
            <a:extLst>
              <a:ext uri="{FF2B5EF4-FFF2-40B4-BE49-F238E27FC236}">
                <a16:creationId xmlns:a16="http://schemas.microsoft.com/office/drawing/2014/main" id="{BBDB6B60-4125-466A-9016-0BFCE243DAF1}"/>
              </a:ext>
            </a:extLst>
          </p:cNvPr>
          <p:cNvCxnSpPr>
            <a:cxnSpLocks/>
            <a:stCxn id="41" idx="2"/>
            <a:endCxn id="309" idx="3"/>
          </p:cNvCxnSpPr>
          <p:nvPr/>
        </p:nvCxnSpPr>
        <p:spPr>
          <a:xfrm rot="5400000">
            <a:off x="9008580" y="3477435"/>
            <a:ext cx="1092993" cy="963668"/>
          </a:xfrm>
          <a:prstGeom prst="curved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19" name="Connector: Curved 518">
            <a:extLst>
              <a:ext uri="{FF2B5EF4-FFF2-40B4-BE49-F238E27FC236}">
                <a16:creationId xmlns:a16="http://schemas.microsoft.com/office/drawing/2014/main" id="{CE400E2A-E961-43C3-9D0E-D72F6EAB3AB5}"/>
              </a:ext>
            </a:extLst>
          </p:cNvPr>
          <p:cNvCxnSpPr>
            <a:cxnSpLocks/>
            <a:stCxn id="42" idx="2"/>
            <a:endCxn id="309" idx="3"/>
          </p:cNvCxnSpPr>
          <p:nvPr/>
        </p:nvCxnSpPr>
        <p:spPr>
          <a:xfrm rot="5400000">
            <a:off x="9980508" y="3408165"/>
            <a:ext cx="190336" cy="2004867"/>
          </a:xfrm>
          <a:prstGeom prst="curvedConnector2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3CC40128-6198-49C5-AC05-E1AD55A05701}"/>
              </a:ext>
            </a:extLst>
          </p:cNvPr>
          <p:cNvSpPr/>
          <p:nvPr/>
        </p:nvSpPr>
        <p:spPr>
          <a:xfrm>
            <a:off x="276337" y="475165"/>
            <a:ext cx="1931286" cy="188423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OHDSI data network</a:t>
            </a:r>
          </a:p>
        </p:txBody>
      </p:sp>
    </p:spTree>
    <p:extLst>
      <p:ext uri="{BB962C8B-B14F-4D97-AF65-F5344CB8AC3E}">
        <p14:creationId xmlns:p14="http://schemas.microsoft.com/office/powerpoint/2010/main" val="968616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3" grpId="0" animBg="1"/>
      <p:bldP spid="4" grpId="0" animBg="1"/>
      <p:bldP spid="5" grpId="0" animBg="1"/>
      <p:bldP spid="16" grpId="0" animBg="1"/>
      <p:bldP spid="24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141" grpId="0" animBg="1"/>
      <p:bldP spid="143" grpId="0" animBg="1"/>
      <p:bldP spid="289" grpId="0" animBg="1"/>
      <p:bldP spid="309" grpId="0" animBg="1"/>
      <p:bldP spid="476" grpId="0" animBg="1"/>
      <p:bldP spid="5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HDSI template widescreen (3).pptx" id="{C56AAD1B-582E-4AEE-B4C5-F5E5E6C179FE}" vid="{1955B19E-5F29-4E41-A80D-E4A7DF13185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</TotalTime>
  <Words>159</Words>
  <Application>Microsoft Office PowerPoint</Application>
  <PresentationFormat>Widescreen</PresentationFormat>
  <Paragraphs>45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Welcome to the journey!</vt:lpstr>
      <vt:lpstr>OHDSI’s mission</vt:lpstr>
      <vt:lpstr>The journey to real-world evidence</vt:lpstr>
      <vt:lpstr>OHDSI community</vt:lpstr>
      <vt:lpstr>PowerPoint Presentation</vt:lpstr>
    </vt:vector>
  </TitlesOfParts>
  <Company>Johnson &amp; Johnson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Patrick Ryan</dc:creator>
  <cp:lastModifiedBy>Ryan, Patrick [JRDUS]</cp:lastModifiedBy>
  <cp:revision>10</cp:revision>
  <dcterms:created xsi:type="dcterms:W3CDTF">2013-12-30T14:14:20Z</dcterms:created>
  <dcterms:modified xsi:type="dcterms:W3CDTF">2021-02-08T22:47:51Z</dcterms:modified>
</cp:coreProperties>
</file>