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35" r:id="rId2"/>
    <p:sldId id="615" r:id="rId3"/>
    <p:sldId id="640" r:id="rId4"/>
    <p:sldId id="644" r:id="rId5"/>
    <p:sldId id="633" r:id="rId6"/>
    <p:sldId id="641" r:id="rId7"/>
    <p:sldId id="635" r:id="rId8"/>
    <p:sldId id="642" r:id="rId9"/>
    <p:sldId id="632" r:id="rId10"/>
    <p:sldId id="645" r:id="rId11"/>
    <p:sldId id="64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Kallfelz" initials="MK" lastIdx="1" clrIdx="0">
    <p:extLst>
      <p:ext uri="{19B8F6BF-5375-455C-9EA6-DF929625EA0E}">
        <p15:presenceInfo xmlns:p15="http://schemas.microsoft.com/office/powerpoint/2012/main" userId="S::michael.kallfelz@odysseusinc.com::2db3b8d4-a2e4-48ed-a4a5-c217f276dbff" providerId="AD"/>
      </p:ext>
    </p:extLst>
  </p:cmAuthor>
  <p:cmAuthor id="2" name="Wetherill, Graham [ACTCH Non-J&amp;J]" initials="WG[N" lastIdx="3" clrIdx="1">
    <p:extLst>
      <p:ext uri="{19B8F6BF-5375-455C-9EA6-DF929625EA0E}">
        <p15:presenceInfo xmlns:p15="http://schemas.microsoft.com/office/powerpoint/2012/main" userId="S::GWetheri@its.jnj.com::87a80977-084d-4b0c-b111-013e846261d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FF"/>
    <a:srgbClr val="20425A"/>
    <a:srgbClr val="FCCB10"/>
    <a:srgbClr val="EB6622"/>
    <a:srgbClr val="153153"/>
    <a:srgbClr val="E287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1" autoAdjust="0"/>
    <p:restoredTop sz="86784" autoAdjust="0"/>
  </p:normalViewPr>
  <p:slideViewPr>
    <p:cSldViewPr>
      <p:cViewPr varScale="1">
        <p:scale>
          <a:sx n="99" d="100"/>
          <a:sy n="99" d="100"/>
        </p:scale>
        <p:origin x="74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50EFC-18AF-4FEF-A188-EA66CE9E99B8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C3ED55-7CAD-4E64-843A-6C9002CC98B9}">
      <dgm:prSet phldrT="[Text]"/>
      <dgm:spPr>
        <a:xfrm>
          <a:off x="1650552" y="0"/>
          <a:ext cx="912271" cy="912271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Tumor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E33ED0D4-A06F-4B1B-87A4-D322E6FDBEDD}" type="parTrans" cxnId="{CFE6490F-495A-45A6-9F8C-96CC9E0CF062}">
      <dgm:prSet/>
      <dgm:spPr/>
      <dgm:t>
        <a:bodyPr/>
        <a:lstStyle/>
        <a:p>
          <a:endParaRPr lang="en-US"/>
        </a:p>
      </dgm:t>
    </dgm:pt>
    <dgm:pt modelId="{10678CAF-9F0B-4CF5-B55D-38B63A501ADE}" type="sibTrans" cxnId="{CFE6490F-495A-45A6-9F8C-96CC9E0CF062}">
      <dgm:prSet/>
      <dgm:spPr/>
      <dgm:t>
        <a:bodyPr/>
        <a:lstStyle/>
        <a:p>
          <a:endParaRPr lang="en-US"/>
        </a:p>
      </dgm:t>
    </dgm:pt>
    <dgm:pt modelId="{56C3C3E5-B967-482C-860E-1191E2D204BE}">
      <dgm:prSet phldrT="[Text]"/>
      <dgm:spPr>
        <a:xfrm>
          <a:off x="267732" y="998046"/>
          <a:ext cx="1140937" cy="61122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Invasive Tumor Component</a:t>
          </a:r>
        </a:p>
      </dgm:t>
    </dgm:pt>
    <dgm:pt modelId="{140143EF-22D8-4E8B-A3E4-77A735F1CE5C}" type="parTrans" cxnId="{FC6714B9-9FAC-4AD4-952E-5A974B06DFFA}">
      <dgm:prSet/>
      <dgm:spPr>
        <a:xfrm rot="8775101">
          <a:off x="1259642" y="879471"/>
          <a:ext cx="4268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6877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355446ED-FC89-4423-AD82-57D98D892F19}" type="sibTrans" cxnId="{FC6714B9-9FAC-4AD4-952E-5A974B06DFFA}">
      <dgm:prSet/>
      <dgm:spPr/>
      <dgm:t>
        <a:bodyPr/>
        <a:lstStyle/>
        <a:p>
          <a:endParaRPr lang="en-US"/>
        </a:p>
      </dgm:t>
    </dgm:pt>
    <dgm:pt modelId="{BC67B400-83E3-43FD-A035-570062300048}">
      <dgm:prSet phldrT="[Text]"/>
      <dgm:spPr>
        <a:xfrm>
          <a:off x="3303126" y="1288287"/>
          <a:ext cx="611222" cy="61122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Multifocal Tumor</a:t>
          </a:r>
        </a:p>
      </dgm:t>
    </dgm:pt>
    <dgm:pt modelId="{B1264BBA-8606-48A0-9245-99833956EDB1}" type="parTrans" cxnId="{8673A53F-0B03-4197-A1E9-A7FC6D37D10D}">
      <dgm:prSet/>
      <dgm:spPr>
        <a:xfrm rot="2228579">
          <a:off x="2468621" y="1082026"/>
          <a:ext cx="9287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8707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6BE6B9CE-CBEE-46B5-9A7E-5D06711E84E3}" type="sibTrans" cxnId="{8673A53F-0B03-4197-A1E9-A7FC6D37D10D}">
      <dgm:prSet/>
      <dgm:spPr/>
      <dgm:t>
        <a:bodyPr/>
        <a:lstStyle/>
        <a:p>
          <a:endParaRPr lang="en-US"/>
        </a:p>
      </dgm:t>
    </dgm:pt>
    <dgm:pt modelId="{2FDE88A9-C093-4DA2-8227-6E0ABD6D9776}">
      <dgm:prSet phldrT="[Text]"/>
      <dgm:spPr>
        <a:xfrm>
          <a:off x="1809966" y="1593892"/>
          <a:ext cx="611222" cy="61122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Largest Tumor</a:t>
          </a:r>
        </a:p>
      </dgm:t>
    </dgm:pt>
    <dgm:pt modelId="{0652CDAA-2FD7-4B01-8F0F-A99B0A0FE773}" type="parTrans" cxnId="{7BD06E53-99C9-4CFA-9601-5A0F65CBD573}">
      <dgm:prSet/>
      <dgm:spPr>
        <a:xfrm rot="5378828">
          <a:off x="1770779" y="1253082"/>
          <a:ext cx="68163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1634" y="0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6ED58F0C-6DE1-4AF9-B0F8-45FCFAF92D4F}" type="sibTrans" cxnId="{7BD06E53-99C9-4CFA-9601-5A0F65CBD573}">
      <dgm:prSet/>
      <dgm:spPr/>
      <dgm:t>
        <a:bodyPr/>
        <a:lstStyle/>
        <a:p>
          <a:endParaRPr lang="en-US"/>
        </a:p>
      </dgm:t>
    </dgm:pt>
    <dgm:pt modelId="{DCB28D21-CAF9-47A3-80D2-44914540F7D7}" type="pres">
      <dgm:prSet presAssocID="{B2250EFC-18AF-4FEF-A188-EA66CE9E99B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42B692A-95A0-4D53-A252-D92CD7F93809}" type="pres">
      <dgm:prSet presAssocID="{4AC3ED55-7CAD-4E64-843A-6C9002CC98B9}" presName="singleCycle" presStyleCnt="0"/>
      <dgm:spPr/>
    </dgm:pt>
    <dgm:pt modelId="{E6063D57-5DDA-49B8-8AA6-8F319F4A4026}" type="pres">
      <dgm:prSet presAssocID="{4AC3ED55-7CAD-4E64-843A-6C9002CC98B9}" presName="singleCenter" presStyleLbl="node1" presStyleIdx="0" presStyleCnt="4" custScaleY="77703" custLinFactNeighborX="-6267" custLinFactNeighborY="-47228">
        <dgm:presLayoutVars>
          <dgm:chMax val="7"/>
          <dgm:chPref val="7"/>
        </dgm:presLayoutVars>
      </dgm:prSet>
      <dgm:spPr/>
    </dgm:pt>
    <dgm:pt modelId="{DE026077-F4FD-45DA-BB5A-00EB02CCCCE9}" type="pres">
      <dgm:prSet presAssocID="{140143EF-22D8-4E8B-A3E4-77A735F1CE5C}" presName="Name56" presStyleLbl="parChTrans1D2" presStyleIdx="0" presStyleCnt="3"/>
      <dgm:spPr/>
    </dgm:pt>
    <dgm:pt modelId="{CBB59945-6846-4F96-9A58-B70DF03FED05}" type="pres">
      <dgm:prSet presAssocID="{56C3C3E5-B967-482C-860E-1191E2D204BE}" presName="text0" presStyleLbl="node1" presStyleIdx="1" presStyleCnt="4" custScaleX="249861" custScaleY="99658" custRadScaleRad="88328" custRadScaleInc="-121466">
        <dgm:presLayoutVars>
          <dgm:bulletEnabled val="1"/>
        </dgm:presLayoutVars>
      </dgm:prSet>
      <dgm:spPr/>
    </dgm:pt>
    <dgm:pt modelId="{2D0025A4-B89F-448D-8E98-CD3E722F0AC8}" type="pres">
      <dgm:prSet presAssocID="{B1264BBA-8606-48A0-9245-99833956EDB1}" presName="Name56" presStyleLbl="parChTrans1D2" presStyleIdx="1" presStyleCnt="3"/>
      <dgm:spPr/>
    </dgm:pt>
    <dgm:pt modelId="{6DF0C9DA-6B66-480E-BB09-D63E798CFE95}" type="pres">
      <dgm:prSet presAssocID="{BC67B400-83E3-43FD-A035-570062300048}" presName="text0" presStyleLbl="node1" presStyleIdx="2" presStyleCnt="4" custScaleX="195019" custScaleY="91161" custRadScaleRad="59279" custRadScaleInc="-42117">
        <dgm:presLayoutVars>
          <dgm:bulletEnabled val="1"/>
        </dgm:presLayoutVars>
      </dgm:prSet>
      <dgm:spPr/>
    </dgm:pt>
    <dgm:pt modelId="{952D11C6-1327-4BD4-955A-C8AB695F2434}" type="pres">
      <dgm:prSet presAssocID="{0652CDAA-2FD7-4B01-8F0F-A99B0A0FE773}" presName="Name56" presStyleLbl="parChTrans1D2" presStyleIdx="2" presStyleCnt="3"/>
      <dgm:spPr/>
    </dgm:pt>
    <dgm:pt modelId="{D889F414-1CD1-486F-B3B2-F432D7AF20D5}" type="pres">
      <dgm:prSet presAssocID="{2FDE88A9-C093-4DA2-8227-6E0ABD6D9776}" presName="text0" presStyleLbl="node1" presStyleIdx="3" presStyleCnt="4" custScaleX="165543" custScaleY="110569" custRadScaleRad="49165" custRadScaleInc="-59611">
        <dgm:presLayoutVars>
          <dgm:bulletEnabled val="1"/>
        </dgm:presLayoutVars>
      </dgm:prSet>
      <dgm:spPr/>
    </dgm:pt>
  </dgm:ptLst>
  <dgm:cxnLst>
    <dgm:cxn modelId="{CFE6490F-495A-45A6-9F8C-96CC9E0CF062}" srcId="{B2250EFC-18AF-4FEF-A188-EA66CE9E99B8}" destId="{4AC3ED55-7CAD-4E64-843A-6C9002CC98B9}" srcOrd="0" destOrd="0" parTransId="{E33ED0D4-A06F-4B1B-87A4-D322E6FDBEDD}" sibTransId="{10678CAF-9F0B-4CF5-B55D-38B63A501ADE}"/>
    <dgm:cxn modelId="{ED38E023-FEA6-403C-A0F8-EBC7D5315ADE}" type="presOf" srcId="{B1264BBA-8606-48A0-9245-99833956EDB1}" destId="{2D0025A4-B89F-448D-8E98-CD3E722F0AC8}" srcOrd="0" destOrd="0" presId="urn:microsoft.com/office/officeart/2008/layout/RadialCluster"/>
    <dgm:cxn modelId="{8673A53F-0B03-4197-A1E9-A7FC6D37D10D}" srcId="{4AC3ED55-7CAD-4E64-843A-6C9002CC98B9}" destId="{BC67B400-83E3-43FD-A035-570062300048}" srcOrd="1" destOrd="0" parTransId="{B1264BBA-8606-48A0-9245-99833956EDB1}" sibTransId="{6BE6B9CE-CBEE-46B5-9A7E-5D06711E84E3}"/>
    <dgm:cxn modelId="{EC184862-17C4-4CD7-AD6B-592BD437EEDE}" type="presOf" srcId="{4AC3ED55-7CAD-4E64-843A-6C9002CC98B9}" destId="{E6063D57-5DDA-49B8-8AA6-8F319F4A4026}" srcOrd="0" destOrd="0" presId="urn:microsoft.com/office/officeart/2008/layout/RadialCluster"/>
    <dgm:cxn modelId="{7BD06E53-99C9-4CFA-9601-5A0F65CBD573}" srcId="{4AC3ED55-7CAD-4E64-843A-6C9002CC98B9}" destId="{2FDE88A9-C093-4DA2-8227-6E0ABD6D9776}" srcOrd="2" destOrd="0" parTransId="{0652CDAA-2FD7-4B01-8F0F-A99B0A0FE773}" sibTransId="{6ED58F0C-6DE1-4AF9-B0F8-45FCFAF92D4F}"/>
    <dgm:cxn modelId="{C92C728A-3907-43AF-9BB9-AE27D7E2DDED}" type="presOf" srcId="{140143EF-22D8-4E8B-A3E4-77A735F1CE5C}" destId="{DE026077-F4FD-45DA-BB5A-00EB02CCCCE9}" srcOrd="0" destOrd="0" presId="urn:microsoft.com/office/officeart/2008/layout/RadialCluster"/>
    <dgm:cxn modelId="{AEC5BD98-D95C-461B-9E2C-138DCBE424FE}" type="presOf" srcId="{0652CDAA-2FD7-4B01-8F0F-A99B0A0FE773}" destId="{952D11C6-1327-4BD4-955A-C8AB695F2434}" srcOrd="0" destOrd="0" presId="urn:microsoft.com/office/officeart/2008/layout/RadialCluster"/>
    <dgm:cxn modelId="{91B7EEAE-A805-4DFB-A651-EA5538F23232}" type="presOf" srcId="{2FDE88A9-C093-4DA2-8227-6E0ABD6D9776}" destId="{D889F414-1CD1-486F-B3B2-F432D7AF20D5}" srcOrd="0" destOrd="0" presId="urn:microsoft.com/office/officeart/2008/layout/RadialCluster"/>
    <dgm:cxn modelId="{7E1A79B0-75BF-4220-994F-EA5C8359BA47}" type="presOf" srcId="{56C3C3E5-B967-482C-860E-1191E2D204BE}" destId="{CBB59945-6846-4F96-9A58-B70DF03FED05}" srcOrd="0" destOrd="0" presId="urn:microsoft.com/office/officeart/2008/layout/RadialCluster"/>
    <dgm:cxn modelId="{925F2AB1-1CF0-46AF-809C-9234646FC584}" type="presOf" srcId="{B2250EFC-18AF-4FEF-A188-EA66CE9E99B8}" destId="{DCB28D21-CAF9-47A3-80D2-44914540F7D7}" srcOrd="0" destOrd="0" presId="urn:microsoft.com/office/officeart/2008/layout/RadialCluster"/>
    <dgm:cxn modelId="{FF2B02B6-C578-4535-9A04-CFE1EA74455F}" type="presOf" srcId="{BC67B400-83E3-43FD-A035-570062300048}" destId="{6DF0C9DA-6B66-480E-BB09-D63E798CFE95}" srcOrd="0" destOrd="0" presId="urn:microsoft.com/office/officeart/2008/layout/RadialCluster"/>
    <dgm:cxn modelId="{FC6714B9-9FAC-4AD4-952E-5A974B06DFFA}" srcId="{4AC3ED55-7CAD-4E64-843A-6C9002CC98B9}" destId="{56C3C3E5-B967-482C-860E-1191E2D204BE}" srcOrd="0" destOrd="0" parTransId="{140143EF-22D8-4E8B-A3E4-77A735F1CE5C}" sibTransId="{355446ED-FC89-4423-AD82-57D98D892F19}"/>
    <dgm:cxn modelId="{6CEE0425-8ABB-487D-B0FE-4BC2FD8A4173}" type="presParOf" srcId="{DCB28D21-CAF9-47A3-80D2-44914540F7D7}" destId="{A42B692A-95A0-4D53-A252-D92CD7F93809}" srcOrd="0" destOrd="0" presId="urn:microsoft.com/office/officeart/2008/layout/RadialCluster"/>
    <dgm:cxn modelId="{C0E8EB3F-5687-4197-8E20-11C4D4AC4199}" type="presParOf" srcId="{A42B692A-95A0-4D53-A252-D92CD7F93809}" destId="{E6063D57-5DDA-49B8-8AA6-8F319F4A4026}" srcOrd="0" destOrd="0" presId="urn:microsoft.com/office/officeart/2008/layout/RadialCluster"/>
    <dgm:cxn modelId="{5F451110-BC3A-47A1-832C-9AB7D5B0FD39}" type="presParOf" srcId="{A42B692A-95A0-4D53-A252-D92CD7F93809}" destId="{DE026077-F4FD-45DA-BB5A-00EB02CCCCE9}" srcOrd="1" destOrd="0" presId="urn:microsoft.com/office/officeart/2008/layout/RadialCluster"/>
    <dgm:cxn modelId="{5C6034F6-E537-462A-B3A0-8D4870E7B389}" type="presParOf" srcId="{A42B692A-95A0-4D53-A252-D92CD7F93809}" destId="{CBB59945-6846-4F96-9A58-B70DF03FED05}" srcOrd="2" destOrd="0" presId="urn:microsoft.com/office/officeart/2008/layout/RadialCluster"/>
    <dgm:cxn modelId="{47C0C8EC-EB2A-4BBB-BEAA-0B99EB0D6971}" type="presParOf" srcId="{A42B692A-95A0-4D53-A252-D92CD7F93809}" destId="{2D0025A4-B89F-448D-8E98-CD3E722F0AC8}" srcOrd="3" destOrd="0" presId="urn:microsoft.com/office/officeart/2008/layout/RadialCluster"/>
    <dgm:cxn modelId="{2B04DE28-4794-4231-9460-A6FBD7CB3BE9}" type="presParOf" srcId="{A42B692A-95A0-4D53-A252-D92CD7F93809}" destId="{6DF0C9DA-6B66-480E-BB09-D63E798CFE95}" srcOrd="4" destOrd="0" presId="urn:microsoft.com/office/officeart/2008/layout/RadialCluster"/>
    <dgm:cxn modelId="{EB8D484F-B4EB-4591-B302-7A61B3CF99EC}" type="presParOf" srcId="{A42B692A-95A0-4D53-A252-D92CD7F93809}" destId="{952D11C6-1327-4BD4-955A-C8AB695F2434}" srcOrd="5" destOrd="0" presId="urn:microsoft.com/office/officeart/2008/layout/RadialCluster"/>
    <dgm:cxn modelId="{A763D607-76EC-4333-BA08-4F0060E842FA}" type="presParOf" srcId="{A42B692A-95A0-4D53-A252-D92CD7F93809}" destId="{D889F414-1CD1-486F-B3B2-F432D7AF20D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250EFC-18AF-4FEF-A188-EA66CE9E99B8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C3ED55-7CAD-4E64-843A-6C9002CC98B9}">
      <dgm:prSet phldrT="[Text]"/>
      <dgm:spPr>
        <a:xfrm>
          <a:off x="1741509" y="2"/>
          <a:ext cx="912271" cy="912271"/>
        </a:xfrm>
        <a:prstGeom prst="roundRect">
          <a:avLst/>
        </a:prstGeom>
        <a:solidFill>
          <a:srgbClr val="ED7D3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Tumor Dimension</a:t>
          </a:r>
        </a:p>
      </dgm:t>
    </dgm:pt>
    <dgm:pt modelId="{E33ED0D4-A06F-4B1B-87A4-D322E6FDBEDD}" type="parTrans" cxnId="{CFE6490F-495A-45A6-9F8C-96CC9E0CF062}">
      <dgm:prSet/>
      <dgm:spPr/>
      <dgm:t>
        <a:bodyPr/>
        <a:lstStyle/>
        <a:p>
          <a:endParaRPr lang="en-US"/>
        </a:p>
      </dgm:t>
    </dgm:pt>
    <dgm:pt modelId="{10678CAF-9F0B-4CF5-B55D-38B63A501ADE}" type="sibTrans" cxnId="{CFE6490F-495A-45A6-9F8C-96CC9E0CF062}">
      <dgm:prSet/>
      <dgm:spPr/>
      <dgm:t>
        <a:bodyPr/>
        <a:lstStyle/>
        <a:p>
          <a:endParaRPr lang="en-US"/>
        </a:p>
      </dgm:t>
    </dgm:pt>
    <dgm:pt modelId="{56C3C3E5-B967-482C-860E-1191E2D204BE}">
      <dgm:prSet phldrT="[Text]"/>
      <dgm:spPr>
        <a:xfrm>
          <a:off x="371585" y="998046"/>
          <a:ext cx="1140937" cy="611222"/>
        </a:xfrm>
        <a:prstGeom prst="roundRect">
          <a:avLst/>
        </a:prstGeom>
        <a:solidFill>
          <a:srgbClr val="ED7D3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Invasive Tumor Component Dimension</a:t>
          </a:r>
        </a:p>
      </dgm:t>
    </dgm:pt>
    <dgm:pt modelId="{140143EF-22D8-4E8B-A3E4-77A735F1CE5C}" type="parTrans" cxnId="{FC6714B9-9FAC-4AD4-952E-5A974B06DFFA}">
      <dgm:prSet/>
      <dgm:spPr>
        <a:xfrm rot="8758849">
          <a:off x="1359019" y="881037"/>
          <a:ext cx="4182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8284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355446ED-FC89-4423-AD82-57D98D892F19}" type="sibTrans" cxnId="{FC6714B9-9FAC-4AD4-952E-5A974B06DFFA}">
      <dgm:prSet/>
      <dgm:spPr/>
      <dgm:t>
        <a:bodyPr/>
        <a:lstStyle/>
        <a:p>
          <a:endParaRPr lang="en-US"/>
        </a:p>
      </dgm:t>
    </dgm:pt>
    <dgm:pt modelId="{BC67B400-83E3-43FD-A035-570062300048}">
      <dgm:prSet phldrT="[Text]"/>
      <dgm:spPr>
        <a:xfrm>
          <a:off x="3015737" y="1088118"/>
          <a:ext cx="611222" cy="611222"/>
        </a:xfrm>
        <a:prstGeom prst="roundRect">
          <a:avLst/>
        </a:prstGeom>
        <a:solidFill>
          <a:srgbClr val="ED7D3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Estimated Tumor dimension</a:t>
          </a:r>
        </a:p>
      </dgm:t>
    </dgm:pt>
    <dgm:pt modelId="{B1264BBA-8606-48A0-9245-99833956EDB1}" type="parTrans" cxnId="{8673A53F-0B03-4197-A1E9-A7FC6D37D10D}">
      <dgm:prSet/>
      <dgm:spPr>
        <a:xfrm rot="2390447">
          <a:off x="2599057" y="987731"/>
          <a:ext cx="4714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1403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6BE6B9CE-CBEE-46B5-9A7E-5D06711E84E3}" type="sibTrans" cxnId="{8673A53F-0B03-4197-A1E9-A7FC6D37D10D}">
      <dgm:prSet/>
      <dgm:spPr/>
      <dgm:t>
        <a:bodyPr/>
        <a:lstStyle/>
        <a:p>
          <a:endParaRPr lang="en-US"/>
        </a:p>
      </dgm:t>
    </dgm:pt>
    <dgm:pt modelId="{2FDE88A9-C093-4DA2-8227-6E0ABD6D9776}">
      <dgm:prSet phldrT="[Text]"/>
      <dgm:spPr>
        <a:xfrm>
          <a:off x="1706113" y="1593892"/>
          <a:ext cx="1026633" cy="611222"/>
        </a:xfrm>
        <a:prstGeom prst="roundRect">
          <a:avLst/>
        </a:prstGeom>
        <a:solidFill>
          <a:srgbClr val="ED7D3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Tumor largest dimension</a:t>
          </a:r>
        </a:p>
      </dgm:t>
    </dgm:pt>
    <dgm:pt modelId="{0652CDAA-2FD7-4B01-8F0F-A99B0A0FE773}" type="parTrans" cxnId="{7BD06E53-99C9-4CFA-9601-5A0F65CBD573}">
      <dgm:prSet/>
      <dgm:spPr>
        <a:xfrm rot="5348118">
          <a:off x="1868825" y="1253083"/>
          <a:ext cx="6816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1695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6ED58F0C-6DE1-4AF9-B0F8-45FCFAF92D4F}" type="sibTrans" cxnId="{7BD06E53-99C9-4CFA-9601-5A0F65CBD573}">
      <dgm:prSet/>
      <dgm:spPr/>
      <dgm:t>
        <a:bodyPr/>
        <a:lstStyle/>
        <a:p>
          <a:endParaRPr lang="en-US"/>
        </a:p>
      </dgm:t>
    </dgm:pt>
    <dgm:pt modelId="{DCB28D21-CAF9-47A3-80D2-44914540F7D7}" type="pres">
      <dgm:prSet presAssocID="{B2250EFC-18AF-4FEF-A188-EA66CE9E99B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42B692A-95A0-4D53-A252-D92CD7F93809}" type="pres">
      <dgm:prSet presAssocID="{4AC3ED55-7CAD-4E64-843A-6C9002CC98B9}" presName="singleCycle" presStyleCnt="0"/>
      <dgm:spPr/>
    </dgm:pt>
    <dgm:pt modelId="{E6063D57-5DDA-49B8-8AA6-8F319F4A4026}" type="pres">
      <dgm:prSet presAssocID="{4AC3ED55-7CAD-4E64-843A-6C9002CC98B9}" presName="singleCenter" presStyleLbl="node1" presStyleIdx="0" presStyleCnt="4" custScaleX="146755" custScaleY="91937" custLinFactNeighborX="-7640" custLinFactNeighborY="-50466">
        <dgm:presLayoutVars>
          <dgm:chMax val="7"/>
          <dgm:chPref val="7"/>
        </dgm:presLayoutVars>
      </dgm:prSet>
      <dgm:spPr/>
    </dgm:pt>
    <dgm:pt modelId="{DE026077-F4FD-45DA-BB5A-00EB02CCCCE9}" type="pres">
      <dgm:prSet presAssocID="{140143EF-22D8-4E8B-A3E4-77A735F1CE5C}" presName="Name56" presStyleLbl="parChTrans1D2" presStyleIdx="0" presStyleCnt="3"/>
      <dgm:spPr/>
    </dgm:pt>
    <dgm:pt modelId="{CBB59945-6846-4F96-9A58-B70DF03FED05}" type="pres">
      <dgm:prSet presAssocID="{56C3C3E5-B967-482C-860E-1191E2D204BE}" presName="text0" presStyleLbl="node1" presStyleIdx="1" presStyleCnt="4" custScaleX="186665" custRadScaleRad="112396" custRadScaleInc="-114829">
        <dgm:presLayoutVars>
          <dgm:bulletEnabled val="1"/>
        </dgm:presLayoutVars>
      </dgm:prSet>
      <dgm:spPr/>
    </dgm:pt>
    <dgm:pt modelId="{2D0025A4-B89F-448D-8E98-CD3E722F0AC8}" type="pres">
      <dgm:prSet presAssocID="{B1264BBA-8606-48A0-9245-99833956EDB1}" presName="Name56" presStyleLbl="parChTrans1D2" presStyleIdx="1" presStyleCnt="3"/>
      <dgm:spPr/>
    </dgm:pt>
    <dgm:pt modelId="{6DF0C9DA-6B66-480E-BB09-D63E798CFE95}" type="pres">
      <dgm:prSet presAssocID="{BC67B400-83E3-43FD-A035-570062300048}" presName="text0" presStyleLbl="node1" presStyleIdx="2" presStyleCnt="4" custScaleX="153949" custRadScaleRad="73276" custRadScaleInc="-96136">
        <dgm:presLayoutVars>
          <dgm:bulletEnabled val="1"/>
        </dgm:presLayoutVars>
      </dgm:prSet>
      <dgm:spPr/>
    </dgm:pt>
    <dgm:pt modelId="{952D11C6-1327-4BD4-955A-C8AB695F2434}" type="pres">
      <dgm:prSet presAssocID="{0652CDAA-2FD7-4B01-8F0F-A99B0A0FE773}" presName="Name56" presStyleLbl="parChTrans1D2" presStyleIdx="2" presStyleCnt="3"/>
      <dgm:spPr/>
    </dgm:pt>
    <dgm:pt modelId="{D889F414-1CD1-486F-B3B2-F432D7AF20D5}" type="pres">
      <dgm:prSet presAssocID="{2FDE88A9-C093-4DA2-8227-6E0ABD6D9776}" presName="text0" presStyleLbl="node1" presStyleIdx="3" presStyleCnt="4" custScaleX="167964" custRadScaleRad="13297" custRadScaleInc="23805">
        <dgm:presLayoutVars>
          <dgm:bulletEnabled val="1"/>
        </dgm:presLayoutVars>
      </dgm:prSet>
      <dgm:spPr/>
    </dgm:pt>
  </dgm:ptLst>
  <dgm:cxnLst>
    <dgm:cxn modelId="{CFE6490F-495A-45A6-9F8C-96CC9E0CF062}" srcId="{B2250EFC-18AF-4FEF-A188-EA66CE9E99B8}" destId="{4AC3ED55-7CAD-4E64-843A-6C9002CC98B9}" srcOrd="0" destOrd="0" parTransId="{E33ED0D4-A06F-4B1B-87A4-D322E6FDBEDD}" sibTransId="{10678CAF-9F0B-4CF5-B55D-38B63A501ADE}"/>
    <dgm:cxn modelId="{ED38E023-FEA6-403C-A0F8-EBC7D5315ADE}" type="presOf" srcId="{B1264BBA-8606-48A0-9245-99833956EDB1}" destId="{2D0025A4-B89F-448D-8E98-CD3E722F0AC8}" srcOrd="0" destOrd="0" presId="urn:microsoft.com/office/officeart/2008/layout/RadialCluster"/>
    <dgm:cxn modelId="{8673A53F-0B03-4197-A1E9-A7FC6D37D10D}" srcId="{4AC3ED55-7CAD-4E64-843A-6C9002CC98B9}" destId="{BC67B400-83E3-43FD-A035-570062300048}" srcOrd="1" destOrd="0" parTransId="{B1264BBA-8606-48A0-9245-99833956EDB1}" sibTransId="{6BE6B9CE-CBEE-46B5-9A7E-5D06711E84E3}"/>
    <dgm:cxn modelId="{EC184862-17C4-4CD7-AD6B-592BD437EEDE}" type="presOf" srcId="{4AC3ED55-7CAD-4E64-843A-6C9002CC98B9}" destId="{E6063D57-5DDA-49B8-8AA6-8F319F4A4026}" srcOrd="0" destOrd="0" presId="urn:microsoft.com/office/officeart/2008/layout/RadialCluster"/>
    <dgm:cxn modelId="{7BD06E53-99C9-4CFA-9601-5A0F65CBD573}" srcId="{4AC3ED55-7CAD-4E64-843A-6C9002CC98B9}" destId="{2FDE88A9-C093-4DA2-8227-6E0ABD6D9776}" srcOrd="2" destOrd="0" parTransId="{0652CDAA-2FD7-4B01-8F0F-A99B0A0FE773}" sibTransId="{6ED58F0C-6DE1-4AF9-B0F8-45FCFAF92D4F}"/>
    <dgm:cxn modelId="{C92C728A-3907-43AF-9BB9-AE27D7E2DDED}" type="presOf" srcId="{140143EF-22D8-4E8B-A3E4-77A735F1CE5C}" destId="{DE026077-F4FD-45DA-BB5A-00EB02CCCCE9}" srcOrd="0" destOrd="0" presId="urn:microsoft.com/office/officeart/2008/layout/RadialCluster"/>
    <dgm:cxn modelId="{AEC5BD98-D95C-461B-9E2C-138DCBE424FE}" type="presOf" srcId="{0652CDAA-2FD7-4B01-8F0F-A99B0A0FE773}" destId="{952D11C6-1327-4BD4-955A-C8AB695F2434}" srcOrd="0" destOrd="0" presId="urn:microsoft.com/office/officeart/2008/layout/RadialCluster"/>
    <dgm:cxn modelId="{91B7EEAE-A805-4DFB-A651-EA5538F23232}" type="presOf" srcId="{2FDE88A9-C093-4DA2-8227-6E0ABD6D9776}" destId="{D889F414-1CD1-486F-B3B2-F432D7AF20D5}" srcOrd="0" destOrd="0" presId="urn:microsoft.com/office/officeart/2008/layout/RadialCluster"/>
    <dgm:cxn modelId="{7E1A79B0-75BF-4220-994F-EA5C8359BA47}" type="presOf" srcId="{56C3C3E5-B967-482C-860E-1191E2D204BE}" destId="{CBB59945-6846-4F96-9A58-B70DF03FED05}" srcOrd="0" destOrd="0" presId="urn:microsoft.com/office/officeart/2008/layout/RadialCluster"/>
    <dgm:cxn modelId="{925F2AB1-1CF0-46AF-809C-9234646FC584}" type="presOf" srcId="{B2250EFC-18AF-4FEF-A188-EA66CE9E99B8}" destId="{DCB28D21-CAF9-47A3-80D2-44914540F7D7}" srcOrd="0" destOrd="0" presId="urn:microsoft.com/office/officeart/2008/layout/RadialCluster"/>
    <dgm:cxn modelId="{FF2B02B6-C578-4535-9A04-CFE1EA74455F}" type="presOf" srcId="{BC67B400-83E3-43FD-A035-570062300048}" destId="{6DF0C9DA-6B66-480E-BB09-D63E798CFE95}" srcOrd="0" destOrd="0" presId="urn:microsoft.com/office/officeart/2008/layout/RadialCluster"/>
    <dgm:cxn modelId="{FC6714B9-9FAC-4AD4-952E-5A974B06DFFA}" srcId="{4AC3ED55-7CAD-4E64-843A-6C9002CC98B9}" destId="{56C3C3E5-B967-482C-860E-1191E2D204BE}" srcOrd="0" destOrd="0" parTransId="{140143EF-22D8-4E8B-A3E4-77A735F1CE5C}" sibTransId="{355446ED-FC89-4423-AD82-57D98D892F19}"/>
    <dgm:cxn modelId="{6CEE0425-8ABB-487D-B0FE-4BC2FD8A4173}" type="presParOf" srcId="{DCB28D21-CAF9-47A3-80D2-44914540F7D7}" destId="{A42B692A-95A0-4D53-A252-D92CD7F93809}" srcOrd="0" destOrd="0" presId="urn:microsoft.com/office/officeart/2008/layout/RadialCluster"/>
    <dgm:cxn modelId="{C0E8EB3F-5687-4197-8E20-11C4D4AC4199}" type="presParOf" srcId="{A42B692A-95A0-4D53-A252-D92CD7F93809}" destId="{E6063D57-5DDA-49B8-8AA6-8F319F4A4026}" srcOrd="0" destOrd="0" presId="urn:microsoft.com/office/officeart/2008/layout/RadialCluster"/>
    <dgm:cxn modelId="{5F451110-BC3A-47A1-832C-9AB7D5B0FD39}" type="presParOf" srcId="{A42B692A-95A0-4D53-A252-D92CD7F93809}" destId="{DE026077-F4FD-45DA-BB5A-00EB02CCCCE9}" srcOrd="1" destOrd="0" presId="urn:microsoft.com/office/officeart/2008/layout/RadialCluster"/>
    <dgm:cxn modelId="{5C6034F6-E537-462A-B3A0-8D4870E7B389}" type="presParOf" srcId="{A42B692A-95A0-4D53-A252-D92CD7F93809}" destId="{CBB59945-6846-4F96-9A58-B70DF03FED05}" srcOrd="2" destOrd="0" presId="urn:microsoft.com/office/officeart/2008/layout/RadialCluster"/>
    <dgm:cxn modelId="{47C0C8EC-EB2A-4BBB-BEAA-0B99EB0D6971}" type="presParOf" srcId="{A42B692A-95A0-4D53-A252-D92CD7F93809}" destId="{2D0025A4-B89F-448D-8E98-CD3E722F0AC8}" srcOrd="3" destOrd="0" presId="urn:microsoft.com/office/officeart/2008/layout/RadialCluster"/>
    <dgm:cxn modelId="{2B04DE28-4794-4231-9460-A6FBD7CB3BE9}" type="presParOf" srcId="{A42B692A-95A0-4D53-A252-D92CD7F93809}" destId="{6DF0C9DA-6B66-480E-BB09-D63E798CFE95}" srcOrd="4" destOrd="0" presId="urn:microsoft.com/office/officeart/2008/layout/RadialCluster"/>
    <dgm:cxn modelId="{EB8D484F-B4EB-4591-B302-7A61B3CF99EC}" type="presParOf" srcId="{A42B692A-95A0-4D53-A252-D92CD7F93809}" destId="{952D11C6-1327-4BD4-955A-C8AB695F2434}" srcOrd="5" destOrd="0" presId="urn:microsoft.com/office/officeart/2008/layout/RadialCluster"/>
    <dgm:cxn modelId="{A763D607-76EC-4333-BA08-4F0060E842FA}" type="presParOf" srcId="{A42B692A-95A0-4D53-A252-D92CD7F93809}" destId="{D889F414-1CD1-486F-B3B2-F432D7AF20D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250EFC-18AF-4FEF-A188-EA66CE9E99B8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C3ED55-7CAD-4E64-843A-6C9002CC98B9}">
      <dgm:prSet phldrT="[Text]"/>
      <dgm:spPr>
        <a:xfrm>
          <a:off x="1664834" y="0"/>
          <a:ext cx="912271" cy="912271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Dimension</a:t>
          </a:r>
        </a:p>
      </dgm:t>
    </dgm:pt>
    <dgm:pt modelId="{E33ED0D4-A06F-4B1B-87A4-D322E6FDBEDD}" type="parTrans" cxnId="{CFE6490F-495A-45A6-9F8C-96CC9E0CF062}">
      <dgm:prSet/>
      <dgm:spPr/>
      <dgm:t>
        <a:bodyPr/>
        <a:lstStyle/>
        <a:p>
          <a:endParaRPr lang="en-US"/>
        </a:p>
      </dgm:t>
    </dgm:pt>
    <dgm:pt modelId="{10678CAF-9F0B-4CF5-B55D-38B63A501ADE}" type="sibTrans" cxnId="{CFE6490F-495A-45A6-9F8C-96CC9E0CF062}">
      <dgm:prSet/>
      <dgm:spPr/>
      <dgm:t>
        <a:bodyPr/>
        <a:lstStyle/>
        <a:p>
          <a:endParaRPr lang="en-US"/>
        </a:p>
      </dgm:t>
    </dgm:pt>
    <dgm:pt modelId="{56C3C3E5-B967-482C-860E-1191E2D204BE}">
      <dgm:prSet phldrT="[Text]"/>
      <dgm:spPr>
        <a:xfrm>
          <a:off x="1385992" y="1546741"/>
          <a:ext cx="1140937" cy="61122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Largest Dimension</a:t>
          </a:r>
        </a:p>
      </dgm:t>
    </dgm:pt>
    <dgm:pt modelId="{140143EF-22D8-4E8B-A3E4-77A735F1CE5C}" type="parTrans" cxnId="{FC6714B9-9FAC-4AD4-952E-5A974B06DFFA}">
      <dgm:prSet/>
      <dgm:spPr>
        <a:xfrm rot="5803195">
          <a:off x="1710418" y="1229506"/>
          <a:ext cx="6388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8858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355446ED-FC89-4423-AD82-57D98D892F19}" type="sibTrans" cxnId="{FC6714B9-9FAC-4AD4-952E-5A974B06DFFA}">
      <dgm:prSet/>
      <dgm:spPr/>
      <dgm:t>
        <a:bodyPr/>
        <a:lstStyle/>
        <a:p>
          <a:endParaRPr lang="en-US"/>
        </a:p>
      </dgm:t>
    </dgm:pt>
    <dgm:pt modelId="{2FDE88A9-C093-4DA2-8227-6E0ABD6D9776}">
      <dgm:prSet phldrT="[Text]"/>
      <dgm:spPr>
        <a:xfrm>
          <a:off x="2902132" y="1080057"/>
          <a:ext cx="1026633" cy="61122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Estimated Dimension</a:t>
          </a:r>
        </a:p>
      </dgm:t>
    </dgm:pt>
    <dgm:pt modelId="{0652CDAA-2FD7-4B01-8F0F-A99B0A0FE773}" type="parTrans" cxnId="{7BD06E53-99C9-4CFA-9601-5A0F65CBD573}">
      <dgm:prSet/>
      <dgm:spPr>
        <a:xfrm rot="2140871">
          <a:off x="2529411" y="931866"/>
          <a:ext cx="5081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8133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6ED58F0C-6DE1-4AF9-B0F8-45FCFAF92D4F}" type="sibTrans" cxnId="{7BD06E53-99C9-4CFA-9601-5A0F65CBD573}">
      <dgm:prSet/>
      <dgm:spPr/>
      <dgm:t>
        <a:bodyPr/>
        <a:lstStyle/>
        <a:p>
          <a:endParaRPr lang="en-US"/>
        </a:p>
      </dgm:t>
    </dgm:pt>
    <dgm:pt modelId="{DCB28D21-CAF9-47A3-80D2-44914540F7D7}" type="pres">
      <dgm:prSet presAssocID="{B2250EFC-18AF-4FEF-A188-EA66CE9E99B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42B692A-95A0-4D53-A252-D92CD7F93809}" type="pres">
      <dgm:prSet presAssocID="{4AC3ED55-7CAD-4E64-843A-6C9002CC98B9}" presName="singleCycle" presStyleCnt="0"/>
      <dgm:spPr/>
    </dgm:pt>
    <dgm:pt modelId="{E6063D57-5DDA-49B8-8AA6-8F319F4A4026}" type="pres">
      <dgm:prSet presAssocID="{4AC3ED55-7CAD-4E64-843A-6C9002CC98B9}" presName="singleCenter" presStyleLbl="node1" presStyleIdx="0" presStyleCnt="3" custScaleX="144764" custLinFactNeighborX="-5714" custLinFactNeighborY="-44890">
        <dgm:presLayoutVars>
          <dgm:chMax val="7"/>
          <dgm:chPref val="7"/>
        </dgm:presLayoutVars>
      </dgm:prSet>
      <dgm:spPr/>
    </dgm:pt>
    <dgm:pt modelId="{DE026077-F4FD-45DA-BB5A-00EB02CCCCE9}" type="pres">
      <dgm:prSet presAssocID="{140143EF-22D8-4E8B-A3E4-77A735F1CE5C}" presName="Name56" presStyleLbl="parChTrans1D2" presStyleIdx="0" presStyleCnt="2"/>
      <dgm:spPr/>
    </dgm:pt>
    <dgm:pt modelId="{CBB59945-6846-4F96-9A58-B70DF03FED05}" type="pres">
      <dgm:prSet presAssocID="{56C3C3E5-B967-482C-860E-1191E2D204BE}" presName="text0" presStyleLbl="node1" presStyleIdx="1" presStyleCnt="3" custScaleX="186665" custRadScaleRad="80625" custRadScaleInc="-159054">
        <dgm:presLayoutVars>
          <dgm:bulletEnabled val="1"/>
        </dgm:presLayoutVars>
      </dgm:prSet>
      <dgm:spPr/>
    </dgm:pt>
    <dgm:pt modelId="{952D11C6-1327-4BD4-955A-C8AB695F2434}" type="pres">
      <dgm:prSet presAssocID="{0652CDAA-2FD7-4B01-8F0F-A99B0A0FE773}" presName="Name56" presStyleLbl="parChTrans1D2" presStyleIdx="1" presStyleCnt="2"/>
      <dgm:spPr/>
    </dgm:pt>
    <dgm:pt modelId="{D889F414-1CD1-486F-B3B2-F432D7AF20D5}" type="pres">
      <dgm:prSet presAssocID="{2FDE88A9-C093-4DA2-8227-6E0ABD6D9776}" presName="text0" presStyleLbl="node1" presStyleIdx="2" presStyleCnt="3" custScaleX="167964" custRadScaleRad="92163" custRadScaleInc="-90409">
        <dgm:presLayoutVars>
          <dgm:bulletEnabled val="1"/>
        </dgm:presLayoutVars>
      </dgm:prSet>
      <dgm:spPr/>
    </dgm:pt>
  </dgm:ptLst>
  <dgm:cxnLst>
    <dgm:cxn modelId="{CFE6490F-495A-45A6-9F8C-96CC9E0CF062}" srcId="{B2250EFC-18AF-4FEF-A188-EA66CE9E99B8}" destId="{4AC3ED55-7CAD-4E64-843A-6C9002CC98B9}" srcOrd="0" destOrd="0" parTransId="{E33ED0D4-A06F-4B1B-87A4-D322E6FDBEDD}" sibTransId="{10678CAF-9F0B-4CF5-B55D-38B63A501ADE}"/>
    <dgm:cxn modelId="{EC184862-17C4-4CD7-AD6B-592BD437EEDE}" type="presOf" srcId="{4AC3ED55-7CAD-4E64-843A-6C9002CC98B9}" destId="{E6063D57-5DDA-49B8-8AA6-8F319F4A4026}" srcOrd="0" destOrd="0" presId="urn:microsoft.com/office/officeart/2008/layout/RadialCluster"/>
    <dgm:cxn modelId="{7BD06E53-99C9-4CFA-9601-5A0F65CBD573}" srcId="{4AC3ED55-7CAD-4E64-843A-6C9002CC98B9}" destId="{2FDE88A9-C093-4DA2-8227-6E0ABD6D9776}" srcOrd="1" destOrd="0" parTransId="{0652CDAA-2FD7-4B01-8F0F-A99B0A0FE773}" sibTransId="{6ED58F0C-6DE1-4AF9-B0F8-45FCFAF92D4F}"/>
    <dgm:cxn modelId="{C92C728A-3907-43AF-9BB9-AE27D7E2DDED}" type="presOf" srcId="{140143EF-22D8-4E8B-A3E4-77A735F1CE5C}" destId="{DE026077-F4FD-45DA-BB5A-00EB02CCCCE9}" srcOrd="0" destOrd="0" presId="urn:microsoft.com/office/officeart/2008/layout/RadialCluster"/>
    <dgm:cxn modelId="{AEC5BD98-D95C-461B-9E2C-138DCBE424FE}" type="presOf" srcId="{0652CDAA-2FD7-4B01-8F0F-A99B0A0FE773}" destId="{952D11C6-1327-4BD4-955A-C8AB695F2434}" srcOrd="0" destOrd="0" presId="urn:microsoft.com/office/officeart/2008/layout/RadialCluster"/>
    <dgm:cxn modelId="{91B7EEAE-A805-4DFB-A651-EA5538F23232}" type="presOf" srcId="{2FDE88A9-C093-4DA2-8227-6E0ABD6D9776}" destId="{D889F414-1CD1-486F-B3B2-F432D7AF20D5}" srcOrd="0" destOrd="0" presId="urn:microsoft.com/office/officeart/2008/layout/RadialCluster"/>
    <dgm:cxn modelId="{7E1A79B0-75BF-4220-994F-EA5C8359BA47}" type="presOf" srcId="{56C3C3E5-B967-482C-860E-1191E2D204BE}" destId="{CBB59945-6846-4F96-9A58-B70DF03FED05}" srcOrd="0" destOrd="0" presId="urn:microsoft.com/office/officeart/2008/layout/RadialCluster"/>
    <dgm:cxn modelId="{925F2AB1-1CF0-46AF-809C-9234646FC584}" type="presOf" srcId="{B2250EFC-18AF-4FEF-A188-EA66CE9E99B8}" destId="{DCB28D21-CAF9-47A3-80D2-44914540F7D7}" srcOrd="0" destOrd="0" presId="urn:microsoft.com/office/officeart/2008/layout/RadialCluster"/>
    <dgm:cxn modelId="{FC6714B9-9FAC-4AD4-952E-5A974B06DFFA}" srcId="{4AC3ED55-7CAD-4E64-843A-6C9002CC98B9}" destId="{56C3C3E5-B967-482C-860E-1191E2D204BE}" srcOrd="0" destOrd="0" parTransId="{140143EF-22D8-4E8B-A3E4-77A735F1CE5C}" sibTransId="{355446ED-FC89-4423-AD82-57D98D892F19}"/>
    <dgm:cxn modelId="{6CEE0425-8ABB-487D-B0FE-4BC2FD8A4173}" type="presParOf" srcId="{DCB28D21-CAF9-47A3-80D2-44914540F7D7}" destId="{A42B692A-95A0-4D53-A252-D92CD7F93809}" srcOrd="0" destOrd="0" presId="urn:microsoft.com/office/officeart/2008/layout/RadialCluster"/>
    <dgm:cxn modelId="{C0E8EB3F-5687-4197-8E20-11C4D4AC4199}" type="presParOf" srcId="{A42B692A-95A0-4D53-A252-D92CD7F93809}" destId="{E6063D57-5DDA-49B8-8AA6-8F319F4A4026}" srcOrd="0" destOrd="0" presId="urn:microsoft.com/office/officeart/2008/layout/RadialCluster"/>
    <dgm:cxn modelId="{5F451110-BC3A-47A1-832C-9AB7D5B0FD39}" type="presParOf" srcId="{A42B692A-95A0-4D53-A252-D92CD7F93809}" destId="{DE026077-F4FD-45DA-BB5A-00EB02CCCCE9}" srcOrd="1" destOrd="0" presId="urn:microsoft.com/office/officeart/2008/layout/RadialCluster"/>
    <dgm:cxn modelId="{5C6034F6-E537-462A-B3A0-8D4870E7B389}" type="presParOf" srcId="{A42B692A-95A0-4D53-A252-D92CD7F93809}" destId="{CBB59945-6846-4F96-9A58-B70DF03FED05}" srcOrd="2" destOrd="0" presId="urn:microsoft.com/office/officeart/2008/layout/RadialCluster"/>
    <dgm:cxn modelId="{EB8D484F-B4EB-4591-B302-7A61B3CF99EC}" type="presParOf" srcId="{A42B692A-95A0-4D53-A252-D92CD7F93809}" destId="{952D11C6-1327-4BD4-955A-C8AB695F2434}" srcOrd="3" destOrd="0" presId="urn:microsoft.com/office/officeart/2008/layout/RadialCluster"/>
    <dgm:cxn modelId="{A763D607-76EC-4333-BA08-4F0060E842FA}" type="presParOf" srcId="{A42B692A-95A0-4D53-A252-D92CD7F93809}" destId="{D889F414-1CD1-486F-B3B2-F432D7AF20D5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63D57-5DDA-49B8-8AA6-8F319F4A4026}">
      <dsp:nvSpPr>
        <dsp:cNvPr id="0" name=""/>
        <dsp:cNvSpPr/>
      </dsp:nvSpPr>
      <dsp:spPr>
        <a:xfrm>
          <a:off x="1631105" y="175806"/>
          <a:ext cx="912271" cy="70886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Tumor</a:t>
          </a:r>
          <a:endParaRPr lang="en-US" sz="21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1665709" y="210410"/>
        <a:ext cx="843063" cy="639654"/>
      </dsp:txXfrm>
    </dsp:sp>
    <dsp:sp modelId="{DE026077-F4FD-45DA-BB5A-00EB02CCCCE9}">
      <dsp:nvSpPr>
        <dsp:cNvPr id="0" name=""/>
        <dsp:cNvSpPr/>
      </dsp:nvSpPr>
      <dsp:spPr>
        <a:xfrm rot="8183912">
          <a:off x="1339433" y="1034919"/>
          <a:ext cx="4357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6877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B59945-6846-4F96-9A58-B70DF03FED05}">
      <dsp:nvSpPr>
        <dsp:cNvPr id="0" name=""/>
        <dsp:cNvSpPr/>
      </dsp:nvSpPr>
      <dsp:spPr>
        <a:xfrm>
          <a:off x="316119" y="1185169"/>
          <a:ext cx="1527205" cy="609131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Invasive Tumor Component</a:t>
          </a:r>
        </a:p>
      </dsp:txBody>
      <dsp:txXfrm>
        <a:off x="345854" y="1214904"/>
        <a:ext cx="1467735" cy="549661"/>
      </dsp:txXfrm>
    </dsp:sp>
    <dsp:sp modelId="{2D0025A4-B89F-448D-8E98-CD3E722F0AC8}">
      <dsp:nvSpPr>
        <dsp:cNvPr id="0" name=""/>
        <dsp:cNvSpPr/>
      </dsp:nvSpPr>
      <dsp:spPr>
        <a:xfrm rot="3252865">
          <a:off x="2148356" y="1264390"/>
          <a:ext cx="9361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8707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F0C9DA-6B66-480E-BB09-D63E798CFE95}">
      <dsp:nvSpPr>
        <dsp:cNvPr id="0" name=""/>
        <dsp:cNvSpPr/>
      </dsp:nvSpPr>
      <dsp:spPr>
        <a:xfrm>
          <a:off x="2494991" y="1644112"/>
          <a:ext cx="1191999" cy="557196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Multifocal Tumor</a:t>
          </a:r>
        </a:p>
      </dsp:txBody>
      <dsp:txXfrm>
        <a:off x="2522191" y="1671312"/>
        <a:ext cx="1137599" cy="502796"/>
      </dsp:txXfrm>
    </dsp:sp>
    <dsp:sp modelId="{952D11C6-1327-4BD4-955A-C8AB695F2434}">
      <dsp:nvSpPr>
        <dsp:cNvPr id="0" name=""/>
        <dsp:cNvSpPr/>
      </dsp:nvSpPr>
      <dsp:spPr>
        <a:xfrm rot="5588520">
          <a:off x="1402243" y="1514680"/>
          <a:ext cx="12619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163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9F414-1CD1-486F-B3B2-F432D7AF20D5}">
      <dsp:nvSpPr>
        <dsp:cNvPr id="0" name=""/>
        <dsp:cNvSpPr/>
      </dsp:nvSpPr>
      <dsp:spPr>
        <a:xfrm>
          <a:off x="1474152" y="2144690"/>
          <a:ext cx="1011835" cy="67582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Largest Tumor</a:t>
          </a:r>
        </a:p>
      </dsp:txBody>
      <dsp:txXfrm>
        <a:off x="1507143" y="2177681"/>
        <a:ext cx="945853" cy="609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63D57-5DDA-49B8-8AA6-8F319F4A4026}">
      <dsp:nvSpPr>
        <dsp:cNvPr id="0" name=""/>
        <dsp:cNvSpPr/>
      </dsp:nvSpPr>
      <dsp:spPr>
        <a:xfrm>
          <a:off x="1405676" y="47507"/>
          <a:ext cx="1729249" cy="1083316"/>
        </a:xfrm>
        <a:prstGeom prst="roundRect">
          <a:avLst/>
        </a:prstGeom>
        <a:solidFill>
          <a:srgbClr val="ED7D3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Tumor Dimension</a:t>
          </a:r>
        </a:p>
      </dsp:txBody>
      <dsp:txXfrm>
        <a:off x="1458559" y="100390"/>
        <a:ext cx="1623483" cy="977550"/>
      </dsp:txXfrm>
    </dsp:sp>
    <dsp:sp modelId="{DE026077-F4FD-45DA-BB5A-00EB02CCCCE9}">
      <dsp:nvSpPr>
        <dsp:cNvPr id="0" name=""/>
        <dsp:cNvSpPr/>
      </dsp:nvSpPr>
      <dsp:spPr>
        <a:xfrm rot="8668694">
          <a:off x="1264446" y="1209969"/>
          <a:ext cx="2724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8284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B59945-6846-4F96-9A58-B70DF03FED05}">
      <dsp:nvSpPr>
        <dsp:cNvPr id="0" name=""/>
        <dsp:cNvSpPr/>
      </dsp:nvSpPr>
      <dsp:spPr>
        <a:xfrm>
          <a:off x="0" y="1289114"/>
          <a:ext cx="1473677" cy="789477"/>
        </a:xfrm>
        <a:prstGeom prst="roundRect">
          <a:avLst/>
        </a:prstGeom>
        <a:solidFill>
          <a:srgbClr val="ED7D3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Invasive Tumor Component Dimension</a:t>
          </a:r>
        </a:p>
      </dsp:txBody>
      <dsp:txXfrm>
        <a:off x="38539" y="1327653"/>
        <a:ext cx="1396599" cy="712399"/>
      </dsp:txXfrm>
    </dsp:sp>
    <dsp:sp modelId="{2D0025A4-B89F-448D-8E98-CD3E722F0AC8}">
      <dsp:nvSpPr>
        <dsp:cNvPr id="0" name=""/>
        <dsp:cNvSpPr/>
      </dsp:nvSpPr>
      <dsp:spPr>
        <a:xfrm rot="2390447">
          <a:off x="2869716" y="1268139"/>
          <a:ext cx="4286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1403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F0C9DA-6B66-480E-BB09-D63E798CFE95}">
      <dsp:nvSpPr>
        <dsp:cNvPr id="0" name=""/>
        <dsp:cNvSpPr/>
      </dsp:nvSpPr>
      <dsp:spPr>
        <a:xfrm>
          <a:off x="3114022" y="1405454"/>
          <a:ext cx="1215392" cy="789477"/>
        </a:xfrm>
        <a:prstGeom prst="roundRect">
          <a:avLst/>
        </a:prstGeom>
        <a:solidFill>
          <a:srgbClr val="ED7D3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Estimated Tumor dimension</a:t>
          </a:r>
        </a:p>
      </dsp:txBody>
      <dsp:txXfrm>
        <a:off x="3152561" y="1443993"/>
        <a:ext cx="1138314" cy="712399"/>
      </dsp:txXfrm>
    </dsp:sp>
    <dsp:sp modelId="{952D11C6-1327-4BD4-955A-C8AB695F2434}">
      <dsp:nvSpPr>
        <dsp:cNvPr id="0" name=""/>
        <dsp:cNvSpPr/>
      </dsp:nvSpPr>
      <dsp:spPr>
        <a:xfrm rot="5318452">
          <a:off x="1816293" y="1608891"/>
          <a:ext cx="9564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1695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9F414-1CD1-486F-B3B2-F432D7AF20D5}">
      <dsp:nvSpPr>
        <dsp:cNvPr id="0" name=""/>
        <dsp:cNvSpPr/>
      </dsp:nvSpPr>
      <dsp:spPr>
        <a:xfrm>
          <a:off x="1652184" y="2086958"/>
          <a:ext cx="1326037" cy="789477"/>
        </a:xfrm>
        <a:prstGeom prst="roundRect">
          <a:avLst/>
        </a:prstGeom>
        <a:solidFill>
          <a:srgbClr val="ED7D31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Tumor largest dimension</a:t>
          </a:r>
        </a:p>
      </dsp:txBody>
      <dsp:txXfrm>
        <a:off x="1690723" y="2125497"/>
        <a:ext cx="1248959" cy="7123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63D57-5DDA-49B8-8AA6-8F319F4A4026}">
      <dsp:nvSpPr>
        <dsp:cNvPr id="0" name=""/>
        <dsp:cNvSpPr/>
      </dsp:nvSpPr>
      <dsp:spPr>
        <a:xfrm>
          <a:off x="1508844" y="0"/>
          <a:ext cx="1320641" cy="912271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Dimension</a:t>
          </a:r>
        </a:p>
      </dsp:txBody>
      <dsp:txXfrm>
        <a:off x="1553377" y="44533"/>
        <a:ext cx="1231575" cy="823205"/>
      </dsp:txXfrm>
    </dsp:sp>
    <dsp:sp modelId="{DE026077-F4FD-45DA-BB5A-00EB02CCCCE9}">
      <dsp:nvSpPr>
        <dsp:cNvPr id="0" name=""/>
        <dsp:cNvSpPr/>
      </dsp:nvSpPr>
      <dsp:spPr>
        <a:xfrm rot="6218533">
          <a:off x="1367800" y="1455353"/>
          <a:ext cx="11176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8858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B59945-6846-4F96-9A58-B70DF03FED05}">
      <dsp:nvSpPr>
        <dsp:cNvPr id="0" name=""/>
        <dsp:cNvSpPr/>
      </dsp:nvSpPr>
      <dsp:spPr>
        <a:xfrm>
          <a:off x="1150198" y="1998436"/>
          <a:ext cx="1140937" cy="61122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Largest Dimension</a:t>
          </a:r>
        </a:p>
      </dsp:txBody>
      <dsp:txXfrm>
        <a:off x="1180035" y="2028273"/>
        <a:ext cx="1081263" cy="551548"/>
      </dsp:txXfrm>
    </dsp:sp>
    <dsp:sp modelId="{952D11C6-1327-4BD4-955A-C8AB695F2434}">
      <dsp:nvSpPr>
        <dsp:cNvPr id="0" name=""/>
        <dsp:cNvSpPr/>
      </dsp:nvSpPr>
      <dsp:spPr>
        <a:xfrm rot="2681694">
          <a:off x="2533458" y="1147559"/>
          <a:ext cx="6690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8133" y="0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9F414-1CD1-486F-B3B2-F432D7AF20D5}">
      <dsp:nvSpPr>
        <dsp:cNvPr id="0" name=""/>
        <dsp:cNvSpPr/>
      </dsp:nvSpPr>
      <dsp:spPr>
        <a:xfrm>
          <a:off x="2901365" y="1382847"/>
          <a:ext cx="1026633" cy="611222"/>
        </a:xfrm>
        <a:prstGeom prst="round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Estimated Dimension</a:t>
          </a:r>
        </a:p>
      </dsp:txBody>
      <dsp:txXfrm>
        <a:off x="2931202" y="1412684"/>
        <a:ext cx="966959" cy="551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pPr/>
              <a:t>30-Aug-21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61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add: the work is ongoing!</a:t>
            </a:r>
            <a:br>
              <a:rPr lang="ru-RU" dirty="0"/>
            </a:br>
            <a:r>
              <a:rPr lang="ru-RU" dirty="0"/>
              <a:t>Продавать проблему. </a:t>
            </a:r>
            <a:r>
              <a:rPr lang="en-US" dirty="0"/>
              <a:t>Problem statement: we don’t have a consistent clean ontology of cancer disease preventing us to make large scale analytics in cancer</a:t>
            </a:r>
          </a:p>
          <a:p>
            <a:r>
              <a:rPr lang="ru-RU" dirty="0"/>
              <a:t>Те которые существуют, не очень хорошо работают. Или не </a:t>
            </a:r>
            <a:r>
              <a:rPr lang="en-US" dirty="0"/>
              <a:t>comprehensive </a:t>
            </a:r>
            <a:r>
              <a:rPr lang="ru-RU" dirty="0"/>
              <a:t>или не логично, или хорошо работают для отдельных пациентов, но не работают для </a:t>
            </a:r>
            <a:r>
              <a:rPr lang="en-US" dirty="0"/>
              <a:t>Observation studies. </a:t>
            </a:r>
            <a:r>
              <a:rPr lang="ru-RU" dirty="0"/>
              <a:t>Нет онтологической системы</a:t>
            </a:r>
            <a:br>
              <a:rPr lang="ru-RU" dirty="0"/>
            </a:br>
            <a:r>
              <a:rPr lang="ru-RU" dirty="0"/>
              <a:t>-</a:t>
            </a:r>
            <a:r>
              <a:rPr lang="en-US" dirty="0"/>
              <a:t>describing entire corpus of all attributes</a:t>
            </a:r>
            <a:br>
              <a:rPr lang="ru-RU" dirty="0"/>
            </a:br>
            <a:r>
              <a:rPr lang="ru-RU" dirty="0"/>
              <a:t>-</a:t>
            </a:r>
            <a:r>
              <a:rPr lang="en-US" dirty="0"/>
              <a:t>comprehensive</a:t>
            </a:r>
            <a:br>
              <a:rPr lang="en-US" dirty="0"/>
            </a:br>
            <a:r>
              <a:rPr lang="en-US" dirty="0"/>
              <a:t>-ontological structure (hierarchy and semantic relationships)</a:t>
            </a:r>
          </a:p>
          <a:p>
            <a:r>
              <a:rPr lang="ru-RU" dirty="0"/>
              <a:t>Добавить таблицу, где описать где какие проблемы словарях – например сномед не правильной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2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K: </a:t>
            </a:r>
            <a:r>
              <a:rPr lang="ru-RU" dirty="0"/>
              <a:t>структура </a:t>
            </a:r>
            <a:r>
              <a:rPr lang="en-US" dirty="0" err="1"/>
              <a:t>concept_class</a:t>
            </a:r>
            <a:r>
              <a:rPr lang="en-US" dirty="0"/>
              <a:t>. </a:t>
            </a:r>
            <a:r>
              <a:rPr lang="ru-RU" dirty="0"/>
              <a:t>Убрать остальные колонки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198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Увеличить буквы. Хороший слайд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7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1000" y="2130426"/>
            <a:ext cx="7086600" cy="1755775"/>
          </a:xfrm>
        </p:spPr>
        <p:txBody>
          <a:bodyPr/>
          <a:lstStyle>
            <a:lvl1pPr>
              <a:defRPr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4038600"/>
            <a:ext cx="70866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927" y="295291"/>
            <a:ext cx="4502727" cy="541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0089"/>
            <a:ext cx="10356453" cy="838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DB650FD3-664F-4EB9-BD0A-0CD2AD5BB6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9427" y="-38159"/>
            <a:ext cx="1325944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E10DB8-3737-486A-863C-AA9773D03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0089"/>
            <a:ext cx="10356453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925B9230-6C5C-40E6-AC4C-05D279E1D7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9427" y="-38159"/>
            <a:ext cx="1325944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9AD2E3-8931-4B70-9277-4A3A9A8C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0089"/>
            <a:ext cx="10356453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3555B062-E547-43D1-A121-00C47EB5A9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9427" y="-38159"/>
            <a:ext cx="1325944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103632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600" y="690969"/>
            <a:ext cx="7586836" cy="2814232"/>
          </a:xfrm>
        </p:spPr>
        <p:txBody>
          <a:bodyPr>
            <a:normAutofit/>
          </a:bodyPr>
          <a:lstStyle/>
          <a:p>
            <a:r>
              <a:rPr lang="en-US" b="1" i="1" dirty="0">
                <a:latin typeface="Lato" panose="020F0502020204030203" pitchFamily="34" charset="0"/>
                <a:cs typeface="Lato" panose="020F0502020204030203" pitchFamily="34" charset="0"/>
              </a:rPr>
              <a:t>Ontology of Cancer Diagnosis in the OMOP Vocabulary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A4205D-6857-8A45-B0B3-BB72FC442E4E}"/>
              </a:ext>
            </a:extLst>
          </p:cNvPr>
          <p:cNvSpPr/>
          <p:nvPr/>
        </p:nvSpPr>
        <p:spPr>
          <a:xfrm>
            <a:off x="4572000" y="3909948"/>
            <a:ext cx="7315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20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Dmitry Dymshyts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Vlad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Korsik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Denys Kaduk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Mike Nerovnya</a:t>
            </a:r>
            <a:r>
              <a:rPr lang="en-US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Alex Davydov</a:t>
            </a:r>
            <a:r>
              <a:rPr lang="en-US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Christian Reich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Michael Gurley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Asieh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Golozar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Shilpa Ratwani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‪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S. Joseph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Sirintrapun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W. Scott Campbell</a:t>
            </a:r>
            <a:r>
              <a:rPr lang="en-US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Rimma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Belenkaya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1200"/>
              </a:spcAft>
            </a:pPr>
            <a:r>
              <a:rPr lang="en-US" sz="1800" b="1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OHDSI Oncology Workgroup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b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16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6025465-556F-4B5E-A084-5B78E0533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901" y="5546689"/>
            <a:ext cx="1066800" cy="10668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117D80A-AD91-4552-89FC-7F162ADAF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843" y="5903888"/>
            <a:ext cx="2105025" cy="88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5C137-32E3-4D71-A020-114DBB276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975" y="5544974"/>
            <a:ext cx="1504950" cy="106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DEC808B-3BED-4C91-983F-CC062C917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626" y="5546689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6B6B4E-3B93-410C-A06B-C66C720359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8683" y="5379535"/>
            <a:ext cx="1631146" cy="15215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38887D-FD16-4265-B258-C53C3B03C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4608" y="5543576"/>
            <a:ext cx="1749394" cy="116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60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818-FB4E-4BCD-A58E-F6DE14D94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32A58-E784-4A5A-B965-86CE3E260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1"/>
            <a:ext cx="10668000" cy="4906963"/>
          </a:xfrm>
        </p:spPr>
        <p:txBody>
          <a:bodyPr>
            <a:normAutofit/>
          </a:bodyPr>
          <a:lstStyle/>
          <a:p>
            <a:pPr marL="0" marR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 don’t have a consistent clean ontology of cancer disease which preventing us to make large scale analytics in cancer.</a:t>
            </a:r>
          </a:p>
          <a:p>
            <a:pPr marL="0" marR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Existing ontologies have their own problems:</a:t>
            </a:r>
          </a:p>
          <a:p>
            <a:pPr marL="0" marR="0" indent="0" algn="just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BC38DED-41E7-47CF-8ECA-AB9A55385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429126"/>
              </p:ext>
            </p:extLst>
          </p:nvPr>
        </p:nvGraphicFramePr>
        <p:xfrm>
          <a:off x="762000" y="2819400"/>
          <a:ext cx="10820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1761924984"/>
                    </a:ext>
                  </a:extLst>
                </a:gridCol>
                <a:gridCol w="8839200">
                  <a:extLst>
                    <a:ext uri="{9D8B030D-6E8A-4147-A177-3AD203B41FA5}">
                      <a16:colId xmlns:a16="http://schemas.microsoft.com/office/drawing/2014/main" val="1935615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Vocabulary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problem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36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an ontology but a report form, too detailed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63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NAACCR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an ontology but a registry, many duplicates, inconsistent nomenclature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52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Decent coverage of the attributes, but arbitrary holes to avoid permutational explosion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5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SNOMED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Arbitrary choice of concept with gaps, absence of cancer-specific attributes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46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Narrow set of use cases, inherits NAACCR with its problems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88654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4563511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BD8C3-0DA2-4F7F-B958-406B821A6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819400"/>
            <a:ext cx="10972800" cy="4906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We decided to build our own </a:t>
            </a:r>
          </a:p>
          <a:p>
            <a:pPr marL="0" indent="0" algn="ctr">
              <a:buNone/>
            </a:pPr>
            <a:r>
              <a:rPr lang="en-US" b="1" dirty="0">
                <a:cs typeface="Lato" panose="020F0502020204030203" pitchFamily="34" charset="0"/>
              </a:rPr>
              <a:t>Ontology of Cancer Diagnosis </a:t>
            </a:r>
          </a:p>
          <a:p>
            <a:pPr marL="0" indent="0" algn="ctr">
              <a:buNone/>
            </a:pPr>
            <a:r>
              <a:rPr lang="en-US" dirty="0"/>
              <a:t>in the OMOP Vocabulary. </a:t>
            </a:r>
          </a:p>
        </p:txBody>
      </p:sp>
    </p:spTree>
    <p:extLst>
      <p:ext uri="{BB962C8B-B14F-4D97-AF65-F5344CB8AC3E}">
        <p14:creationId xmlns:p14="http://schemas.microsoft.com/office/powerpoint/2010/main" val="1391121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5B66-88AA-4F69-A2E6-9A90EB8ED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0FA18-A312-4C0E-8CD2-F79F60B4F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Comprehensive</a:t>
            </a:r>
          </a:p>
          <a:p>
            <a:pPr>
              <a:buFontTx/>
              <a:buChar char="-"/>
            </a:pPr>
            <a:r>
              <a:rPr lang="en-US" dirty="0"/>
              <a:t>All attributes necessary to describe disease</a:t>
            </a:r>
          </a:p>
          <a:p>
            <a:pPr>
              <a:buFontTx/>
              <a:buChar char="-"/>
            </a:pPr>
            <a:r>
              <a:rPr lang="en-US" dirty="0"/>
              <a:t>Ontological structure (hierarchy and semantic relationships)</a:t>
            </a:r>
          </a:p>
          <a:p>
            <a:pPr>
              <a:buFontTx/>
              <a:buChar char="-"/>
            </a:pPr>
            <a:r>
              <a:rPr lang="en-US" dirty="0"/>
              <a:t>Consistent with OMOP CDM</a:t>
            </a:r>
          </a:p>
        </p:txBody>
      </p:sp>
    </p:spTree>
    <p:extLst>
      <p:ext uri="{BB962C8B-B14F-4D97-AF65-F5344CB8AC3E}">
        <p14:creationId xmlns:p14="http://schemas.microsoft.com/office/powerpoint/2010/main" val="238354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1A361-1C33-4A40-9BCF-A793FBE8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86360"/>
            <a:ext cx="10356453" cy="838200"/>
          </a:xfrm>
        </p:spPr>
        <p:txBody>
          <a:bodyPr/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 captured the following semantic classes.. </a:t>
            </a:r>
            <a:endParaRPr lang="en-US" dirty="0"/>
          </a:p>
        </p:txBody>
      </p:sp>
      <p:graphicFrame>
        <p:nvGraphicFramePr>
          <p:cNvPr id="11" name="Table 5">
            <a:extLst>
              <a:ext uri="{FF2B5EF4-FFF2-40B4-BE49-F238E27FC236}">
                <a16:creationId xmlns:a16="http://schemas.microsoft.com/office/drawing/2014/main" id="{F5CF044C-29A8-40E2-8678-74630DDF43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7188357"/>
              </p:ext>
            </p:extLst>
          </p:nvPr>
        </p:nvGraphicFramePr>
        <p:xfrm>
          <a:off x="990600" y="762000"/>
          <a:ext cx="2434700" cy="59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4700">
                  <a:extLst>
                    <a:ext uri="{9D8B030D-6E8A-4147-A177-3AD203B41FA5}">
                      <a16:colId xmlns:a16="http://schemas.microsoft.com/office/drawing/2014/main" val="501243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Concept Class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828383898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Staging and Grading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334888329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Metastasis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09265552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Nodes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465479297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Dimension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956139447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Margin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2416123498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Extension/Invasion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61508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Histopattern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21727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Topography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0970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528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FEB4A-EDF8-41A7-A7CF-997096FBB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10356453" cy="838200"/>
          </a:xfrm>
        </p:spPr>
        <p:txBody>
          <a:bodyPr/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.. which contain their own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attributes</a:t>
            </a:r>
            <a:endParaRPr lang="en-US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606EE61B-6C18-41E2-B50E-35B9B98307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183161"/>
              </p:ext>
            </p:extLst>
          </p:nvPr>
        </p:nvGraphicFramePr>
        <p:xfrm>
          <a:off x="990600" y="762000"/>
          <a:ext cx="9975454" cy="59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4700">
                  <a:extLst>
                    <a:ext uri="{9D8B030D-6E8A-4147-A177-3AD203B41FA5}">
                      <a16:colId xmlns:a16="http://schemas.microsoft.com/office/drawing/2014/main" val="501243007"/>
                    </a:ext>
                  </a:extLst>
                </a:gridCol>
                <a:gridCol w="4215603">
                  <a:extLst>
                    <a:ext uri="{9D8B030D-6E8A-4147-A177-3AD203B41FA5}">
                      <a16:colId xmlns:a16="http://schemas.microsoft.com/office/drawing/2014/main" val="3407210973"/>
                    </a:ext>
                  </a:extLst>
                </a:gridCol>
                <a:gridCol w="3325151">
                  <a:extLst>
                    <a:ext uri="{9D8B030D-6E8A-4147-A177-3AD203B41FA5}">
                      <a16:colId xmlns:a16="http://schemas.microsoft.com/office/drawing/2014/main" val="658958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Concept Class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Attribute types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Example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82838389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Staging and Grading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Stage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Stage IV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3348883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Staging system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AJCC v7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42707500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Schema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Prostate Cancer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11268472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Metastasis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Fact of metastasis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Metastasis to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0926555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Metastatic site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Body of Stomach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80518541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Nodes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Type of involvement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Macrometastasis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46547929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Group of lymph nodes involved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Paraaortic Lymph Nodes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402624287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Dimension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Measurement type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Greatest Dimension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9561394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Measured entity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Viable tumor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28450372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Margin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Margin type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Distal Margin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241612349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Tumor growth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High-Grade squamous dysplasia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79647204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Extension/Invasion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Fact of invasion of extension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Microscopic invasion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6150884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Target structure of invasion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Lymphatics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56194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Histopattern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Histological finding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Nodular Growth Pattern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321727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Topography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Tumor location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 o'clock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18288" marB="18288"/>
                </a:tc>
                <a:extLst>
                  <a:ext uri="{0D108BD9-81ED-4DB2-BD59-A6C34878D82A}">
                    <a16:rowId xmlns:a16="http://schemas.microsoft.com/office/drawing/2014/main" val="10970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9058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1A361-1C33-4A40-9BCF-A793FBE8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86360"/>
            <a:ext cx="10356453" cy="838200"/>
          </a:xfrm>
        </p:spPr>
        <p:txBody>
          <a:bodyPr>
            <a:norm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Let’s take a closer look at Dimension class</a:t>
            </a: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18A476F-2568-4EA7-82C5-C3D526ED6F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527429"/>
              </p:ext>
            </p:extLst>
          </p:nvPr>
        </p:nvGraphicFramePr>
        <p:xfrm>
          <a:off x="1398705" y="924560"/>
          <a:ext cx="8778240" cy="1146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501243007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40721097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658958124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49344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Concept Class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Attribute types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Example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Resulting Concept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/>
                </a:tc>
                <a:extLst>
                  <a:ext uri="{0D108BD9-81ED-4DB2-BD59-A6C34878D82A}">
                    <a16:rowId xmlns:a16="http://schemas.microsoft.com/office/drawing/2014/main" val="182838389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Dimension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Measurement type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Greatest Dimension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Greatest Dimension of viable tumor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1394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Measured entity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Viable tumor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53" marR="53853" marT="53853" marB="53853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0372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EEB0504-B5A4-4EF9-9A9C-7C2F4F9409C4}"/>
              </a:ext>
            </a:extLst>
          </p:cNvPr>
          <p:cNvSpPr txBox="1"/>
          <p:nvPr/>
        </p:nvSpPr>
        <p:spPr>
          <a:xfrm>
            <a:off x="1398705" y="2102722"/>
            <a:ext cx="35854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Measurement type:</a:t>
            </a:r>
          </a:p>
          <a:p>
            <a:r>
              <a:rPr lang="en-US" dirty="0"/>
              <a:t>Largest Dimension</a:t>
            </a:r>
          </a:p>
          <a:p>
            <a:r>
              <a:rPr lang="en-US" dirty="0"/>
              <a:t>Dimension</a:t>
            </a:r>
          </a:p>
          <a:p>
            <a:r>
              <a:rPr lang="en-US" dirty="0"/>
              <a:t>Weight</a:t>
            </a:r>
          </a:p>
          <a:p>
            <a:r>
              <a:rPr lang="en-US" dirty="0"/>
              <a:t>Distance from Closest Surface</a:t>
            </a:r>
          </a:p>
          <a:p>
            <a:r>
              <a:rPr lang="en-US" dirty="0"/>
              <a:t>Distance to Closest Margin </a:t>
            </a:r>
          </a:p>
          <a:p>
            <a:r>
              <a:rPr lang="en-US" dirty="0"/>
              <a:t>Estimated Dimension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A95EC7-9FE1-45F9-AAD9-FC011A9ACD6F}"/>
              </a:ext>
            </a:extLst>
          </p:cNvPr>
          <p:cNvSpPr txBox="1"/>
          <p:nvPr/>
        </p:nvSpPr>
        <p:spPr>
          <a:xfrm>
            <a:off x="5334000" y="2102722"/>
            <a:ext cx="612166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Measured entity:</a:t>
            </a:r>
          </a:p>
          <a:p>
            <a:r>
              <a:rPr lang="en-US" dirty="0"/>
              <a:t>Tumor Nodule</a:t>
            </a:r>
          </a:p>
          <a:p>
            <a:r>
              <a:rPr lang="en-US" dirty="0"/>
              <a:t>Tumor</a:t>
            </a:r>
          </a:p>
          <a:p>
            <a:r>
              <a:rPr lang="en-US" dirty="0"/>
              <a:t>Sentinel Lymph Node</a:t>
            </a:r>
          </a:p>
          <a:p>
            <a:r>
              <a:rPr lang="en-US" dirty="0"/>
              <a:t>Largest Tumor Deposit in Sentinel Lymph Nodes</a:t>
            </a:r>
            <a:endParaRPr lang="ru-RU" dirty="0"/>
          </a:p>
          <a:p>
            <a:r>
              <a:rPr lang="en-US" dirty="0"/>
              <a:t>Largest Tumor Deposit</a:t>
            </a:r>
            <a:r>
              <a:rPr lang="ru-RU" dirty="0"/>
              <a:t> </a:t>
            </a:r>
            <a:r>
              <a:rPr lang="en-US" dirty="0"/>
              <a:t>in Lymph Nodes</a:t>
            </a:r>
          </a:p>
          <a:p>
            <a:r>
              <a:rPr lang="en-US" dirty="0"/>
              <a:t>Multifocal Tumor</a:t>
            </a:r>
          </a:p>
          <a:p>
            <a:r>
              <a:rPr lang="en-US" dirty="0"/>
              <a:t>Metastasis</a:t>
            </a:r>
          </a:p>
          <a:p>
            <a:r>
              <a:rPr lang="en-US" dirty="0"/>
              <a:t>Main Tumor Mass</a:t>
            </a:r>
          </a:p>
          <a:p>
            <a:r>
              <a:rPr lang="en-US" dirty="0"/>
              <a:t>Lymph Node</a:t>
            </a:r>
          </a:p>
          <a:p>
            <a:r>
              <a:rPr lang="en-US" dirty="0"/>
              <a:t>Largest Tumor</a:t>
            </a:r>
          </a:p>
          <a:p>
            <a:r>
              <a:rPr lang="en-US" dirty="0"/>
              <a:t>Largest Metastasis</a:t>
            </a:r>
          </a:p>
          <a:p>
            <a:r>
              <a:rPr lang="en-US" dirty="0"/>
              <a:t>Largest Lymph Node</a:t>
            </a:r>
          </a:p>
          <a:p>
            <a:r>
              <a:rPr lang="en-US" dirty="0"/>
              <a:t>Largest invasive Focus</a:t>
            </a:r>
          </a:p>
          <a:p>
            <a:r>
              <a:rPr lang="en-US" dirty="0"/>
              <a:t>Invasive Tumor Component</a:t>
            </a:r>
          </a:p>
          <a:p>
            <a:r>
              <a:rPr lang="en-US" dirty="0"/>
              <a:t>Dominant Tumor Nodule</a:t>
            </a:r>
          </a:p>
          <a:p>
            <a:r>
              <a:rPr lang="en-US" dirty="0"/>
              <a:t>Basal Tumor</a:t>
            </a:r>
          </a:p>
        </p:txBody>
      </p:sp>
    </p:spTree>
    <p:extLst>
      <p:ext uri="{BB962C8B-B14F-4D97-AF65-F5344CB8AC3E}">
        <p14:creationId xmlns:p14="http://schemas.microsoft.com/office/powerpoint/2010/main" val="1148000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AD15-20EB-4FE3-B49C-9CA1F9D5C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Creation of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A41BD-DC46-4103-BF49-DAE590DED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effectLst/>
                <a:latin typeface="+mn-lt"/>
                <a:ea typeface="Times New Roman" panose="02020603050405020304" pitchFamily="18" charset="0"/>
              </a:rPr>
              <a:t>W</a:t>
            </a:r>
            <a:r>
              <a:rPr lang="en-US" dirty="0">
                <a:latin typeface="+mn-lt"/>
                <a:ea typeface="Times New Roman" panose="02020603050405020304" pitchFamily="18" charset="0"/>
              </a:rPr>
              <a:t>e built the precoordinated concepts out of these attributes</a:t>
            </a:r>
          </a:p>
          <a:p>
            <a:r>
              <a:rPr lang="en-US" sz="3200" dirty="0">
                <a:effectLst/>
                <a:latin typeface="+mn-lt"/>
                <a:ea typeface="Times New Roman" panose="02020603050405020304" pitchFamily="18" charset="0"/>
              </a:rPr>
              <a:t>To avoid the permutational explosion and creation of nonsense concepts, we used the CAP and NAACCR as a guide for which concepts are needed</a:t>
            </a:r>
          </a:p>
        </p:txBody>
      </p:sp>
    </p:spTree>
    <p:extLst>
      <p:ext uri="{BB962C8B-B14F-4D97-AF65-F5344CB8AC3E}">
        <p14:creationId xmlns:p14="http://schemas.microsoft.com/office/powerpoint/2010/main" val="1309881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4C46B-B3B5-4887-9AD2-DD37B7A71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30480"/>
            <a:ext cx="10356453" cy="838200"/>
          </a:xfrm>
        </p:spPr>
        <p:txBody>
          <a:bodyPr/>
          <a:lstStyle/>
          <a:p>
            <a:r>
              <a:rPr lang="en-US" dirty="0"/>
              <a:t>Result of permutation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2A82B28-10DE-4096-985E-01CBA7C4DB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136635"/>
              </p:ext>
            </p:extLst>
          </p:nvPr>
        </p:nvGraphicFramePr>
        <p:xfrm>
          <a:off x="298053" y="868251"/>
          <a:ext cx="10668000" cy="5421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5747">
                  <a:extLst>
                    <a:ext uri="{9D8B030D-6E8A-4147-A177-3AD203B41FA5}">
                      <a16:colId xmlns:a16="http://schemas.microsoft.com/office/drawing/2014/main" val="96346944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47489056"/>
                    </a:ext>
                  </a:extLst>
                </a:gridCol>
                <a:gridCol w="4946253">
                  <a:extLst>
                    <a:ext uri="{9D8B030D-6E8A-4147-A177-3AD203B41FA5}">
                      <a16:colId xmlns:a16="http://schemas.microsoft.com/office/drawing/2014/main" val="1300796355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noProof="0">
                          <a:effectLst/>
                        </a:rPr>
                        <a:t>Measured entity</a:t>
                      </a:r>
                      <a:endParaRPr lang="en-US" sz="1200" noProof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27432" marB="27432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>
                          <a:effectLst/>
                        </a:rPr>
                        <a:t>Measurement type</a:t>
                      </a:r>
                      <a:endParaRPr lang="en-US" sz="1200" noProof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>
                          <a:effectLst/>
                        </a:rPr>
                        <a:t>Resulting concept</a:t>
                      </a:r>
                    </a:p>
                  </a:txBody>
                  <a:tcPr marL="47625" marR="47625" marT="27432" marB="27432" anchor="ctr"/>
                </a:tc>
                <a:extLst>
                  <a:ext uri="{0D108BD9-81ED-4DB2-BD59-A6C34878D82A}">
                    <a16:rowId xmlns:a16="http://schemas.microsoft.com/office/drawing/2014/main" val="235588044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Tumor Nodule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Tumor Nodule Largest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14080469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Tumor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94277261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Largest 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Tumor Largest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33177573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Weight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Tumor Weight 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2533994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Distance to Closest Surface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Distance of Tumor to Closest Surface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668552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Distance to Closest Margin 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Distance of Tumor to Closest margin 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42932792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Estimated 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Estimated Tumor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05474820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Sentinel Lymph Node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Sentinel Lymph Nodes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2526437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Largest Tumor Deposit in Sentinel Lymph Nodes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Tumor Deposit dimension in Sentinel Lymph Nodes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2779285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Multifocal 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Focus dimension of Multifocal Tumor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9654452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Metastasis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Metastasis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18667344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Main Tumor Mass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Main Tumor Mass Largest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63798832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Lymph Node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Lymph Node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784722058"/>
                  </a:ext>
                </a:extLst>
              </a:tr>
              <a:tr h="296815">
                <a:tc>
                  <a:txBody>
                    <a:bodyPr/>
                    <a:lstStyle/>
                    <a:p>
                      <a:r>
                        <a:rPr lang="en-US" sz="1200" noProof="0"/>
                        <a:t>Largest Tumor Deposit in Lymph Nodes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Tumor Deposit dimension in Lymph Nodes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10218136"/>
                  </a:ext>
                </a:extLst>
              </a:tr>
              <a:tr h="296815">
                <a:tc>
                  <a:txBody>
                    <a:bodyPr/>
                    <a:lstStyle/>
                    <a:p>
                      <a:r>
                        <a:rPr lang="en-US" sz="1200" noProof="0"/>
                        <a:t>Largest 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Tumor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76827922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Largest Metastasis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Metastasis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2312399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Largest Lymph Node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Lymph Node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84535912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Largest invasive Focus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invasive focus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357373461"/>
                  </a:ext>
                </a:extLst>
              </a:tr>
              <a:tr h="296815">
                <a:tc>
                  <a:txBody>
                    <a:bodyPr/>
                    <a:lstStyle/>
                    <a:p>
                      <a:r>
                        <a:rPr lang="en-US" sz="1200" noProof="0"/>
                        <a:t>Invasive Tumor Component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Invasive Tumor Component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6346900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Dominant Tumor Nodule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Dominant Tumor Nodule Largest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80570675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r>
                        <a:rPr lang="en-US" sz="1200" noProof="0"/>
                        <a:t>Basal Tumor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Largest Dimension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Basal Tumor Largest dimension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79244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6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5CDBC-705E-49C3-8BD8-6C968A460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8487"/>
            <a:ext cx="10515600" cy="872534"/>
          </a:xfrm>
        </p:spPr>
        <p:txBody>
          <a:bodyPr>
            <a:noAutofit/>
          </a:bodyPr>
          <a:lstStyle/>
          <a:p>
            <a:r>
              <a:rPr lang="en-US" sz="3200" dirty="0"/>
              <a:t>Dimension. Attributes and their hierarchy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57DA74F-E0CE-47F3-8379-AF00A06B8817}"/>
              </a:ext>
            </a:extLst>
          </p:cNvPr>
          <p:cNvSpPr/>
          <p:nvPr/>
        </p:nvSpPr>
        <p:spPr>
          <a:xfrm>
            <a:off x="165920" y="1329132"/>
            <a:ext cx="3831810" cy="3259349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B8BE80B1-DF55-4337-8FC7-E07839062472}"/>
              </a:ext>
            </a:extLst>
          </p:cNvPr>
          <p:cNvSpPr/>
          <p:nvPr/>
        </p:nvSpPr>
        <p:spPr>
          <a:xfrm>
            <a:off x="8710693" y="1329132"/>
            <a:ext cx="3500557" cy="3327712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6" name="Diagram 65">
            <a:extLst>
              <a:ext uri="{FF2B5EF4-FFF2-40B4-BE49-F238E27FC236}">
                <a16:creationId xmlns:a16="http://schemas.microsoft.com/office/drawing/2014/main" id="{76922F37-38FE-4B98-9D2F-0F939E00E8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9133158"/>
              </p:ext>
            </p:extLst>
          </p:nvPr>
        </p:nvGraphicFramePr>
        <p:xfrm>
          <a:off x="-24470" y="1543804"/>
          <a:ext cx="4615935" cy="3040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7" name="Diagram 66">
            <a:extLst>
              <a:ext uri="{FF2B5EF4-FFF2-40B4-BE49-F238E27FC236}">
                <a16:creationId xmlns:a16="http://schemas.microsoft.com/office/drawing/2014/main" id="{B34CFE92-8A77-4FC3-9342-4F3C252EE7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8008511"/>
              </p:ext>
            </p:extLst>
          </p:nvPr>
        </p:nvGraphicFramePr>
        <p:xfrm>
          <a:off x="4012893" y="1436415"/>
          <a:ext cx="5038552" cy="392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95DE471-5C88-46E0-BFF3-9C7F17ACDCED}"/>
              </a:ext>
            </a:extLst>
          </p:cNvPr>
          <p:cNvCxnSpPr>
            <a:cxnSpLocks/>
          </p:cNvCxnSpPr>
          <p:nvPr/>
        </p:nvCxnSpPr>
        <p:spPr>
          <a:xfrm>
            <a:off x="2453213" y="2207741"/>
            <a:ext cx="3276468" cy="19013"/>
          </a:xfrm>
          <a:prstGeom prst="straightConnector1">
            <a:avLst/>
          </a:prstGeom>
          <a:noFill/>
          <a:ln w="9525" cap="flat" cmpd="sng" algn="ctr">
            <a:solidFill>
              <a:srgbClr val="ED7D3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69" name="Diagram 68">
            <a:extLst>
              <a:ext uri="{FF2B5EF4-FFF2-40B4-BE49-F238E27FC236}">
                <a16:creationId xmlns:a16="http://schemas.microsoft.com/office/drawing/2014/main" id="{34D8C06F-C144-4219-B046-9FF43D6B7200}"/>
              </a:ext>
            </a:extLst>
          </p:cNvPr>
          <p:cNvGraphicFramePr/>
          <p:nvPr/>
        </p:nvGraphicFramePr>
        <p:xfrm>
          <a:off x="7957735" y="1740513"/>
          <a:ext cx="4615935" cy="3040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670E81D3-F82B-4119-BA99-EC9109A2F150}"/>
              </a:ext>
            </a:extLst>
          </p:cNvPr>
          <p:cNvSpPr/>
          <p:nvPr/>
        </p:nvSpPr>
        <p:spPr>
          <a:xfrm>
            <a:off x="4615935" y="5286673"/>
            <a:ext cx="2044924" cy="921475"/>
          </a:xfrm>
          <a:prstGeom prst="round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Invasive Tumor Component Largest Dimension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E9A5373-04C5-47BD-8DA5-065ABC8B6A42}"/>
              </a:ext>
            </a:extLst>
          </p:cNvPr>
          <p:cNvCxnSpPr>
            <a:cxnSpLocks/>
          </p:cNvCxnSpPr>
          <p:nvPr/>
        </p:nvCxnSpPr>
        <p:spPr>
          <a:xfrm flipH="1" flipV="1">
            <a:off x="6371649" y="2207741"/>
            <a:ext cx="3054467" cy="1"/>
          </a:xfrm>
          <a:prstGeom prst="straightConnector1">
            <a:avLst/>
          </a:prstGeom>
          <a:noFill/>
          <a:ln w="9525" cap="flat" cmpd="sng" algn="ctr">
            <a:solidFill>
              <a:srgbClr val="ED7D3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1569773-565A-4CD8-9459-A613B907D0F0}"/>
              </a:ext>
            </a:extLst>
          </p:cNvPr>
          <p:cNvCxnSpPr>
            <a:cxnSpLocks/>
            <a:endCxn id="70" idx="0"/>
          </p:cNvCxnSpPr>
          <p:nvPr/>
        </p:nvCxnSpPr>
        <p:spPr>
          <a:xfrm>
            <a:off x="4724869" y="3523376"/>
            <a:ext cx="913528" cy="1763297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87DF1CF-AD40-4416-AF74-A2266600F553}"/>
              </a:ext>
            </a:extLst>
          </p:cNvPr>
          <p:cNvCxnSpPr>
            <a:cxnSpLocks/>
          </p:cNvCxnSpPr>
          <p:nvPr/>
        </p:nvCxnSpPr>
        <p:spPr>
          <a:xfrm flipH="1">
            <a:off x="5838049" y="4318638"/>
            <a:ext cx="444129" cy="968035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5B8FDD4-E3B2-44FF-A48B-AD8EFBDDE01C}"/>
              </a:ext>
            </a:extLst>
          </p:cNvPr>
          <p:cNvCxnSpPr>
            <a:cxnSpLocks/>
          </p:cNvCxnSpPr>
          <p:nvPr/>
        </p:nvCxnSpPr>
        <p:spPr>
          <a:xfrm>
            <a:off x="1291905" y="2907082"/>
            <a:ext cx="2792703" cy="0"/>
          </a:xfrm>
          <a:prstGeom prst="straightConnector1">
            <a:avLst/>
          </a:prstGeom>
          <a:noFill/>
          <a:ln w="9525" cap="flat" cmpd="sng" algn="ctr">
            <a:solidFill>
              <a:srgbClr val="ED7D3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7B8CFB8-3D05-4E10-AE9C-04326C5D2E13}"/>
              </a:ext>
            </a:extLst>
          </p:cNvPr>
          <p:cNvCxnSpPr>
            <a:cxnSpLocks/>
          </p:cNvCxnSpPr>
          <p:nvPr/>
        </p:nvCxnSpPr>
        <p:spPr>
          <a:xfrm>
            <a:off x="6371649" y="3861523"/>
            <a:ext cx="3023377" cy="0"/>
          </a:xfrm>
          <a:prstGeom prst="straightConnector1">
            <a:avLst/>
          </a:prstGeom>
          <a:noFill/>
          <a:ln w="9525" cap="flat" cmpd="sng" algn="ctr">
            <a:solidFill>
              <a:srgbClr val="ED7D3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A4CC034-E6E8-4C23-A065-4334BC52DB9F}"/>
              </a:ext>
            </a:extLst>
          </p:cNvPr>
          <p:cNvCxnSpPr>
            <a:cxnSpLocks/>
          </p:cNvCxnSpPr>
          <p:nvPr/>
        </p:nvCxnSpPr>
        <p:spPr>
          <a:xfrm>
            <a:off x="7281644" y="3194491"/>
            <a:ext cx="3607266" cy="0"/>
          </a:xfrm>
          <a:prstGeom prst="straightConnector1">
            <a:avLst/>
          </a:prstGeom>
          <a:noFill/>
          <a:ln w="9525" cap="flat" cmpd="sng" algn="ctr">
            <a:solidFill>
              <a:srgbClr val="ED7D3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F018AE4-066F-4275-B070-6A3B44C15399}"/>
              </a:ext>
            </a:extLst>
          </p:cNvPr>
          <p:cNvCxnSpPr>
            <a:cxnSpLocks/>
          </p:cNvCxnSpPr>
          <p:nvPr/>
        </p:nvCxnSpPr>
        <p:spPr>
          <a:xfrm>
            <a:off x="837801" y="3132234"/>
            <a:ext cx="3777735" cy="2325401"/>
          </a:xfrm>
          <a:prstGeom prst="straightConnector1">
            <a:avLst/>
          </a:prstGeom>
          <a:noFill/>
          <a:ln w="9525" cap="flat" cmpd="sng" algn="ctr">
            <a:solidFill>
              <a:srgbClr val="ED7D3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0AC39C9-074A-4C6A-8F77-73E4D39005BE}"/>
              </a:ext>
            </a:extLst>
          </p:cNvPr>
          <p:cNvCxnSpPr>
            <a:cxnSpLocks/>
          </p:cNvCxnSpPr>
          <p:nvPr/>
        </p:nvCxnSpPr>
        <p:spPr>
          <a:xfrm flipV="1">
            <a:off x="6010875" y="3910458"/>
            <a:ext cx="3149903" cy="1463619"/>
          </a:xfrm>
          <a:prstGeom prst="straightConnector1">
            <a:avLst/>
          </a:prstGeom>
          <a:noFill/>
          <a:ln w="9525" cap="flat" cmpd="sng" algn="ctr">
            <a:solidFill>
              <a:srgbClr val="ED7D3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0098A983-BFC8-49DA-8903-F7D76EE481F7}"/>
              </a:ext>
            </a:extLst>
          </p:cNvPr>
          <p:cNvSpPr txBox="1"/>
          <p:nvPr/>
        </p:nvSpPr>
        <p:spPr>
          <a:xfrm>
            <a:off x="503006" y="1368092"/>
            <a:ext cx="22572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dirty="0">
                <a:effectLst/>
              </a:rPr>
              <a:t>Measured entity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6CA065B-917B-438E-8C02-D0C1D495275D}"/>
              </a:ext>
            </a:extLst>
          </p:cNvPr>
          <p:cNvSpPr txBox="1"/>
          <p:nvPr/>
        </p:nvSpPr>
        <p:spPr>
          <a:xfrm>
            <a:off x="9198099" y="1350469"/>
            <a:ext cx="26235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dirty="0">
                <a:effectLst/>
              </a:rPr>
              <a:t>Measurement type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0FAF03C-46DC-40CE-950C-512215A29F75}"/>
              </a:ext>
            </a:extLst>
          </p:cNvPr>
          <p:cNvCxnSpPr>
            <a:cxnSpLocks/>
          </p:cNvCxnSpPr>
          <p:nvPr/>
        </p:nvCxnSpPr>
        <p:spPr>
          <a:xfrm flipH="1">
            <a:off x="5057179" y="2226754"/>
            <a:ext cx="4182071" cy="839719"/>
          </a:xfrm>
          <a:prstGeom prst="straightConnector1">
            <a:avLst/>
          </a:prstGeom>
          <a:noFill/>
          <a:ln w="9525" cap="flat" cmpd="sng" algn="ctr">
            <a:solidFill>
              <a:srgbClr val="ED7D3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A99F20ED-FF15-41B9-81AD-A52EE6F64326}"/>
              </a:ext>
            </a:extLst>
          </p:cNvPr>
          <p:cNvSpPr/>
          <p:nvPr/>
        </p:nvSpPr>
        <p:spPr>
          <a:xfrm>
            <a:off x="8937208" y="5949448"/>
            <a:ext cx="3145300" cy="478741"/>
          </a:xfrm>
          <a:custGeom>
            <a:avLst/>
            <a:gdLst>
              <a:gd name="connsiteX0" fmla="*/ 0 w 1409966"/>
              <a:gd name="connsiteY0" fmla="*/ 0 h 730018"/>
              <a:gd name="connsiteX1" fmla="*/ 1409966 w 1409966"/>
              <a:gd name="connsiteY1" fmla="*/ 0 h 730018"/>
              <a:gd name="connsiteX2" fmla="*/ 1409966 w 1409966"/>
              <a:gd name="connsiteY2" fmla="*/ 730018 h 730018"/>
              <a:gd name="connsiteX3" fmla="*/ 0 w 1409966"/>
              <a:gd name="connsiteY3" fmla="*/ 730018 h 730018"/>
              <a:gd name="connsiteX4" fmla="*/ 0 w 1409966"/>
              <a:gd name="connsiteY4" fmla="*/ 0 h 73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966" h="730018">
                <a:moveTo>
                  <a:pt x="0" y="0"/>
                </a:moveTo>
                <a:lnTo>
                  <a:pt x="1409966" y="0"/>
                </a:lnTo>
                <a:lnTo>
                  <a:pt x="1409966" y="730018"/>
                </a:lnTo>
                <a:lnTo>
                  <a:pt x="0" y="730018"/>
                </a:lnTo>
                <a:lnTo>
                  <a:pt x="0" y="0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8890" tIns="8890" rIns="8890" bIns="103014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variables 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A0F55F9-CCE6-4849-BCE2-C2A8DA642A6A}"/>
              </a:ext>
            </a:extLst>
          </p:cNvPr>
          <p:cNvSpPr/>
          <p:nvPr/>
        </p:nvSpPr>
        <p:spPr>
          <a:xfrm>
            <a:off x="8937208" y="5484373"/>
            <a:ext cx="3145300" cy="410543"/>
          </a:xfrm>
          <a:custGeom>
            <a:avLst/>
            <a:gdLst>
              <a:gd name="connsiteX0" fmla="*/ 0 w 1409966"/>
              <a:gd name="connsiteY0" fmla="*/ 0 h 730018"/>
              <a:gd name="connsiteX1" fmla="*/ 1409966 w 1409966"/>
              <a:gd name="connsiteY1" fmla="*/ 0 h 730018"/>
              <a:gd name="connsiteX2" fmla="*/ 1409966 w 1409966"/>
              <a:gd name="connsiteY2" fmla="*/ 730018 h 730018"/>
              <a:gd name="connsiteX3" fmla="*/ 0 w 1409966"/>
              <a:gd name="connsiteY3" fmla="*/ 730018 h 730018"/>
              <a:gd name="connsiteX4" fmla="*/ 0 w 1409966"/>
              <a:gd name="connsiteY4" fmla="*/ 0 h 73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966" h="730018">
                <a:moveTo>
                  <a:pt x="0" y="0"/>
                </a:moveTo>
                <a:lnTo>
                  <a:pt x="1409966" y="0"/>
                </a:lnTo>
                <a:lnTo>
                  <a:pt x="1409966" y="730018"/>
                </a:lnTo>
                <a:lnTo>
                  <a:pt x="0" y="730018"/>
                </a:lnTo>
                <a:lnTo>
                  <a:pt x="0" y="0"/>
                </a:lnTo>
                <a:close/>
              </a:path>
            </a:pathLst>
          </a:custGeom>
          <a:solidFill>
            <a:srgbClr val="4472C4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8890" tIns="8890" rIns="8890" bIns="103014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Attributes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4D4D0BD-E9FF-481D-993A-606F42F6BA90}"/>
              </a:ext>
            </a:extLst>
          </p:cNvPr>
          <p:cNvCxnSpPr>
            <a:cxnSpLocks/>
          </p:cNvCxnSpPr>
          <p:nvPr/>
        </p:nvCxnSpPr>
        <p:spPr>
          <a:xfrm>
            <a:off x="6291285" y="2646613"/>
            <a:ext cx="14984" cy="887775"/>
          </a:xfrm>
          <a:prstGeom prst="straightConnector1">
            <a:avLst/>
          </a:prstGeom>
          <a:noFill/>
          <a:ln w="127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6B898A3-A123-46B8-AFB6-CEC194317510}"/>
              </a:ext>
            </a:extLst>
          </p:cNvPr>
          <p:cNvCxnSpPr>
            <a:cxnSpLocks/>
          </p:cNvCxnSpPr>
          <p:nvPr/>
        </p:nvCxnSpPr>
        <p:spPr>
          <a:xfrm flipH="1">
            <a:off x="1971603" y="2379524"/>
            <a:ext cx="66876" cy="1278076"/>
          </a:xfrm>
          <a:prstGeom prst="straightConnector1">
            <a:avLst/>
          </a:prstGeom>
          <a:noFill/>
          <a:ln w="127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EC892E5-E6F1-4680-96A1-2353CAF70C24}"/>
              </a:ext>
            </a:extLst>
          </p:cNvPr>
          <p:cNvCxnSpPr>
            <a:cxnSpLocks/>
          </p:cNvCxnSpPr>
          <p:nvPr/>
        </p:nvCxnSpPr>
        <p:spPr>
          <a:xfrm flipH="1">
            <a:off x="1388598" y="2418796"/>
            <a:ext cx="293015" cy="289958"/>
          </a:xfrm>
          <a:prstGeom prst="straightConnector1">
            <a:avLst/>
          </a:prstGeom>
          <a:noFill/>
          <a:ln w="127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5B34E89-BC21-4FEF-BFE5-AAD2887AD459}"/>
              </a:ext>
            </a:extLst>
          </p:cNvPr>
          <p:cNvCxnSpPr>
            <a:cxnSpLocks/>
          </p:cNvCxnSpPr>
          <p:nvPr/>
        </p:nvCxnSpPr>
        <p:spPr>
          <a:xfrm flipH="1">
            <a:off x="9745832" y="2660383"/>
            <a:ext cx="274802" cy="1068215"/>
          </a:xfrm>
          <a:prstGeom prst="straightConnector1">
            <a:avLst/>
          </a:prstGeom>
          <a:noFill/>
          <a:ln w="127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96F4CFA-F4F8-4ED4-9479-A19C45EDFC69}"/>
              </a:ext>
            </a:extLst>
          </p:cNvPr>
          <p:cNvCxnSpPr>
            <a:cxnSpLocks/>
          </p:cNvCxnSpPr>
          <p:nvPr/>
        </p:nvCxnSpPr>
        <p:spPr>
          <a:xfrm>
            <a:off x="10561749" y="2660383"/>
            <a:ext cx="527174" cy="443888"/>
          </a:xfrm>
          <a:prstGeom prst="straightConnector1">
            <a:avLst/>
          </a:prstGeom>
          <a:noFill/>
          <a:ln w="127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68672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7C77A-1605-472E-B27D-3CBC4B30A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C3D2D-5A26-43CA-A845-AE3C5324B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We started building the Cancer modifier ontology</a:t>
            </a:r>
          </a:p>
          <a:p>
            <a:r>
              <a:rPr lang="en-US" dirty="0">
                <a:latin typeface="+mn-lt"/>
              </a:rPr>
              <a:t>We are capturing all the relevant attributes</a:t>
            </a:r>
          </a:p>
          <a:p>
            <a:r>
              <a:rPr lang="en-US" dirty="0">
                <a:latin typeface="+mn-lt"/>
              </a:rPr>
              <a:t>They have comprehensive attribute details</a:t>
            </a:r>
          </a:p>
          <a:p>
            <a:r>
              <a:rPr lang="en-US" dirty="0">
                <a:latin typeface="+mn-lt"/>
              </a:rPr>
              <a:t>We use lazy </a:t>
            </a:r>
            <a:r>
              <a:rPr lang="en-US" dirty="0" err="1">
                <a:latin typeface="+mn-lt"/>
              </a:rPr>
              <a:t>precoordination</a:t>
            </a:r>
            <a:r>
              <a:rPr lang="en-US" dirty="0">
                <a:latin typeface="+mn-lt"/>
              </a:rPr>
              <a:t> to combine them (only the meaningful terms are created out of all permutations)</a:t>
            </a:r>
          </a:p>
          <a:p>
            <a:r>
              <a:rPr lang="en-US" dirty="0">
                <a:latin typeface="+mn-lt"/>
              </a:rPr>
              <a:t>Each attribute detail has its own hierarchy resulting in the concepts hierarchy</a:t>
            </a:r>
          </a:p>
        </p:txBody>
      </p:sp>
    </p:spTree>
    <p:extLst>
      <p:ext uri="{BB962C8B-B14F-4D97-AF65-F5344CB8AC3E}">
        <p14:creationId xmlns:p14="http://schemas.microsoft.com/office/powerpoint/2010/main" val="10871766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14737</TotalTime>
  <Words>826</Words>
  <Application>Microsoft Office PowerPoint</Application>
  <PresentationFormat>Widescreen</PresentationFormat>
  <Paragraphs>219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Arial Rounded MT Bold</vt:lpstr>
      <vt:lpstr>Calibri</vt:lpstr>
      <vt:lpstr>Lato</vt:lpstr>
      <vt:lpstr>Times New Roman</vt:lpstr>
      <vt:lpstr>Office Theme</vt:lpstr>
      <vt:lpstr>Ontology of Cancer Diagnosis in the OMOP Vocabulary</vt:lpstr>
      <vt:lpstr>Problem statement</vt:lpstr>
      <vt:lpstr>PowerPoint Presentation</vt:lpstr>
      <vt:lpstr>Criteria</vt:lpstr>
      <vt:lpstr>We captured the following semantic classes.. </vt:lpstr>
      <vt:lpstr>.. which contain their own attributes</vt:lpstr>
      <vt:lpstr>Let’s take a closer look at Dimension class</vt:lpstr>
      <vt:lpstr>Creation of concepts</vt:lpstr>
      <vt:lpstr>Result of permutation</vt:lpstr>
      <vt:lpstr>Dimension. Attributes and their hierarchy</vt:lpstr>
      <vt:lpstr>Take home message</vt:lpstr>
    </vt:vector>
  </TitlesOfParts>
  <Manager/>
  <Company>Johnson &amp; Johnson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Patrick Ryan</dc:creator>
  <cp:keywords/>
  <dc:description/>
  <cp:lastModifiedBy>Dmytry Dymshyts</cp:lastModifiedBy>
  <cp:revision>760</cp:revision>
  <dcterms:created xsi:type="dcterms:W3CDTF">2013-12-30T14:14:20Z</dcterms:created>
  <dcterms:modified xsi:type="dcterms:W3CDTF">2021-08-31T11:36:56Z</dcterms:modified>
  <cp:category/>
</cp:coreProperties>
</file>