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147374206" r:id="rId6"/>
    <p:sldId id="2147374207" r:id="rId7"/>
    <p:sldId id="2147374209" r:id="rId8"/>
    <p:sldId id="2147374210" r:id="rId9"/>
    <p:sldId id="2147374211" r:id="rId10"/>
    <p:sldId id="2147374212" r:id="rId11"/>
    <p:sldId id="2147374213" r:id="rId12"/>
    <p:sldId id="2147374214" r:id="rId13"/>
    <p:sldId id="21473742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955"/>
    <a:srgbClr val="FDDC63"/>
    <a:srgbClr val="EFBC03"/>
    <a:srgbClr val="FCCB10"/>
    <a:srgbClr val="FAC498"/>
    <a:srgbClr val="F9B277"/>
    <a:srgbClr val="20425A"/>
    <a:srgbClr val="EB6622"/>
    <a:srgbClr val="153153"/>
    <a:srgbClr val="E28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22D6F-682B-13EF-1EB8-D3D243D1F7D8}" v="19" dt="2024-07-16T13:30:42.885"/>
    <p1510:client id="{BC1BC85C-F05A-4389-8538-1C6AC182ED9D}" v="25" dt="2024-07-16T13:34:06.9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o, Gowtham   [JRDUS]" userId="S::grao9@its.jnj.com::6911f9c0-8580-48bc-b1e0-4e52a29c11f2" providerId="AD" clId="Web-{3DA22D6F-682B-13EF-1EB8-D3D243D1F7D8}"/>
    <pc:docChg chg="modSld">
      <pc:chgData name="Rao, Gowtham   [JRDUS]" userId="S::grao9@its.jnj.com::6911f9c0-8580-48bc-b1e0-4e52a29c11f2" providerId="AD" clId="Web-{3DA22D6F-682B-13EF-1EB8-D3D243D1F7D8}" dt="2024-07-16T13:30:41.291" v="16" actId="20577"/>
      <pc:docMkLst>
        <pc:docMk/>
      </pc:docMkLst>
      <pc:sldChg chg="modSp">
        <pc:chgData name="Rao, Gowtham   [JRDUS]" userId="S::grao9@its.jnj.com::6911f9c0-8580-48bc-b1e0-4e52a29c11f2" providerId="AD" clId="Web-{3DA22D6F-682B-13EF-1EB8-D3D243D1F7D8}" dt="2024-07-16T13:29:00.447" v="1" actId="20577"/>
        <pc:sldMkLst>
          <pc:docMk/>
          <pc:sldMk cId="1876310041" sldId="2147374206"/>
        </pc:sldMkLst>
        <pc:spChg chg="mod">
          <ac:chgData name="Rao, Gowtham   [JRDUS]" userId="S::grao9@its.jnj.com::6911f9c0-8580-48bc-b1e0-4e52a29c11f2" providerId="AD" clId="Web-{3DA22D6F-682B-13EF-1EB8-D3D243D1F7D8}" dt="2024-07-16T13:29:00.447" v="1" actId="20577"/>
          <ac:spMkLst>
            <pc:docMk/>
            <pc:sldMk cId="1876310041" sldId="2147374206"/>
            <ac:spMk id="3" creationId="{D0457E2F-69C2-39C0-C60C-E5784F6A6F5C}"/>
          </ac:spMkLst>
        </pc:spChg>
      </pc:sldChg>
      <pc:sldChg chg="modSp">
        <pc:chgData name="Rao, Gowtham   [JRDUS]" userId="S::grao9@its.jnj.com::6911f9c0-8580-48bc-b1e0-4e52a29c11f2" providerId="AD" clId="Web-{3DA22D6F-682B-13EF-1EB8-D3D243D1F7D8}" dt="2024-07-16T13:29:24.291" v="9" actId="20577"/>
        <pc:sldMkLst>
          <pc:docMk/>
          <pc:sldMk cId="285230793" sldId="2147374207"/>
        </pc:sldMkLst>
        <pc:spChg chg="mod">
          <ac:chgData name="Rao, Gowtham   [JRDUS]" userId="S::grao9@its.jnj.com::6911f9c0-8580-48bc-b1e0-4e52a29c11f2" providerId="AD" clId="Web-{3DA22D6F-682B-13EF-1EB8-D3D243D1F7D8}" dt="2024-07-16T13:29:24.291" v="9" actId="20577"/>
          <ac:spMkLst>
            <pc:docMk/>
            <pc:sldMk cId="285230793" sldId="2147374207"/>
            <ac:spMk id="3" creationId="{A57B384E-90D1-F21E-FD43-BA15C404AFD3}"/>
          </ac:spMkLst>
        </pc:spChg>
      </pc:sldChg>
      <pc:sldChg chg="modSp">
        <pc:chgData name="Rao, Gowtham   [JRDUS]" userId="S::grao9@its.jnj.com::6911f9c0-8580-48bc-b1e0-4e52a29c11f2" providerId="AD" clId="Web-{3DA22D6F-682B-13EF-1EB8-D3D243D1F7D8}" dt="2024-07-16T13:29:40.244" v="10" actId="1076"/>
        <pc:sldMkLst>
          <pc:docMk/>
          <pc:sldMk cId="4178181382" sldId="2147374209"/>
        </pc:sldMkLst>
        <pc:spChg chg="mod">
          <ac:chgData name="Rao, Gowtham   [JRDUS]" userId="S::grao9@its.jnj.com::6911f9c0-8580-48bc-b1e0-4e52a29c11f2" providerId="AD" clId="Web-{3DA22D6F-682B-13EF-1EB8-D3D243D1F7D8}" dt="2024-07-16T13:29:40.244" v="10" actId="1076"/>
          <ac:spMkLst>
            <pc:docMk/>
            <pc:sldMk cId="4178181382" sldId="2147374209"/>
            <ac:spMk id="44" creationId="{3479D49E-348D-817B-F28E-9BF382843CCC}"/>
          </ac:spMkLst>
        </pc:spChg>
      </pc:sldChg>
      <pc:sldChg chg="modSp">
        <pc:chgData name="Rao, Gowtham   [JRDUS]" userId="S::grao9@its.jnj.com::6911f9c0-8580-48bc-b1e0-4e52a29c11f2" providerId="AD" clId="Web-{3DA22D6F-682B-13EF-1EB8-D3D243D1F7D8}" dt="2024-07-16T13:30:41.291" v="16" actId="20577"/>
        <pc:sldMkLst>
          <pc:docMk/>
          <pc:sldMk cId="423576778" sldId="2147374215"/>
        </pc:sldMkLst>
        <pc:spChg chg="mod">
          <ac:chgData name="Rao, Gowtham   [JRDUS]" userId="S::grao9@its.jnj.com::6911f9c0-8580-48bc-b1e0-4e52a29c11f2" providerId="AD" clId="Web-{3DA22D6F-682B-13EF-1EB8-D3D243D1F7D8}" dt="2024-07-16T13:30:41.291" v="16" actId="20577"/>
          <ac:spMkLst>
            <pc:docMk/>
            <pc:sldMk cId="423576778" sldId="2147374215"/>
            <ac:spMk id="2" creationId="{F53C4CCB-21B0-44D9-549D-051A32BC49D7}"/>
          </ac:spMkLst>
        </pc:spChg>
        <pc:spChg chg="mod">
          <ac:chgData name="Rao, Gowtham   [JRDUS]" userId="S::grao9@its.jnj.com::6911f9c0-8580-48bc-b1e0-4e52a29c11f2" providerId="AD" clId="Web-{3DA22D6F-682B-13EF-1EB8-D3D243D1F7D8}" dt="2024-07-16T13:30:40.650" v="15" actId="20577"/>
          <ac:spMkLst>
            <pc:docMk/>
            <pc:sldMk cId="423576778" sldId="2147374215"/>
            <ac:spMk id="3" creationId="{89A87248-8062-B0F4-BAF1-821F2476E530}"/>
          </ac:spMkLst>
        </pc:spChg>
      </pc:sldChg>
    </pc:docChg>
  </pc:docChgLst>
  <pc:docChgLst>
    <pc:chgData name="Shoaibi, Azza   [JRDUS]" userId="8b808db2-bfcc-4051-be95-ad658f675f25" providerId="ADAL" clId="{BC1BC85C-F05A-4389-8538-1C6AC182ED9D}"/>
    <pc:docChg chg="custSel delSld modSld">
      <pc:chgData name="Shoaibi, Azza   [JRDUS]" userId="8b808db2-bfcc-4051-be95-ad658f675f25" providerId="ADAL" clId="{BC1BC85C-F05A-4389-8538-1C6AC182ED9D}" dt="2024-07-16T13:34:06.977" v="25" actId="5793"/>
      <pc:docMkLst>
        <pc:docMk/>
      </pc:docMkLst>
      <pc:sldChg chg="del">
        <pc:chgData name="Shoaibi, Azza   [JRDUS]" userId="8b808db2-bfcc-4051-be95-ad658f675f25" providerId="ADAL" clId="{BC1BC85C-F05A-4389-8538-1C6AC182ED9D}" dt="2024-07-16T13:27:35.054" v="0" actId="47"/>
        <pc:sldMkLst>
          <pc:docMk/>
          <pc:sldMk cId="3293304265" sldId="258"/>
        </pc:sldMkLst>
      </pc:sldChg>
      <pc:sldChg chg="addSp delSp modSp mod">
        <pc:chgData name="Shoaibi, Azza   [JRDUS]" userId="8b808db2-bfcc-4051-be95-ad658f675f25" providerId="ADAL" clId="{BC1BC85C-F05A-4389-8538-1C6AC182ED9D}" dt="2024-07-16T13:34:06.977" v="25" actId="5793"/>
        <pc:sldMkLst>
          <pc:docMk/>
          <pc:sldMk cId="423576778" sldId="2147374215"/>
        </pc:sldMkLst>
        <pc:spChg chg="add del mod">
          <ac:chgData name="Shoaibi, Azza   [JRDUS]" userId="8b808db2-bfcc-4051-be95-ad658f675f25" providerId="ADAL" clId="{BC1BC85C-F05A-4389-8538-1C6AC182ED9D}" dt="2024-07-16T13:34:06.977" v="25" actId="5793"/>
          <ac:spMkLst>
            <pc:docMk/>
            <pc:sldMk cId="423576778" sldId="2147374215"/>
            <ac:spMk id="3" creationId="{89A87248-8062-B0F4-BAF1-821F2476E530}"/>
          </ac:spMkLst>
        </pc:spChg>
        <pc:spChg chg="add mod">
          <ac:chgData name="Shoaibi, Azza   [JRDUS]" userId="8b808db2-bfcc-4051-be95-ad658f675f25" providerId="ADAL" clId="{BC1BC85C-F05A-4389-8538-1C6AC182ED9D}" dt="2024-07-16T13:33:26.720" v="4"/>
          <ac:spMkLst>
            <pc:docMk/>
            <pc:sldMk cId="423576778" sldId="2147374215"/>
            <ac:spMk id="4" creationId="{A7B6C3EC-2156-D8CA-1586-F6F5783318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B52742-373F-4A87-92C3-F1BD6DE2FDEE}" type="datetimeFigureOut">
              <a:rPr lang="en-US" smtClean="0"/>
              <a:t>7/16/2024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CA093-4890-4B46-98EB-711D340FBB2C}" type="slidenum">
              <a:rPr lang="en-US" smtClean="0"/>
              <a:t>‹#›</a:t>
            </a:fld>
            <a:endParaRPr lang="en-US"/>
          </a:p>
        </p:txBody>
      </p:sp>
    </p:spTree>
    <p:extLst>
      <p:ext uri="{BB962C8B-B14F-4D97-AF65-F5344CB8AC3E}">
        <p14:creationId xmlns:p14="http://schemas.microsoft.com/office/powerpoint/2010/main" val="206340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orums.ohdsi.org/t/howoften-community-contributions-wanted/19666"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github.com/ohdsi-studies/HowOften"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1</a:t>
            </a:fld>
            <a:endParaRPr lang="en-US"/>
          </a:p>
        </p:txBody>
      </p:sp>
    </p:spTree>
    <p:extLst>
      <p:ext uri="{BB962C8B-B14F-4D97-AF65-F5344CB8AC3E}">
        <p14:creationId xmlns:p14="http://schemas.microsoft.com/office/powerpoint/2010/main" val="2558089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Calibri" panose="020F0502020204030204" pitchFamily="34" charset="0"/>
              </a:rPr>
              <a:t>To enhance our understanding of the conditions associated with substantial morbidity, we analyzed hospitalization rates and trends for specific diseases in the United States from January 1, 2012, to December 31, 2022. Specifically, we utilized real-world data </a:t>
            </a:r>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3</a:t>
            </a:fld>
            <a:endParaRPr lang="en-US"/>
          </a:p>
        </p:txBody>
      </p:sp>
    </p:spTree>
    <p:extLst>
      <p:ext uri="{BB962C8B-B14F-4D97-AF65-F5344CB8AC3E}">
        <p14:creationId xmlns:p14="http://schemas.microsoft.com/office/powerpoint/2010/main" val="970749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Calibri" panose="020F0502020204030204" pitchFamily="34" charset="0"/>
              </a:rPr>
              <a:t>We utilized IBM Health </a:t>
            </a:r>
            <a:r>
              <a:rPr lang="en-US" b="0" i="0" err="1">
                <a:solidFill>
                  <a:srgbClr val="000000"/>
                </a:solidFill>
                <a:effectLst/>
                <a:latin typeface="Calibri" panose="020F0502020204030204" pitchFamily="34" charset="0"/>
              </a:rPr>
              <a:t>MarketScan</a:t>
            </a:r>
            <a:r>
              <a:rPr lang="en-US" b="0" i="0">
                <a:solidFill>
                  <a:srgbClr val="000000"/>
                </a:solidFill>
                <a:effectLst/>
                <a:latin typeface="Calibri" panose="020F0502020204030204" pitchFamily="34" charset="0"/>
              </a:rPr>
              <a:t>® Commercial Claims and Encounters Database (IBM CCAE), IBM Health </a:t>
            </a:r>
            <a:r>
              <a:rPr lang="en-US" b="0" i="0" err="1">
                <a:solidFill>
                  <a:srgbClr val="000000"/>
                </a:solidFill>
                <a:effectLst/>
                <a:latin typeface="Calibri" panose="020F0502020204030204" pitchFamily="34" charset="0"/>
              </a:rPr>
              <a:t>MarketScan</a:t>
            </a:r>
            <a:r>
              <a:rPr lang="en-US" b="0" i="0">
                <a:solidFill>
                  <a:srgbClr val="000000"/>
                </a:solidFill>
                <a:effectLst/>
                <a:latin typeface="Calibri" panose="020F0502020204030204" pitchFamily="34" charset="0"/>
              </a:rPr>
              <a:t>® Multi-State Medicaid Database (IBM MDCD), IBM Health </a:t>
            </a:r>
            <a:r>
              <a:rPr lang="en-US" b="0" i="0" err="1">
                <a:solidFill>
                  <a:srgbClr val="000000"/>
                </a:solidFill>
                <a:effectLst/>
                <a:latin typeface="Calibri" panose="020F0502020204030204" pitchFamily="34" charset="0"/>
              </a:rPr>
              <a:t>MarketScan</a:t>
            </a:r>
            <a:r>
              <a:rPr lang="en-US" b="0" i="0">
                <a:solidFill>
                  <a:srgbClr val="000000"/>
                </a:solidFill>
                <a:effectLst/>
                <a:latin typeface="Calibri" panose="020F0502020204030204" pitchFamily="34" charset="0"/>
              </a:rPr>
              <a:t>® Medicare Supplemental and Coordination of Benefits Database (IBM MDCR), </a:t>
            </a:r>
            <a:r>
              <a:rPr lang="en-US" b="0" i="0" err="1">
                <a:solidFill>
                  <a:srgbClr val="000000"/>
                </a:solidFill>
                <a:effectLst/>
                <a:latin typeface="Calibri" panose="020F0502020204030204" pitchFamily="34" charset="0"/>
              </a:rPr>
              <a:t>PharMetrics</a:t>
            </a:r>
            <a:r>
              <a:rPr lang="en-US" b="0" i="0">
                <a:solidFill>
                  <a:srgbClr val="000000"/>
                </a:solidFill>
                <a:effectLst/>
                <a:latin typeface="Calibri" panose="020F0502020204030204" pitchFamily="34" charset="0"/>
              </a:rPr>
              <a:t> Plus (</a:t>
            </a:r>
            <a:r>
              <a:rPr lang="en-US" b="0" i="0" err="1">
                <a:solidFill>
                  <a:srgbClr val="000000"/>
                </a:solidFill>
                <a:effectLst/>
                <a:latin typeface="Calibri" panose="020F0502020204030204" pitchFamily="34" charset="0"/>
              </a:rPr>
              <a:t>PharMetrics</a:t>
            </a:r>
            <a:r>
              <a:rPr lang="en-US" b="0" i="0">
                <a:solidFill>
                  <a:srgbClr val="000000"/>
                </a:solidFill>
                <a:effectLst/>
                <a:latin typeface="Calibri" panose="020F0502020204030204" pitchFamily="34" charset="0"/>
              </a:rPr>
              <a:t>), Optum’s </a:t>
            </a:r>
            <a:r>
              <a:rPr lang="en-US" b="0" i="0" err="1">
                <a:solidFill>
                  <a:srgbClr val="000000"/>
                </a:solidFill>
                <a:effectLst/>
                <a:latin typeface="Calibri" panose="020F0502020204030204" pitchFamily="34" charset="0"/>
              </a:rPr>
              <a:t>Clinformatics</a:t>
            </a:r>
            <a:r>
              <a:rPr lang="en-US" b="0" i="0">
                <a:solidFill>
                  <a:srgbClr val="000000"/>
                </a:solidFill>
                <a:effectLst/>
                <a:latin typeface="Calibri" panose="020F0502020204030204" pitchFamily="34" charset="0"/>
              </a:rPr>
              <a:t>® Extended Data Mart – Socio-Economic Status (OPTUM Extended SES), and Optum EHR, representing</a:t>
            </a:r>
          </a:p>
          <a:p>
            <a:r>
              <a:rPr lang="en-US" sz="1800" b="0" i="0" err="1">
                <a:solidFill>
                  <a:srgbClr val="000000"/>
                </a:solidFill>
                <a:effectLst/>
                <a:latin typeface="Calibri" panose="020F0502020204030204" pitchFamily="34" charset="0"/>
              </a:rPr>
              <a:t>HowOften</a:t>
            </a:r>
            <a:r>
              <a:rPr lang="en-US" sz="1800" b="0" i="0">
                <a:solidFill>
                  <a:srgbClr val="000000"/>
                </a:solidFill>
                <a:effectLst/>
                <a:latin typeface="Calibri" panose="020F0502020204030204" pitchFamily="34" charset="0"/>
              </a:rPr>
              <a:t> was conducted in October 2023 as part of Observational Health </a:t>
            </a:r>
            <a:r>
              <a:rPr lang="en-US" sz="1800" b="0" i="0" err="1">
                <a:solidFill>
                  <a:srgbClr val="000000"/>
                </a:solidFill>
                <a:effectLst/>
                <a:latin typeface="Calibri" panose="020F0502020204030204" pitchFamily="34" charset="0"/>
              </a:rPr>
              <a:t>DataSciences</a:t>
            </a:r>
            <a:r>
              <a:rPr lang="en-US" sz="1800" b="0" i="0">
                <a:solidFill>
                  <a:srgbClr val="000000"/>
                </a:solidFill>
                <a:effectLst/>
                <a:latin typeface="Calibri" panose="020F0502020204030204" pitchFamily="34" charset="0"/>
              </a:rPr>
              <a:t> and Informatics (OHDSI) community 2023 Global symposium </a:t>
            </a:r>
            <a:r>
              <a:rPr lang="en-US" sz="1800" b="0" i="0" u="sng" strike="noStrike">
                <a:solidFill>
                  <a:srgbClr val="0000FF"/>
                </a:solidFill>
                <a:effectLst/>
                <a:latin typeface="Calibri" panose="020F0502020204030204" pitchFamily="34" charset="0"/>
                <a:hlinkClick r:id="rId3"/>
              </a:rPr>
              <a:t>https://forums.ohdsi.org/t/howofte</a:t>
            </a:r>
          </a:p>
          <a:p>
            <a:endParaRPr lang="en-US" sz="1800" b="0" i="0" u="sng" strike="noStrike">
              <a:solidFill>
                <a:srgbClr val="0000FF"/>
              </a:solidFill>
              <a:effectLst/>
              <a:latin typeface="Calibri" panose="020F0502020204030204" pitchFamily="34" charset="0"/>
              <a:hlinkClick r:id="rId3"/>
            </a:endParaRPr>
          </a:p>
          <a:p>
            <a:r>
              <a:rPr lang="en-US" sz="4400" b="0" i="0">
                <a:solidFill>
                  <a:srgbClr val="000000"/>
                </a:solidFill>
                <a:effectLst/>
                <a:latin typeface="Calibri" panose="020F0502020204030204" pitchFamily="34" charset="0"/>
              </a:rPr>
              <a:t>This analysis focused on cardiovascular, immunological, and neurological conditions. We included four cardiovascular diseases: hemorrhagic stroke, heart failure, myocardial infarction (MI), and atrial fibrillation or flutter (AF). Immunological conditions examined were psoriatic arthritis, plaque psoriasis, systemic lupus erythematosus, ulcerative colitis, rheumatoid arthritis, and Crohn’s disease. For neurological disorders, we selected major depressive disorder, epilepsy, multiple sclerosis, and Alzheimer's </a:t>
            </a:r>
            <a:r>
              <a:rPr lang="en-US" sz="4400" b="0" i="0" err="1">
                <a:solidFill>
                  <a:srgbClr val="000000"/>
                </a:solidFill>
                <a:effectLst/>
                <a:latin typeface="Calibri" panose="020F0502020204030204" pitchFamily="34" charset="0"/>
              </a:rPr>
              <a:t>disease</a:t>
            </a:r>
            <a:r>
              <a:rPr lang="en-US" sz="1800" b="0" i="0" u="sng" strike="noStrike" err="1">
                <a:solidFill>
                  <a:srgbClr val="0000FF"/>
                </a:solidFill>
                <a:effectLst/>
                <a:latin typeface="Calibri" panose="020F0502020204030204" pitchFamily="34" charset="0"/>
                <a:hlinkClick r:id="rId3"/>
              </a:rPr>
              <a:t>n</a:t>
            </a:r>
            <a:r>
              <a:rPr lang="en-US" sz="1800" b="0" i="0" u="sng" strike="noStrike">
                <a:solidFill>
                  <a:srgbClr val="0000FF"/>
                </a:solidFill>
                <a:effectLst/>
                <a:latin typeface="Calibri" panose="020F0502020204030204" pitchFamily="34" charset="0"/>
                <a:hlinkClick r:id="rId3"/>
              </a:rPr>
              <a:t>-community-contributions-wanted/19666</a:t>
            </a:r>
            <a:r>
              <a:rPr lang="en-US" sz="1800" b="0" i="0">
                <a:solidFill>
                  <a:srgbClr val="000000"/>
                </a:solidFill>
                <a:effectLst/>
                <a:latin typeface="Calibri" panose="020F0502020204030204" pitchFamily="34" charset="0"/>
              </a:rPr>
              <a:t>.</a:t>
            </a:r>
          </a:p>
          <a:p>
            <a:endParaRPr lang="en-US" sz="1800" b="0" i="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Calibri" panose="020F0502020204030204" pitchFamily="34" charset="0"/>
              </a:rPr>
              <a:t>All conditions were defined using phenotype algorithms from the OHDSI Phenotype Library. We limited this analysis to patients aged 30 to 79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Calibri" panose="020F0502020204030204" pitchFamily="34" charset="0"/>
              </a:rPr>
              <a:t>We conducted a random effect meta-analysis of incidence rates across databases.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the OHDSI Methods library, accessible at https://ohdsi.github.io/CohortIncidence/ and </a:t>
            </a:r>
            <a:r>
              <a:rPr lang="en-US" sz="1800" b="0" i="0" u="sng" strike="noStrike">
                <a:solidFill>
                  <a:srgbClr val="0000FF"/>
                </a:solidFill>
                <a:effectLst/>
                <a:latin typeface="Calibri" panose="020F0502020204030204" pitchFamily="34" charset="0"/>
                <a:hlinkClick r:id="rId4"/>
              </a:rPr>
              <a:t>https://github.com/ohdsi-studies/HowOften</a:t>
            </a:r>
            <a:r>
              <a:rPr lang="en-US" sz="1800" b="0" i="0">
                <a:solidFill>
                  <a:srgbClr val="000000"/>
                </a:solidFill>
                <a:effectLst/>
                <a:latin typeface="Calibri" panose="020F0502020204030204" pitchFamily="34" charset="0"/>
              </a:rPr>
              <a:t>. Meta analysis was conducted using the R </a:t>
            </a:r>
            <a:r>
              <a:rPr lang="en-US" sz="1800" b="0" i="0" err="1">
                <a:solidFill>
                  <a:srgbClr val="000000"/>
                </a:solidFill>
                <a:effectLst/>
                <a:latin typeface="Calibri" panose="020F0502020204030204" pitchFamily="34" charset="0"/>
              </a:rPr>
              <a:t>metafor</a:t>
            </a:r>
            <a:r>
              <a:rPr lang="en-US" sz="1800" b="0" i="0">
                <a:solidFill>
                  <a:srgbClr val="000000"/>
                </a:solidFill>
                <a:effectLst/>
                <a:latin typeface="Calibri" panose="020F0502020204030204" pitchFamily="34" charset="0"/>
              </a:rPr>
              <a:t> package.</a:t>
            </a:r>
            <a:endParaRPr lang="en-US"/>
          </a:p>
          <a:p>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4</a:t>
            </a:fld>
            <a:endParaRPr lang="en-US"/>
          </a:p>
        </p:txBody>
      </p:sp>
    </p:spTree>
    <p:extLst>
      <p:ext uri="{BB962C8B-B14F-4D97-AF65-F5344CB8AC3E}">
        <p14:creationId xmlns:p14="http://schemas.microsoft.com/office/powerpoint/2010/main" val="2709888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a:solidFill>
                  <a:srgbClr val="1F497D"/>
                </a:solidFill>
                <a:effectLst/>
                <a:latin typeface="Times New Roman" panose="02020603050405020304" pitchFamily="18" charset="0"/>
              </a:rPr>
              <a:t>Table 1: Heat map of Incidence proportion (%) of hospitalization among all conditions by data source </a:t>
            </a:r>
          </a:p>
          <a:p>
            <a:r>
              <a:rPr lang="en-US" b="0" i="0">
                <a:solidFill>
                  <a:srgbClr val="000000"/>
                </a:solidFill>
                <a:effectLst/>
                <a:latin typeface="Calibri" panose="020F0502020204030204" pitchFamily="34" charset="0"/>
              </a:rPr>
              <a:t>we identified 3,540,662 patients with acute myocardial infarction, 12,119,266 patients with atrial fibrillation or flutter, 6,682,227 patients with heart failure, and 819,177 patients with hemorrhagic stroke across all 6 data sources. For immunological conditions, there were 268,361 patients with psoriatic arthritis, 747,071 with plaque psoriasis, 377,033 with systemic lupus erythematosus, 523,315 with ulcerative colitis, 1,181,277 with rheumatoid arthritis, and 393,575 with Crohn’s disease.</a:t>
            </a:r>
            <a:r>
              <a:rPr lang="en-US" sz="1800" b="0" i="0">
                <a:solidFill>
                  <a:srgbClr val="000000"/>
                </a:solidFill>
                <a:effectLst/>
                <a:latin typeface="Calibri" panose="020F0502020204030204" pitchFamily="34" charset="0"/>
              </a:rPr>
              <a:t> For neurological disorders, we identified 8,827,388 patients with major depressive disorder, 1,805,943 with epilepsy, 248,178 with multiple sclerosis and 962,235 with Alzheimer's disease. </a:t>
            </a:r>
          </a:p>
          <a:p>
            <a:endParaRPr lang="en-US" sz="1800" b="0" i="0">
              <a:solidFill>
                <a:srgbClr val="000000"/>
              </a:solidFill>
              <a:effectLst/>
              <a:latin typeface="Calibri" panose="020F0502020204030204" pitchFamily="34" charset="0"/>
            </a:endParaRPr>
          </a:p>
          <a:p>
            <a:endParaRPr lang="en-US" sz="1800" b="0" i="0">
              <a:solidFill>
                <a:srgbClr val="000000"/>
              </a:solidFill>
              <a:effectLst/>
              <a:latin typeface="Calibri" panose="020F0502020204030204" pitchFamily="34" charset="0"/>
            </a:endParaRPr>
          </a:p>
          <a:p>
            <a:r>
              <a:rPr lang="en-US" sz="1800" b="0" i="0">
                <a:solidFill>
                  <a:srgbClr val="000000"/>
                </a:solidFill>
                <a:effectLst/>
                <a:latin typeface="Calibri" panose="020F0502020204030204" pitchFamily="34" charset="0"/>
              </a:rPr>
              <a:t>Patients with cardiovascular conditions exhibited the highest hospitalization rates (36.97% to 60.39%), followed by patients with epilepsy and Alzheimer's disease (22.71% to 43.07%). Patients with common immunological conditions, such as Crohn's disease, systemic lupus erythematosus, and ulcerative colitis, had similar hospitalization trends, ranging from 16.26% to 40.00%. Patients with rheumatoid arthritis and multiple sclerosis had slightly lower hospitalization rates, ranging from 14.06% to 39.39%, followed by patients with major depressive disorder and psoriatic arthritis (9.84% to 30.33%). Finally, patients with plaque psoriasis had the lowest hospitalization rates, ranging from 6.72% to 24.44%.  </a:t>
            </a:r>
          </a:p>
          <a:p>
            <a:endParaRPr lang="en-US" sz="1800" b="0" i="0">
              <a:solidFill>
                <a:srgbClr val="000000"/>
              </a:solidFill>
              <a:effectLst/>
              <a:latin typeface="Calibri" panose="020F0502020204030204" pitchFamily="34" charset="0"/>
            </a:endParaRPr>
          </a:p>
          <a:p>
            <a:endParaRPr lang="en-US" sz="1800" b="0" i="1">
              <a:solidFill>
                <a:srgbClr val="1F497D"/>
              </a:solidFill>
              <a:effectLst/>
              <a:latin typeface="Times New Roman" panose="02020603050405020304" pitchFamily="18" charset="0"/>
            </a:endParaRPr>
          </a:p>
          <a:p>
            <a:endParaRPr lang="en-US" sz="1800" b="0" i="1">
              <a:solidFill>
                <a:srgbClr val="1F497D"/>
              </a:solidFill>
              <a:effectLst/>
              <a:latin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5</a:t>
            </a:fld>
            <a:endParaRPr lang="en-US"/>
          </a:p>
        </p:txBody>
      </p:sp>
    </p:spTree>
    <p:extLst>
      <p:ext uri="{BB962C8B-B14F-4D97-AF65-F5344CB8AC3E}">
        <p14:creationId xmlns:p14="http://schemas.microsoft.com/office/powerpoint/2010/main" val="831852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Calibri" panose="020F0502020204030204" pitchFamily="34" charset="0"/>
              </a:rPr>
              <a:t>Figure 1 illustrates the age-and gender-stratified incidence rates (IR), starting at age 30, across data sources. For most conditions, age and gender variations are observed. For example, in myocardial infarction and atrial fibrillation, females are at higher risk, whereas for major depression and multiple sclerosis, hospitalization is higher among males. Generally, hospitalization rates increase with age. However, the variation by age was more present in some conditions than others.</a:t>
            </a:r>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6</a:t>
            </a:fld>
            <a:endParaRPr lang="en-US"/>
          </a:p>
        </p:txBody>
      </p:sp>
    </p:spTree>
    <p:extLst>
      <p:ext uri="{BB962C8B-B14F-4D97-AF65-F5344CB8AC3E}">
        <p14:creationId xmlns:p14="http://schemas.microsoft.com/office/powerpoint/2010/main" val="3623697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7</a:t>
            </a:fld>
            <a:endParaRPr lang="en-US"/>
          </a:p>
        </p:txBody>
      </p:sp>
    </p:spTree>
    <p:extLst>
      <p:ext uri="{BB962C8B-B14F-4D97-AF65-F5344CB8AC3E}">
        <p14:creationId xmlns:p14="http://schemas.microsoft.com/office/powerpoint/2010/main" val="760093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Calibri" panose="020F0502020204030204" pitchFamily="34" charset="0"/>
              </a:rPr>
              <a:t>Some pattern of change is observed in some data sources. However, in most conditions, hospitalization rates seem to be stable over the last 10 years (indicated by the meta-analysis IR estimates). It is notable that in some data sources, the same pattern of variation is observed across conditions, suggesting that such variations are a function of the data source rather than the condition.</a:t>
            </a:r>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9</a:t>
            </a:fld>
            <a:endParaRPr lang="en-US"/>
          </a:p>
        </p:txBody>
      </p:sp>
    </p:spTree>
    <p:extLst>
      <p:ext uri="{BB962C8B-B14F-4D97-AF65-F5344CB8AC3E}">
        <p14:creationId xmlns:p14="http://schemas.microsoft.com/office/powerpoint/2010/main" val="167739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A093-4890-4B46-98EB-711D340FBB2C}" type="slidenum">
              <a:rPr lang="en-US" smtClean="0"/>
              <a:t>10</a:t>
            </a:fld>
            <a:endParaRPr lang="en-US"/>
          </a:p>
        </p:txBody>
      </p:sp>
    </p:spTree>
    <p:extLst>
      <p:ext uri="{BB962C8B-B14F-4D97-AF65-F5344CB8AC3E}">
        <p14:creationId xmlns:p14="http://schemas.microsoft.com/office/powerpoint/2010/main" val="1073881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2130426"/>
            <a:ext cx="8128000" cy="1755775"/>
          </a:xfrm>
        </p:spPr>
        <p:txBody>
          <a:bodyPr/>
          <a:lstStyle>
            <a:lvl1pPr>
              <a:defRPr/>
            </a:lvl1pPr>
          </a:lstStyle>
          <a:p>
            <a:r>
              <a:rPr lang="en-US"/>
              <a:t>Click to edit Master title style</a:t>
            </a:r>
          </a:p>
        </p:txBody>
      </p:sp>
      <p:sp>
        <p:nvSpPr>
          <p:cNvPr id="3" name="Subtitle 2"/>
          <p:cNvSpPr>
            <a:spLocks noGrp="1"/>
          </p:cNvSpPr>
          <p:nvPr>
            <p:ph type="subTitle" idx="1"/>
          </p:nvPr>
        </p:nvSpPr>
        <p:spPr>
          <a:xfrm>
            <a:off x="3149600" y="4038600"/>
            <a:ext cx="8128000" cy="1752600"/>
          </a:xfrm>
        </p:spPr>
        <p:txBody>
          <a:bodyPr>
            <a:normAutofit/>
          </a:bodyPr>
          <a:lstStyle>
            <a:lvl1pPr marL="0" indent="0" algn="ctr">
              <a:buNone/>
              <a:defRPr sz="2800">
                <a:solidFill>
                  <a:srgbClr val="15315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3" descr="C:\Users\pryan4\Downloads\want-impact-public-health-help-shape-journey-ahead\OHDSI logo with text - vertical - colored.png">
            <a:extLst>
              <a:ext uri="{FF2B5EF4-FFF2-40B4-BE49-F238E27FC236}">
                <a16:creationId xmlns:a16="http://schemas.microsoft.com/office/drawing/2014/main" id="{E7554C83-E62F-48C0-8308-2B4788DD0E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1447800"/>
            <a:ext cx="3451860" cy="415583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2E51E90-0C4E-473C-AC0E-58AA21A6B7FD}"/>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2533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7" name="Picture 2" descr="C:\Users\pryan4\Downloads\want-impact-public-health-help-shape-journey-ahead\OHDSI logo only - colored.png">
            <a:extLst>
              <a:ext uri="{FF2B5EF4-FFF2-40B4-BE49-F238E27FC236}">
                <a16:creationId xmlns:a16="http://schemas.microsoft.com/office/drawing/2014/main" id="{8E27D786-324D-4E22-B525-044E22AFE8A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81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8" name="Picture 2" descr="C:\Users\pryan4\Downloads\want-impact-public-health-help-shape-journey-ahead\OHDSI logo only - colored.png">
            <a:extLst>
              <a:ext uri="{FF2B5EF4-FFF2-40B4-BE49-F238E27FC236}">
                <a16:creationId xmlns:a16="http://schemas.microsoft.com/office/drawing/2014/main" id="{6704EB07-5162-4E35-A2EB-81F553E3967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CF7E808-9302-4B4C-9AD7-0211CD846277}"/>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244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50382" y="152400"/>
            <a:ext cx="10332018" cy="838200"/>
          </a:xfrm>
        </p:spPr>
        <p:txBody>
          <a:bodyPr/>
          <a:lstStyle/>
          <a:p>
            <a:r>
              <a:rPr lang="en-US"/>
              <a:t>Click to edit Master title style</a:t>
            </a:r>
          </a:p>
        </p:txBody>
      </p:sp>
      <p:sp>
        <p:nvSpPr>
          <p:cNvPr id="10"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pic>
        <p:nvPicPr>
          <p:cNvPr id="6" name="Picture 2" descr="C:\Users\pryan4\Downloads\want-impact-public-health-help-shape-journey-ahead\OHDSI logo only - colored.png">
            <a:extLst>
              <a:ext uri="{FF2B5EF4-FFF2-40B4-BE49-F238E27FC236}">
                <a16:creationId xmlns:a16="http://schemas.microsoft.com/office/drawing/2014/main" id="{1A5E6E12-2FC3-42E8-8BB6-3627951F88C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3FBDDB2-0751-4639-B11D-C8B98E7ACF92}"/>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966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20425A"/>
                </a:solidFill>
              </a:defRPr>
            </a:lvl1pPr>
          </a:lstStyle>
          <a:p>
            <a:fld id="{444583ED-F364-40B3-B25B-483B5033DFA3}" type="slidenum">
              <a:rPr lang="en-US" smtClean="0"/>
              <a:pPr/>
              <a:t>‹#›</a:t>
            </a:fld>
            <a:endParaRPr lang="en-US"/>
          </a:p>
        </p:txBody>
      </p:sp>
      <p:sp>
        <p:nvSpPr>
          <p:cNvPr id="5" name="Rectangle 4">
            <a:extLst>
              <a:ext uri="{FF2B5EF4-FFF2-40B4-BE49-F238E27FC236}">
                <a16:creationId xmlns:a16="http://schemas.microsoft.com/office/drawing/2014/main" id="{FB2F1865-3EF1-48A0-9F37-5FB0798E68D5}"/>
              </a:ext>
            </a:extLst>
          </p:cNvPr>
          <p:cNvSpPr/>
          <p:nvPr userDrawn="1"/>
        </p:nvSpPr>
        <p:spPr>
          <a:xfrm>
            <a:off x="0" y="6454776"/>
            <a:ext cx="12192000" cy="76200"/>
          </a:xfrm>
          <a:prstGeom prst="rect">
            <a:avLst/>
          </a:prstGeom>
          <a:gradFill>
            <a:gsLst>
              <a:gs pos="44000">
                <a:srgbClr val="20425A"/>
              </a:gs>
              <a:gs pos="100000">
                <a:srgbClr val="FCCB10"/>
              </a:gs>
              <a:gs pos="55000">
                <a:srgbClr val="EB662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2" descr="C:\Users\pryan4\Downloads\want-impact-public-health-help-shape-journey-ahead\OHDSI logo only - colored.png">
            <a:extLst>
              <a:ext uri="{FF2B5EF4-FFF2-40B4-BE49-F238E27FC236}">
                <a16:creationId xmlns:a16="http://schemas.microsoft.com/office/drawing/2014/main" id="{09A03D4B-1AF1-4F2F-A794-7D4F3F3D12C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1" y="-38160"/>
            <a:ext cx="1326583" cy="125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413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152400"/>
            <a:ext cx="10058400" cy="8382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219201"/>
            <a:ext cx="10972800" cy="4906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276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ctr" defTabSz="914400" rtl="0" eaLnBrk="1" latinLnBrk="0" hangingPunct="1">
        <a:spcBef>
          <a:spcPct val="0"/>
        </a:spcBef>
        <a:buNone/>
        <a:defRPr sz="4000" kern="1200">
          <a:solidFill>
            <a:srgbClr val="20425A"/>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20425A"/>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20425A"/>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20425A"/>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20425A"/>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sults.ohdsi.org/app/06_HowOften_Azz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Trends in Hospitalization Among Patients with Cardiovascular, Immunological, and neurological Illnesses: Findings from </a:t>
            </a:r>
            <a:r>
              <a:rPr lang="en-US" err="1"/>
              <a:t>HowOften</a:t>
            </a:r>
            <a:r>
              <a:rPr lang="en-US"/>
              <a:t> </a:t>
            </a:r>
          </a:p>
        </p:txBody>
      </p:sp>
      <p:sp>
        <p:nvSpPr>
          <p:cNvPr id="3" name="Subtitle 2"/>
          <p:cNvSpPr>
            <a:spLocks noGrp="1"/>
          </p:cNvSpPr>
          <p:nvPr>
            <p:ph type="subTitle" idx="1"/>
          </p:nvPr>
        </p:nvSpPr>
        <p:spPr>
          <a:xfrm>
            <a:off x="3149600" y="4343400"/>
            <a:ext cx="8128000" cy="1752600"/>
          </a:xfrm>
        </p:spPr>
        <p:txBody>
          <a:bodyPr/>
          <a:lstStyle/>
          <a:p>
            <a:r>
              <a:rPr lang="en-US" sz="1800" b="1" i="0">
                <a:solidFill>
                  <a:srgbClr val="000000"/>
                </a:solidFill>
                <a:effectLst/>
                <a:latin typeface="Calibri" panose="020F0502020204030204" pitchFamily="34" charset="0"/>
              </a:rPr>
              <a:t>Azza Shoaibi, PhD</a:t>
            </a:r>
            <a:r>
              <a:rPr lang="en-US" sz="1800" b="1" i="0" baseline="30000">
                <a:solidFill>
                  <a:srgbClr val="000000"/>
                </a:solidFill>
                <a:effectLst/>
                <a:latin typeface="Calibri" panose="020F0502020204030204" pitchFamily="34" charset="0"/>
              </a:rPr>
              <a:t> </a:t>
            </a:r>
            <a:r>
              <a:rPr lang="en-US" sz="1800" b="1" i="0">
                <a:solidFill>
                  <a:srgbClr val="000000"/>
                </a:solidFill>
                <a:effectLst/>
                <a:latin typeface="Calibri" panose="020F0502020204030204" pitchFamily="34" charset="0"/>
              </a:rPr>
              <a:t>, Chris Knoll, BS, Gowtham A Rao, MD, PhD</a:t>
            </a:r>
            <a:r>
              <a:rPr lang="en-US" sz="1800" b="1" i="0" baseline="30000">
                <a:solidFill>
                  <a:srgbClr val="000000"/>
                </a:solidFill>
                <a:effectLst/>
                <a:latin typeface="Calibri" panose="020F0502020204030204" pitchFamily="34" charset="0"/>
              </a:rPr>
              <a:t> </a:t>
            </a:r>
            <a:endParaRPr lang="en-US"/>
          </a:p>
        </p:txBody>
      </p:sp>
    </p:spTree>
    <p:extLst>
      <p:ext uri="{BB962C8B-B14F-4D97-AF65-F5344CB8AC3E}">
        <p14:creationId xmlns:p14="http://schemas.microsoft.com/office/powerpoint/2010/main" val="1387500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0369-748D-7F01-9F1E-8B8E6C382679}"/>
              </a:ext>
            </a:extLst>
          </p:cNvPr>
          <p:cNvSpPr>
            <a:spLocks noGrp="1"/>
          </p:cNvSpPr>
          <p:nvPr>
            <p:ph type="title"/>
          </p:nvPr>
        </p:nvSpPr>
        <p:spPr/>
        <p:txBody>
          <a:bodyPr/>
          <a:lstStyle/>
          <a:p>
            <a:pPr algn="l"/>
            <a:r>
              <a:rPr lang="en-US"/>
              <a:t>Background </a:t>
            </a:r>
          </a:p>
        </p:txBody>
      </p:sp>
      <p:sp>
        <p:nvSpPr>
          <p:cNvPr id="3" name="Content Placeholder 2">
            <a:extLst>
              <a:ext uri="{FF2B5EF4-FFF2-40B4-BE49-F238E27FC236}">
                <a16:creationId xmlns:a16="http://schemas.microsoft.com/office/drawing/2014/main" id="{D0457E2F-69C2-39C0-C60C-E5784F6A6F5C}"/>
              </a:ext>
            </a:extLst>
          </p:cNvPr>
          <p:cNvSpPr>
            <a:spLocks noGrp="1"/>
          </p:cNvSpPr>
          <p:nvPr>
            <p:ph idx="1"/>
          </p:nvPr>
        </p:nvSpPr>
        <p:spPr/>
        <p:txBody>
          <a:bodyPr vert="horz" lIns="91440" tIns="45720" rIns="91440" bIns="45720" rtlCol="0" anchor="t">
            <a:normAutofit/>
          </a:bodyPr>
          <a:lstStyle/>
          <a:p>
            <a:r>
              <a:rPr lang="en-US" b="0" i="0">
                <a:solidFill>
                  <a:srgbClr val="000000"/>
                </a:solidFill>
                <a:effectLst/>
                <a:latin typeface="Calibri"/>
                <a:cs typeface="Calibri"/>
              </a:rPr>
              <a:t>Cardiovascular, immunological, and neurological disorders represent the most significant </a:t>
            </a:r>
            <a:r>
              <a:rPr lang="en-US" b="0" i="0" u="sng">
                <a:solidFill>
                  <a:srgbClr val="000000"/>
                </a:solidFill>
                <a:effectLst/>
                <a:latin typeface="Calibri"/>
                <a:cs typeface="Calibri"/>
              </a:rPr>
              <a:t>disease burden</a:t>
            </a:r>
            <a:r>
              <a:rPr lang="en-US" b="0" i="0">
                <a:solidFill>
                  <a:srgbClr val="000000"/>
                </a:solidFill>
                <a:effectLst/>
                <a:latin typeface="Calibri"/>
                <a:cs typeface="Calibri"/>
              </a:rPr>
              <a:t> both in the United States and worldwide.</a:t>
            </a:r>
          </a:p>
          <a:p>
            <a:r>
              <a:rPr lang="en-US" b="0" i="0">
                <a:solidFill>
                  <a:srgbClr val="000000"/>
                </a:solidFill>
                <a:effectLst/>
                <a:latin typeface="WordVisi_MSFontService"/>
              </a:rPr>
              <a:t>These conditions are primarily chronic, requiring continuous medical care and often leading to </a:t>
            </a:r>
            <a:r>
              <a:rPr lang="en-US" b="0" i="0" u="sng">
                <a:solidFill>
                  <a:srgbClr val="000000"/>
                </a:solidFill>
                <a:effectLst/>
                <a:latin typeface="WordVisi_MSFontService"/>
              </a:rPr>
              <a:t>frequent hospitalizations</a:t>
            </a:r>
            <a:r>
              <a:rPr lang="en-US" b="0" i="0">
                <a:solidFill>
                  <a:srgbClr val="000000"/>
                </a:solidFill>
                <a:effectLst/>
                <a:latin typeface="WordVisi_MSFontService"/>
              </a:rPr>
              <a:t>, significantly increasing healthcare costs</a:t>
            </a:r>
          </a:p>
          <a:p>
            <a:endParaRPr lang="en-US"/>
          </a:p>
        </p:txBody>
      </p:sp>
      <p:sp>
        <p:nvSpPr>
          <p:cNvPr id="4" name="AutoShape 2" descr="A scientific clinical presentation slide featuring representations of cardiovascular, immunological, and neurological disorders, set in a hospital environment. Include symbols or visuals such as a heart to represent cardiovascular health, antibodies or cells for immunological health, and a brain for neurological health. Incorporate medical professionals and a hospital backdrop with relevant equipment. Ensure the image is professional and clear, suitable for an academic setting.">
            <a:extLst>
              <a:ext uri="{FF2B5EF4-FFF2-40B4-BE49-F238E27FC236}">
                <a16:creationId xmlns:a16="http://schemas.microsoft.com/office/drawing/2014/main" id="{36282720-3F40-C0BE-9F63-6A376B10D91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76310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927F7-C11A-0D10-F825-27234F636E88}"/>
              </a:ext>
            </a:extLst>
          </p:cNvPr>
          <p:cNvSpPr>
            <a:spLocks noGrp="1"/>
          </p:cNvSpPr>
          <p:nvPr>
            <p:ph type="title"/>
          </p:nvPr>
        </p:nvSpPr>
        <p:spPr/>
        <p:txBody>
          <a:bodyPr/>
          <a:lstStyle/>
          <a:p>
            <a:pPr algn="l"/>
            <a:r>
              <a:rPr lang="en-US"/>
              <a:t>Objective</a:t>
            </a:r>
          </a:p>
        </p:txBody>
      </p:sp>
      <p:sp>
        <p:nvSpPr>
          <p:cNvPr id="3" name="Content Placeholder 2">
            <a:extLst>
              <a:ext uri="{FF2B5EF4-FFF2-40B4-BE49-F238E27FC236}">
                <a16:creationId xmlns:a16="http://schemas.microsoft.com/office/drawing/2014/main" id="{A57B384E-90D1-F21E-FD43-BA15C404AFD3}"/>
              </a:ext>
            </a:extLst>
          </p:cNvPr>
          <p:cNvSpPr>
            <a:spLocks noGrp="1"/>
          </p:cNvSpPr>
          <p:nvPr>
            <p:ph idx="1"/>
          </p:nvPr>
        </p:nvSpPr>
        <p:spPr/>
        <p:txBody>
          <a:bodyPr vert="horz" lIns="91440" tIns="45720" rIns="91440" bIns="45720" rtlCol="0" anchor="t">
            <a:normAutofit/>
          </a:bodyPr>
          <a:lstStyle/>
          <a:p>
            <a:r>
              <a:rPr lang="en-US">
                <a:solidFill>
                  <a:srgbClr val="000000"/>
                </a:solidFill>
                <a:latin typeface="Calibri"/>
                <a:cs typeface="Calibri"/>
              </a:rPr>
              <a:t>To </a:t>
            </a:r>
            <a:r>
              <a:rPr lang="en-US" u="sng">
                <a:solidFill>
                  <a:srgbClr val="000000"/>
                </a:solidFill>
                <a:latin typeface="Calibri"/>
                <a:cs typeface="Calibri"/>
              </a:rPr>
              <a:t>estimate</a:t>
            </a:r>
            <a:r>
              <a:rPr lang="en-US">
                <a:solidFill>
                  <a:srgbClr val="000000"/>
                </a:solidFill>
                <a:latin typeface="Calibri"/>
                <a:cs typeface="Calibri"/>
              </a:rPr>
              <a:t> the</a:t>
            </a:r>
            <a:r>
              <a:rPr lang="en-US" b="0" i="0">
                <a:solidFill>
                  <a:srgbClr val="000000"/>
                </a:solidFill>
                <a:effectLst/>
                <a:latin typeface="Calibri"/>
                <a:cs typeface="Calibri"/>
              </a:rPr>
              <a:t> incidence rates of hospitalizations across 14 conditions, stratified by age and gender.</a:t>
            </a:r>
            <a:r>
              <a:rPr lang="en-US">
                <a:solidFill>
                  <a:srgbClr val="000000"/>
                </a:solidFill>
                <a:latin typeface="Calibri"/>
                <a:cs typeface="Calibri"/>
              </a:rPr>
              <a:t> </a:t>
            </a:r>
            <a:endParaRPr lang="en-US" b="0" i="0">
              <a:solidFill>
                <a:srgbClr val="000000"/>
              </a:solidFill>
              <a:effectLst/>
              <a:latin typeface="Calibri" panose="020F0502020204030204" pitchFamily="34" charset="0"/>
            </a:endParaRPr>
          </a:p>
          <a:p>
            <a:r>
              <a:rPr lang="en-US">
                <a:solidFill>
                  <a:srgbClr val="000000"/>
                </a:solidFill>
                <a:latin typeface="Calibri"/>
                <a:cs typeface="Calibri"/>
              </a:rPr>
              <a:t>To investigate</a:t>
            </a:r>
            <a:r>
              <a:rPr lang="en-US" b="0" i="0">
                <a:solidFill>
                  <a:srgbClr val="000000"/>
                </a:solidFill>
                <a:effectLst/>
                <a:latin typeface="Calibri"/>
                <a:cs typeface="Calibri"/>
              </a:rPr>
              <a:t> </a:t>
            </a:r>
            <a:r>
              <a:rPr lang="en-US" b="0" i="0" u="sng">
                <a:solidFill>
                  <a:srgbClr val="000000"/>
                </a:solidFill>
                <a:effectLst/>
                <a:latin typeface="Calibri"/>
                <a:cs typeface="Calibri"/>
              </a:rPr>
              <a:t>changes</a:t>
            </a:r>
            <a:r>
              <a:rPr lang="en-US" b="0" i="0">
                <a:solidFill>
                  <a:srgbClr val="000000"/>
                </a:solidFill>
                <a:effectLst/>
                <a:latin typeface="Calibri"/>
                <a:cs typeface="Calibri"/>
              </a:rPr>
              <a:t> in these rates over the past decade</a:t>
            </a:r>
            <a:endParaRPr lang="en-US">
              <a:latin typeface="Calibri"/>
              <a:cs typeface="Calibri"/>
            </a:endParaRPr>
          </a:p>
        </p:txBody>
      </p:sp>
    </p:spTree>
    <p:extLst>
      <p:ext uri="{BB962C8B-B14F-4D97-AF65-F5344CB8AC3E}">
        <p14:creationId xmlns:p14="http://schemas.microsoft.com/office/powerpoint/2010/main" val="285230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77E0B-446C-862F-5CB6-53987D26C41E}"/>
              </a:ext>
            </a:extLst>
          </p:cNvPr>
          <p:cNvSpPr>
            <a:spLocks noGrp="1"/>
          </p:cNvSpPr>
          <p:nvPr>
            <p:ph type="title"/>
          </p:nvPr>
        </p:nvSpPr>
        <p:spPr/>
        <p:txBody>
          <a:bodyPr/>
          <a:lstStyle/>
          <a:p>
            <a:pPr algn="l"/>
            <a:r>
              <a:rPr lang="en-US"/>
              <a:t>Method </a:t>
            </a:r>
          </a:p>
        </p:txBody>
      </p:sp>
      <p:sp>
        <p:nvSpPr>
          <p:cNvPr id="3" name="Content Placeholder 2">
            <a:extLst>
              <a:ext uri="{FF2B5EF4-FFF2-40B4-BE49-F238E27FC236}">
                <a16:creationId xmlns:a16="http://schemas.microsoft.com/office/drawing/2014/main" id="{DC654FE3-BF2A-C8D3-3BA6-2F2DFCFB39DD}"/>
              </a:ext>
            </a:extLst>
          </p:cNvPr>
          <p:cNvSpPr>
            <a:spLocks noGrp="1"/>
          </p:cNvSpPr>
          <p:nvPr>
            <p:ph idx="1"/>
          </p:nvPr>
        </p:nvSpPr>
        <p:spPr>
          <a:xfrm>
            <a:off x="638770" y="1219202"/>
            <a:ext cx="10972800" cy="1440313"/>
          </a:xfrm>
        </p:spPr>
        <p:txBody>
          <a:bodyPr>
            <a:normAutofit lnSpcReduction="10000"/>
          </a:bodyPr>
          <a:lstStyle/>
          <a:p>
            <a:r>
              <a:rPr lang="en-US">
                <a:solidFill>
                  <a:srgbClr val="000000"/>
                </a:solidFill>
                <a:latin typeface="Calibri" panose="020F0502020204030204" pitchFamily="34" charset="0"/>
              </a:rPr>
              <a:t>R</a:t>
            </a:r>
            <a:r>
              <a:rPr lang="en-US" b="0" i="0">
                <a:solidFill>
                  <a:srgbClr val="000000"/>
                </a:solidFill>
                <a:effectLst/>
                <a:latin typeface="Calibri" panose="020F0502020204030204" pitchFamily="34" charset="0"/>
              </a:rPr>
              <a:t>etrospective observational cohort study leveraged data from five US administrative claims databases and one electronic health record database</a:t>
            </a:r>
          </a:p>
        </p:txBody>
      </p:sp>
      <p:cxnSp>
        <p:nvCxnSpPr>
          <p:cNvPr id="5" name="Straight Arrow Connector 4">
            <a:extLst>
              <a:ext uri="{FF2B5EF4-FFF2-40B4-BE49-F238E27FC236}">
                <a16:creationId xmlns:a16="http://schemas.microsoft.com/office/drawing/2014/main" id="{640E49F2-4BBF-84EF-6D6B-90C751E6EC6D}"/>
              </a:ext>
            </a:extLst>
          </p:cNvPr>
          <p:cNvCxnSpPr>
            <a:cxnSpLocks/>
          </p:cNvCxnSpPr>
          <p:nvPr/>
        </p:nvCxnSpPr>
        <p:spPr>
          <a:xfrm>
            <a:off x="3810000" y="5297269"/>
            <a:ext cx="8153400"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72DA745-A3E6-CC79-8E65-72F196F8D060}"/>
              </a:ext>
            </a:extLst>
          </p:cNvPr>
          <p:cNvCxnSpPr>
            <a:cxnSpLocks/>
            <a:endCxn id="14" idx="0"/>
          </p:cNvCxnSpPr>
          <p:nvPr/>
        </p:nvCxnSpPr>
        <p:spPr>
          <a:xfrm flipH="1">
            <a:off x="7770493" y="3512430"/>
            <a:ext cx="1907" cy="2278771"/>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Straight Connector 7">
            <a:extLst>
              <a:ext uri="{FF2B5EF4-FFF2-40B4-BE49-F238E27FC236}">
                <a16:creationId xmlns:a16="http://schemas.microsoft.com/office/drawing/2014/main" id="{022C2CBE-E91D-4B34-180D-950A4C522314}"/>
              </a:ext>
            </a:extLst>
          </p:cNvPr>
          <p:cNvCxnSpPr>
            <a:cxnSpLocks/>
          </p:cNvCxnSpPr>
          <p:nvPr/>
        </p:nvCxnSpPr>
        <p:spPr>
          <a:xfrm>
            <a:off x="10210800" y="4459069"/>
            <a:ext cx="0" cy="1244237"/>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BFAE6E3F-E9CB-4BCF-8057-5160CA120FF2}"/>
              </a:ext>
            </a:extLst>
          </p:cNvPr>
          <p:cNvCxnSpPr>
            <a:cxnSpLocks/>
            <a:stCxn id="40" idx="0"/>
          </p:cNvCxnSpPr>
          <p:nvPr/>
        </p:nvCxnSpPr>
        <p:spPr>
          <a:xfrm flipH="1">
            <a:off x="5334000" y="4419599"/>
            <a:ext cx="1" cy="68580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DEBE7DD8-723E-0430-A86D-0D9EC9409A0B}"/>
              </a:ext>
            </a:extLst>
          </p:cNvPr>
          <p:cNvSpPr txBox="1"/>
          <p:nvPr/>
        </p:nvSpPr>
        <p:spPr>
          <a:xfrm>
            <a:off x="9715500" y="5761699"/>
            <a:ext cx="1600198" cy="646330"/>
          </a:xfrm>
          <a:prstGeom prst="rect">
            <a:avLst/>
          </a:prstGeom>
          <a:noFill/>
          <a:ln>
            <a:solidFill>
              <a:schemeClr val="tx1"/>
            </a:solidFill>
          </a:ln>
        </p:spPr>
        <p:txBody>
          <a:bodyPr wrap="square" rtlCol="0">
            <a:spAutoFit/>
          </a:bodyPr>
          <a:lstStyle/>
          <a:p>
            <a:r>
              <a:rPr lang="en-US"/>
              <a:t>End of risk period</a:t>
            </a:r>
          </a:p>
        </p:txBody>
      </p:sp>
      <p:sp>
        <p:nvSpPr>
          <p:cNvPr id="14" name="TextBox 13">
            <a:extLst>
              <a:ext uri="{FF2B5EF4-FFF2-40B4-BE49-F238E27FC236}">
                <a16:creationId xmlns:a16="http://schemas.microsoft.com/office/drawing/2014/main" id="{8194726D-48E0-5B1C-00B3-DE693C579B37}"/>
              </a:ext>
            </a:extLst>
          </p:cNvPr>
          <p:cNvSpPr txBox="1"/>
          <p:nvPr/>
        </p:nvSpPr>
        <p:spPr>
          <a:xfrm>
            <a:off x="7129815" y="5791200"/>
            <a:ext cx="1281355" cy="646331"/>
          </a:xfrm>
          <a:prstGeom prst="rect">
            <a:avLst/>
          </a:prstGeom>
          <a:noFill/>
          <a:ln>
            <a:solidFill>
              <a:schemeClr val="tx1"/>
            </a:solidFill>
          </a:ln>
        </p:spPr>
        <p:txBody>
          <a:bodyPr wrap="square" rtlCol="0">
            <a:spAutoFit/>
          </a:bodyPr>
          <a:lstStyle/>
          <a:p>
            <a:r>
              <a:rPr lang="en-US"/>
              <a:t>Index date</a:t>
            </a:r>
          </a:p>
          <a:p>
            <a:r>
              <a:rPr lang="en-US"/>
              <a:t>Day 0</a:t>
            </a:r>
          </a:p>
        </p:txBody>
      </p:sp>
      <p:sp>
        <p:nvSpPr>
          <p:cNvPr id="15" name="TextBox 14">
            <a:extLst>
              <a:ext uri="{FF2B5EF4-FFF2-40B4-BE49-F238E27FC236}">
                <a16:creationId xmlns:a16="http://schemas.microsoft.com/office/drawing/2014/main" id="{616C5016-E78F-7639-B5EF-1C1A3D41D315}"/>
              </a:ext>
            </a:extLst>
          </p:cNvPr>
          <p:cNvSpPr txBox="1"/>
          <p:nvPr/>
        </p:nvSpPr>
        <p:spPr>
          <a:xfrm>
            <a:off x="7129815" y="3317437"/>
            <a:ext cx="2776185" cy="646331"/>
          </a:xfrm>
          <a:prstGeom prst="rect">
            <a:avLst/>
          </a:prstGeom>
          <a:solidFill>
            <a:schemeClr val="bg1"/>
          </a:solidFill>
          <a:ln>
            <a:solidFill>
              <a:schemeClr val="tx1"/>
            </a:solidFill>
          </a:ln>
        </p:spPr>
        <p:txBody>
          <a:bodyPr wrap="square" rtlCol="0">
            <a:spAutoFit/>
          </a:bodyPr>
          <a:lstStyle/>
          <a:p>
            <a:r>
              <a:rPr lang="en-US"/>
              <a:t>Cohort entry event: Earliest diagnosis </a:t>
            </a:r>
          </a:p>
        </p:txBody>
      </p:sp>
      <p:cxnSp>
        <p:nvCxnSpPr>
          <p:cNvPr id="16" name="Straight Connector 15">
            <a:extLst>
              <a:ext uri="{FF2B5EF4-FFF2-40B4-BE49-F238E27FC236}">
                <a16:creationId xmlns:a16="http://schemas.microsoft.com/office/drawing/2014/main" id="{7B423250-6A60-51F4-812C-8A0A95E996D6}"/>
              </a:ext>
            </a:extLst>
          </p:cNvPr>
          <p:cNvCxnSpPr>
            <a:cxnSpLocks/>
          </p:cNvCxnSpPr>
          <p:nvPr/>
        </p:nvCxnSpPr>
        <p:spPr>
          <a:xfrm>
            <a:off x="8001000" y="4992469"/>
            <a:ext cx="0" cy="381000"/>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Box 19">
            <a:extLst>
              <a:ext uri="{FF2B5EF4-FFF2-40B4-BE49-F238E27FC236}">
                <a16:creationId xmlns:a16="http://schemas.microsoft.com/office/drawing/2014/main" id="{74E09FC9-5B1B-6241-2E63-770123770B5B}"/>
              </a:ext>
            </a:extLst>
          </p:cNvPr>
          <p:cNvSpPr txBox="1"/>
          <p:nvPr/>
        </p:nvSpPr>
        <p:spPr>
          <a:xfrm>
            <a:off x="7878777" y="5333974"/>
            <a:ext cx="1981197" cy="369332"/>
          </a:xfrm>
          <a:prstGeom prst="rect">
            <a:avLst/>
          </a:prstGeom>
          <a:noFill/>
          <a:ln>
            <a:solidFill>
              <a:schemeClr val="tx1"/>
            </a:solidFill>
          </a:ln>
        </p:spPr>
        <p:txBody>
          <a:bodyPr wrap="square" rtlCol="0">
            <a:spAutoFit/>
          </a:bodyPr>
          <a:lstStyle/>
          <a:p>
            <a:r>
              <a:rPr lang="en-US"/>
              <a:t>Start of risk period</a:t>
            </a:r>
          </a:p>
        </p:txBody>
      </p:sp>
      <p:sp>
        <p:nvSpPr>
          <p:cNvPr id="21" name="TextBox 20">
            <a:extLst>
              <a:ext uri="{FF2B5EF4-FFF2-40B4-BE49-F238E27FC236}">
                <a16:creationId xmlns:a16="http://schemas.microsoft.com/office/drawing/2014/main" id="{7CEF3EED-C0DF-9933-9080-881F126A4C97}"/>
              </a:ext>
            </a:extLst>
          </p:cNvPr>
          <p:cNvSpPr txBox="1"/>
          <p:nvPr/>
        </p:nvSpPr>
        <p:spPr>
          <a:xfrm>
            <a:off x="7695749" y="4622406"/>
            <a:ext cx="838200" cy="369332"/>
          </a:xfrm>
          <a:prstGeom prst="rect">
            <a:avLst/>
          </a:prstGeom>
          <a:noFill/>
        </p:spPr>
        <p:txBody>
          <a:bodyPr wrap="square" rtlCol="0">
            <a:spAutoFit/>
          </a:bodyPr>
          <a:lstStyle/>
          <a:p>
            <a:r>
              <a:rPr lang="en-US"/>
              <a:t> day 1</a:t>
            </a:r>
          </a:p>
        </p:txBody>
      </p:sp>
      <p:sp>
        <p:nvSpPr>
          <p:cNvPr id="22" name="TextBox 21">
            <a:extLst>
              <a:ext uri="{FF2B5EF4-FFF2-40B4-BE49-F238E27FC236}">
                <a16:creationId xmlns:a16="http://schemas.microsoft.com/office/drawing/2014/main" id="{FD30C182-A333-EA40-ABAF-214297F7DA97}"/>
              </a:ext>
            </a:extLst>
          </p:cNvPr>
          <p:cNvSpPr txBox="1"/>
          <p:nvPr/>
        </p:nvSpPr>
        <p:spPr>
          <a:xfrm>
            <a:off x="4838702" y="4955401"/>
            <a:ext cx="1409699" cy="369332"/>
          </a:xfrm>
          <a:prstGeom prst="rect">
            <a:avLst/>
          </a:prstGeom>
          <a:noFill/>
        </p:spPr>
        <p:txBody>
          <a:bodyPr wrap="square" rtlCol="0">
            <a:spAutoFit/>
          </a:bodyPr>
          <a:lstStyle/>
          <a:p>
            <a:r>
              <a:rPr lang="en-US"/>
              <a:t>Day -365</a:t>
            </a:r>
          </a:p>
        </p:txBody>
      </p:sp>
      <p:sp>
        <p:nvSpPr>
          <p:cNvPr id="23" name="TextBox 22">
            <a:extLst>
              <a:ext uri="{FF2B5EF4-FFF2-40B4-BE49-F238E27FC236}">
                <a16:creationId xmlns:a16="http://schemas.microsoft.com/office/drawing/2014/main" id="{BAF9419B-5737-B2EB-E225-BC82B60C6499}"/>
              </a:ext>
            </a:extLst>
          </p:cNvPr>
          <p:cNvSpPr txBox="1"/>
          <p:nvPr/>
        </p:nvSpPr>
        <p:spPr>
          <a:xfrm>
            <a:off x="9505950" y="4003237"/>
            <a:ext cx="1409699" cy="369332"/>
          </a:xfrm>
          <a:prstGeom prst="rect">
            <a:avLst/>
          </a:prstGeom>
          <a:noFill/>
        </p:spPr>
        <p:txBody>
          <a:bodyPr wrap="square" rtlCol="0">
            <a:spAutoFit/>
          </a:bodyPr>
          <a:lstStyle/>
          <a:p>
            <a:r>
              <a:rPr lang="en-US"/>
              <a:t>Day  365</a:t>
            </a:r>
          </a:p>
        </p:txBody>
      </p:sp>
      <p:cxnSp>
        <p:nvCxnSpPr>
          <p:cNvPr id="25" name="Straight Connector 24">
            <a:extLst>
              <a:ext uri="{FF2B5EF4-FFF2-40B4-BE49-F238E27FC236}">
                <a16:creationId xmlns:a16="http://schemas.microsoft.com/office/drawing/2014/main" id="{6BC4F991-E1EA-EC42-AF9C-9B84EFED1DA7}"/>
              </a:ext>
            </a:extLst>
          </p:cNvPr>
          <p:cNvCxnSpPr/>
          <p:nvPr/>
        </p:nvCxnSpPr>
        <p:spPr>
          <a:xfrm flipH="1">
            <a:off x="5372101" y="4638763"/>
            <a:ext cx="2344150" cy="94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D5F6436-C1FA-257A-82EB-B876347D8A26}"/>
              </a:ext>
            </a:extLst>
          </p:cNvPr>
          <p:cNvSpPr txBox="1"/>
          <p:nvPr/>
        </p:nvSpPr>
        <p:spPr>
          <a:xfrm>
            <a:off x="5316855" y="3928147"/>
            <a:ext cx="2838452" cy="369332"/>
          </a:xfrm>
          <a:prstGeom prst="rect">
            <a:avLst/>
          </a:prstGeom>
          <a:noFill/>
        </p:spPr>
        <p:txBody>
          <a:bodyPr wrap="square" rtlCol="0">
            <a:spAutoFit/>
          </a:bodyPr>
          <a:lstStyle/>
          <a:p>
            <a:r>
              <a:rPr lang="en-US"/>
              <a:t>≥ 365d prior observation</a:t>
            </a:r>
          </a:p>
        </p:txBody>
      </p:sp>
      <p:sp>
        <p:nvSpPr>
          <p:cNvPr id="40" name="Right Brace 39">
            <a:extLst>
              <a:ext uri="{FF2B5EF4-FFF2-40B4-BE49-F238E27FC236}">
                <a16:creationId xmlns:a16="http://schemas.microsoft.com/office/drawing/2014/main" id="{2FB9FB15-25E2-5F10-D003-5447028FD9F7}"/>
              </a:ext>
            </a:extLst>
          </p:cNvPr>
          <p:cNvSpPr/>
          <p:nvPr/>
        </p:nvSpPr>
        <p:spPr>
          <a:xfrm rot="16200000">
            <a:off x="6422860" y="3178341"/>
            <a:ext cx="152399" cy="2330117"/>
          </a:xfrm>
          <a:prstGeom prst="rightBrace">
            <a:avLst>
              <a:gd name="adj1" fmla="val 0"/>
              <a:gd name="adj2"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a:extLst>
              <a:ext uri="{FF2B5EF4-FFF2-40B4-BE49-F238E27FC236}">
                <a16:creationId xmlns:a16="http://schemas.microsoft.com/office/drawing/2014/main" id="{3479D49E-348D-817B-F28E-9BF382843CCC}"/>
              </a:ext>
            </a:extLst>
          </p:cNvPr>
          <p:cNvSpPr txBox="1"/>
          <p:nvPr/>
        </p:nvSpPr>
        <p:spPr>
          <a:xfrm>
            <a:off x="8294918" y="4269431"/>
            <a:ext cx="2080513" cy="400110"/>
          </a:xfrm>
          <a:prstGeom prst="rect">
            <a:avLst/>
          </a:prstGeom>
          <a:noFill/>
        </p:spPr>
        <p:txBody>
          <a:bodyPr wrap="square">
            <a:spAutoFit/>
          </a:bodyPr>
          <a:lstStyle/>
          <a:p>
            <a:r>
              <a:rPr lang="en-US" sz="2000" b="1" i="0">
                <a:solidFill>
                  <a:schemeClr val="accent2"/>
                </a:solidFill>
                <a:effectLst/>
                <a:latin typeface="WordVisi_MSFontService"/>
              </a:rPr>
              <a:t>any inpatient visit</a:t>
            </a:r>
            <a:endParaRPr lang="en-US" sz="2000" b="1">
              <a:solidFill>
                <a:schemeClr val="accent2"/>
              </a:solidFill>
            </a:endParaRPr>
          </a:p>
        </p:txBody>
      </p:sp>
      <p:sp>
        <p:nvSpPr>
          <p:cNvPr id="46" name="TextBox 45">
            <a:extLst>
              <a:ext uri="{FF2B5EF4-FFF2-40B4-BE49-F238E27FC236}">
                <a16:creationId xmlns:a16="http://schemas.microsoft.com/office/drawing/2014/main" id="{A17C453E-D428-3CAE-BB25-652939A99E3D}"/>
              </a:ext>
            </a:extLst>
          </p:cNvPr>
          <p:cNvSpPr txBox="1"/>
          <p:nvPr/>
        </p:nvSpPr>
        <p:spPr>
          <a:xfrm>
            <a:off x="59485" y="2858079"/>
            <a:ext cx="3351244" cy="646331"/>
          </a:xfrm>
          <a:prstGeom prst="rect">
            <a:avLst/>
          </a:prstGeom>
          <a:noFill/>
        </p:spPr>
        <p:txBody>
          <a:bodyPr wrap="square">
            <a:spAutoFit/>
          </a:bodyPr>
          <a:lstStyle/>
          <a:p>
            <a:r>
              <a:rPr lang="en-US">
                <a:solidFill>
                  <a:schemeClr val="accent2">
                    <a:lumMod val="50000"/>
                  </a:schemeClr>
                </a:solidFill>
                <a:latin typeface="Calibri" panose="020F0502020204030204" pitchFamily="34" charset="0"/>
              </a:rPr>
              <a:t>S</a:t>
            </a:r>
            <a:r>
              <a:rPr lang="en-US" sz="1800" b="0" i="0">
                <a:solidFill>
                  <a:schemeClr val="accent2">
                    <a:lumMod val="50000"/>
                  </a:schemeClr>
                </a:solidFill>
                <a:effectLst/>
                <a:latin typeface="Calibri" panose="020F0502020204030204" pitchFamily="34" charset="0"/>
              </a:rPr>
              <a:t>troke, heart failure, myocardial infarction, atrial fibrillation</a:t>
            </a:r>
            <a:endParaRPr lang="en-US">
              <a:solidFill>
                <a:schemeClr val="accent2">
                  <a:lumMod val="50000"/>
                </a:schemeClr>
              </a:solidFill>
            </a:endParaRPr>
          </a:p>
        </p:txBody>
      </p:sp>
      <p:sp>
        <p:nvSpPr>
          <p:cNvPr id="47" name="TextBox 46">
            <a:extLst>
              <a:ext uri="{FF2B5EF4-FFF2-40B4-BE49-F238E27FC236}">
                <a16:creationId xmlns:a16="http://schemas.microsoft.com/office/drawing/2014/main" id="{81078D91-B4DF-B7E0-8E93-B31CE2F1B86F}"/>
              </a:ext>
            </a:extLst>
          </p:cNvPr>
          <p:cNvSpPr txBox="1"/>
          <p:nvPr/>
        </p:nvSpPr>
        <p:spPr>
          <a:xfrm>
            <a:off x="59485" y="3640602"/>
            <a:ext cx="3351244" cy="1477328"/>
          </a:xfrm>
          <a:prstGeom prst="rect">
            <a:avLst/>
          </a:prstGeom>
          <a:noFill/>
        </p:spPr>
        <p:txBody>
          <a:bodyPr wrap="square">
            <a:spAutoFit/>
          </a:bodyPr>
          <a:lstStyle/>
          <a:p>
            <a:r>
              <a:rPr lang="en-US" sz="1800" b="0" i="0">
                <a:solidFill>
                  <a:schemeClr val="accent3">
                    <a:lumMod val="50000"/>
                  </a:schemeClr>
                </a:solidFill>
                <a:effectLst/>
                <a:latin typeface="Calibri" panose="020F0502020204030204" pitchFamily="34" charset="0"/>
              </a:rPr>
              <a:t>Psoriatic arthritis, plaque psoriasis, systemic lupus erythematosus, ulcerative colitis, rheumatoid arthritis, and Crohn’s disease</a:t>
            </a:r>
            <a:endParaRPr lang="en-US">
              <a:solidFill>
                <a:schemeClr val="accent3">
                  <a:lumMod val="50000"/>
                </a:schemeClr>
              </a:solidFill>
            </a:endParaRPr>
          </a:p>
        </p:txBody>
      </p:sp>
      <p:sp>
        <p:nvSpPr>
          <p:cNvPr id="50" name="TextBox 49">
            <a:extLst>
              <a:ext uri="{FF2B5EF4-FFF2-40B4-BE49-F238E27FC236}">
                <a16:creationId xmlns:a16="http://schemas.microsoft.com/office/drawing/2014/main" id="{50D42E13-6465-C559-6CAE-33CB65BDA831}"/>
              </a:ext>
            </a:extLst>
          </p:cNvPr>
          <p:cNvSpPr txBox="1"/>
          <p:nvPr/>
        </p:nvSpPr>
        <p:spPr>
          <a:xfrm>
            <a:off x="41203" y="5163967"/>
            <a:ext cx="3486911" cy="923330"/>
          </a:xfrm>
          <a:prstGeom prst="rect">
            <a:avLst/>
          </a:prstGeom>
          <a:noFill/>
        </p:spPr>
        <p:txBody>
          <a:bodyPr wrap="square">
            <a:spAutoFit/>
          </a:bodyPr>
          <a:lstStyle/>
          <a:p>
            <a:r>
              <a:rPr lang="en-US">
                <a:solidFill>
                  <a:schemeClr val="tx2"/>
                </a:solidFill>
                <a:latin typeface="Calibri" panose="020F0502020204030204" pitchFamily="34" charset="0"/>
              </a:rPr>
              <a:t>M</a:t>
            </a:r>
            <a:r>
              <a:rPr lang="en-US" sz="1800" b="0" i="0">
                <a:solidFill>
                  <a:schemeClr val="tx2"/>
                </a:solidFill>
                <a:effectLst/>
                <a:latin typeface="Calibri" panose="020F0502020204030204" pitchFamily="34" charset="0"/>
              </a:rPr>
              <a:t>ajor depressive disorder, epilepsy, multiple sclerosis, and Alzheimer's disease</a:t>
            </a:r>
            <a:endParaRPr lang="en-US">
              <a:solidFill>
                <a:schemeClr val="tx2"/>
              </a:solidFill>
            </a:endParaRPr>
          </a:p>
        </p:txBody>
      </p:sp>
      <p:cxnSp>
        <p:nvCxnSpPr>
          <p:cNvPr id="55" name="Straight Arrow Connector 54">
            <a:extLst>
              <a:ext uri="{FF2B5EF4-FFF2-40B4-BE49-F238E27FC236}">
                <a16:creationId xmlns:a16="http://schemas.microsoft.com/office/drawing/2014/main" id="{DCED15E3-2828-DDA2-BDFE-AE82D561610E}"/>
              </a:ext>
            </a:extLst>
          </p:cNvPr>
          <p:cNvCxnSpPr>
            <a:cxnSpLocks/>
          </p:cNvCxnSpPr>
          <p:nvPr/>
        </p:nvCxnSpPr>
        <p:spPr>
          <a:xfrm flipH="1">
            <a:off x="3657600" y="3512430"/>
            <a:ext cx="3352800" cy="28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Right Bracket 57">
            <a:extLst>
              <a:ext uri="{FF2B5EF4-FFF2-40B4-BE49-F238E27FC236}">
                <a16:creationId xmlns:a16="http://schemas.microsoft.com/office/drawing/2014/main" id="{CF390184-9693-FFBE-BEEA-4BB3839EED83}"/>
              </a:ext>
            </a:extLst>
          </p:cNvPr>
          <p:cNvSpPr/>
          <p:nvPr/>
        </p:nvSpPr>
        <p:spPr>
          <a:xfrm>
            <a:off x="3124200" y="2894326"/>
            <a:ext cx="152852" cy="3277874"/>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78181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FFA3-005C-E8EE-FB7A-1D8513645953}"/>
              </a:ext>
            </a:extLst>
          </p:cNvPr>
          <p:cNvSpPr>
            <a:spLocks noGrp="1"/>
          </p:cNvSpPr>
          <p:nvPr>
            <p:ph type="title"/>
          </p:nvPr>
        </p:nvSpPr>
        <p:spPr/>
        <p:txBody>
          <a:bodyPr>
            <a:normAutofit/>
          </a:bodyPr>
          <a:lstStyle/>
          <a:p>
            <a:pPr algn="l"/>
            <a:r>
              <a:rPr lang="en-US"/>
              <a:t>Results:  Incidence proportion (%)</a:t>
            </a:r>
          </a:p>
        </p:txBody>
      </p:sp>
      <p:graphicFrame>
        <p:nvGraphicFramePr>
          <p:cNvPr id="4" name="Table 3">
            <a:extLst>
              <a:ext uri="{FF2B5EF4-FFF2-40B4-BE49-F238E27FC236}">
                <a16:creationId xmlns:a16="http://schemas.microsoft.com/office/drawing/2014/main" id="{934AC556-D595-1A66-C87F-F53843C10EFB}"/>
              </a:ext>
            </a:extLst>
          </p:cNvPr>
          <p:cNvGraphicFramePr>
            <a:graphicFrameLocks noGrp="1"/>
          </p:cNvGraphicFramePr>
          <p:nvPr>
            <p:extLst>
              <p:ext uri="{D42A27DB-BD31-4B8C-83A1-F6EECF244321}">
                <p14:modId xmlns:p14="http://schemas.microsoft.com/office/powerpoint/2010/main" val="2104078641"/>
              </p:ext>
            </p:extLst>
          </p:nvPr>
        </p:nvGraphicFramePr>
        <p:xfrm>
          <a:off x="1242361" y="838200"/>
          <a:ext cx="7207818" cy="5556711"/>
        </p:xfrm>
        <a:graphic>
          <a:graphicData uri="http://schemas.openxmlformats.org/drawingml/2006/table">
            <a:tbl>
              <a:tblPr/>
              <a:tblGrid>
                <a:gridCol w="1814382">
                  <a:extLst>
                    <a:ext uri="{9D8B030D-6E8A-4147-A177-3AD203B41FA5}">
                      <a16:colId xmlns:a16="http://schemas.microsoft.com/office/drawing/2014/main" val="2144434581"/>
                    </a:ext>
                  </a:extLst>
                </a:gridCol>
                <a:gridCol w="708354">
                  <a:extLst>
                    <a:ext uri="{9D8B030D-6E8A-4147-A177-3AD203B41FA5}">
                      <a16:colId xmlns:a16="http://schemas.microsoft.com/office/drawing/2014/main" val="3675593261"/>
                    </a:ext>
                  </a:extLst>
                </a:gridCol>
                <a:gridCol w="770492">
                  <a:extLst>
                    <a:ext uri="{9D8B030D-6E8A-4147-A177-3AD203B41FA5}">
                      <a16:colId xmlns:a16="http://schemas.microsoft.com/office/drawing/2014/main" val="477509043"/>
                    </a:ext>
                  </a:extLst>
                </a:gridCol>
                <a:gridCol w="758063">
                  <a:extLst>
                    <a:ext uri="{9D8B030D-6E8A-4147-A177-3AD203B41FA5}">
                      <a16:colId xmlns:a16="http://schemas.microsoft.com/office/drawing/2014/main" val="446190168"/>
                    </a:ext>
                  </a:extLst>
                </a:gridCol>
                <a:gridCol w="1342145">
                  <a:extLst>
                    <a:ext uri="{9D8B030D-6E8A-4147-A177-3AD203B41FA5}">
                      <a16:colId xmlns:a16="http://schemas.microsoft.com/office/drawing/2014/main" val="2898083349"/>
                    </a:ext>
                  </a:extLst>
                </a:gridCol>
                <a:gridCol w="795346">
                  <a:extLst>
                    <a:ext uri="{9D8B030D-6E8A-4147-A177-3AD203B41FA5}">
                      <a16:colId xmlns:a16="http://schemas.microsoft.com/office/drawing/2014/main" val="2844308355"/>
                    </a:ext>
                  </a:extLst>
                </a:gridCol>
                <a:gridCol w="1019036">
                  <a:extLst>
                    <a:ext uri="{9D8B030D-6E8A-4147-A177-3AD203B41FA5}">
                      <a16:colId xmlns:a16="http://schemas.microsoft.com/office/drawing/2014/main" val="256926023"/>
                    </a:ext>
                  </a:extLst>
                </a:gridCol>
              </a:tblGrid>
              <a:tr h="463506">
                <a:tc>
                  <a:txBody>
                    <a:bodyPr/>
                    <a:lstStyle/>
                    <a:p>
                      <a:pPr algn="l" rtl="0" fontAlgn="base"/>
                      <a:r>
                        <a:rPr lang="en-US" sz="1400" b="1" i="0">
                          <a:solidFill>
                            <a:srgbClr val="000000"/>
                          </a:solidFill>
                          <a:effectLst/>
                          <a:latin typeface="Calibri" panose="020F0502020204030204" pitchFamily="34" charset="0"/>
                        </a:rPr>
                        <a:t>Condition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a:solidFill>
                            <a:srgbClr val="000000"/>
                          </a:solidFill>
                          <a:effectLst/>
                          <a:latin typeface="Calibri" panose="020F0502020204030204" pitchFamily="34" charset="0"/>
                        </a:rPr>
                        <a:t>IBM CCAE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a:solidFill>
                            <a:srgbClr val="000000"/>
                          </a:solidFill>
                          <a:effectLst/>
                          <a:latin typeface="Calibri" panose="020F0502020204030204" pitchFamily="34" charset="0"/>
                        </a:rPr>
                        <a:t>IBM MDCD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a:solidFill>
                            <a:srgbClr val="000000"/>
                          </a:solidFill>
                          <a:effectLst/>
                          <a:latin typeface="Calibri" panose="020F0502020204030204" pitchFamily="34" charset="0"/>
                        </a:rPr>
                        <a:t>IBM MDCR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a:solidFill>
                            <a:srgbClr val="000000"/>
                          </a:solidFill>
                          <a:effectLst/>
                          <a:latin typeface="Calibri" panose="020F0502020204030204" pitchFamily="34" charset="0"/>
                        </a:rPr>
                        <a:t>OPTUM Extended SES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a:solidFill>
                            <a:srgbClr val="000000"/>
                          </a:solidFill>
                          <a:effectLst/>
                          <a:latin typeface="Calibri" panose="020F0502020204030204" pitchFamily="34" charset="0"/>
                        </a:rPr>
                        <a:t>Optum EHR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rtl="0" fontAlgn="base"/>
                      <a:r>
                        <a:rPr lang="en-US" sz="1200" b="0" i="0" err="1">
                          <a:solidFill>
                            <a:srgbClr val="000000"/>
                          </a:solidFill>
                          <a:effectLst/>
                          <a:latin typeface="Calibri" panose="020F0502020204030204" pitchFamily="34" charset="0"/>
                        </a:rPr>
                        <a:t>PharMetrics</a:t>
                      </a:r>
                      <a:r>
                        <a:rPr lang="en-US" sz="1200" b="0" i="0">
                          <a:solidFill>
                            <a:srgbClr val="000000"/>
                          </a:solidFill>
                          <a:effectLst/>
                          <a:latin typeface="Calibri" panose="020F0502020204030204" pitchFamily="34" charset="0"/>
                        </a:rPr>
                        <a:t> </a:t>
                      </a:r>
                      <a:endParaRPr lang="en-US" sz="36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7933860"/>
                  </a:ext>
                </a:extLst>
              </a:tr>
              <a:tr h="299888">
                <a:tc>
                  <a:txBody>
                    <a:bodyPr/>
                    <a:lstStyle/>
                    <a:p>
                      <a:pPr algn="l" rtl="0" fontAlgn="base"/>
                      <a:r>
                        <a:rPr lang="en-US" sz="1400" b="1" i="0">
                          <a:solidFill>
                            <a:srgbClr val="000000"/>
                          </a:solidFill>
                          <a:effectLst/>
                          <a:latin typeface="Calibri" panose="020F0502020204030204" pitchFamily="34" charset="0"/>
                        </a:rPr>
                        <a:t>Hemorrhagic Stroke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39.9%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C07C"/>
                    </a:solidFill>
                  </a:tcPr>
                </a:tc>
                <a:tc>
                  <a:txBody>
                    <a:bodyPr/>
                    <a:lstStyle/>
                    <a:p>
                      <a:pPr algn="r" rtl="0" fontAlgn="base"/>
                      <a:r>
                        <a:rPr lang="en-US" sz="1400" b="0" i="0">
                          <a:solidFill>
                            <a:srgbClr val="000000"/>
                          </a:solidFill>
                          <a:effectLst/>
                          <a:latin typeface="Calibri" panose="020F0502020204030204" pitchFamily="34" charset="0"/>
                        </a:rPr>
                        <a:t>55.5%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8270"/>
                    </a:solidFill>
                  </a:tcPr>
                </a:tc>
                <a:tc>
                  <a:txBody>
                    <a:bodyPr/>
                    <a:lstStyle/>
                    <a:p>
                      <a:pPr algn="r" rtl="0" fontAlgn="base"/>
                      <a:r>
                        <a:rPr lang="en-US" sz="1400" b="0" i="0">
                          <a:solidFill>
                            <a:srgbClr val="000000"/>
                          </a:solidFill>
                          <a:effectLst/>
                          <a:latin typeface="Calibri" panose="020F0502020204030204" pitchFamily="34" charset="0"/>
                        </a:rPr>
                        <a:t>47.7%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BA176"/>
                    </a:solidFill>
                  </a:tcPr>
                </a:tc>
                <a:tc>
                  <a:txBody>
                    <a:bodyPr/>
                    <a:lstStyle/>
                    <a:p>
                      <a:pPr algn="r" rtl="0" fontAlgn="base"/>
                      <a:r>
                        <a:rPr lang="en-US" sz="1400" b="0" i="0">
                          <a:solidFill>
                            <a:srgbClr val="000000"/>
                          </a:solidFill>
                          <a:effectLst/>
                          <a:latin typeface="Calibri" panose="020F0502020204030204" pitchFamily="34" charset="0"/>
                        </a:rPr>
                        <a:t>41.1%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BB7B"/>
                    </a:solidFill>
                  </a:tcPr>
                </a:tc>
                <a:tc>
                  <a:txBody>
                    <a:bodyPr/>
                    <a:lstStyle/>
                    <a:p>
                      <a:pPr algn="r" rtl="0" fontAlgn="base"/>
                      <a:r>
                        <a:rPr lang="en-US" sz="1400" b="0" i="0">
                          <a:solidFill>
                            <a:srgbClr val="000000"/>
                          </a:solidFill>
                          <a:effectLst/>
                          <a:latin typeface="Calibri" panose="020F0502020204030204" pitchFamily="34" charset="0"/>
                        </a:rPr>
                        <a:t>56.0%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8070"/>
                    </a:solidFill>
                  </a:tcPr>
                </a:tc>
                <a:tc>
                  <a:txBody>
                    <a:bodyPr/>
                    <a:lstStyle/>
                    <a:p>
                      <a:pPr algn="r" rtl="0" fontAlgn="base"/>
                      <a:r>
                        <a:rPr lang="en-US" sz="1400" b="0" i="0">
                          <a:solidFill>
                            <a:srgbClr val="000000"/>
                          </a:solidFill>
                          <a:effectLst/>
                          <a:latin typeface="Calibri" panose="020F0502020204030204" pitchFamily="34" charset="0"/>
                        </a:rPr>
                        <a:t>37.3%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CA7E"/>
                    </a:solidFill>
                  </a:tcPr>
                </a:tc>
                <a:extLst>
                  <a:ext uri="{0D108BD9-81ED-4DB2-BD59-A6C34878D82A}">
                    <a16:rowId xmlns:a16="http://schemas.microsoft.com/office/drawing/2014/main" val="1488427146"/>
                  </a:ext>
                </a:extLst>
              </a:tr>
              <a:tr h="299888">
                <a:tc>
                  <a:txBody>
                    <a:bodyPr/>
                    <a:lstStyle/>
                    <a:p>
                      <a:pPr algn="l" rtl="0" fontAlgn="base"/>
                      <a:r>
                        <a:rPr lang="en-US" sz="1400" b="1" i="0">
                          <a:solidFill>
                            <a:srgbClr val="000000"/>
                          </a:solidFill>
                          <a:effectLst/>
                          <a:latin typeface="Calibri" panose="020F0502020204030204" pitchFamily="34" charset="0"/>
                        </a:rPr>
                        <a:t>Heart failure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43.0%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B47A"/>
                    </a:solidFill>
                  </a:tcPr>
                </a:tc>
                <a:tc>
                  <a:txBody>
                    <a:bodyPr/>
                    <a:lstStyle/>
                    <a:p>
                      <a:pPr algn="r" rtl="0" fontAlgn="base"/>
                      <a:r>
                        <a:rPr lang="en-US" sz="1400" b="0" i="0">
                          <a:solidFill>
                            <a:srgbClr val="000000"/>
                          </a:solidFill>
                          <a:effectLst/>
                          <a:latin typeface="Calibri" panose="020F0502020204030204" pitchFamily="34" charset="0"/>
                        </a:rPr>
                        <a:t>60.5%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96E6C"/>
                    </a:solidFill>
                  </a:tcPr>
                </a:tc>
                <a:tc>
                  <a:txBody>
                    <a:bodyPr/>
                    <a:lstStyle/>
                    <a:p>
                      <a:pPr algn="r" rtl="0" fontAlgn="base"/>
                      <a:r>
                        <a:rPr lang="en-US" sz="1400" b="0" i="0">
                          <a:solidFill>
                            <a:srgbClr val="000000"/>
                          </a:solidFill>
                          <a:effectLst/>
                          <a:latin typeface="Calibri" panose="020F0502020204030204" pitchFamily="34" charset="0"/>
                        </a:rPr>
                        <a:t>54.4%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8671"/>
                    </a:solidFill>
                  </a:tcPr>
                </a:tc>
                <a:tc>
                  <a:txBody>
                    <a:bodyPr/>
                    <a:lstStyle/>
                    <a:p>
                      <a:pPr algn="r" rtl="0" fontAlgn="base"/>
                      <a:r>
                        <a:rPr lang="en-US" sz="1400" b="0" i="0">
                          <a:solidFill>
                            <a:srgbClr val="000000"/>
                          </a:solidFill>
                          <a:effectLst/>
                          <a:latin typeface="Calibri" panose="020F0502020204030204" pitchFamily="34" charset="0"/>
                        </a:rPr>
                        <a:t>46.7%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A577"/>
                    </a:solidFill>
                  </a:tcPr>
                </a:tc>
                <a:tc>
                  <a:txBody>
                    <a:bodyPr/>
                    <a:lstStyle/>
                    <a:p>
                      <a:pPr algn="r" rtl="0" fontAlgn="base"/>
                      <a:r>
                        <a:rPr lang="en-US" sz="1400" b="0" i="0">
                          <a:solidFill>
                            <a:srgbClr val="000000"/>
                          </a:solidFill>
                          <a:effectLst/>
                          <a:latin typeface="Calibri" panose="020F0502020204030204" pitchFamily="34" charset="0"/>
                        </a:rPr>
                        <a:t>52.9%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8C72"/>
                    </a:solidFill>
                  </a:tcPr>
                </a:tc>
                <a:tc>
                  <a:txBody>
                    <a:bodyPr/>
                    <a:lstStyle/>
                    <a:p>
                      <a:pPr algn="r" rtl="0" fontAlgn="base"/>
                      <a:r>
                        <a:rPr lang="en-US" sz="1400" b="0" i="0">
                          <a:solidFill>
                            <a:srgbClr val="000000"/>
                          </a:solidFill>
                          <a:effectLst/>
                          <a:latin typeface="Calibri" panose="020F0502020204030204" pitchFamily="34" charset="0"/>
                        </a:rPr>
                        <a:t>43.0%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B47A"/>
                    </a:solidFill>
                  </a:tcPr>
                </a:tc>
                <a:extLst>
                  <a:ext uri="{0D108BD9-81ED-4DB2-BD59-A6C34878D82A}">
                    <a16:rowId xmlns:a16="http://schemas.microsoft.com/office/drawing/2014/main" val="3750732232"/>
                  </a:ext>
                </a:extLst>
              </a:tr>
              <a:tr h="490725">
                <a:tc>
                  <a:txBody>
                    <a:bodyPr/>
                    <a:lstStyle/>
                    <a:p>
                      <a:pPr algn="l" rtl="0" fontAlgn="base"/>
                      <a:r>
                        <a:rPr lang="en-US" sz="1400" b="1" i="0">
                          <a:solidFill>
                            <a:srgbClr val="000000"/>
                          </a:solidFill>
                          <a:effectLst/>
                          <a:latin typeface="Calibri" panose="020F0502020204030204" pitchFamily="34" charset="0"/>
                        </a:rPr>
                        <a:t>Acute Myocardial Infarction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39.3%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C27D"/>
                    </a:solidFill>
                  </a:tcPr>
                </a:tc>
                <a:tc>
                  <a:txBody>
                    <a:bodyPr/>
                    <a:lstStyle/>
                    <a:p>
                      <a:pPr algn="r" rtl="0" fontAlgn="base"/>
                      <a:r>
                        <a:rPr lang="en-US" sz="1400" b="0" i="0">
                          <a:solidFill>
                            <a:srgbClr val="000000"/>
                          </a:solidFill>
                          <a:effectLst/>
                          <a:latin typeface="Calibri" panose="020F0502020204030204" pitchFamily="34" charset="0"/>
                        </a:rPr>
                        <a:t>60.4%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96E6C"/>
                    </a:solidFill>
                  </a:tcPr>
                </a:tc>
                <a:tc>
                  <a:txBody>
                    <a:bodyPr/>
                    <a:lstStyle/>
                    <a:p>
                      <a:pPr algn="r" rtl="0" fontAlgn="base"/>
                      <a:r>
                        <a:rPr lang="en-US" sz="1400" b="0" i="0">
                          <a:solidFill>
                            <a:srgbClr val="000000"/>
                          </a:solidFill>
                          <a:effectLst/>
                          <a:latin typeface="Calibri" panose="020F0502020204030204" pitchFamily="34" charset="0"/>
                        </a:rPr>
                        <a:t>52.1%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B8F73"/>
                    </a:solidFill>
                  </a:tcPr>
                </a:tc>
                <a:tc>
                  <a:txBody>
                    <a:bodyPr/>
                    <a:lstStyle/>
                    <a:p>
                      <a:pPr algn="r" rtl="0" fontAlgn="base"/>
                      <a:r>
                        <a:rPr lang="en-US" sz="1400" b="0" i="0">
                          <a:solidFill>
                            <a:srgbClr val="000000"/>
                          </a:solidFill>
                          <a:effectLst/>
                          <a:latin typeface="Calibri" panose="020F0502020204030204" pitchFamily="34" charset="0"/>
                        </a:rPr>
                        <a:t>46.0%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A877"/>
                    </a:solidFill>
                  </a:tcPr>
                </a:tc>
                <a:tc>
                  <a:txBody>
                    <a:bodyPr/>
                    <a:lstStyle/>
                    <a:p>
                      <a:pPr algn="r" rtl="0" fontAlgn="base"/>
                      <a:r>
                        <a:rPr lang="en-US" sz="1400" b="0" i="0">
                          <a:solidFill>
                            <a:srgbClr val="000000"/>
                          </a:solidFill>
                          <a:effectLst/>
                          <a:latin typeface="Calibri" panose="020F0502020204030204" pitchFamily="34" charset="0"/>
                        </a:rPr>
                        <a:t>54.7%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8571"/>
                    </a:solidFill>
                  </a:tcPr>
                </a:tc>
                <a:tc>
                  <a:txBody>
                    <a:bodyPr/>
                    <a:lstStyle/>
                    <a:p>
                      <a:pPr algn="r" rtl="0" fontAlgn="base"/>
                      <a:r>
                        <a:rPr lang="en-US" sz="1400" b="0" i="0">
                          <a:solidFill>
                            <a:srgbClr val="000000"/>
                          </a:solidFill>
                          <a:effectLst/>
                          <a:latin typeface="Calibri" panose="020F0502020204030204" pitchFamily="34" charset="0"/>
                        </a:rPr>
                        <a:t>32.6%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DD82"/>
                    </a:solidFill>
                  </a:tcPr>
                </a:tc>
                <a:extLst>
                  <a:ext uri="{0D108BD9-81ED-4DB2-BD59-A6C34878D82A}">
                    <a16:rowId xmlns:a16="http://schemas.microsoft.com/office/drawing/2014/main" val="2256215237"/>
                  </a:ext>
                </a:extLst>
              </a:tr>
              <a:tr h="490725">
                <a:tc>
                  <a:txBody>
                    <a:bodyPr/>
                    <a:lstStyle/>
                    <a:p>
                      <a:pPr algn="l" rtl="0" fontAlgn="base"/>
                      <a:r>
                        <a:rPr lang="en-US" sz="1400" b="1" i="0">
                          <a:solidFill>
                            <a:srgbClr val="000000"/>
                          </a:solidFill>
                          <a:effectLst/>
                          <a:latin typeface="Calibri" panose="020F0502020204030204" pitchFamily="34" charset="0"/>
                        </a:rPr>
                        <a:t>Atrial Fibrillation</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algn="r" defTabSz="914400" rtl="0" eaLnBrk="1" fontAlgn="base" latinLnBrk="0" hangingPunct="1"/>
                      <a:r>
                        <a:rPr lang="en-US" sz="1400" b="0" i="0" kern="1200">
                          <a:solidFill>
                            <a:srgbClr val="000000"/>
                          </a:solidFill>
                          <a:effectLst/>
                          <a:latin typeface="Calibri" panose="020F0502020204030204" pitchFamily="34" charset="0"/>
                          <a:ea typeface="+mn-ea"/>
                          <a:cs typeface="+mn-cs"/>
                        </a:rPr>
                        <a:t>33.2% </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D955"/>
                    </a:solidFill>
                  </a:tcPr>
                </a:tc>
                <a:tc>
                  <a:txBody>
                    <a:bodyPr/>
                    <a:lstStyle/>
                    <a:p>
                      <a:pPr algn="r" rtl="0" fontAlgn="base"/>
                      <a:r>
                        <a:rPr lang="en-US" sz="1400" b="0" i="0">
                          <a:solidFill>
                            <a:srgbClr val="000000"/>
                          </a:solidFill>
                          <a:effectLst/>
                          <a:latin typeface="Calibri" panose="020F0502020204030204" pitchFamily="34" charset="0"/>
                        </a:rPr>
                        <a:t>61.6%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96E6C"/>
                    </a:solidFill>
                  </a:tcPr>
                </a:tc>
                <a:tc>
                  <a:txBody>
                    <a:bodyPr/>
                    <a:lstStyle/>
                    <a:p>
                      <a:pPr algn="r" rtl="0" fontAlgn="base"/>
                      <a:r>
                        <a:rPr lang="en-US" sz="1400" b="0" i="0">
                          <a:solidFill>
                            <a:srgbClr val="000000"/>
                          </a:solidFill>
                          <a:effectLst/>
                          <a:latin typeface="Calibri" panose="020F0502020204030204" pitchFamily="34" charset="0"/>
                        </a:rPr>
                        <a:t>50.5%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B8F73"/>
                    </a:solidFill>
                  </a:tcPr>
                </a:tc>
                <a:tc>
                  <a:txBody>
                    <a:bodyPr/>
                    <a:lstStyle/>
                    <a:p>
                      <a:pPr algn="r" rtl="0" fontAlgn="base"/>
                      <a:r>
                        <a:rPr lang="en-US" sz="1400" b="0" i="0">
                          <a:solidFill>
                            <a:srgbClr val="000000"/>
                          </a:solidFill>
                          <a:effectLst/>
                          <a:latin typeface="Calibri" panose="020F0502020204030204" pitchFamily="34" charset="0"/>
                        </a:rPr>
                        <a:t>46.8%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A877"/>
                    </a:solidFill>
                  </a:tcPr>
                </a:tc>
                <a:tc>
                  <a:txBody>
                    <a:bodyPr/>
                    <a:lstStyle/>
                    <a:p>
                      <a:pPr algn="r" rtl="0" fontAlgn="base"/>
                      <a:r>
                        <a:rPr lang="en-US" sz="1400" b="0" i="0">
                          <a:solidFill>
                            <a:srgbClr val="000000"/>
                          </a:solidFill>
                          <a:effectLst/>
                          <a:latin typeface="Calibri" panose="020F0502020204030204" pitchFamily="34" charset="0"/>
                        </a:rPr>
                        <a:t>46.4%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9B277"/>
                    </a:solidFill>
                  </a:tcPr>
                </a:tc>
                <a:tc>
                  <a:txBody>
                    <a:bodyPr/>
                    <a:lstStyle/>
                    <a:p>
                      <a:pPr algn="r" rtl="0" fontAlgn="base"/>
                      <a:r>
                        <a:rPr lang="en-US" sz="1400" b="0" i="0">
                          <a:solidFill>
                            <a:srgbClr val="000000"/>
                          </a:solidFill>
                          <a:effectLst/>
                          <a:latin typeface="Calibri" panose="020F0502020204030204" pitchFamily="34" charset="0"/>
                        </a:rPr>
                        <a:t>37.9%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AC498"/>
                    </a:solidFill>
                  </a:tcPr>
                </a:tc>
                <a:extLst>
                  <a:ext uri="{0D108BD9-81ED-4DB2-BD59-A6C34878D82A}">
                    <a16:rowId xmlns:a16="http://schemas.microsoft.com/office/drawing/2014/main" val="2620347384"/>
                  </a:ext>
                </a:extLst>
              </a:tr>
              <a:tr h="299888">
                <a:tc>
                  <a:txBody>
                    <a:bodyPr/>
                    <a:lstStyle/>
                    <a:p>
                      <a:pPr algn="l" rtl="0" fontAlgn="base"/>
                      <a:r>
                        <a:rPr lang="en-US" sz="1400" b="1" i="0">
                          <a:solidFill>
                            <a:srgbClr val="000000"/>
                          </a:solidFill>
                          <a:effectLst/>
                          <a:latin typeface="Calibri" panose="020F0502020204030204" pitchFamily="34" charset="0"/>
                        </a:rPr>
                        <a:t>Epilepsy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27.3%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2E783"/>
                    </a:solidFill>
                  </a:tcPr>
                </a:tc>
                <a:tc>
                  <a:txBody>
                    <a:bodyPr/>
                    <a:lstStyle/>
                    <a:p>
                      <a:pPr algn="r" rtl="0" fontAlgn="base"/>
                      <a:r>
                        <a:rPr lang="en-US" sz="1400" b="0" i="0">
                          <a:solidFill>
                            <a:srgbClr val="000000"/>
                          </a:solidFill>
                          <a:effectLst/>
                          <a:latin typeface="Calibri" panose="020F0502020204030204" pitchFamily="34" charset="0"/>
                        </a:rPr>
                        <a:t>44.0%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B079"/>
                    </a:solidFill>
                  </a:tcPr>
                </a:tc>
                <a:tc>
                  <a:txBody>
                    <a:bodyPr/>
                    <a:lstStyle/>
                    <a:p>
                      <a:pPr algn="r" rtl="0" fontAlgn="base"/>
                      <a:r>
                        <a:rPr lang="en-US" sz="1400" b="0" i="0">
                          <a:solidFill>
                            <a:srgbClr val="000000"/>
                          </a:solidFill>
                          <a:effectLst/>
                          <a:latin typeface="Calibri" panose="020F0502020204030204" pitchFamily="34" charset="0"/>
                        </a:rPr>
                        <a:t>43.4%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B279"/>
                    </a:solidFill>
                  </a:tcPr>
                </a:tc>
                <a:tc>
                  <a:txBody>
                    <a:bodyPr/>
                    <a:lstStyle/>
                    <a:p>
                      <a:pPr algn="r" rtl="0" fontAlgn="base"/>
                      <a:r>
                        <a:rPr lang="en-US" sz="1400" b="0" i="0">
                          <a:solidFill>
                            <a:srgbClr val="000000"/>
                          </a:solidFill>
                          <a:effectLst/>
                          <a:latin typeface="Calibri" panose="020F0502020204030204" pitchFamily="34" charset="0"/>
                        </a:rPr>
                        <a:t>35.2%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D380"/>
                    </a:solidFill>
                  </a:tcPr>
                </a:tc>
                <a:tc>
                  <a:txBody>
                    <a:bodyPr/>
                    <a:lstStyle/>
                    <a:p>
                      <a:pPr algn="r" rtl="0" fontAlgn="base"/>
                      <a:r>
                        <a:rPr lang="en-US" sz="1400" b="0" i="0">
                          <a:solidFill>
                            <a:srgbClr val="000000"/>
                          </a:solidFill>
                          <a:effectLst/>
                          <a:latin typeface="Calibri" panose="020F0502020204030204" pitchFamily="34" charset="0"/>
                        </a:rPr>
                        <a:t>33.5%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D981"/>
                    </a:solidFill>
                  </a:tcPr>
                </a:tc>
                <a:tc>
                  <a:txBody>
                    <a:bodyPr/>
                    <a:lstStyle/>
                    <a:p>
                      <a:pPr algn="r" rtl="0" fontAlgn="base"/>
                      <a:r>
                        <a:rPr lang="en-US" sz="1400" b="0" i="0">
                          <a:solidFill>
                            <a:srgbClr val="000000"/>
                          </a:solidFill>
                          <a:effectLst/>
                          <a:latin typeface="Calibri" panose="020F0502020204030204" pitchFamily="34" charset="0"/>
                        </a:rPr>
                        <a:t>26.0%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9E482"/>
                    </a:solidFill>
                  </a:tcPr>
                </a:tc>
                <a:extLst>
                  <a:ext uri="{0D108BD9-81ED-4DB2-BD59-A6C34878D82A}">
                    <a16:rowId xmlns:a16="http://schemas.microsoft.com/office/drawing/2014/main" val="3904458346"/>
                  </a:ext>
                </a:extLst>
              </a:tr>
              <a:tr h="299888">
                <a:tc>
                  <a:txBody>
                    <a:bodyPr/>
                    <a:lstStyle/>
                    <a:p>
                      <a:pPr algn="l" rtl="0" fontAlgn="base"/>
                      <a:r>
                        <a:rPr lang="en-US" sz="1400" b="1" i="0">
                          <a:solidFill>
                            <a:srgbClr val="000000"/>
                          </a:solidFill>
                          <a:effectLst/>
                          <a:latin typeface="Calibri" panose="020F0502020204030204" pitchFamily="34" charset="0"/>
                        </a:rPr>
                        <a:t>Alzheimer's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22.9%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D3DE81"/>
                    </a:solidFill>
                  </a:tcPr>
                </a:tc>
                <a:tc>
                  <a:txBody>
                    <a:bodyPr/>
                    <a:lstStyle/>
                    <a:p>
                      <a:pPr algn="r" rtl="0" fontAlgn="base"/>
                      <a:r>
                        <a:rPr lang="en-US" sz="1400" b="0" i="0">
                          <a:solidFill>
                            <a:srgbClr val="000000"/>
                          </a:solidFill>
                          <a:effectLst/>
                          <a:latin typeface="Calibri" panose="020F0502020204030204" pitchFamily="34" charset="0"/>
                        </a:rPr>
                        <a:t>41.1%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BB7B"/>
                    </a:solidFill>
                  </a:tcPr>
                </a:tc>
                <a:tc>
                  <a:txBody>
                    <a:bodyPr/>
                    <a:lstStyle/>
                    <a:p>
                      <a:pPr algn="r" rtl="0" fontAlgn="base"/>
                      <a:r>
                        <a:rPr lang="en-US" sz="1400" b="0" i="0">
                          <a:solidFill>
                            <a:srgbClr val="000000"/>
                          </a:solidFill>
                          <a:effectLst/>
                          <a:latin typeface="Calibri" panose="020F0502020204030204" pitchFamily="34" charset="0"/>
                        </a:rPr>
                        <a:t>34.8%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D480"/>
                    </a:solidFill>
                  </a:tcPr>
                </a:tc>
                <a:tc>
                  <a:txBody>
                    <a:bodyPr/>
                    <a:lstStyle/>
                    <a:p>
                      <a:pPr algn="r" rtl="0" fontAlgn="base"/>
                      <a:r>
                        <a:rPr lang="en-US" sz="1400" b="0" i="0">
                          <a:solidFill>
                            <a:srgbClr val="000000"/>
                          </a:solidFill>
                          <a:effectLst/>
                          <a:latin typeface="Calibri" panose="020F0502020204030204" pitchFamily="34" charset="0"/>
                        </a:rPr>
                        <a:t>28.7%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EA83"/>
                    </a:solidFill>
                  </a:tcPr>
                </a:tc>
                <a:tc>
                  <a:txBody>
                    <a:bodyPr/>
                    <a:lstStyle/>
                    <a:p>
                      <a:pPr algn="r" rtl="0" fontAlgn="base"/>
                      <a:r>
                        <a:rPr lang="en-US" sz="1400" b="0" i="0">
                          <a:solidFill>
                            <a:srgbClr val="000000"/>
                          </a:solidFill>
                          <a:effectLst/>
                          <a:latin typeface="Calibri" panose="020F0502020204030204" pitchFamily="34" charset="0"/>
                        </a:rPr>
                        <a:t>27.4%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3E783"/>
                    </a:solidFill>
                  </a:tcPr>
                </a:tc>
                <a:tc>
                  <a:txBody>
                    <a:bodyPr/>
                    <a:lstStyle/>
                    <a:p>
                      <a:pPr algn="r" rtl="0" fontAlgn="base"/>
                      <a:r>
                        <a:rPr lang="en-US" sz="1400" b="0" i="0">
                          <a:solidFill>
                            <a:srgbClr val="000000"/>
                          </a:solidFill>
                          <a:effectLst/>
                          <a:latin typeface="Calibri" panose="020F0502020204030204" pitchFamily="34" charset="0"/>
                        </a:rPr>
                        <a:t>26.9%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0E683"/>
                    </a:solidFill>
                  </a:tcPr>
                </a:tc>
                <a:extLst>
                  <a:ext uri="{0D108BD9-81ED-4DB2-BD59-A6C34878D82A}">
                    <a16:rowId xmlns:a16="http://schemas.microsoft.com/office/drawing/2014/main" val="937906180"/>
                  </a:ext>
                </a:extLst>
              </a:tr>
              <a:tr h="299888">
                <a:tc>
                  <a:txBody>
                    <a:bodyPr/>
                    <a:lstStyle/>
                    <a:p>
                      <a:pPr algn="l" rtl="0" fontAlgn="base"/>
                      <a:r>
                        <a:rPr lang="en-US" sz="1400" b="1" i="0" err="1">
                          <a:solidFill>
                            <a:srgbClr val="000000"/>
                          </a:solidFill>
                          <a:effectLst/>
                          <a:latin typeface="Calibri" panose="020F0502020204030204" pitchFamily="34" charset="0"/>
                        </a:rPr>
                        <a:t>Crohns</a:t>
                      </a:r>
                      <a:r>
                        <a:rPr lang="en-US" sz="1400" b="1" i="0">
                          <a:solidFill>
                            <a:srgbClr val="000000"/>
                          </a:solidFill>
                          <a:effectLst/>
                          <a:latin typeface="Calibri" panose="020F0502020204030204" pitchFamily="34" charset="0"/>
                        </a:rPr>
                        <a:t> disease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18.8%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6D67F"/>
                    </a:solidFill>
                  </a:tcPr>
                </a:tc>
                <a:tc>
                  <a:txBody>
                    <a:bodyPr/>
                    <a:lstStyle/>
                    <a:p>
                      <a:pPr algn="r" rtl="0" fontAlgn="base"/>
                      <a:r>
                        <a:rPr lang="en-US" sz="1400" b="0" i="0">
                          <a:solidFill>
                            <a:srgbClr val="000000"/>
                          </a:solidFill>
                          <a:effectLst/>
                          <a:latin typeface="Calibri" panose="020F0502020204030204" pitchFamily="34" charset="0"/>
                        </a:rPr>
                        <a:t>42.1%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B77A"/>
                    </a:solidFill>
                  </a:tcPr>
                </a:tc>
                <a:tc>
                  <a:txBody>
                    <a:bodyPr/>
                    <a:lstStyle/>
                    <a:p>
                      <a:pPr algn="r" rtl="0" fontAlgn="base"/>
                      <a:r>
                        <a:rPr lang="en-US" sz="1400" b="0" i="0">
                          <a:solidFill>
                            <a:srgbClr val="000000"/>
                          </a:solidFill>
                          <a:effectLst/>
                          <a:latin typeface="Calibri" panose="020F0502020204030204" pitchFamily="34" charset="0"/>
                        </a:rPr>
                        <a:t>34.3%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D680"/>
                    </a:solidFill>
                  </a:tcPr>
                </a:tc>
                <a:tc>
                  <a:txBody>
                    <a:bodyPr/>
                    <a:lstStyle/>
                    <a:p>
                      <a:pPr algn="r" rtl="0" fontAlgn="base"/>
                      <a:r>
                        <a:rPr lang="en-US" sz="1400" b="0" i="0">
                          <a:solidFill>
                            <a:srgbClr val="000000"/>
                          </a:solidFill>
                          <a:effectLst/>
                          <a:latin typeface="Calibri" panose="020F0502020204030204" pitchFamily="34" charset="0"/>
                        </a:rPr>
                        <a:t>25.8%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8E482"/>
                    </a:solidFill>
                  </a:tcPr>
                </a:tc>
                <a:tc>
                  <a:txBody>
                    <a:bodyPr/>
                    <a:lstStyle/>
                    <a:p>
                      <a:pPr algn="r" rtl="0" fontAlgn="base"/>
                      <a:r>
                        <a:rPr lang="en-US" sz="1400" b="0" i="0">
                          <a:solidFill>
                            <a:srgbClr val="000000"/>
                          </a:solidFill>
                          <a:effectLst/>
                          <a:latin typeface="Calibri" panose="020F0502020204030204" pitchFamily="34" charset="0"/>
                        </a:rPr>
                        <a:t>23.8%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D9E081"/>
                    </a:solidFill>
                  </a:tcPr>
                </a:tc>
                <a:tc>
                  <a:txBody>
                    <a:bodyPr/>
                    <a:lstStyle/>
                    <a:p>
                      <a:pPr algn="r" rtl="0" fontAlgn="base"/>
                      <a:r>
                        <a:rPr lang="en-US" sz="1400" b="0" i="0">
                          <a:solidFill>
                            <a:srgbClr val="000000"/>
                          </a:solidFill>
                          <a:effectLst/>
                          <a:latin typeface="Calibri" panose="020F0502020204030204" pitchFamily="34" charset="0"/>
                        </a:rPr>
                        <a:t>17.5%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ADD37F"/>
                    </a:solidFill>
                  </a:tcPr>
                </a:tc>
                <a:extLst>
                  <a:ext uri="{0D108BD9-81ED-4DB2-BD59-A6C34878D82A}">
                    <a16:rowId xmlns:a16="http://schemas.microsoft.com/office/drawing/2014/main" val="3736757562"/>
                  </a:ext>
                </a:extLst>
              </a:tr>
              <a:tr h="299888">
                <a:tc>
                  <a:txBody>
                    <a:bodyPr/>
                    <a:lstStyle/>
                    <a:p>
                      <a:pPr algn="l" rtl="0" fontAlgn="base"/>
                      <a:r>
                        <a:rPr lang="en-US" sz="1400" b="1" i="0">
                          <a:solidFill>
                            <a:srgbClr val="000000"/>
                          </a:solidFill>
                          <a:effectLst/>
                          <a:latin typeface="Calibri" panose="020F0502020204030204" pitchFamily="34" charset="0"/>
                        </a:rPr>
                        <a:t>Ulcerative colitis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17.3%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ABD27F"/>
                    </a:solidFill>
                  </a:tcPr>
                </a:tc>
                <a:tc>
                  <a:txBody>
                    <a:bodyPr/>
                    <a:lstStyle/>
                    <a:p>
                      <a:pPr algn="r" rtl="0" fontAlgn="base"/>
                      <a:r>
                        <a:rPr lang="en-US" sz="1400" b="0" i="0">
                          <a:solidFill>
                            <a:srgbClr val="000000"/>
                          </a:solidFill>
                          <a:effectLst/>
                          <a:latin typeface="Calibri" panose="020F0502020204030204" pitchFamily="34" charset="0"/>
                        </a:rPr>
                        <a:t>46.1%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CA777"/>
                    </a:solidFill>
                  </a:tcPr>
                </a:tc>
                <a:tc>
                  <a:txBody>
                    <a:bodyPr/>
                    <a:lstStyle/>
                    <a:p>
                      <a:pPr algn="r" rtl="0" fontAlgn="base"/>
                      <a:r>
                        <a:rPr lang="en-US" sz="1400" b="0" i="0">
                          <a:solidFill>
                            <a:srgbClr val="000000"/>
                          </a:solidFill>
                          <a:effectLst/>
                          <a:latin typeface="Calibri" panose="020F0502020204030204" pitchFamily="34" charset="0"/>
                        </a:rPr>
                        <a:t>33.4%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DA81"/>
                    </a:solidFill>
                  </a:tcPr>
                </a:tc>
                <a:tc>
                  <a:txBody>
                    <a:bodyPr/>
                    <a:lstStyle/>
                    <a:p>
                      <a:pPr algn="r" rtl="0" fontAlgn="base"/>
                      <a:r>
                        <a:rPr lang="en-US" sz="1400" b="0" i="0">
                          <a:solidFill>
                            <a:srgbClr val="000000"/>
                          </a:solidFill>
                          <a:effectLst/>
                          <a:latin typeface="Calibri" panose="020F0502020204030204" pitchFamily="34" charset="0"/>
                        </a:rPr>
                        <a:t>26.1%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AE482"/>
                    </a:solidFill>
                  </a:tcPr>
                </a:tc>
                <a:tc>
                  <a:txBody>
                    <a:bodyPr/>
                    <a:lstStyle/>
                    <a:p>
                      <a:pPr algn="r" rtl="0" fontAlgn="base"/>
                      <a:r>
                        <a:rPr lang="en-US" sz="1400" b="0" i="0">
                          <a:solidFill>
                            <a:srgbClr val="000000"/>
                          </a:solidFill>
                          <a:effectLst/>
                          <a:latin typeface="Calibri" panose="020F0502020204030204" pitchFamily="34" charset="0"/>
                        </a:rPr>
                        <a:t>23.1%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D5DE81"/>
                    </a:solidFill>
                  </a:tcPr>
                </a:tc>
                <a:tc>
                  <a:txBody>
                    <a:bodyPr/>
                    <a:lstStyle/>
                    <a:p>
                      <a:pPr algn="r" rtl="0" fontAlgn="base"/>
                      <a:r>
                        <a:rPr lang="en-US" sz="1400" b="0" i="0">
                          <a:solidFill>
                            <a:srgbClr val="000000"/>
                          </a:solidFill>
                          <a:effectLst/>
                          <a:latin typeface="Calibri" panose="020F0502020204030204" pitchFamily="34" charset="0"/>
                        </a:rPr>
                        <a:t>16.6%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A6D17E"/>
                    </a:solidFill>
                  </a:tcPr>
                </a:tc>
                <a:extLst>
                  <a:ext uri="{0D108BD9-81ED-4DB2-BD59-A6C34878D82A}">
                    <a16:rowId xmlns:a16="http://schemas.microsoft.com/office/drawing/2014/main" val="1551149793"/>
                  </a:ext>
                </a:extLst>
              </a:tr>
              <a:tr h="490725">
                <a:tc>
                  <a:txBody>
                    <a:bodyPr/>
                    <a:lstStyle/>
                    <a:p>
                      <a:pPr algn="l" rtl="0" fontAlgn="base"/>
                      <a:r>
                        <a:rPr lang="en-US" sz="1400" b="1" i="0">
                          <a:solidFill>
                            <a:srgbClr val="000000"/>
                          </a:solidFill>
                          <a:effectLst/>
                          <a:latin typeface="Calibri" panose="020F0502020204030204" pitchFamily="34" charset="0"/>
                        </a:rPr>
                        <a:t>Systemic lupus erythematosus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18.5%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D57F"/>
                    </a:solidFill>
                  </a:tcPr>
                </a:tc>
                <a:tc>
                  <a:txBody>
                    <a:bodyPr/>
                    <a:lstStyle/>
                    <a:p>
                      <a:pPr algn="r" rtl="0" fontAlgn="base"/>
                      <a:r>
                        <a:rPr lang="en-US" sz="1400" b="0" i="0">
                          <a:solidFill>
                            <a:srgbClr val="000000"/>
                          </a:solidFill>
                          <a:effectLst/>
                          <a:latin typeface="Calibri" panose="020F0502020204030204" pitchFamily="34" charset="0"/>
                        </a:rPr>
                        <a:t>38.7%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C57D"/>
                    </a:solidFill>
                  </a:tcPr>
                </a:tc>
                <a:tc>
                  <a:txBody>
                    <a:bodyPr/>
                    <a:lstStyle/>
                    <a:p>
                      <a:pPr algn="r" rtl="0" fontAlgn="base"/>
                      <a:r>
                        <a:rPr lang="en-US" sz="1400" b="0" i="0">
                          <a:solidFill>
                            <a:srgbClr val="000000"/>
                          </a:solidFill>
                          <a:effectLst/>
                          <a:latin typeface="Calibri" panose="020F0502020204030204" pitchFamily="34" charset="0"/>
                        </a:rPr>
                        <a:t>32.8%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DC82"/>
                    </a:solidFill>
                  </a:tcPr>
                </a:tc>
                <a:tc>
                  <a:txBody>
                    <a:bodyPr/>
                    <a:lstStyle/>
                    <a:p>
                      <a:pPr algn="r" rtl="0" fontAlgn="base"/>
                      <a:r>
                        <a:rPr lang="en-US" sz="1400" b="0" i="0">
                          <a:solidFill>
                            <a:srgbClr val="000000"/>
                          </a:solidFill>
                          <a:effectLst/>
                          <a:latin typeface="Calibri" panose="020F0502020204030204" pitchFamily="34" charset="0"/>
                        </a:rPr>
                        <a:t>24.4%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DEE182"/>
                    </a:solidFill>
                  </a:tcPr>
                </a:tc>
                <a:tc>
                  <a:txBody>
                    <a:bodyPr/>
                    <a:lstStyle/>
                    <a:p>
                      <a:pPr algn="r" rtl="0" fontAlgn="base"/>
                      <a:r>
                        <a:rPr lang="en-US" sz="1400" b="0" i="0">
                          <a:solidFill>
                            <a:srgbClr val="000000"/>
                          </a:solidFill>
                          <a:effectLst/>
                          <a:latin typeface="Calibri" panose="020F0502020204030204" pitchFamily="34" charset="0"/>
                        </a:rPr>
                        <a:t>22.6%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D1DD81"/>
                    </a:solidFill>
                  </a:tcPr>
                </a:tc>
                <a:tc>
                  <a:txBody>
                    <a:bodyPr/>
                    <a:lstStyle/>
                    <a:p>
                      <a:pPr algn="r" rtl="0" fontAlgn="base"/>
                      <a:r>
                        <a:rPr lang="en-US" sz="1400" b="0" i="0">
                          <a:solidFill>
                            <a:srgbClr val="000000"/>
                          </a:solidFill>
                          <a:effectLst/>
                          <a:latin typeface="Calibri" panose="020F0502020204030204" pitchFamily="34" charset="0"/>
                        </a:rPr>
                        <a:t>17.6%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ADD37F"/>
                    </a:solidFill>
                  </a:tcPr>
                </a:tc>
                <a:extLst>
                  <a:ext uri="{0D108BD9-81ED-4DB2-BD59-A6C34878D82A}">
                    <a16:rowId xmlns:a16="http://schemas.microsoft.com/office/drawing/2014/main" val="717780804"/>
                  </a:ext>
                </a:extLst>
              </a:tr>
              <a:tr h="299888">
                <a:tc>
                  <a:txBody>
                    <a:bodyPr/>
                    <a:lstStyle/>
                    <a:p>
                      <a:pPr algn="l" rtl="0" fontAlgn="base"/>
                      <a:r>
                        <a:rPr lang="en-US" sz="1400" b="1" i="0">
                          <a:solidFill>
                            <a:srgbClr val="000000"/>
                          </a:solidFill>
                          <a:effectLst/>
                          <a:latin typeface="Calibri" panose="020F0502020204030204" pitchFamily="34" charset="0"/>
                        </a:rPr>
                        <a:t>Multiple Sclerosis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19.3%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AD780"/>
                    </a:solidFill>
                  </a:tcPr>
                </a:tc>
                <a:tc>
                  <a:txBody>
                    <a:bodyPr/>
                    <a:lstStyle/>
                    <a:p>
                      <a:pPr algn="r" rtl="0" fontAlgn="base"/>
                      <a:r>
                        <a:rPr lang="en-US" sz="1400" b="0" i="0">
                          <a:solidFill>
                            <a:srgbClr val="000000"/>
                          </a:solidFill>
                          <a:effectLst/>
                          <a:latin typeface="Calibri" panose="020F0502020204030204" pitchFamily="34" charset="0"/>
                        </a:rPr>
                        <a:t>40.4%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DBE7C"/>
                    </a:solidFill>
                  </a:tcPr>
                </a:tc>
                <a:tc>
                  <a:txBody>
                    <a:bodyPr/>
                    <a:lstStyle/>
                    <a:p>
                      <a:pPr algn="r" rtl="0" fontAlgn="base"/>
                      <a:r>
                        <a:rPr lang="en-US" sz="1400" b="0" i="0">
                          <a:solidFill>
                            <a:srgbClr val="000000"/>
                          </a:solidFill>
                          <a:effectLst/>
                          <a:latin typeface="Calibri" panose="020F0502020204030204" pitchFamily="34" charset="0"/>
                        </a:rPr>
                        <a:t>36.0%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D07F"/>
                    </a:solidFill>
                  </a:tcPr>
                </a:tc>
                <a:tc>
                  <a:txBody>
                    <a:bodyPr/>
                    <a:lstStyle/>
                    <a:p>
                      <a:pPr algn="r" rtl="0" fontAlgn="base"/>
                      <a:r>
                        <a:rPr lang="en-US" sz="1400" b="0" i="0">
                          <a:solidFill>
                            <a:srgbClr val="000000"/>
                          </a:solidFill>
                          <a:effectLst/>
                          <a:latin typeface="Calibri" panose="020F0502020204030204" pitchFamily="34" charset="0"/>
                        </a:rPr>
                        <a:t>26.0%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9E482"/>
                    </a:solidFill>
                  </a:tcPr>
                </a:tc>
                <a:tc>
                  <a:txBody>
                    <a:bodyPr/>
                    <a:lstStyle/>
                    <a:p>
                      <a:pPr algn="r" rtl="0" fontAlgn="base"/>
                      <a:r>
                        <a:rPr lang="en-US" sz="1400" b="0" i="0">
                          <a:solidFill>
                            <a:srgbClr val="000000"/>
                          </a:solidFill>
                          <a:effectLst/>
                          <a:latin typeface="Calibri" panose="020F0502020204030204" pitchFamily="34" charset="0"/>
                        </a:rPr>
                        <a:t>16.9%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A9D27F"/>
                    </a:solidFill>
                  </a:tcPr>
                </a:tc>
                <a:tc>
                  <a:txBody>
                    <a:bodyPr/>
                    <a:lstStyle/>
                    <a:p>
                      <a:pPr algn="r" rtl="0" fontAlgn="base"/>
                      <a:r>
                        <a:rPr lang="en-US" sz="1400" b="0" i="0">
                          <a:solidFill>
                            <a:srgbClr val="000000"/>
                          </a:solidFill>
                          <a:effectLst/>
                          <a:latin typeface="Calibri" panose="020F0502020204030204" pitchFamily="34" charset="0"/>
                        </a:rPr>
                        <a:t>14.2%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5CC7D"/>
                    </a:solidFill>
                  </a:tcPr>
                </a:tc>
                <a:extLst>
                  <a:ext uri="{0D108BD9-81ED-4DB2-BD59-A6C34878D82A}">
                    <a16:rowId xmlns:a16="http://schemas.microsoft.com/office/drawing/2014/main" val="3823729770"/>
                  </a:ext>
                </a:extLst>
              </a:tr>
              <a:tr h="299888">
                <a:tc>
                  <a:txBody>
                    <a:bodyPr/>
                    <a:lstStyle/>
                    <a:p>
                      <a:pPr algn="l" rtl="0" fontAlgn="base"/>
                      <a:r>
                        <a:rPr lang="en-US" sz="1400" b="1" i="0">
                          <a:solidFill>
                            <a:srgbClr val="000000"/>
                          </a:solidFill>
                          <a:effectLst/>
                          <a:latin typeface="Calibri" panose="020F0502020204030204" pitchFamily="34" charset="0"/>
                        </a:rPr>
                        <a:t>Rheumatoid Arthritis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14.7%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9CD7E"/>
                    </a:solidFill>
                  </a:tcPr>
                </a:tc>
                <a:tc>
                  <a:txBody>
                    <a:bodyPr/>
                    <a:lstStyle/>
                    <a:p>
                      <a:pPr algn="r" rtl="0" fontAlgn="base"/>
                      <a:r>
                        <a:rPr lang="en-US" sz="1400" b="0" i="0">
                          <a:solidFill>
                            <a:srgbClr val="000000"/>
                          </a:solidFill>
                          <a:effectLst/>
                          <a:latin typeface="Calibri" panose="020F0502020204030204" pitchFamily="34" charset="0"/>
                        </a:rPr>
                        <a:t>35.5%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ED17F"/>
                    </a:solidFill>
                  </a:tcPr>
                </a:tc>
                <a:tc>
                  <a:txBody>
                    <a:bodyPr/>
                    <a:lstStyle/>
                    <a:p>
                      <a:pPr algn="r" rtl="0" fontAlgn="base"/>
                      <a:r>
                        <a:rPr lang="en-US" sz="1400" b="0" i="0">
                          <a:solidFill>
                            <a:srgbClr val="000000"/>
                          </a:solidFill>
                          <a:effectLst/>
                          <a:latin typeface="Calibri" panose="020F0502020204030204" pitchFamily="34" charset="0"/>
                        </a:rPr>
                        <a:t>29.3%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EA84"/>
                    </a:solidFill>
                  </a:tcPr>
                </a:tc>
                <a:tc>
                  <a:txBody>
                    <a:bodyPr/>
                    <a:lstStyle/>
                    <a:p>
                      <a:pPr algn="r" rtl="0" fontAlgn="base"/>
                      <a:r>
                        <a:rPr lang="en-US" sz="1400" b="0" i="0">
                          <a:solidFill>
                            <a:srgbClr val="000000"/>
                          </a:solidFill>
                          <a:effectLst/>
                          <a:latin typeface="Calibri" panose="020F0502020204030204" pitchFamily="34" charset="0"/>
                        </a:rPr>
                        <a:t>22.1%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EDC81"/>
                    </a:solidFill>
                  </a:tcPr>
                </a:tc>
                <a:tc>
                  <a:txBody>
                    <a:bodyPr/>
                    <a:lstStyle/>
                    <a:p>
                      <a:pPr algn="ctr" rtl="0" fontAlgn="base"/>
                      <a:r>
                        <a:rPr lang="en-US" sz="1400" b="0" i="0">
                          <a:solidFill>
                            <a:srgbClr val="000000"/>
                          </a:solidFill>
                          <a:effectLst/>
                          <a:latin typeface="Calibri" panose="020F0502020204030204" pitchFamily="34" charset="0"/>
                        </a:rPr>
                        <a:t>20.5%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2D980"/>
                    </a:solidFill>
                  </a:tcPr>
                </a:tc>
                <a:tc>
                  <a:txBody>
                    <a:bodyPr/>
                    <a:lstStyle/>
                    <a:p>
                      <a:pPr algn="r" rtl="0" fontAlgn="base"/>
                      <a:r>
                        <a:rPr lang="en-US" sz="1400" b="0" i="0">
                          <a:solidFill>
                            <a:srgbClr val="000000"/>
                          </a:solidFill>
                          <a:effectLst/>
                          <a:latin typeface="Calibri" panose="020F0502020204030204" pitchFamily="34" charset="0"/>
                        </a:rPr>
                        <a:t>13.8%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3CB7D"/>
                    </a:solidFill>
                  </a:tcPr>
                </a:tc>
                <a:extLst>
                  <a:ext uri="{0D108BD9-81ED-4DB2-BD59-A6C34878D82A}">
                    <a16:rowId xmlns:a16="http://schemas.microsoft.com/office/drawing/2014/main" val="1513597084"/>
                  </a:ext>
                </a:extLst>
              </a:tr>
              <a:tr h="490725">
                <a:tc>
                  <a:txBody>
                    <a:bodyPr/>
                    <a:lstStyle/>
                    <a:p>
                      <a:pPr algn="l" rtl="0" fontAlgn="base"/>
                      <a:r>
                        <a:rPr lang="en-US" sz="1400" b="1" i="0">
                          <a:solidFill>
                            <a:srgbClr val="000000"/>
                          </a:solidFill>
                          <a:effectLst/>
                          <a:latin typeface="Calibri" panose="020F0502020204030204" pitchFamily="34" charset="0"/>
                        </a:rPr>
                        <a:t>Major depressive disorder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12.6%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8AC97D"/>
                    </a:solidFill>
                  </a:tcPr>
                </a:tc>
                <a:tc>
                  <a:txBody>
                    <a:bodyPr/>
                    <a:lstStyle/>
                    <a:p>
                      <a:pPr algn="r" rtl="0" fontAlgn="base"/>
                      <a:r>
                        <a:rPr lang="en-US" sz="1400" b="0" i="0">
                          <a:solidFill>
                            <a:srgbClr val="000000"/>
                          </a:solidFill>
                          <a:effectLst/>
                          <a:latin typeface="Calibri" panose="020F0502020204030204" pitchFamily="34" charset="0"/>
                        </a:rPr>
                        <a:t>28.1%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8E983"/>
                    </a:solidFill>
                  </a:tcPr>
                </a:tc>
                <a:tc>
                  <a:txBody>
                    <a:bodyPr/>
                    <a:lstStyle/>
                    <a:p>
                      <a:pPr algn="r" rtl="0" fontAlgn="base"/>
                      <a:r>
                        <a:rPr lang="en-US" sz="1400" b="0" i="0">
                          <a:solidFill>
                            <a:srgbClr val="000000"/>
                          </a:solidFill>
                          <a:effectLst/>
                          <a:latin typeface="Calibri" panose="020F0502020204030204" pitchFamily="34" charset="0"/>
                        </a:rPr>
                        <a:t>29.5%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E984"/>
                    </a:solidFill>
                  </a:tcPr>
                </a:tc>
                <a:tc>
                  <a:txBody>
                    <a:bodyPr/>
                    <a:lstStyle/>
                    <a:p>
                      <a:pPr algn="r" rtl="0" fontAlgn="base"/>
                      <a:r>
                        <a:rPr lang="en-US" sz="1400" b="0" i="0">
                          <a:solidFill>
                            <a:srgbClr val="000000"/>
                          </a:solidFill>
                          <a:effectLst/>
                          <a:latin typeface="Calibri" panose="020F0502020204030204" pitchFamily="34" charset="0"/>
                        </a:rPr>
                        <a:t>18.4%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3D57F"/>
                    </a:solidFill>
                  </a:tcPr>
                </a:tc>
                <a:tc>
                  <a:txBody>
                    <a:bodyPr/>
                    <a:lstStyle/>
                    <a:p>
                      <a:pPr algn="r" rtl="0" fontAlgn="base"/>
                      <a:r>
                        <a:rPr lang="en-US" sz="1400" b="0" i="0">
                          <a:solidFill>
                            <a:srgbClr val="000000"/>
                          </a:solidFill>
                          <a:effectLst/>
                          <a:latin typeface="Calibri" panose="020F0502020204030204" pitchFamily="34" charset="0"/>
                        </a:rPr>
                        <a:t>19.7%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DD880"/>
                    </a:solidFill>
                  </a:tcPr>
                </a:tc>
                <a:tc>
                  <a:txBody>
                    <a:bodyPr/>
                    <a:lstStyle/>
                    <a:p>
                      <a:pPr algn="r" rtl="0" fontAlgn="base"/>
                      <a:r>
                        <a:rPr lang="en-US" sz="1400" b="0" i="0">
                          <a:solidFill>
                            <a:srgbClr val="000000"/>
                          </a:solidFill>
                          <a:effectLst/>
                          <a:latin typeface="Calibri" panose="020F0502020204030204" pitchFamily="34" charset="0"/>
                        </a:rPr>
                        <a:t>11.2%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80C67C"/>
                    </a:solidFill>
                  </a:tcPr>
                </a:tc>
                <a:extLst>
                  <a:ext uri="{0D108BD9-81ED-4DB2-BD59-A6C34878D82A}">
                    <a16:rowId xmlns:a16="http://schemas.microsoft.com/office/drawing/2014/main" val="3077100153"/>
                  </a:ext>
                </a:extLst>
              </a:tr>
              <a:tr h="299888">
                <a:tc>
                  <a:txBody>
                    <a:bodyPr/>
                    <a:lstStyle/>
                    <a:p>
                      <a:pPr algn="l" rtl="0" fontAlgn="base"/>
                      <a:r>
                        <a:rPr lang="en-US" sz="1400" b="1" i="0">
                          <a:solidFill>
                            <a:srgbClr val="000000"/>
                          </a:solidFill>
                          <a:effectLst/>
                          <a:latin typeface="Calibri" panose="020F0502020204030204" pitchFamily="34" charset="0"/>
                        </a:rPr>
                        <a:t>Psoriatic arthritis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12.6%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8AC97D"/>
                    </a:solidFill>
                  </a:tcPr>
                </a:tc>
                <a:tc>
                  <a:txBody>
                    <a:bodyPr/>
                    <a:lstStyle/>
                    <a:p>
                      <a:pPr algn="r" rtl="0" fontAlgn="base"/>
                      <a:r>
                        <a:rPr lang="en-US" sz="1400" b="0" i="0">
                          <a:solidFill>
                            <a:srgbClr val="000000"/>
                          </a:solidFill>
                          <a:effectLst/>
                          <a:latin typeface="Calibri" panose="020F0502020204030204" pitchFamily="34" charset="0"/>
                        </a:rPr>
                        <a:t>31.5%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E183"/>
                    </a:solidFill>
                  </a:tcPr>
                </a:tc>
                <a:tc>
                  <a:txBody>
                    <a:bodyPr/>
                    <a:lstStyle/>
                    <a:p>
                      <a:pPr algn="r" rtl="0" fontAlgn="base"/>
                      <a:r>
                        <a:rPr lang="en-US" sz="1400" b="0" i="0">
                          <a:solidFill>
                            <a:srgbClr val="000000"/>
                          </a:solidFill>
                          <a:effectLst/>
                          <a:latin typeface="Calibri" panose="020F0502020204030204" pitchFamily="34" charset="0"/>
                        </a:rPr>
                        <a:t>26.7%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EE683"/>
                    </a:solidFill>
                  </a:tcPr>
                </a:tc>
                <a:tc>
                  <a:txBody>
                    <a:bodyPr/>
                    <a:lstStyle/>
                    <a:p>
                      <a:pPr algn="r" rtl="0" fontAlgn="base"/>
                      <a:r>
                        <a:rPr lang="en-US" sz="1400" b="0" i="0">
                          <a:solidFill>
                            <a:srgbClr val="000000"/>
                          </a:solidFill>
                          <a:effectLst/>
                          <a:latin typeface="Calibri" panose="020F0502020204030204" pitchFamily="34" charset="0"/>
                        </a:rPr>
                        <a:t>18.9%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6D67F"/>
                    </a:solidFill>
                  </a:tcPr>
                </a:tc>
                <a:tc>
                  <a:txBody>
                    <a:bodyPr/>
                    <a:lstStyle/>
                    <a:p>
                      <a:pPr algn="r" rtl="0" fontAlgn="base"/>
                      <a:r>
                        <a:rPr lang="en-US" sz="1400" b="0" i="0">
                          <a:solidFill>
                            <a:srgbClr val="000000"/>
                          </a:solidFill>
                          <a:effectLst/>
                          <a:latin typeface="Calibri" panose="020F0502020204030204" pitchFamily="34" charset="0"/>
                        </a:rPr>
                        <a:t>15.6%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FCF7E"/>
                    </a:solidFill>
                  </a:tcPr>
                </a:tc>
                <a:tc>
                  <a:txBody>
                    <a:bodyPr/>
                    <a:lstStyle/>
                    <a:p>
                      <a:pPr algn="r" rtl="0" fontAlgn="base"/>
                      <a:r>
                        <a:rPr lang="en-US" sz="1400" b="0" i="0">
                          <a:solidFill>
                            <a:srgbClr val="000000"/>
                          </a:solidFill>
                          <a:effectLst/>
                          <a:latin typeface="Calibri" panose="020F0502020204030204" pitchFamily="34" charset="0"/>
                        </a:rPr>
                        <a:t>10.0%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8C47C"/>
                    </a:solidFill>
                  </a:tcPr>
                </a:tc>
                <a:extLst>
                  <a:ext uri="{0D108BD9-81ED-4DB2-BD59-A6C34878D82A}">
                    <a16:rowId xmlns:a16="http://schemas.microsoft.com/office/drawing/2014/main" val="3845238593"/>
                  </a:ext>
                </a:extLst>
              </a:tr>
              <a:tr h="299888">
                <a:tc>
                  <a:txBody>
                    <a:bodyPr/>
                    <a:lstStyle/>
                    <a:p>
                      <a:pPr algn="l" rtl="0" fontAlgn="base"/>
                      <a:r>
                        <a:rPr lang="en-US" sz="1400" b="1" i="0">
                          <a:solidFill>
                            <a:srgbClr val="000000"/>
                          </a:solidFill>
                          <a:effectLst/>
                          <a:latin typeface="Calibri" panose="020F0502020204030204" pitchFamily="34" charset="0"/>
                        </a:rPr>
                        <a:t>Plaque Psoriasis </a:t>
                      </a:r>
                      <a:endParaRPr lang="en-US" sz="4000" b="1"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ase"/>
                      <a:r>
                        <a:rPr lang="en-US" sz="1400" b="0" i="0">
                          <a:solidFill>
                            <a:srgbClr val="000000"/>
                          </a:solidFill>
                          <a:effectLst/>
                          <a:latin typeface="Calibri" panose="020F0502020204030204" pitchFamily="34" charset="0"/>
                        </a:rPr>
                        <a:t>8.1%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6AC07B"/>
                    </a:solidFill>
                  </a:tcPr>
                </a:tc>
                <a:tc>
                  <a:txBody>
                    <a:bodyPr/>
                    <a:lstStyle/>
                    <a:p>
                      <a:pPr algn="r" rtl="0" fontAlgn="base"/>
                      <a:r>
                        <a:rPr lang="en-US" sz="1400" b="0" i="0">
                          <a:solidFill>
                            <a:srgbClr val="000000"/>
                          </a:solidFill>
                          <a:effectLst/>
                          <a:latin typeface="Calibri" panose="020F0502020204030204" pitchFamily="34" charset="0"/>
                        </a:rPr>
                        <a:t>26.5%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DE582"/>
                    </a:solidFill>
                  </a:tcPr>
                </a:tc>
                <a:tc>
                  <a:txBody>
                    <a:bodyPr/>
                    <a:lstStyle/>
                    <a:p>
                      <a:pPr algn="r" rtl="0" fontAlgn="base"/>
                      <a:r>
                        <a:rPr lang="en-US" sz="1400" b="0" i="0">
                          <a:solidFill>
                            <a:srgbClr val="000000"/>
                          </a:solidFill>
                          <a:effectLst/>
                          <a:latin typeface="Calibri" panose="020F0502020204030204" pitchFamily="34" charset="0"/>
                        </a:rPr>
                        <a:t>19.9%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ED880"/>
                    </a:solidFill>
                  </a:tcPr>
                </a:tc>
                <a:tc>
                  <a:txBody>
                    <a:bodyPr/>
                    <a:lstStyle/>
                    <a:p>
                      <a:pPr algn="r" rtl="0" fontAlgn="base"/>
                      <a:r>
                        <a:rPr lang="en-US" sz="1400" b="0" i="0">
                          <a:solidFill>
                            <a:srgbClr val="000000"/>
                          </a:solidFill>
                          <a:effectLst/>
                          <a:latin typeface="Calibri" panose="020F0502020204030204" pitchFamily="34" charset="0"/>
                        </a:rPr>
                        <a:t>12.7%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8AC97D"/>
                    </a:solidFill>
                  </a:tcPr>
                </a:tc>
                <a:tc>
                  <a:txBody>
                    <a:bodyPr/>
                    <a:lstStyle/>
                    <a:p>
                      <a:pPr algn="r" rtl="0" fontAlgn="base"/>
                      <a:r>
                        <a:rPr lang="en-US" sz="1400" b="0" i="0">
                          <a:solidFill>
                            <a:srgbClr val="000000"/>
                          </a:solidFill>
                          <a:effectLst/>
                          <a:latin typeface="Calibri" panose="020F0502020204030204" pitchFamily="34" charset="0"/>
                        </a:rPr>
                        <a:t>13.1%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8DCA7D"/>
                    </a:solidFill>
                  </a:tcPr>
                </a:tc>
                <a:tc>
                  <a:txBody>
                    <a:bodyPr/>
                    <a:lstStyle/>
                    <a:p>
                      <a:pPr algn="r" rtl="0" fontAlgn="base"/>
                      <a:r>
                        <a:rPr lang="en-US" sz="1400" b="0" i="0">
                          <a:solidFill>
                            <a:srgbClr val="000000"/>
                          </a:solidFill>
                          <a:effectLst/>
                          <a:latin typeface="Calibri" panose="020F0502020204030204" pitchFamily="34" charset="0"/>
                        </a:rPr>
                        <a:t>7.1% </a:t>
                      </a:r>
                      <a:endParaRPr lang="en-US" sz="4000" b="0" i="0">
                        <a:effectLst/>
                      </a:endParaRP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63BE7B"/>
                    </a:solidFill>
                  </a:tcPr>
                </a:tc>
                <a:extLst>
                  <a:ext uri="{0D108BD9-81ED-4DB2-BD59-A6C34878D82A}">
                    <a16:rowId xmlns:a16="http://schemas.microsoft.com/office/drawing/2014/main" val="2125744507"/>
                  </a:ext>
                </a:extLst>
              </a:tr>
            </a:tbl>
          </a:graphicData>
        </a:graphic>
      </p:graphicFrame>
      <p:sp>
        <p:nvSpPr>
          <p:cNvPr id="6" name="TextBox 5">
            <a:extLst>
              <a:ext uri="{FF2B5EF4-FFF2-40B4-BE49-F238E27FC236}">
                <a16:creationId xmlns:a16="http://schemas.microsoft.com/office/drawing/2014/main" id="{E219E312-A403-6A7E-95F7-74DA77DB9DCC}"/>
              </a:ext>
            </a:extLst>
          </p:cNvPr>
          <p:cNvSpPr txBox="1"/>
          <p:nvPr/>
        </p:nvSpPr>
        <p:spPr>
          <a:xfrm>
            <a:off x="9220200" y="975518"/>
            <a:ext cx="2743200" cy="646331"/>
          </a:xfrm>
          <a:prstGeom prst="rect">
            <a:avLst/>
          </a:prstGeom>
          <a:noFill/>
        </p:spPr>
        <p:txBody>
          <a:bodyPr wrap="square">
            <a:spAutoFit/>
          </a:bodyPr>
          <a:lstStyle/>
          <a:p>
            <a:r>
              <a:rPr lang="en-US">
                <a:hlinkClick r:id="rId3"/>
              </a:rPr>
              <a:t>https://results.ohdsi.org/app/06_HowOften_Azza</a:t>
            </a:r>
            <a:endParaRPr lang="en-US"/>
          </a:p>
        </p:txBody>
      </p:sp>
    </p:spTree>
    <p:extLst>
      <p:ext uri="{BB962C8B-B14F-4D97-AF65-F5344CB8AC3E}">
        <p14:creationId xmlns:p14="http://schemas.microsoft.com/office/powerpoint/2010/main" val="976621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D919-D9C0-B9F4-3CE6-7CBB5772E64C}"/>
              </a:ext>
            </a:extLst>
          </p:cNvPr>
          <p:cNvSpPr>
            <a:spLocks noGrp="1"/>
          </p:cNvSpPr>
          <p:nvPr>
            <p:ph type="title"/>
          </p:nvPr>
        </p:nvSpPr>
        <p:spPr/>
        <p:txBody>
          <a:bodyPr>
            <a:noAutofit/>
          </a:bodyPr>
          <a:lstStyle/>
          <a:p>
            <a:r>
              <a:rPr lang="en-US" sz="3200"/>
              <a:t>Age and gender stratified IR by data source</a:t>
            </a:r>
          </a:p>
        </p:txBody>
      </p:sp>
      <p:pic>
        <p:nvPicPr>
          <p:cNvPr id="2050" name="Picture 2">
            <a:extLst>
              <a:ext uri="{FF2B5EF4-FFF2-40B4-BE49-F238E27FC236}">
                <a16:creationId xmlns:a16="http://schemas.microsoft.com/office/drawing/2014/main" id="{A257388E-4787-BB86-4DD2-08BB1FD93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62164"/>
            <a:ext cx="8458200" cy="501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51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0207064-C2E2-1650-77B4-51BC0DF0E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974" y="228600"/>
            <a:ext cx="9668051" cy="5728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714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2E70815D-9927-1DE7-20CC-7D4F34E55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
            <a:ext cx="9217025" cy="5461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69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65D8-1B09-1E08-5432-5BD87741A3F1}"/>
              </a:ext>
            </a:extLst>
          </p:cNvPr>
          <p:cNvSpPr>
            <a:spLocks noGrp="1"/>
          </p:cNvSpPr>
          <p:nvPr>
            <p:ph type="title"/>
          </p:nvPr>
        </p:nvSpPr>
        <p:spPr/>
        <p:txBody>
          <a:bodyPr>
            <a:normAutofit fontScale="90000"/>
          </a:bodyPr>
          <a:lstStyle/>
          <a:p>
            <a:r>
              <a:rPr lang="en-US" sz="3200"/>
              <a:t>Overall incidence rates (IR) per 100-person year by calendar year for each condition across data sources. </a:t>
            </a:r>
          </a:p>
        </p:txBody>
      </p:sp>
      <p:pic>
        <p:nvPicPr>
          <p:cNvPr id="5122" name="Picture 2">
            <a:extLst>
              <a:ext uri="{FF2B5EF4-FFF2-40B4-BE49-F238E27FC236}">
                <a16:creationId xmlns:a16="http://schemas.microsoft.com/office/drawing/2014/main" id="{50146ECC-07AB-ED3C-0F71-D730CB8003C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66789" y="1219200"/>
            <a:ext cx="9258421" cy="490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084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4CCB-21B0-44D9-549D-051A32BC49D7}"/>
              </a:ext>
            </a:extLst>
          </p:cNvPr>
          <p:cNvSpPr>
            <a:spLocks noGrp="1"/>
          </p:cNvSpPr>
          <p:nvPr>
            <p:ph type="title"/>
          </p:nvPr>
        </p:nvSpPr>
        <p:spPr/>
        <p:txBody>
          <a:bodyPr/>
          <a:lstStyle/>
          <a:p>
            <a:pPr algn="l"/>
            <a:r>
              <a:rPr lang="en-US"/>
              <a:t>Conclusion</a:t>
            </a:r>
          </a:p>
        </p:txBody>
      </p:sp>
      <p:sp>
        <p:nvSpPr>
          <p:cNvPr id="3" name="Content Placeholder 2">
            <a:extLst>
              <a:ext uri="{FF2B5EF4-FFF2-40B4-BE49-F238E27FC236}">
                <a16:creationId xmlns:a16="http://schemas.microsoft.com/office/drawing/2014/main" id="{89A87248-8062-B0F4-BAF1-821F2476E530}"/>
              </a:ext>
            </a:extLst>
          </p:cNvPr>
          <p:cNvSpPr>
            <a:spLocks noGrp="1"/>
          </p:cNvSpPr>
          <p:nvPr>
            <p:ph idx="1"/>
          </p:nvPr>
        </p:nvSpPr>
        <p:spPr/>
        <p:txBody>
          <a:bodyPr vert="horz" lIns="91440" tIns="45720" rIns="91440" bIns="45720" rtlCol="0" anchor="t">
            <a:normAutofit fontScale="77500" lnSpcReduction="20000"/>
          </a:bodyPr>
          <a:lstStyle/>
          <a:p>
            <a:r>
              <a:rPr lang="en-US" b="0" i="0">
                <a:solidFill>
                  <a:srgbClr val="000000"/>
                </a:solidFill>
                <a:effectLst/>
                <a:latin typeface="Calibri" panose="020F0502020204030204" pitchFamily="34" charset="0"/>
              </a:rPr>
              <a:t>Considerable hospitalization risks post-diagnosis in most conditions.</a:t>
            </a:r>
          </a:p>
          <a:p>
            <a:pPr marL="0" indent="0">
              <a:buNone/>
            </a:pPr>
            <a:endParaRPr lang="en-US" b="0" i="0">
              <a:solidFill>
                <a:srgbClr val="000000"/>
              </a:solidFill>
              <a:effectLst/>
              <a:latin typeface="Calibri" panose="020F0502020204030204" pitchFamily="34" charset="0"/>
            </a:endParaRPr>
          </a:p>
          <a:p>
            <a:r>
              <a:rPr lang="en-US" b="0" i="0">
                <a:solidFill>
                  <a:srgbClr val="000000"/>
                </a:solidFill>
                <a:effectLst/>
                <a:latin typeface="Calibri" panose="020F0502020204030204" pitchFamily="34" charset="0"/>
              </a:rPr>
              <a:t>Variation by age, gender, and data source.</a:t>
            </a:r>
          </a:p>
          <a:p>
            <a:pPr marL="0" indent="0">
              <a:buNone/>
            </a:pPr>
            <a:endParaRPr lang="en-US" b="0" i="0">
              <a:solidFill>
                <a:srgbClr val="000000"/>
              </a:solidFill>
              <a:effectLst/>
              <a:latin typeface="Calibri" panose="020F0502020204030204" pitchFamily="34" charset="0"/>
            </a:endParaRPr>
          </a:p>
          <a:p>
            <a:r>
              <a:rPr lang="en-US" b="0" i="0">
                <a:solidFill>
                  <a:srgbClr val="000000"/>
                </a:solidFill>
                <a:effectLst/>
                <a:latin typeface="Calibri" panose="020F0502020204030204" pitchFamily="34" charset="0"/>
              </a:rPr>
              <a:t>Incidence rates for most conditions remained relatively stable over the last 10 years, imposing a persistent burden on the healthcare system.</a:t>
            </a:r>
          </a:p>
          <a:p>
            <a:pPr marL="0" indent="0">
              <a:buNone/>
            </a:pPr>
            <a:endParaRPr lang="en-US" b="0" i="0">
              <a:solidFill>
                <a:srgbClr val="000000"/>
              </a:solidFill>
              <a:effectLst/>
              <a:latin typeface="Calibri" panose="020F0502020204030204" pitchFamily="34" charset="0"/>
            </a:endParaRPr>
          </a:p>
          <a:p>
            <a:r>
              <a:rPr lang="en-US" b="0" i="0">
                <a:solidFill>
                  <a:srgbClr val="000000"/>
                </a:solidFill>
                <a:effectLst/>
                <a:latin typeface="Calibri" panose="020F0502020204030204" pitchFamily="34" charset="0"/>
              </a:rPr>
              <a:t>These findings underscore the value of using a network of data sources to assess long-term secular trends in health outcomes.</a:t>
            </a:r>
          </a:p>
          <a:p>
            <a:pPr marL="0" indent="0">
              <a:buNone/>
            </a:pPr>
            <a:endParaRPr lang="en-US" b="0" i="0">
              <a:solidFill>
                <a:srgbClr val="000000"/>
              </a:solidFill>
              <a:effectLst/>
              <a:latin typeface="Calibri" panose="020F0502020204030204" pitchFamily="34" charset="0"/>
            </a:endParaRPr>
          </a:p>
          <a:p>
            <a:r>
              <a:rPr lang="en-US" b="0" i="0">
                <a:solidFill>
                  <a:srgbClr val="000000"/>
                </a:solidFill>
                <a:effectLst/>
                <a:latin typeface="Calibri" panose="020F0502020204030204" pitchFamily="34" charset="0"/>
              </a:rPr>
              <a:t>Individual databases may exhibit secular patterns in trends. These patterns might represent random or non-random noise specific to each data source, potentially distorting the true phenomena being studied.</a:t>
            </a:r>
          </a:p>
        </p:txBody>
      </p:sp>
    </p:spTree>
    <p:extLst>
      <p:ext uri="{BB962C8B-B14F-4D97-AF65-F5344CB8AC3E}">
        <p14:creationId xmlns:p14="http://schemas.microsoft.com/office/powerpoint/2010/main" val="423576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HDSI template widescreen (3).pptx" id="{C56AAD1B-582E-4AEE-B4C5-F5E5E6C179FE}" vid="{1955B19E-5F29-4E41-A80D-E4A7DF1318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5CDA45C52FB04984763DF480F7B9FC" ma:contentTypeVersion="18" ma:contentTypeDescription="Create a new document." ma:contentTypeScope="" ma:versionID="ff51e759a478ab8838696f91fdab90c0">
  <xsd:schema xmlns:xsd="http://www.w3.org/2001/XMLSchema" xmlns:xs="http://www.w3.org/2001/XMLSchema" xmlns:p="http://schemas.microsoft.com/office/2006/metadata/properties" xmlns:ns3="10faa399-20eb-4b4a-be9a-ff9ff4095911" xmlns:ns4="3e03e661-2c51-4415-8075-b4885aaff935" targetNamespace="http://schemas.microsoft.com/office/2006/metadata/properties" ma:root="true" ma:fieldsID="65faf19acdf016f2469c2cb4a6aa3cc9" ns3:_="" ns4:_="">
    <xsd:import namespace="10faa399-20eb-4b4a-be9a-ff9ff4095911"/>
    <xsd:import namespace="3e03e661-2c51-4415-8075-b4885aaff93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faa399-20eb-4b4a-be9a-ff9ff40959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03e661-2c51-4415-8075-b4885aaff93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0faa399-20eb-4b4a-be9a-ff9ff4095911" xsi:nil="true"/>
  </documentManagement>
</p:properties>
</file>

<file path=customXml/itemProps1.xml><?xml version="1.0" encoding="utf-8"?>
<ds:datastoreItem xmlns:ds="http://schemas.openxmlformats.org/officeDocument/2006/customXml" ds:itemID="{D9CAC7DA-0CE8-455A-B8D4-3FA5B41F0F9E}">
  <ds:schemaRefs>
    <ds:schemaRef ds:uri="10faa399-20eb-4b4a-be9a-ff9ff4095911"/>
    <ds:schemaRef ds:uri="3e03e661-2c51-4415-8075-b4885aaff9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2E34E8B-706B-40BA-AD7C-9BF859CD6723}">
  <ds:schemaRefs>
    <ds:schemaRef ds:uri="http://schemas.microsoft.com/sharepoint/v3/contenttype/forms"/>
  </ds:schemaRefs>
</ds:datastoreItem>
</file>

<file path=customXml/itemProps3.xml><?xml version="1.0" encoding="utf-8"?>
<ds:datastoreItem xmlns:ds="http://schemas.openxmlformats.org/officeDocument/2006/customXml" ds:itemID="{5822A1E7-A5B9-455E-9B05-A0123CC89DF2}">
  <ds:schemaRefs>
    <ds:schemaRef ds:uri="10faa399-20eb-4b4a-be9a-ff9ff4095911"/>
    <ds:schemaRef ds:uri="3e03e661-2c51-4415-8075-b4885aaff9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10</Slides>
  <Notes>8</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Trends in Hospitalization Among Patients with Cardiovascular, Immunological, and neurological Illnesses: Findings from HowOften </vt:lpstr>
      <vt:lpstr>Background </vt:lpstr>
      <vt:lpstr>Objective</vt:lpstr>
      <vt:lpstr>Method </vt:lpstr>
      <vt:lpstr>Results:  Incidence proportion (%)</vt:lpstr>
      <vt:lpstr>Age and gender stratified IR by data source</vt:lpstr>
      <vt:lpstr>PowerPoint Presentation</vt:lpstr>
      <vt:lpstr>PowerPoint Presentation</vt:lpstr>
      <vt:lpstr>Overall incidence rates (IR) per 100-person year by calendar year for each condition across data sources. </vt:lpstr>
      <vt:lpstr>Conclusion</vt:lpstr>
    </vt:vector>
  </TitlesOfParts>
  <Company>Johnson &amp; Johnson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Ryan</dc:creator>
  <cp:revision>1</cp:revision>
  <dcterms:created xsi:type="dcterms:W3CDTF">2013-12-30T14:14:20Z</dcterms:created>
  <dcterms:modified xsi:type="dcterms:W3CDTF">2024-07-16T13:34:11Z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0x0101009D5CDA45C52FB04984763DF480F7B9FC</vt:lpwstr>
  </property>
</Properties>
</file>